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theme/themeOverride1.xml" ContentType="application/vnd.openxmlformats-officedocument.themeOverr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theme/themeOverride2.xml" ContentType="application/vnd.openxmlformats-officedocument.themeOverr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theme/themeOverride3.xml" ContentType="application/vnd.openxmlformats-officedocument.themeOverr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63.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67.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68.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theme/themeOverride4.xml" ContentType="application/vnd.openxmlformats-officedocument.themeOverr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theme/themeOverride5.xml" ContentType="application/vnd.openxmlformats-officedocument.themeOverr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theme/themeOverride6.xml" ContentType="application/vnd.openxmlformats-officedocument.themeOverr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notesSlides/notesSlide234.xml" ContentType="application/vnd.openxmlformats-officedocument.presentationml.notesSlide+xml"/>
  <Override PartName="/ppt/notesSlides/notesSlide235.xml" ContentType="application/vnd.openxmlformats-officedocument.presentationml.notesSlide+xml"/>
  <Override PartName="/ppt/notesSlides/notesSlide236.xml" ContentType="application/vnd.openxmlformats-officedocument.presentationml.notesSlide+xml"/>
  <Override PartName="/ppt/notesSlides/notesSlide237.xml" ContentType="application/vnd.openxmlformats-officedocument.presentationml.notesSlide+xml"/>
  <Override PartName="/ppt/notesSlides/notesSlide238.xml" ContentType="application/vnd.openxmlformats-officedocument.presentationml.notesSlide+xml"/>
  <Override PartName="/ppt/notesSlides/notesSlide239.xml" ContentType="application/vnd.openxmlformats-officedocument.presentationml.notesSlide+xml"/>
  <Override PartName="/ppt/notesSlides/notesSlide240.xml" ContentType="application/vnd.openxmlformats-officedocument.presentationml.notesSlide+xml"/>
  <Override PartName="/ppt/notesSlides/notesSlide241.xml" ContentType="application/vnd.openxmlformats-officedocument.presentationml.notesSlide+xml"/>
  <Override PartName="/ppt/notesSlides/notesSlide242.xml" ContentType="application/vnd.openxmlformats-officedocument.presentationml.notesSlide+xml"/>
  <Override PartName="/ppt/notesSlides/notesSlide243.xml" ContentType="application/vnd.openxmlformats-officedocument.presentationml.notesSlide+xml"/>
  <Override PartName="/ppt/notesSlides/notesSlide244.xml" ContentType="application/vnd.openxmlformats-officedocument.presentationml.notesSlide+xml"/>
  <Override PartName="/ppt/notesSlides/notesSlide245.xml" ContentType="application/vnd.openxmlformats-officedocument.presentationml.notesSlide+xml"/>
  <Override PartName="/ppt/notesSlides/notesSlide246.xml" ContentType="application/vnd.openxmlformats-officedocument.presentationml.notesSlide+xml"/>
  <Override PartName="/ppt/notesSlides/notesSlide247.xml" ContentType="application/vnd.openxmlformats-officedocument.presentationml.notesSlide+xml"/>
  <Override PartName="/ppt/notesSlides/notesSlide248.xml" ContentType="application/vnd.openxmlformats-officedocument.presentationml.notesSlide+xml"/>
  <Override PartName="/ppt/notesSlides/notesSlide249.xml" ContentType="application/vnd.openxmlformats-officedocument.presentationml.notesSlide+xml"/>
  <Override PartName="/ppt/notesSlides/notesSlide250.xml" ContentType="application/vnd.openxmlformats-officedocument.presentationml.notesSlide+xml"/>
  <Override PartName="/ppt/notesSlides/notesSlide251.xml" ContentType="application/vnd.openxmlformats-officedocument.presentationml.notesSlide+xml"/>
  <Override PartName="/ppt/notesSlides/notesSlide252.xml" ContentType="application/vnd.openxmlformats-officedocument.presentationml.notesSlide+xml"/>
  <Override PartName="/ppt/notesSlides/notesSlide253.xml" ContentType="application/vnd.openxmlformats-officedocument.presentationml.notesSlide+xml"/>
  <Override PartName="/ppt/notesSlides/notesSlide254.xml" ContentType="application/vnd.openxmlformats-officedocument.presentationml.notesSlide+xml"/>
  <Override PartName="/ppt/notesSlides/notesSlide255.xml" ContentType="application/vnd.openxmlformats-officedocument.presentationml.notesSlide+xml"/>
  <Override PartName="/ppt/notesSlides/notesSlide256.xml" ContentType="application/vnd.openxmlformats-officedocument.presentationml.notesSlide+xml"/>
  <Override PartName="/ppt/notesSlides/notesSlide25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66" r:id="rId4"/>
    <p:sldMasterId id="2147483679" r:id="rId5"/>
  </p:sldMasterIdLst>
  <p:notesMasterIdLst>
    <p:notesMasterId r:id="rId398"/>
  </p:notesMasterIdLst>
  <p:handoutMasterIdLst>
    <p:handoutMasterId r:id="rId399"/>
  </p:handoutMasterIdLst>
  <p:sldIdLst>
    <p:sldId id="1012" r:id="rId6"/>
    <p:sldId id="1107" r:id="rId7"/>
    <p:sldId id="1618" r:id="rId8"/>
    <p:sldId id="1181" r:id="rId9"/>
    <p:sldId id="2181" r:id="rId10"/>
    <p:sldId id="2186" r:id="rId11"/>
    <p:sldId id="2189" r:id="rId12"/>
    <p:sldId id="2583" r:id="rId13"/>
    <p:sldId id="2196" r:id="rId14"/>
    <p:sldId id="2197" r:id="rId15"/>
    <p:sldId id="2198" r:id="rId16"/>
    <p:sldId id="2199" r:id="rId17"/>
    <p:sldId id="2200" r:id="rId18"/>
    <p:sldId id="2201" r:id="rId19"/>
    <p:sldId id="2190" r:id="rId20"/>
    <p:sldId id="2185" r:id="rId21"/>
    <p:sldId id="2191" r:id="rId22"/>
    <p:sldId id="2194" r:id="rId23"/>
    <p:sldId id="2584" r:id="rId24"/>
    <p:sldId id="2195" r:id="rId25"/>
    <p:sldId id="2202" r:id="rId26"/>
    <p:sldId id="2204" r:id="rId27"/>
    <p:sldId id="2217" r:id="rId28"/>
    <p:sldId id="2203" r:id="rId29"/>
    <p:sldId id="2205" r:id="rId30"/>
    <p:sldId id="2206" r:id="rId31"/>
    <p:sldId id="2207" r:id="rId32"/>
    <p:sldId id="2208" r:id="rId33"/>
    <p:sldId id="2209" r:id="rId34"/>
    <p:sldId id="2210" r:id="rId35"/>
    <p:sldId id="2211" r:id="rId36"/>
    <p:sldId id="2212" r:id="rId37"/>
    <p:sldId id="2213" r:id="rId38"/>
    <p:sldId id="2214" r:id="rId39"/>
    <p:sldId id="2215" r:id="rId40"/>
    <p:sldId id="2216" r:id="rId41"/>
    <p:sldId id="2585" r:id="rId42"/>
    <p:sldId id="2689" r:id="rId43"/>
    <p:sldId id="2586" r:id="rId44"/>
    <p:sldId id="2587" r:id="rId45"/>
    <p:sldId id="2220" r:id="rId46"/>
    <p:sldId id="2221" r:id="rId47"/>
    <p:sldId id="2222" r:id="rId48"/>
    <p:sldId id="2223" r:id="rId49"/>
    <p:sldId id="2224" r:id="rId50"/>
    <p:sldId id="2225" r:id="rId51"/>
    <p:sldId id="2226" r:id="rId52"/>
    <p:sldId id="2227" r:id="rId53"/>
    <p:sldId id="2228" r:id="rId54"/>
    <p:sldId id="2229" r:id="rId55"/>
    <p:sldId id="2230" r:id="rId56"/>
    <p:sldId id="2231" r:id="rId57"/>
    <p:sldId id="2688" r:id="rId58"/>
    <p:sldId id="2690" r:id="rId59"/>
    <p:sldId id="2691" r:id="rId60"/>
    <p:sldId id="2588" r:id="rId61"/>
    <p:sldId id="2233" r:id="rId62"/>
    <p:sldId id="2590" r:id="rId63"/>
    <p:sldId id="2235" r:id="rId64"/>
    <p:sldId id="2591" r:id="rId65"/>
    <p:sldId id="2592" r:id="rId66"/>
    <p:sldId id="2593" r:id="rId67"/>
    <p:sldId id="2704" r:id="rId68"/>
    <p:sldId id="2236" r:id="rId69"/>
    <p:sldId id="2237" r:id="rId70"/>
    <p:sldId id="2594" r:id="rId71"/>
    <p:sldId id="2248" r:id="rId72"/>
    <p:sldId id="2249" r:id="rId73"/>
    <p:sldId id="2250" r:id="rId74"/>
    <p:sldId id="2251" r:id="rId75"/>
    <p:sldId id="2695" r:id="rId76"/>
    <p:sldId id="2696" r:id="rId77"/>
    <p:sldId id="2697" r:id="rId78"/>
    <p:sldId id="2698" r:id="rId79"/>
    <p:sldId id="2252" r:id="rId80"/>
    <p:sldId id="2254" r:id="rId81"/>
    <p:sldId id="2253" r:id="rId82"/>
    <p:sldId id="2256" r:id="rId83"/>
    <p:sldId id="2255" r:id="rId84"/>
    <p:sldId id="2257" r:id="rId85"/>
    <p:sldId id="2258" r:id="rId86"/>
    <p:sldId id="2259" r:id="rId87"/>
    <p:sldId id="2276" r:id="rId88"/>
    <p:sldId id="2261" r:id="rId89"/>
    <p:sldId id="2262" r:id="rId90"/>
    <p:sldId id="2705" r:id="rId91"/>
    <p:sldId id="2597" r:id="rId92"/>
    <p:sldId id="2596" r:id="rId93"/>
    <p:sldId id="2265" r:id="rId94"/>
    <p:sldId id="2268" r:id="rId95"/>
    <p:sldId id="2269" r:id="rId96"/>
    <p:sldId id="2270" r:id="rId97"/>
    <p:sldId id="2272" r:id="rId98"/>
    <p:sldId id="2273" r:id="rId99"/>
    <p:sldId id="2274" r:id="rId100"/>
    <p:sldId id="2271" r:id="rId101"/>
    <p:sldId id="2281" r:id="rId102"/>
    <p:sldId id="2275" r:id="rId103"/>
    <p:sldId id="2598" r:id="rId104"/>
    <p:sldId id="2283" r:id="rId105"/>
    <p:sldId id="2278" r:id="rId106"/>
    <p:sldId id="2280" r:id="rId107"/>
    <p:sldId id="2599" r:id="rId108"/>
    <p:sldId id="2600" r:id="rId109"/>
    <p:sldId id="2601" r:id="rId110"/>
    <p:sldId id="2602" r:id="rId111"/>
    <p:sldId id="2386" r:id="rId112"/>
    <p:sldId id="2387" r:id="rId113"/>
    <p:sldId id="2603" r:id="rId114"/>
    <p:sldId id="2604" r:id="rId115"/>
    <p:sldId id="2285" r:id="rId116"/>
    <p:sldId id="2286" r:id="rId117"/>
    <p:sldId id="2287" r:id="rId118"/>
    <p:sldId id="2288" r:id="rId119"/>
    <p:sldId id="2631" r:id="rId120"/>
    <p:sldId id="2632" r:id="rId121"/>
    <p:sldId id="2633" r:id="rId122"/>
    <p:sldId id="2634" r:id="rId123"/>
    <p:sldId id="2635" r:id="rId124"/>
    <p:sldId id="2636" r:id="rId125"/>
    <p:sldId id="2637" r:id="rId126"/>
    <p:sldId id="2638" r:id="rId127"/>
    <p:sldId id="2639" r:id="rId128"/>
    <p:sldId id="2640" r:id="rId129"/>
    <p:sldId id="2641" r:id="rId130"/>
    <p:sldId id="2289" r:id="rId131"/>
    <p:sldId id="2290" r:id="rId132"/>
    <p:sldId id="2291" r:id="rId133"/>
    <p:sldId id="2292" r:id="rId134"/>
    <p:sldId id="2293" r:id="rId135"/>
    <p:sldId id="2294" r:id="rId136"/>
    <p:sldId id="2296" r:id="rId137"/>
    <p:sldId id="2297" r:id="rId138"/>
    <p:sldId id="2298" r:id="rId139"/>
    <p:sldId id="2299" r:id="rId140"/>
    <p:sldId id="2300" r:id="rId141"/>
    <p:sldId id="2302" r:id="rId142"/>
    <p:sldId id="2301" r:id="rId143"/>
    <p:sldId id="2303" r:id="rId144"/>
    <p:sldId id="2304" r:id="rId145"/>
    <p:sldId id="2305" r:id="rId146"/>
    <p:sldId id="2311" r:id="rId147"/>
    <p:sldId id="2606" r:id="rId148"/>
    <p:sldId id="2607" r:id="rId149"/>
    <p:sldId id="2314" r:id="rId150"/>
    <p:sldId id="2315" r:id="rId151"/>
    <p:sldId id="2316" r:id="rId152"/>
    <p:sldId id="2317" r:id="rId153"/>
    <p:sldId id="2318" r:id="rId154"/>
    <p:sldId id="2319" r:id="rId155"/>
    <p:sldId id="2306" r:id="rId156"/>
    <p:sldId id="2329" r:id="rId157"/>
    <p:sldId id="2330" r:id="rId158"/>
    <p:sldId id="2307" r:id="rId159"/>
    <p:sldId id="2308" r:id="rId160"/>
    <p:sldId id="2313" r:id="rId161"/>
    <p:sldId id="2628" r:id="rId162"/>
    <p:sldId id="2331" r:id="rId163"/>
    <p:sldId id="2332" r:id="rId164"/>
    <p:sldId id="2629" r:id="rId165"/>
    <p:sldId id="2630" r:id="rId166"/>
    <p:sldId id="2605" r:id="rId167"/>
    <p:sldId id="2320" r:id="rId168"/>
    <p:sldId id="2321" r:id="rId169"/>
    <p:sldId id="2322" r:id="rId170"/>
    <p:sldId id="2710" r:id="rId171"/>
    <p:sldId id="2334" r:id="rId172"/>
    <p:sldId id="2608" r:id="rId173"/>
    <p:sldId id="2374" r:id="rId174"/>
    <p:sldId id="2375" r:id="rId175"/>
    <p:sldId id="2376" r:id="rId176"/>
    <p:sldId id="2377" r:id="rId177"/>
    <p:sldId id="2378" r:id="rId178"/>
    <p:sldId id="2609" r:id="rId179"/>
    <p:sldId id="2610" r:id="rId180"/>
    <p:sldId id="2379" r:id="rId181"/>
    <p:sldId id="2642" r:id="rId182"/>
    <p:sldId id="2643" r:id="rId183"/>
    <p:sldId id="2380" r:id="rId184"/>
    <p:sldId id="2381" r:id="rId185"/>
    <p:sldId id="2382" r:id="rId186"/>
    <p:sldId id="2465" r:id="rId187"/>
    <p:sldId id="2466" r:id="rId188"/>
    <p:sldId id="2392" r:id="rId189"/>
    <p:sldId id="2391" r:id="rId190"/>
    <p:sldId id="2393" r:id="rId191"/>
    <p:sldId id="2394" r:id="rId192"/>
    <p:sldId id="2397" r:id="rId193"/>
    <p:sldId id="2426" r:id="rId194"/>
    <p:sldId id="2433" r:id="rId195"/>
    <p:sldId id="2438" r:id="rId196"/>
    <p:sldId id="2439" r:id="rId197"/>
    <p:sldId id="2440" r:id="rId198"/>
    <p:sldId id="2443" r:id="rId199"/>
    <p:sldId id="2646" r:id="rId200"/>
    <p:sldId id="2444" r:id="rId201"/>
    <p:sldId id="2452" r:id="rId202"/>
    <p:sldId id="2701" r:id="rId203"/>
    <p:sldId id="2702" r:id="rId204"/>
    <p:sldId id="2699" r:id="rId205"/>
    <p:sldId id="2446" r:id="rId206"/>
    <p:sldId id="2447" r:id="rId207"/>
    <p:sldId id="2448" r:id="rId208"/>
    <p:sldId id="2449" r:id="rId209"/>
    <p:sldId id="2454" r:id="rId210"/>
    <p:sldId id="2458" r:id="rId211"/>
    <p:sldId id="2459" r:id="rId212"/>
    <p:sldId id="2455" r:id="rId213"/>
    <p:sldId id="2456" r:id="rId214"/>
    <p:sldId id="2457" r:id="rId215"/>
    <p:sldId id="2460" r:id="rId216"/>
    <p:sldId id="2463" r:id="rId217"/>
    <p:sldId id="2461" r:id="rId218"/>
    <p:sldId id="2462" r:id="rId219"/>
    <p:sldId id="2467" r:id="rId220"/>
    <p:sldId id="2468" r:id="rId221"/>
    <p:sldId id="2464" r:id="rId222"/>
    <p:sldId id="2582" r:id="rId223"/>
    <p:sldId id="2425" r:id="rId224"/>
    <p:sldId id="2451" r:id="rId225"/>
    <p:sldId id="2471" r:id="rId226"/>
    <p:sldId id="2470" r:id="rId227"/>
    <p:sldId id="2616" r:id="rId228"/>
    <p:sldId id="2617" r:id="rId229"/>
    <p:sldId id="2618" r:id="rId230"/>
    <p:sldId id="2474" r:id="rId231"/>
    <p:sldId id="2619" r:id="rId232"/>
    <p:sldId id="2479" r:id="rId233"/>
    <p:sldId id="2621" r:id="rId234"/>
    <p:sldId id="2480" r:id="rId235"/>
    <p:sldId id="2620" r:id="rId236"/>
    <p:sldId id="2483" r:id="rId237"/>
    <p:sldId id="2488" r:id="rId238"/>
    <p:sldId id="2489" r:id="rId239"/>
    <p:sldId id="2490" r:id="rId240"/>
    <p:sldId id="2434" r:id="rId241"/>
    <p:sldId id="2648" r:id="rId242"/>
    <p:sldId id="2647" r:id="rId243"/>
    <p:sldId id="2649" r:id="rId244"/>
    <p:sldId id="2650" r:id="rId245"/>
    <p:sldId id="2651" r:id="rId246"/>
    <p:sldId id="2679" r:id="rId247"/>
    <p:sldId id="2685" r:id="rId248"/>
    <p:sldId id="2681" r:id="rId249"/>
    <p:sldId id="2680" r:id="rId250"/>
    <p:sldId id="2684" r:id="rId251"/>
    <p:sldId id="2706" r:id="rId252"/>
    <p:sldId id="2707" r:id="rId253"/>
    <p:sldId id="2654" r:id="rId254"/>
    <p:sldId id="2655" r:id="rId255"/>
    <p:sldId id="2656" r:id="rId256"/>
    <p:sldId id="2657" r:id="rId257"/>
    <p:sldId id="2703" r:id="rId258"/>
    <p:sldId id="2658" r:id="rId259"/>
    <p:sldId id="2659" r:id="rId260"/>
    <p:sldId id="2660" r:id="rId261"/>
    <p:sldId id="2661" r:id="rId262"/>
    <p:sldId id="2662" r:id="rId263"/>
    <p:sldId id="2663" r:id="rId264"/>
    <p:sldId id="2664" r:id="rId265"/>
    <p:sldId id="2665" r:id="rId266"/>
    <p:sldId id="2666" r:id="rId267"/>
    <p:sldId id="2667" r:id="rId268"/>
    <p:sldId id="2668" r:id="rId269"/>
    <p:sldId id="2669" r:id="rId270"/>
    <p:sldId id="2670" r:id="rId271"/>
    <p:sldId id="2671" r:id="rId272"/>
    <p:sldId id="2672" r:id="rId273"/>
    <p:sldId id="2673" r:id="rId274"/>
    <p:sldId id="2674" r:id="rId275"/>
    <p:sldId id="2675" r:id="rId276"/>
    <p:sldId id="2676" r:id="rId277"/>
    <p:sldId id="2677" r:id="rId278"/>
    <p:sldId id="2678" r:id="rId279"/>
    <p:sldId id="2686" r:id="rId280"/>
    <p:sldId id="2687" r:id="rId281"/>
    <p:sldId id="2564" r:id="rId282"/>
    <p:sldId id="2563" r:id="rId283"/>
    <p:sldId id="2568" r:id="rId284"/>
    <p:sldId id="2567" r:id="rId285"/>
    <p:sldId id="2570" r:id="rId286"/>
    <p:sldId id="2571" r:id="rId287"/>
    <p:sldId id="2572" r:id="rId288"/>
    <p:sldId id="2573" r:id="rId289"/>
    <p:sldId id="2574" r:id="rId290"/>
    <p:sldId id="2575" r:id="rId291"/>
    <p:sldId id="2576" r:id="rId292"/>
    <p:sldId id="2577" r:id="rId293"/>
    <p:sldId id="2578" r:id="rId294"/>
    <p:sldId id="2579" r:id="rId295"/>
    <p:sldId id="2492" r:id="rId296"/>
    <p:sldId id="2491" r:id="rId297"/>
    <p:sldId id="2494" r:id="rId298"/>
    <p:sldId id="2495" r:id="rId299"/>
    <p:sldId id="2496" r:id="rId300"/>
    <p:sldId id="2497" r:id="rId301"/>
    <p:sldId id="2711" r:id="rId302"/>
    <p:sldId id="2500" r:id="rId303"/>
    <p:sldId id="2501" r:id="rId304"/>
    <p:sldId id="2502" r:id="rId305"/>
    <p:sldId id="2503" r:id="rId306"/>
    <p:sldId id="2505" r:id="rId307"/>
    <p:sldId id="2504" r:id="rId308"/>
    <p:sldId id="2506" r:id="rId309"/>
    <p:sldId id="2493" r:id="rId310"/>
    <p:sldId id="2622" r:id="rId311"/>
    <p:sldId id="2508" r:id="rId312"/>
    <p:sldId id="2624" r:id="rId313"/>
    <p:sldId id="2625" r:id="rId314"/>
    <p:sldId id="2626" r:id="rId315"/>
    <p:sldId id="2512" r:id="rId316"/>
    <p:sldId id="2513" r:id="rId317"/>
    <p:sldId id="2644" r:id="rId318"/>
    <p:sldId id="2692" r:id="rId319"/>
    <p:sldId id="2514" r:id="rId320"/>
    <p:sldId id="2515" r:id="rId321"/>
    <p:sldId id="2645" r:id="rId322"/>
    <p:sldId id="2520" r:id="rId323"/>
    <p:sldId id="2521" r:id="rId324"/>
    <p:sldId id="2517" r:id="rId325"/>
    <p:sldId id="2518" r:id="rId326"/>
    <p:sldId id="2519" r:id="rId327"/>
    <p:sldId id="2522" r:id="rId328"/>
    <p:sldId id="2523" r:id="rId329"/>
    <p:sldId id="2524" r:id="rId330"/>
    <p:sldId id="2525" r:id="rId331"/>
    <p:sldId id="2526" r:id="rId332"/>
    <p:sldId id="2527" r:id="rId333"/>
    <p:sldId id="2528" r:id="rId334"/>
    <p:sldId id="2708" r:id="rId335"/>
    <p:sldId id="2709" r:id="rId336"/>
    <p:sldId id="2531" r:id="rId337"/>
    <p:sldId id="2532" r:id="rId338"/>
    <p:sldId id="2533" r:id="rId339"/>
    <p:sldId id="2534" r:id="rId340"/>
    <p:sldId id="2535" r:id="rId341"/>
    <p:sldId id="2536" r:id="rId342"/>
    <p:sldId id="2627" r:id="rId343"/>
    <p:sldId id="2538" r:id="rId344"/>
    <p:sldId id="2539" r:id="rId345"/>
    <p:sldId id="2541" r:id="rId346"/>
    <p:sldId id="2540" r:id="rId347"/>
    <p:sldId id="2542" r:id="rId348"/>
    <p:sldId id="2543" r:id="rId349"/>
    <p:sldId id="2544" r:id="rId350"/>
    <p:sldId id="2545" r:id="rId351"/>
    <p:sldId id="2546" r:id="rId352"/>
    <p:sldId id="2548" r:id="rId353"/>
    <p:sldId id="2549" r:id="rId354"/>
    <p:sldId id="2550" r:id="rId355"/>
    <p:sldId id="2551" r:id="rId356"/>
    <p:sldId id="2552" r:id="rId357"/>
    <p:sldId id="2553" r:id="rId358"/>
    <p:sldId id="2554" r:id="rId359"/>
    <p:sldId id="2555" r:id="rId360"/>
    <p:sldId id="2556" r:id="rId361"/>
    <p:sldId id="2557" r:id="rId362"/>
    <p:sldId id="2558" r:id="rId363"/>
    <p:sldId id="2547" r:id="rId364"/>
    <p:sldId id="2559" r:id="rId365"/>
    <p:sldId id="2560" r:id="rId366"/>
    <p:sldId id="2561" r:id="rId367"/>
    <p:sldId id="2361" r:id="rId368"/>
    <p:sldId id="2360" r:id="rId369"/>
    <p:sldId id="2693" r:id="rId370"/>
    <p:sldId id="2364" r:id="rId371"/>
    <p:sldId id="2700" r:id="rId372"/>
    <p:sldId id="2367" r:id="rId373"/>
    <p:sldId id="2368" r:id="rId374"/>
    <p:sldId id="2369" r:id="rId375"/>
    <p:sldId id="2371" r:id="rId376"/>
    <p:sldId id="2372" r:id="rId377"/>
    <p:sldId id="2373" r:id="rId378"/>
    <p:sldId id="2337" r:id="rId379"/>
    <p:sldId id="2336" r:id="rId380"/>
    <p:sldId id="2342" r:id="rId381"/>
    <p:sldId id="2343" r:id="rId382"/>
    <p:sldId id="2345" r:id="rId383"/>
    <p:sldId id="2346" r:id="rId384"/>
    <p:sldId id="2347" r:id="rId385"/>
    <p:sldId id="2348" r:id="rId386"/>
    <p:sldId id="2349" r:id="rId387"/>
    <p:sldId id="2350" r:id="rId388"/>
    <p:sldId id="2351" r:id="rId389"/>
    <p:sldId id="2352" r:id="rId390"/>
    <p:sldId id="2354" r:id="rId391"/>
    <p:sldId id="2355" r:id="rId392"/>
    <p:sldId id="2356" r:id="rId393"/>
    <p:sldId id="2357" r:id="rId394"/>
    <p:sldId id="2358" r:id="rId395"/>
    <p:sldId id="2359" r:id="rId396"/>
    <p:sldId id="2694" r:id="rId397"/>
  </p:sldIdLst>
  <p:sldSz cx="9144000" cy="6858000" type="screen4x3"/>
  <p:notesSz cx="7010400" cy="92964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521415D9-36F7-43E2-AB2F-B90AF26B5E84}">
      <p14:sectionLst xmlns:p14="http://schemas.microsoft.com/office/powerpoint/2010/main">
        <p14:section name="Default Section" id="{991C9F98-EC5F-4758-889E-2C2409895DB0}">
          <p14:sldIdLst>
            <p14:sldId id="1012"/>
            <p14:sldId id="1107"/>
            <p14:sldId id="1618"/>
            <p14:sldId id="1181"/>
            <p14:sldId id="2181"/>
            <p14:sldId id="2186"/>
            <p14:sldId id="2189"/>
            <p14:sldId id="2583"/>
            <p14:sldId id="2196"/>
            <p14:sldId id="2197"/>
            <p14:sldId id="2198"/>
            <p14:sldId id="2199"/>
            <p14:sldId id="2200"/>
            <p14:sldId id="2201"/>
            <p14:sldId id="2190"/>
            <p14:sldId id="2185"/>
            <p14:sldId id="2191"/>
            <p14:sldId id="2194"/>
            <p14:sldId id="2584"/>
            <p14:sldId id="2195"/>
            <p14:sldId id="2202"/>
            <p14:sldId id="2204"/>
            <p14:sldId id="2217"/>
            <p14:sldId id="2203"/>
            <p14:sldId id="2205"/>
            <p14:sldId id="2206"/>
            <p14:sldId id="2207"/>
            <p14:sldId id="2208"/>
            <p14:sldId id="2209"/>
            <p14:sldId id="2210"/>
            <p14:sldId id="2211"/>
            <p14:sldId id="2212"/>
            <p14:sldId id="2213"/>
            <p14:sldId id="2214"/>
            <p14:sldId id="2215"/>
            <p14:sldId id="2216"/>
            <p14:sldId id="2585"/>
            <p14:sldId id="2689"/>
            <p14:sldId id="2586"/>
            <p14:sldId id="2587"/>
            <p14:sldId id="2220"/>
            <p14:sldId id="2221"/>
            <p14:sldId id="2222"/>
            <p14:sldId id="2223"/>
            <p14:sldId id="2224"/>
            <p14:sldId id="2225"/>
            <p14:sldId id="2226"/>
            <p14:sldId id="2227"/>
            <p14:sldId id="2228"/>
            <p14:sldId id="2229"/>
            <p14:sldId id="2230"/>
            <p14:sldId id="2231"/>
            <p14:sldId id="2688"/>
            <p14:sldId id="2690"/>
            <p14:sldId id="2691"/>
            <p14:sldId id="2588"/>
            <p14:sldId id="2233"/>
            <p14:sldId id="2590"/>
            <p14:sldId id="2235"/>
            <p14:sldId id="2591"/>
            <p14:sldId id="2592"/>
            <p14:sldId id="2593"/>
            <p14:sldId id="2704"/>
            <p14:sldId id="2236"/>
            <p14:sldId id="2237"/>
            <p14:sldId id="2594"/>
            <p14:sldId id="2248"/>
            <p14:sldId id="2249"/>
            <p14:sldId id="2250"/>
            <p14:sldId id="2251"/>
            <p14:sldId id="2695"/>
            <p14:sldId id="2696"/>
            <p14:sldId id="2697"/>
            <p14:sldId id="2698"/>
            <p14:sldId id="2252"/>
            <p14:sldId id="2254"/>
            <p14:sldId id="2253"/>
            <p14:sldId id="2256"/>
            <p14:sldId id="2255"/>
            <p14:sldId id="2257"/>
            <p14:sldId id="2258"/>
            <p14:sldId id="2259"/>
            <p14:sldId id="2276"/>
            <p14:sldId id="2261"/>
            <p14:sldId id="2262"/>
            <p14:sldId id="2705"/>
            <p14:sldId id="2597"/>
            <p14:sldId id="2596"/>
            <p14:sldId id="2265"/>
            <p14:sldId id="2268"/>
            <p14:sldId id="2269"/>
            <p14:sldId id="2270"/>
            <p14:sldId id="2272"/>
            <p14:sldId id="2273"/>
            <p14:sldId id="2274"/>
            <p14:sldId id="2271"/>
            <p14:sldId id="2281"/>
            <p14:sldId id="2275"/>
            <p14:sldId id="2598"/>
            <p14:sldId id="2283"/>
            <p14:sldId id="2278"/>
            <p14:sldId id="2280"/>
            <p14:sldId id="2599"/>
            <p14:sldId id="2600"/>
            <p14:sldId id="2601"/>
            <p14:sldId id="2602"/>
            <p14:sldId id="2386"/>
            <p14:sldId id="2387"/>
            <p14:sldId id="2603"/>
            <p14:sldId id="2604"/>
            <p14:sldId id="2285"/>
            <p14:sldId id="2286"/>
            <p14:sldId id="2287"/>
            <p14:sldId id="2288"/>
            <p14:sldId id="2631"/>
            <p14:sldId id="2632"/>
            <p14:sldId id="2633"/>
            <p14:sldId id="2634"/>
            <p14:sldId id="2635"/>
            <p14:sldId id="2636"/>
            <p14:sldId id="2637"/>
            <p14:sldId id="2638"/>
            <p14:sldId id="2639"/>
            <p14:sldId id="2640"/>
            <p14:sldId id="2641"/>
            <p14:sldId id="2289"/>
            <p14:sldId id="2290"/>
            <p14:sldId id="2291"/>
            <p14:sldId id="2292"/>
            <p14:sldId id="2293"/>
            <p14:sldId id="2294"/>
            <p14:sldId id="2296"/>
            <p14:sldId id="2297"/>
            <p14:sldId id="2298"/>
            <p14:sldId id="2299"/>
            <p14:sldId id="2300"/>
            <p14:sldId id="2302"/>
            <p14:sldId id="2301"/>
            <p14:sldId id="2303"/>
            <p14:sldId id="2304"/>
            <p14:sldId id="2305"/>
            <p14:sldId id="2311"/>
            <p14:sldId id="2606"/>
            <p14:sldId id="2607"/>
            <p14:sldId id="2314"/>
            <p14:sldId id="2315"/>
            <p14:sldId id="2316"/>
            <p14:sldId id="2317"/>
            <p14:sldId id="2318"/>
            <p14:sldId id="2319"/>
            <p14:sldId id="2306"/>
            <p14:sldId id="2329"/>
            <p14:sldId id="2330"/>
            <p14:sldId id="2307"/>
            <p14:sldId id="2308"/>
            <p14:sldId id="2313"/>
            <p14:sldId id="2628"/>
            <p14:sldId id="2331"/>
            <p14:sldId id="2332"/>
            <p14:sldId id="2629"/>
            <p14:sldId id="2630"/>
            <p14:sldId id="2605"/>
            <p14:sldId id="2320"/>
            <p14:sldId id="2321"/>
            <p14:sldId id="2322"/>
            <p14:sldId id="2710"/>
            <p14:sldId id="2334"/>
            <p14:sldId id="2608"/>
            <p14:sldId id="2374"/>
            <p14:sldId id="2375"/>
            <p14:sldId id="2376"/>
            <p14:sldId id="2377"/>
            <p14:sldId id="2378"/>
            <p14:sldId id="2609"/>
            <p14:sldId id="2610"/>
            <p14:sldId id="2379"/>
            <p14:sldId id="2642"/>
            <p14:sldId id="2643"/>
            <p14:sldId id="2380"/>
            <p14:sldId id="2381"/>
            <p14:sldId id="2382"/>
            <p14:sldId id="2465"/>
            <p14:sldId id="2466"/>
            <p14:sldId id="2392"/>
            <p14:sldId id="2391"/>
            <p14:sldId id="2393"/>
            <p14:sldId id="2394"/>
            <p14:sldId id="2397"/>
            <p14:sldId id="2426"/>
            <p14:sldId id="2433"/>
            <p14:sldId id="2438"/>
            <p14:sldId id="2439"/>
            <p14:sldId id="2440"/>
            <p14:sldId id="2443"/>
            <p14:sldId id="2646"/>
            <p14:sldId id="2444"/>
            <p14:sldId id="2452"/>
            <p14:sldId id="2701"/>
            <p14:sldId id="2702"/>
            <p14:sldId id="2699"/>
            <p14:sldId id="2446"/>
            <p14:sldId id="2447"/>
            <p14:sldId id="2448"/>
            <p14:sldId id="2449"/>
            <p14:sldId id="2454"/>
            <p14:sldId id="2458"/>
            <p14:sldId id="2459"/>
            <p14:sldId id="2455"/>
            <p14:sldId id="2456"/>
            <p14:sldId id="2457"/>
            <p14:sldId id="2460"/>
            <p14:sldId id="2463"/>
            <p14:sldId id="2461"/>
            <p14:sldId id="2462"/>
            <p14:sldId id="2467"/>
            <p14:sldId id="2468"/>
            <p14:sldId id="2464"/>
            <p14:sldId id="2582"/>
            <p14:sldId id="2425"/>
            <p14:sldId id="2451"/>
            <p14:sldId id="2471"/>
            <p14:sldId id="2470"/>
            <p14:sldId id="2616"/>
            <p14:sldId id="2617"/>
            <p14:sldId id="2618"/>
            <p14:sldId id="2474"/>
            <p14:sldId id="2619"/>
            <p14:sldId id="2479"/>
            <p14:sldId id="2621"/>
            <p14:sldId id="2480"/>
            <p14:sldId id="2620"/>
            <p14:sldId id="2483"/>
            <p14:sldId id="2488"/>
            <p14:sldId id="2489"/>
            <p14:sldId id="2490"/>
            <p14:sldId id="2434"/>
            <p14:sldId id="2648"/>
            <p14:sldId id="2647"/>
            <p14:sldId id="2649"/>
            <p14:sldId id="2650"/>
            <p14:sldId id="2651"/>
            <p14:sldId id="2679"/>
            <p14:sldId id="2685"/>
            <p14:sldId id="2681"/>
            <p14:sldId id="2680"/>
            <p14:sldId id="2684"/>
            <p14:sldId id="2706"/>
            <p14:sldId id="2707"/>
            <p14:sldId id="2654"/>
            <p14:sldId id="2655"/>
            <p14:sldId id="2656"/>
            <p14:sldId id="2657"/>
            <p14:sldId id="2703"/>
            <p14:sldId id="2658"/>
            <p14:sldId id="2659"/>
            <p14:sldId id="2660"/>
            <p14:sldId id="2661"/>
            <p14:sldId id="2662"/>
            <p14:sldId id="2663"/>
            <p14:sldId id="2664"/>
            <p14:sldId id="2665"/>
            <p14:sldId id="2666"/>
            <p14:sldId id="2667"/>
            <p14:sldId id="2668"/>
            <p14:sldId id="2669"/>
            <p14:sldId id="2670"/>
            <p14:sldId id="2671"/>
            <p14:sldId id="2672"/>
            <p14:sldId id="2673"/>
            <p14:sldId id="2674"/>
            <p14:sldId id="2675"/>
            <p14:sldId id="2676"/>
            <p14:sldId id="2677"/>
            <p14:sldId id="2678"/>
            <p14:sldId id="2686"/>
            <p14:sldId id="2687"/>
            <p14:sldId id="2564"/>
            <p14:sldId id="2563"/>
            <p14:sldId id="2568"/>
            <p14:sldId id="2567"/>
            <p14:sldId id="2570"/>
            <p14:sldId id="2571"/>
            <p14:sldId id="2572"/>
            <p14:sldId id="2573"/>
            <p14:sldId id="2574"/>
            <p14:sldId id="2575"/>
            <p14:sldId id="2576"/>
            <p14:sldId id="2577"/>
            <p14:sldId id="2578"/>
            <p14:sldId id="2579"/>
            <p14:sldId id="2492"/>
            <p14:sldId id="2491"/>
            <p14:sldId id="2494"/>
            <p14:sldId id="2495"/>
            <p14:sldId id="2496"/>
            <p14:sldId id="2497"/>
            <p14:sldId id="2711"/>
            <p14:sldId id="2500"/>
            <p14:sldId id="2501"/>
            <p14:sldId id="2502"/>
            <p14:sldId id="2503"/>
            <p14:sldId id="2505"/>
            <p14:sldId id="2504"/>
            <p14:sldId id="2506"/>
            <p14:sldId id="2493"/>
            <p14:sldId id="2622"/>
            <p14:sldId id="2508"/>
            <p14:sldId id="2624"/>
            <p14:sldId id="2625"/>
            <p14:sldId id="2626"/>
            <p14:sldId id="2512"/>
            <p14:sldId id="2513"/>
            <p14:sldId id="2644"/>
            <p14:sldId id="2692"/>
            <p14:sldId id="2514"/>
            <p14:sldId id="2515"/>
            <p14:sldId id="2645"/>
            <p14:sldId id="2520"/>
            <p14:sldId id="2521"/>
            <p14:sldId id="2517"/>
            <p14:sldId id="2518"/>
            <p14:sldId id="2519"/>
            <p14:sldId id="2522"/>
            <p14:sldId id="2523"/>
            <p14:sldId id="2524"/>
            <p14:sldId id="2525"/>
            <p14:sldId id="2526"/>
            <p14:sldId id="2527"/>
            <p14:sldId id="2528"/>
            <p14:sldId id="2708"/>
            <p14:sldId id="2709"/>
            <p14:sldId id="2531"/>
            <p14:sldId id="2532"/>
            <p14:sldId id="2533"/>
            <p14:sldId id="2534"/>
            <p14:sldId id="2535"/>
            <p14:sldId id="2536"/>
            <p14:sldId id="2627"/>
            <p14:sldId id="2538"/>
            <p14:sldId id="2539"/>
            <p14:sldId id="2541"/>
            <p14:sldId id="2540"/>
            <p14:sldId id="2542"/>
            <p14:sldId id="2543"/>
            <p14:sldId id="2544"/>
            <p14:sldId id="2545"/>
            <p14:sldId id="2546"/>
            <p14:sldId id="2548"/>
            <p14:sldId id="2549"/>
            <p14:sldId id="2550"/>
            <p14:sldId id="2551"/>
            <p14:sldId id="2552"/>
            <p14:sldId id="2553"/>
            <p14:sldId id="2554"/>
            <p14:sldId id="2555"/>
            <p14:sldId id="2556"/>
            <p14:sldId id="2557"/>
            <p14:sldId id="2558"/>
            <p14:sldId id="2547"/>
            <p14:sldId id="2559"/>
            <p14:sldId id="2560"/>
            <p14:sldId id="2561"/>
            <p14:sldId id="2361"/>
            <p14:sldId id="2360"/>
            <p14:sldId id="2693"/>
            <p14:sldId id="2364"/>
            <p14:sldId id="2700"/>
            <p14:sldId id="2367"/>
            <p14:sldId id="2368"/>
            <p14:sldId id="2369"/>
            <p14:sldId id="2371"/>
            <p14:sldId id="2372"/>
            <p14:sldId id="2373"/>
            <p14:sldId id="2337"/>
            <p14:sldId id="2336"/>
            <p14:sldId id="2342"/>
            <p14:sldId id="2343"/>
            <p14:sldId id="2345"/>
            <p14:sldId id="2346"/>
            <p14:sldId id="2347"/>
            <p14:sldId id="2348"/>
            <p14:sldId id="2349"/>
            <p14:sldId id="2350"/>
            <p14:sldId id="2351"/>
            <p14:sldId id="2352"/>
            <p14:sldId id="2354"/>
            <p14:sldId id="2355"/>
            <p14:sldId id="2356"/>
            <p14:sldId id="2357"/>
            <p14:sldId id="2358"/>
            <p14:sldId id="2359"/>
            <p14:sldId id="2694"/>
          </p14:sldIdLst>
        </p14:section>
      </p14:sectionLst>
    </p:ext>
    <p:ext uri="{EFAFB233-063F-42B5-8137-9DF3F51BA10A}">
      <p15:sldGuideLst xmlns:p15="http://schemas.microsoft.com/office/powerpoint/2012/main" xmlns="">
        <p15:guide id="1" orient="horz" pos="2180">
          <p15:clr>
            <a:srgbClr val="A4A3A4"/>
          </p15:clr>
        </p15:guide>
        <p15:guide id="2" pos="2996">
          <p15:clr>
            <a:srgbClr val="A4A3A4"/>
          </p15:clr>
        </p15:guide>
      </p15:sldGuideLst>
    </p:ext>
    <p:ext uri="{2D200454-40CA-4A62-9FC3-DE9A4176ACB9}">
      <p15:notesGuideLst xmlns:p15="http://schemas.microsoft.com/office/powerpoint/2012/main" xmlns="">
        <p15:guide id="1" orient="horz" pos="2927">
          <p15:clr>
            <a:srgbClr val="A4A3A4"/>
          </p15:clr>
        </p15:guide>
        <p15:guide id="2" pos="2208">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Jen Scheiner" initials="JS" lastIdx="19" clrIdx="0"/>
  <p:cmAuthor id="7" name="Matheson, Amie" initials="AM" lastIdx="11" clrIdx="7"/>
  <p:cmAuthor id="1" name="Jonathan Reid" initials="JAR" lastIdx="76" clrIdx="1"/>
  <p:cmAuthor id="2" name="rgarrett" initials="rg" lastIdx="42" clrIdx="2"/>
  <p:cmAuthor id="3" name="Kim Leggette" initials="KL" lastIdx="49" clrIdx="3"/>
  <p:cmAuthor id="4" name="CGI Federal" initials="CF" lastIdx="3" clrIdx="4"/>
  <p:cmAuthor id="5" name="Priyanka Ray" initials="PR" lastIdx="41" clrIdx="5"/>
  <p:cmAuthor id="6" name="Reid, Jonathan " initials="JR" lastIdx="71" clrIdx="6"/>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3300"/>
    <a:srgbClr val="CC0000"/>
    <a:srgbClr val="FF0000"/>
    <a:srgbClr val="0000CC"/>
    <a:srgbClr val="BD1922"/>
    <a:srgbClr val="FFCC00"/>
    <a:srgbClr val="FFFF66"/>
    <a:srgbClr val="C0C0C0"/>
    <a:srgbClr val="00FF00"/>
    <a:srgbClr val="96969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aximized">
    <p:restoredLeft sz="34567" autoAdjust="0"/>
    <p:restoredTop sz="96691" autoAdjust="0"/>
  </p:normalViewPr>
  <p:slideViewPr>
    <p:cSldViewPr snapToGrid="0">
      <p:cViewPr varScale="1">
        <p:scale>
          <a:sx n="114" d="100"/>
          <a:sy n="114" d="100"/>
        </p:scale>
        <p:origin x="-810" y="-108"/>
      </p:cViewPr>
      <p:guideLst>
        <p:guide orient="horz" pos="2180"/>
        <p:guide pos="2996"/>
      </p:guideLst>
    </p:cSldViewPr>
  </p:slideViewPr>
  <p:outlineViewPr>
    <p:cViewPr>
      <p:scale>
        <a:sx n="33" d="100"/>
        <a:sy n="33" d="100"/>
      </p:scale>
      <p:origin x="0" y="112122"/>
    </p:cViewPr>
  </p:outlineViewPr>
  <p:notesTextViewPr>
    <p:cViewPr>
      <p:scale>
        <a:sx n="75" d="100"/>
        <a:sy n="75" d="100"/>
      </p:scale>
      <p:origin x="0" y="0"/>
    </p:cViewPr>
  </p:notesTextViewPr>
  <p:sorterViewPr>
    <p:cViewPr>
      <p:scale>
        <a:sx n="100" d="100"/>
        <a:sy n="100" d="100"/>
      </p:scale>
      <p:origin x="0" y="89658"/>
    </p:cViewPr>
  </p:sorterViewPr>
  <p:notesViewPr>
    <p:cSldViewPr snapToGrid="0">
      <p:cViewPr>
        <p:scale>
          <a:sx n="100" d="100"/>
          <a:sy n="100" d="100"/>
        </p:scale>
        <p:origin x="-1068" y="1512"/>
      </p:cViewPr>
      <p:guideLst>
        <p:guide orient="horz" pos="2927"/>
        <p:guide pos="2208"/>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2.xml"/><Relationship Id="rId299" Type="http://schemas.openxmlformats.org/officeDocument/2006/relationships/slide" Target="slides/slide294.xml"/><Relationship Id="rId21" Type="http://schemas.openxmlformats.org/officeDocument/2006/relationships/slide" Target="slides/slide16.xml"/><Relationship Id="rId63" Type="http://schemas.openxmlformats.org/officeDocument/2006/relationships/slide" Target="slides/slide58.xml"/><Relationship Id="rId159" Type="http://schemas.openxmlformats.org/officeDocument/2006/relationships/slide" Target="slides/slide154.xml"/><Relationship Id="rId324" Type="http://schemas.openxmlformats.org/officeDocument/2006/relationships/slide" Target="slides/slide319.xml"/><Relationship Id="rId366" Type="http://schemas.openxmlformats.org/officeDocument/2006/relationships/slide" Target="slides/slide361.xml"/><Relationship Id="rId170" Type="http://schemas.openxmlformats.org/officeDocument/2006/relationships/slide" Target="slides/slide165.xml"/><Relationship Id="rId226" Type="http://schemas.openxmlformats.org/officeDocument/2006/relationships/slide" Target="slides/slide221.xml"/><Relationship Id="rId268" Type="http://schemas.openxmlformats.org/officeDocument/2006/relationships/slide" Target="slides/slide263.xml"/><Relationship Id="rId11" Type="http://schemas.openxmlformats.org/officeDocument/2006/relationships/slide" Target="slides/slide6.xml"/><Relationship Id="rId32" Type="http://schemas.openxmlformats.org/officeDocument/2006/relationships/slide" Target="slides/slide27.xml"/><Relationship Id="rId53" Type="http://schemas.openxmlformats.org/officeDocument/2006/relationships/slide" Target="slides/slide48.xml"/><Relationship Id="rId74" Type="http://schemas.openxmlformats.org/officeDocument/2006/relationships/slide" Target="slides/slide69.xml"/><Relationship Id="rId128" Type="http://schemas.openxmlformats.org/officeDocument/2006/relationships/slide" Target="slides/slide123.xml"/><Relationship Id="rId149" Type="http://schemas.openxmlformats.org/officeDocument/2006/relationships/slide" Target="slides/slide144.xml"/><Relationship Id="rId314" Type="http://schemas.openxmlformats.org/officeDocument/2006/relationships/slide" Target="slides/slide309.xml"/><Relationship Id="rId335" Type="http://schemas.openxmlformats.org/officeDocument/2006/relationships/slide" Target="slides/slide330.xml"/><Relationship Id="rId356" Type="http://schemas.openxmlformats.org/officeDocument/2006/relationships/slide" Target="slides/slide351.xml"/><Relationship Id="rId377" Type="http://schemas.openxmlformats.org/officeDocument/2006/relationships/slide" Target="slides/slide372.xml"/><Relationship Id="rId398" Type="http://schemas.openxmlformats.org/officeDocument/2006/relationships/notesMaster" Target="notesMasters/notesMaster1.xml"/><Relationship Id="rId5" Type="http://schemas.openxmlformats.org/officeDocument/2006/relationships/slideMaster" Target="slideMasters/slideMaster2.xml"/><Relationship Id="rId95" Type="http://schemas.openxmlformats.org/officeDocument/2006/relationships/slide" Target="slides/slide90.xml"/><Relationship Id="rId160" Type="http://schemas.openxmlformats.org/officeDocument/2006/relationships/slide" Target="slides/slide155.xml"/><Relationship Id="rId181" Type="http://schemas.openxmlformats.org/officeDocument/2006/relationships/slide" Target="slides/slide176.xml"/><Relationship Id="rId216" Type="http://schemas.openxmlformats.org/officeDocument/2006/relationships/slide" Target="slides/slide211.xml"/><Relationship Id="rId237" Type="http://schemas.openxmlformats.org/officeDocument/2006/relationships/slide" Target="slides/slide232.xml"/><Relationship Id="rId402" Type="http://schemas.openxmlformats.org/officeDocument/2006/relationships/viewProps" Target="viewProps.xml"/><Relationship Id="rId258" Type="http://schemas.openxmlformats.org/officeDocument/2006/relationships/slide" Target="slides/slide253.xml"/><Relationship Id="rId279" Type="http://schemas.openxmlformats.org/officeDocument/2006/relationships/slide" Target="slides/slide274.xml"/><Relationship Id="rId22" Type="http://schemas.openxmlformats.org/officeDocument/2006/relationships/slide" Target="slides/slide17.xml"/><Relationship Id="rId43" Type="http://schemas.openxmlformats.org/officeDocument/2006/relationships/slide" Target="slides/slide38.xml"/><Relationship Id="rId64" Type="http://schemas.openxmlformats.org/officeDocument/2006/relationships/slide" Target="slides/slide59.xml"/><Relationship Id="rId118" Type="http://schemas.openxmlformats.org/officeDocument/2006/relationships/slide" Target="slides/slide113.xml"/><Relationship Id="rId139" Type="http://schemas.openxmlformats.org/officeDocument/2006/relationships/slide" Target="slides/slide134.xml"/><Relationship Id="rId290" Type="http://schemas.openxmlformats.org/officeDocument/2006/relationships/slide" Target="slides/slide285.xml"/><Relationship Id="rId304" Type="http://schemas.openxmlformats.org/officeDocument/2006/relationships/slide" Target="slides/slide299.xml"/><Relationship Id="rId325" Type="http://schemas.openxmlformats.org/officeDocument/2006/relationships/slide" Target="slides/slide320.xml"/><Relationship Id="rId346" Type="http://schemas.openxmlformats.org/officeDocument/2006/relationships/slide" Target="slides/slide341.xml"/><Relationship Id="rId367" Type="http://schemas.openxmlformats.org/officeDocument/2006/relationships/slide" Target="slides/slide362.xml"/><Relationship Id="rId388" Type="http://schemas.openxmlformats.org/officeDocument/2006/relationships/slide" Target="slides/slide383.xml"/><Relationship Id="rId85" Type="http://schemas.openxmlformats.org/officeDocument/2006/relationships/slide" Target="slides/slide80.xml"/><Relationship Id="rId150" Type="http://schemas.openxmlformats.org/officeDocument/2006/relationships/slide" Target="slides/slide145.xml"/><Relationship Id="rId171" Type="http://schemas.openxmlformats.org/officeDocument/2006/relationships/slide" Target="slides/slide166.xml"/><Relationship Id="rId192" Type="http://schemas.openxmlformats.org/officeDocument/2006/relationships/slide" Target="slides/slide187.xml"/><Relationship Id="rId206" Type="http://schemas.openxmlformats.org/officeDocument/2006/relationships/slide" Target="slides/slide201.xml"/><Relationship Id="rId227" Type="http://schemas.openxmlformats.org/officeDocument/2006/relationships/slide" Target="slides/slide222.xml"/><Relationship Id="rId248" Type="http://schemas.openxmlformats.org/officeDocument/2006/relationships/slide" Target="slides/slide243.xml"/><Relationship Id="rId269" Type="http://schemas.openxmlformats.org/officeDocument/2006/relationships/slide" Target="slides/slide264.xml"/><Relationship Id="rId12" Type="http://schemas.openxmlformats.org/officeDocument/2006/relationships/slide" Target="slides/slide7.xml"/><Relationship Id="rId33" Type="http://schemas.openxmlformats.org/officeDocument/2006/relationships/slide" Target="slides/slide28.xml"/><Relationship Id="rId108" Type="http://schemas.openxmlformats.org/officeDocument/2006/relationships/slide" Target="slides/slide103.xml"/><Relationship Id="rId129" Type="http://schemas.openxmlformats.org/officeDocument/2006/relationships/slide" Target="slides/slide124.xml"/><Relationship Id="rId280" Type="http://schemas.openxmlformats.org/officeDocument/2006/relationships/slide" Target="slides/slide275.xml"/><Relationship Id="rId315" Type="http://schemas.openxmlformats.org/officeDocument/2006/relationships/slide" Target="slides/slide310.xml"/><Relationship Id="rId336" Type="http://schemas.openxmlformats.org/officeDocument/2006/relationships/slide" Target="slides/slide331.xml"/><Relationship Id="rId357" Type="http://schemas.openxmlformats.org/officeDocument/2006/relationships/slide" Target="slides/slide352.xml"/><Relationship Id="rId54" Type="http://schemas.openxmlformats.org/officeDocument/2006/relationships/slide" Target="slides/slide49.xml"/><Relationship Id="rId75" Type="http://schemas.openxmlformats.org/officeDocument/2006/relationships/slide" Target="slides/slide70.xml"/><Relationship Id="rId96" Type="http://schemas.openxmlformats.org/officeDocument/2006/relationships/slide" Target="slides/slide91.xml"/><Relationship Id="rId140" Type="http://schemas.openxmlformats.org/officeDocument/2006/relationships/slide" Target="slides/slide135.xml"/><Relationship Id="rId161" Type="http://schemas.openxmlformats.org/officeDocument/2006/relationships/slide" Target="slides/slide156.xml"/><Relationship Id="rId182" Type="http://schemas.openxmlformats.org/officeDocument/2006/relationships/slide" Target="slides/slide177.xml"/><Relationship Id="rId217" Type="http://schemas.openxmlformats.org/officeDocument/2006/relationships/slide" Target="slides/slide212.xml"/><Relationship Id="rId378" Type="http://schemas.openxmlformats.org/officeDocument/2006/relationships/slide" Target="slides/slide373.xml"/><Relationship Id="rId399" Type="http://schemas.openxmlformats.org/officeDocument/2006/relationships/handoutMaster" Target="handoutMasters/handoutMaster1.xml"/><Relationship Id="rId403" Type="http://schemas.openxmlformats.org/officeDocument/2006/relationships/theme" Target="theme/theme1.xml"/><Relationship Id="rId6" Type="http://schemas.openxmlformats.org/officeDocument/2006/relationships/slide" Target="slides/slide1.xml"/><Relationship Id="rId238" Type="http://schemas.openxmlformats.org/officeDocument/2006/relationships/slide" Target="slides/slide233.xml"/><Relationship Id="rId259" Type="http://schemas.openxmlformats.org/officeDocument/2006/relationships/slide" Target="slides/slide254.xml"/><Relationship Id="rId23" Type="http://schemas.openxmlformats.org/officeDocument/2006/relationships/slide" Target="slides/slide18.xml"/><Relationship Id="rId119" Type="http://schemas.openxmlformats.org/officeDocument/2006/relationships/slide" Target="slides/slide114.xml"/><Relationship Id="rId270" Type="http://schemas.openxmlformats.org/officeDocument/2006/relationships/slide" Target="slides/slide265.xml"/><Relationship Id="rId291" Type="http://schemas.openxmlformats.org/officeDocument/2006/relationships/slide" Target="slides/slide286.xml"/><Relationship Id="rId305" Type="http://schemas.openxmlformats.org/officeDocument/2006/relationships/slide" Target="slides/slide300.xml"/><Relationship Id="rId326" Type="http://schemas.openxmlformats.org/officeDocument/2006/relationships/slide" Target="slides/slide321.xml"/><Relationship Id="rId347" Type="http://schemas.openxmlformats.org/officeDocument/2006/relationships/slide" Target="slides/slide342.xml"/><Relationship Id="rId44" Type="http://schemas.openxmlformats.org/officeDocument/2006/relationships/slide" Target="slides/slide39.xml"/><Relationship Id="rId65" Type="http://schemas.openxmlformats.org/officeDocument/2006/relationships/slide" Target="slides/slide60.xml"/><Relationship Id="rId86" Type="http://schemas.openxmlformats.org/officeDocument/2006/relationships/slide" Target="slides/slide81.xml"/><Relationship Id="rId130" Type="http://schemas.openxmlformats.org/officeDocument/2006/relationships/slide" Target="slides/slide125.xml"/><Relationship Id="rId151" Type="http://schemas.openxmlformats.org/officeDocument/2006/relationships/slide" Target="slides/slide146.xml"/><Relationship Id="rId368" Type="http://schemas.openxmlformats.org/officeDocument/2006/relationships/slide" Target="slides/slide363.xml"/><Relationship Id="rId389" Type="http://schemas.openxmlformats.org/officeDocument/2006/relationships/slide" Target="slides/slide384.xml"/><Relationship Id="rId172" Type="http://schemas.openxmlformats.org/officeDocument/2006/relationships/slide" Target="slides/slide167.xml"/><Relationship Id="rId193" Type="http://schemas.openxmlformats.org/officeDocument/2006/relationships/slide" Target="slides/slide188.xml"/><Relationship Id="rId207" Type="http://schemas.openxmlformats.org/officeDocument/2006/relationships/slide" Target="slides/slide202.xml"/><Relationship Id="rId228" Type="http://schemas.openxmlformats.org/officeDocument/2006/relationships/slide" Target="slides/slide223.xml"/><Relationship Id="rId249" Type="http://schemas.openxmlformats.org/officeDocument/2006/relationships/slide" Target="slides/slide244.xml"/><Relationship Id="rId13" Type="http://schemas.openxmlformats.org/officeDocument/2006/relationships/slide" Target="slides/slide8.xml"/><Relationship Id="rId109" Type="http://schemas.openxmlformats.org/officeDocument/2006/relationships/slide" Target="slides/slide104.xml"/><Relationship Id="rId260" Type="http://schemas.openxmlformats.org/officeDocument/2006/relationships/slide" Target="slides/slide255.xml"/><Relationship Id="rId281" Type="http://schemas.openxmlformats.org/officeDocument/2006/relationships/slide" Target="slides/slide276.xml"/><Relationship Id="rId316" Type="http://schemas.openxmlformats.org/officeDocument/2006/relationships/slide" Target="slides/slide311.xml"/><Relationship Id="rId337" Type="http://schemas.openxmlformats.org/officeDocument/2006/relationships/slide" Target="slides/slide332.xml"/><Relationship Id="rId34" Type="http://schemas.openxmlformats.org/officeDocument/2006/relationships/slide" Target="slides/slide29.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20" Type="http://schemas.openxmlformats.org/officeDocument/2006/relationships/slide" Target="slides/slide115.xml"/><Relationship Id="rId141" Type="http://schemas.openxmlformats.org/officeDocument/2006/relationships/slide" Target="slides/slide136.xml"/><Relationship Id="rId358" Type="http://schemas.openxmlformats.org/officeDocument/2006/relationships/slide" Target="slides/slide353.xml"/><Relationship Id="rId379" Type="http://schemas.openxmlformats.org/officeDocument/2006/relationships/slide" Target="slides/slide374.xml"/><Relationship Id="rId7" Type="http://schemas.openxmlformats.org/officeDocument/2006/relationships/slide" Target="slides/slide2.xml"/><Relationship Id="rId162" Type="http://schemas.openxmlformats.org/officeDocument/2006/relationships/slide" Target="slides/slide157.xml"/><Relationship Id="rId183" Type="http://schemas.openxmlformats.org/officeDocument/2006/relationships/slide" Target="slides/slide178.xml"/><Relationship Id="rId218" Type="http://schemas.openxmlformats.org/officeDocument/2006/relationships/slide" Target="slides/slide213.xml"/><Relationship Id="rId239" Type="http://schemas.openxmlformats.org/officeDocument/2006/relationships/slide" Target="slides/slide234.xml"/><Relationship Id="rId390" Type="http://schemas.openxmlformats.org/officeDocument/2006/relationships/slide" Target="slides/slide385.xml"/><Relationship Id="rId404" Type="http://schemas.openxmlformats.org/officeDocument/2006/relationships/tableStyles" Target="tableStyles.xml"/><Relationship Id="rId250" Type="http://schemas.openxmlformats.org/officeDocument/2006/relationships/slide" Target="slides/slide245.xml"/><Relationship Id="rId271" Type="http://schemas.openxmlformats.org/officeDocument/2006/relationships/slide" Target="slides/slide266.xml"/><Relationship Id="rId292" Type="http://schemas.openxmlformats.org/officeDocument/2006/relationships/slide" Target="slides/slide287.xml"/><Relationship Id="rId306" Type="http://schemas.openxmlformats.org/officeDocument/2006/relationships/slide" Target="slides/slide301.xml"/><Relationship Id="rId24" Type="http://schemas.openxmlformats.org/officeDocument/2006/relationships/slide" Target="slides/slide19.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31" Type="http://schemas.openxmlformats.org/officeDocument/2006/relationships/slide" Target="slides/slide126.xml"/><Relationship Id="rId327" Type="http://schemas.openxmlformats.org/officeDocument/2006/relationships/slide" Target="slides/slide322.xml"/><Relationship Id="rId348" Type="http://schemas.openxmlformats.org/officeDocument/2006/relationships/slide" Target="slides/slide343.xml"/><Relationship Id="rId369" Type="http://schemas.openxmlformats.org/officeDocument/2006/relationships/slide" Target="slides/slide364.xml"/><Relationship Id="rId152" Type="http://schemas.openxmlformats.org/officeDocument/2006/relationships/slide" Target="slides/slide147.xml"/><Relationship Id="rId173" Type="http://schemas.openxmlformats.org/officeDocument/2006/relationships/slide" Target="slides/slide168.xml"/><Relationship Id="rId194" Type="http://schemas.openxmlformats.org/officeDocument/2006/relationships/slide" Target="slides/slide189.xml"/><Relationship Id="rId208" Type="http://schemas.openxmlformats.org/officeDocument/2006/relationships/slide" Target="slides/slide203.xml"/><Relationship Id="rId229" Type="http://schemas.openxmlformats.org/officeDocument/2006/relationships/slide" Target="slides/slide224.xml"/><Relationship Id="rId380" Type="http://schemas.openxmlformats.org/officeDocument/2006/relationships/slide" Target="slides/slide375.xml"/><Relationship Id="rId240" Type="http://schemas.openxmlformats.org/officeDocument/2006/relationships/slide" Target="slides/slide235.xml"/><Relationship Id="rId261" Type="http://schemas.openxmlformats.org/officeDocument/2006/relationships/slide" Target="slides/slide256.xml"/><Relationship Id="rId14" Type="http://schemas.openxmlformats.org/officeDocument/2006/relationships/slide" Target="slides/slide9.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282" Type="http://schemas.openxmlformats.org/officeDocument/2006/relationships/slide" Target="slides/slide277.xml"/><Relationship Id="rId317" Type="http://schemas.openxmlformats.org/officeDocument/2006/relationships/slide" Target="slides/slide312.xml"/><Relationship Id="rId338" Type="http://schemas.openxmlformats.org/officeDocument/2006/relationships/slide" Target="slides/slide333.xml"/><Relationship Id="rId359" Type="http://schemas.openxmlformats.org/officeDocument/2006/relationships/slide" Target="slides/slide354.xml"/><Relationship Id="rId8" Type="http://schemas.openxmlformats.org/officeDocument/2006/relationships/slide" Target="slides/slide3.xml"/><Relationship Id="rId98" Type="http://schemas.openxmlformats.org/officeDocument/2006/relationships/slide" Target="slides/slide93.xml"/><Relationship Id="rId121" Type="http://schemas.openxmlformats.org/officeDocument/2006/relationships/slide" Target="slides/slide116.xml"/><Relationship Id="rId142" Type="http://schemas.openxmlformats.org/officeDocument/2006/relationships/slide" Target="slides/slide137.xml"/><Relationship Id="rId163" Type="http://schemas.openxmlformats.org/officeDocument/2006/relationships/slide" Target="slides/slide158.xml"/><Relationship Id="rId184" Type="http://schemas.openxmlformats.org/officeDocument/2006/relationships/slide" Target="slides/slide179.xml"/><Relationship Id="rId219" Type="http://schemas.openxmlformats.org/officeDocument/2006/relationships/slide" Target="slides/slide214.xml"/><Relationship Id="rId370" Type="http://schemas.openxmlformats.org/officeDocument/2006/relationships/slide" Target="slides/slide365.xml"/><Relationship Id="rId391" Type="http://schemas.openxmlformats.org/officeDocument/2006/relationships/slide" Target="slides/slide386.xml"/><Relationship Id="rId230" Type="http://schemas.openxmlformats.org/officeDocument/2006/relationships/slide" Target="slides/slide225.xml"/><Relationship Id="rId251" Type="http://schemas.openxmlformats.org/officeDocument/2006/relationships/slide" Target="slides/slide246.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272" Type="http://schemas.openxmlformats.org/officeDocument/2006/relationships/slide" Target="slides/slide267.xml"/><Relationship Id="rId293" Type="http://schemas.openxmlformats.org/officeDocument/2006/relationships/slide" Target="slides/slide288.xml"/><Relationship Id="rId307" Type="http://schemas.openxmlformats.org/officeDocument/2006/relationships/slide" Target="slides/slide302.xml"/><Relationship Id="rId328" Type="http://schemas.openxmlformats.org/officeDocument/2006/relationships/slide" Target="slides/slide323.xml"/><Relationship Id="rId349" Type="http://schemas.openxmlformats.org/officeDocument/2006/relationships/slide" Target="slides/slide344.xml"/><Relationship Id="rId88" Type="http://schemas.openxmlformats.org/officeDocument/2006/relationships/slide" Target="slides/slide83.xml"/><Relationship Id="rId111" Type="http://schemas.openxmlformats.org/officeDocument/2006/relationships/slide" Target="slides/slide106.xml"/><Relationship Id="rId132" Type="http://schemas.openxmlformats.org/officeDocument/2006/relationships/slide" Target="slides/slide127.xml"/><Relationship Id="rId153" Type="http://schemas.openxmlformats.org/officeDocument/2006/relationships/slide" Target="slides/slide148.xml"/><Relationship Id="rId174" Type="http://schemas.openxmlformats.org/officeDocument/2006/relationships/slide" Target="slides/slide169.xml"/><Relationship Id="rId195" Type="http://schemas.openxmlformats.org/officeDocument/2006/relationships/slide" Target="slides/slide190.xml"/><Relationship Id="rId209" Type="http://schemas.openxmlformats.org/officeDocument/2006/relationships/slide" Target="slides/slide204.xml"/><Relationship Id="rId360" Type="http://schemas.openxmlformats.org/officeDocument/2006/relationships/slide" Target="slides/slide355.xml"/><Relationship Id="rId381" Type="http://schemas.openxmlformats.org/officeDocument/2006/relationships/slide" Target="slides/slide376.xml"/><Relationship Id="rId220" Type="http://schemas.openxmlformats.org/officeDocument/2006/relationships/slide" Target="slides/slide215.xml"/><Relationship Id="rId241" Type="http://schemas.openxmlformats.org/officeDocument/2006/relationships/slide" Target="slides/slide236.xml"/><Relationship Id="rId15" Type="http://schemas.openxmlformats.org/officeDocument/2006/relationships/slide" Target="slides/slide10.xml"/><Relationship Id="rId36" Type="http://schemas.openxmlformats.org/officeDocument/2006/relationships/slide" Target="slides/slide31.xml"/><Relationship Id="rId57" Type="http://schemas.openxmlformats.org/officeDocument/2006/relationships/slide" Target="slides/slide52.xml"/><Relationship Id="rId262" Type="http://schemas.openxmlformats.org/officeDocument/2006/relationships/slide" Target="slides/slide257.xml"/><Relationship Id="rId283" Type="http://schemas.openxmlformats.org/officeDocument/2006/relationships/slide" Target="slides/slide278.xml"/><Relationship Id="rId318" Type="http://schemas.openxmlformats.org/officeDocument/2006/relationships/slide" Target="slides/slide313.xml"/><Relationship Id="rId339" Type="http://schemas.openxmlformats.org/officeDocument/2006/relationships/slide" Target="slides/slide334.xml"/><Relationship Id="rId78" Type="http://schemas.openxmlformats.org/officeDocument/2006/relationships/slide" Target="slides/slide73.xml"/><Relationship Id="rId99" Type="http://schemas.openxmlformats.org/officeDocument/2006/relationships/slide" Target="slides/slide94.xml"/><Relationship Id="rId101" Type="http://schemas.openxmlformats.org/officeDocument/2006/relationships/slide" Target="slides/slide96.xml"/><Relationship Id="rId122" Type="http://schemas.openxmlformats.org/officeDocument/2006/relationships/slide" Target="slides/slide117.xml"/><Relationship Id="rId143" Type="http://schemas.openxmlformats.org/officeDocument/2006/relationships/slide" Target="slides/slide138.xml"/><Relationship Id="rId164" Type="http://schemas.openxmlformats.org/officeDocument/2006/relationships/slide" Target="slides/slide159.xml"/><Relationship Id="rId185" Type="http://schemas.openxmlformats.org/officeDocument/2006/relationships/slide" Target="slides/slide180.xml"/><Relationship Id="rId350" Type="http://schemas.openxmlformats.org/officeDocument/2006/relationships/slide" Target="slides/slide345.xml"/><Relationship Id="rId371" Type="http://schemas.openxmlformats.org/officeDocument/2006/relationships/slide" Target="slides/slide366.xml"/><Relationship Id="rId9" Type="http://schemas.openxmlformats.org/officeDocument/2006/relationships/slide" Target="slides/slide4.xml"/><Relationship Id="rId210" Type="http://schemas.openxmlformats.org/officeDocument/2006/relationships/slide" Target="slides/slide205.xml"/><Relationship Id="rId392" Type="http://schemas.openxmlformats.org/officeDocument/2006/relationships/slide" Target="slides/slide387.xml"/><Relationship Id="rId26" Type="http://schemas.openxmlformats.org/officeDocument/2006/relationships/slide" Target="slides/slide21.xml"/><Relationship Id="rId231" Type="http://schemas.openxmlformats.org/officeDocument/2006/relationships/slide" Target="slides/slide226.xml"/><Relationship Id="rId252" Type="http://schemas.openxmlformats.org/officeDocument/2006/relationships/slide" Target="slides/slide247.xml"/><Relationship Id="rId273" Type="http://schemas.openxmlformats.org/officeDocument/2006/relationships/slide" Target="slides/slide268.xml"/><Relationship Id="rId294" Type="http://schemas.openxmlformats.org/officeDocument/2006/relationships/slide" Target="slides/slide289.xml"/><Relationship Id="rId308" Type="http://schemas.openxmlformats.org/officeDocument/2006/relationships/slide" Target="slides/slide303.xml"/><Relationship Id="rId329" Type="http://schemas.openxmlformats.org/officeDocument/2006/relationships/slide" Target="slides/slide324.xml"/><Relationship Id="rId47" Type="http://schemas.openxmlformats.org/officeDocument/2006/relationships/slide" Target="slides/slide42.xml"/><Relationship Id="rId68" Type="http://schemas.openxmlformats.org/officeDocument/2006/relationships/slide" Target="slides/slide63.xml"/><Relationship Id="rId89" Type="http://schemas.openxmlformats.org/officeDocument/2006/relationships/slide" Target="slides/slide84.xml"/><Relationship Id="rId112" Type="http://schemas.openxmlformats.org/officeDocument/2006/relationships/slide" Target="slides/slide107.xml"/><Relationship Id="rId133" Type="http://schemas.openxmlformats.org/officeDocument/2006/relationships/slide" Target="slides/slide128.xml"/><Relationship Id="rId154" Type="http://schemas.openxmlformats.org/officeDocument/2006/relationships/slide" Target="slides/slide149.xml"/><Relationship Id="rId175" Type="http://schemas.openxmlformats.org/officeDocument/2006/relationships/slide" Target="slides/slide170.xml"/><Relationship Id="rId340" Type="http://schemas.openxmlformats.org/officeDocument/2006/relationships/slide" Target="slides/slide335.xml"/><Relationship Id="rId361" Type="http://schemas.openxmlformats.org/officeDocument/2006/relationships/slide" Target="slides/slide356.xml"/><Relationship Id="rId196" Type="http://schemas.openxmlformats.org/officeDocument/2006/relationships/slide" Target="slides/slide191.xml"/><Relationship Id="rId200" Type="http://schemas.openxmlformats.org/officeDocument/2006/relationships/slide" Target="slides/slide195.xml"/><Relationship Id="rId382" Type="http://schemas.openxmlformats.org/officeDocument/2006/relationships/slide" Target="slides/slide377.xml"/><Relationship Id="rId16" Type="http://schemas.openxmlformats.org/officeDocument/2006/relationships/slide" Target="slides/slide11.xml"/><Relationship Id="rId221" Type="http://schemas.openxmlformats.org/officeDocument/2006/relationships/slide" Target="slides/slide216.xml"/><Relationship Id="rId242" Type="http://schemas.openxmlformats.org/officeDocument/2006/relationships/slide" Target="slides/slide237.xml"/><Relationship Id="rId263" Type="http://schemas.openxmlformats.org/officeDocument/2006/relationships/slide" Target="slides/slide258.xml"/><Relationship Id="rId284" Type="http://schemas.openxmlformats.org/officeDocument/2006/relationships/slide" Target="slides/slide279.xml"/><Relationship Id="rId319" Type="http://schemas.openxmlformats.org/officeDocument/2006/relationships/slide" Target="slides/slide314.xml"/><Relationship Id="rId37" Type="http://schemas.openxmlformats.org/officeDocument/2006/relationships/slide" Target="slides/slide32.xml"/><Relationship Id="rId58" Type="http://schemas.openxmlformats.org/officeDocument/2006/relationships/slide" Target="slides/slide53.xml"/><Relationship Id="rId79" Type="http://schemas.openxmlformats.org/officeDocument/2006/relationships/slide" Target="slides/slide74.xml"/><Relationship Id="rId102" Type="http://schemas.openxmlformats.org/officeDocument/2006/relationships/slide" Target="slides/slide97.xml"/><Relationship Id="rId123" Type="http://schemas.openxmlformats.org/officeDocument/2006/relationships/slide" Target="slides/slide118.xml"/><Relationship Id="rId144" Type="http://schemas.openxmlformats.org/officeDocument/2006/relationships/slide" Target="slides/slide139.xml"/><Relationship Id="rId330" Type="http://schemas.openxmlformats.org/officeDocument/2006/relationships/slide" Target="slides/slide325.xml"/><Relationship Id="rId90" Type="http://schemas.openxmlformats.org/officeDocument/2006/relationships/slide" Target="slides/slide85.xml"/><Relationship Id="rId165" Type="http://schemas.openxmlformats.org/officeDocument/2006/relationships/slide" Target="slides/slide160.xml"/><Relationship Id="rId186" Type="http://schemas.openxmlformats.org/officeDocument/2006/relationships/slide" Target="slides/slide181.xml"/><Relationship Id="rId351" Type="http://schemas.openxmlformats.org/officeDocument/2006/relationships/slide" Target="slides/slide346.xml"/><Relationship Id="rId372" Type="http://schemas.openxmlformats.org/officeDocument/2006/relationships/slide" Target="slides/slide367.xml"/><Relationship Id="rId393" Type="http://schemas.openxmlformats.org/officeDocument/2006/relationships/slide" Target="slides/slide388.xml"/><Relationship Id="rId211" Type="http://schemas.openxmlformats.org/officeDocument/2006/relationships/slide" Target="slides/slide206.xml"/><Relationship Id="rId232" Type="http://schemas.openxmlformats.org/officeDocument/2006/relationships/slide" Target="slides/slide227.xml"/><Relationship Id="rId253" Type="http://schemas.openxmlformats.org/officeDocument/2006/relationships/slide" Target="slides/slide248.xml"/><Relationship Id="rId274" Type="http://schemas.openxmlformats.org/officeDocument/2006/relationships/slide" Target="slides/slide269.xml"/><Relationship Id="rId295" Type="http://schemas.openxmlformats.org/officeDocument/2006/relationships/slide" Target="slides/slide290.xml"/><Relationship Id="rId309" Type="http://schemas.openxmlformats.org/officeDocument/2006/relationships/slide" Target="slides/slide304.xml"/><Relationship Id="rId27" Type="http://schemas.openxmlformats.org/officeDocument/2006/relationships/slide" Target="slides/slide22.xml"/><Relationship Id="rId48" Type="http://schemas.openxmlformats.org/officeDocument/2006/relationships/slide" Target="slides/slide43.xml"/><Relationship Id="rId69" Type="http://schemas.openxmlformats.org/officeDocument/2006/relationships/slide" Target="slides/slide64.xml"/><Relationship Id="rId113" Type="http://schemas.openxmlformats.org/officeDocument/2006/relationships/slide" Target="slides/slide108.xml"/><Relationship Id="rId134" Type="http://schemas.openxmlformats.org/officeDocument/2006/relationships/slide" Target="slides/slide129.xml"/><Relationship Id="rId320" Type="http://schemas.openxmlformats.org/officeDocument/2006/relationships/slide" Target="slides/slide315.xml"/><Relationship Id="rId80" Type="http://schemas.openxmlformats.org/officeDocument/2006/relationships/slide" Target="slides/slide75.xml"/><Relationship Id="rId155" Type="http://schemas.openxmlformats.org/officeDocument/2006/relationships/slide" Target="slides/slide150.xml"/><Relationship Id="rId176" Type="http://schemas.openxmlformats.org/officeDocument/2006/relationships/slide" Target="slides/slide171.xml"/><Relationship Id="rId197" Type="http://schemas.openxmlformats.org/officeDocument/2006/relationships/slide" Target="slides/slide192.xml"/><Relationship Id="rId341" Type="http://schemas.openxmlformats.org/officeDocument/2006/relationships/slide" Target="slides/slide336.xml"/><Relationship Id="rId362" Type="http://schemas.openxmlformats.org/officeDocument/2006/relationships/slide" Target="slides/slide357.xml"/><Relationship Id="rId383" Type="http://schemas.openxmlformats.org/officeDocument/2006/relationships/slide" Target="slides/slide378.xml"/><Relationship Id="rId201" Type="http://schemas.openxmlformats.org/officeDocument/2006/relationships/slide" Target="slides/slide196.xml"/><Relationship Id="rId222" Type="http://schemas.openxmlformats.org/officeDocument/2006/relationships/slide" Target="slides/slide217.xml"/><Relationship Id="rId243" Type="http://schemas.openxmlformats.org/officeDocument/2006/relationships/slide" Target="slides/slide238.xml"/><Relationship Id="rId264" Type="http://schemas.openxmlformats.org/officeDocument/2006/relationships/slide" Target="slides/slide259.xml"/><Relationship Id="rId285" Type="http://schemas.openxmlformats.org/officeDocument/2006/relationships/slide" Target="slides/slide280.xml"/><Relationship Id="rId17" Type="http://schemas.openxmlformats.org/officeDocument/2006/relationships/slide" Target="slides/slide12.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24" Type="http://schemas.openxmlformats.org/officeDocument/2006/relationships/slide" Target="slides/slide119.xml"/><Relationship Id="rId310" Type="http://schemas.openxmlformats.org/officeDocument/2006/relationships/slide" Target="slides/slide305.xml"/><Relationship Id="rId70" Type="http://schemas.openxmlformats.org/officeDocument/2006/relationships/slide" Target="slides/slide65.xml"/><Relationship Id="rId91" Type="http://schemas.openxmlformats.org/officeDocument/2006/relationships/slide" Target="slides/slide86.xml"/><Relationship Id="rId145" Type="http://schemas.openxmlformats.org/officeDocument/2006/relationships/slide" Target="slides/slide140.xml"/><Relationship Id="rId166" Type="http://schemas.openxmlformats.org/officeDocument/2006/relationships/slide" Target="slides/slide161.xml"/><Relationship Id="rId187" Type="http://schemas.openxmlformats.org/officeDocument/2006/relationships/slide" Target="slides/slide182.xml"/><Relationship Id="rId331" Type="http://schemas.openxmlformats.org/officeDocument/2006/relationships/slide" Target="slides/slide326.xml"/><Relationship Id="rId352" Type="http://schemas.openxmlformats.org/officeDocument/2006/relationships/slide" Target="slides/slide347.xml"/><Relationship Id="rId373" Type="http://schemas.openxmlformats.org/officeDocument/2006/relationships/slide" Target="slides/slide368.xml"/><Relationship Id="rId394" Type="http://schemas.openxmlformats.org/officeDocument/2006/relationships/slide" Target="slides/slide389.xml"/><Relationship Id="rId1" Type="http://schemas.openxmlformats.org/officeDocument/2006/relationships/customXml" Target="../customXml/item1.xml"/><Relationship Id="rId212" Type="http://schemas.openxmlformats.org/officeDocument/2006/relationships/slide" Target="slides/slide207.xml"/><Relationship Id="rId233" Type="http://schemas.openxmlformats.org/officeDocument/2006/relationships/slide" Target="slides/slide228.xml"/><Relationship Id="rId254" Type="http://schemas.openxmlformats.org/officeDocument/2006/relationships/slide" Target="slides/slide249.xml"/><Relationship Id="rId28" Type="http://schemas.openxmlformats.org/officeDocument/2006/relationships/slide" Target="slides/slide23.xml"/><Relationship Id="rId49" Type="http://schemas.openxmlformats.org/officeDocument/2006/relationships/slide" Target="slides/slide44.xml"/><Relationship Id="rId114" Type="http://schemas.openxmlformats.org/officeDocument/2006/relationships/slide" Target="slides/slide109.xml"/><Relationship Id="rId275" Type="http://schemas.openxmlformats.org/officeDocument/2006/relationships/slide" Target="slides/slide270.xml"/><Relationship Id="rId296" Type="http://schemas.openxmlformats.org/officeDocument/2006/relationships/slide" Target="slides/slide291.xml"/><Relationship Id="rId300" Type="http://schemas.openxmlformats.org/officeDocument/2006/relationships/slide" Target="slides/slide295.xml"/><Relationship Id="rId60" Type="http://schemas.openxmlformats.org/officeDocument/2006/relationships/slide" Target="slides/slide55.xml"/><Relationship Id="rId81" Type="http://schemas.openxmlformats.org/officeDocument/2006/relationships/slide" Target="slides/slide76.xml"/><Relationship Id="rId135" Type="http://schemas.openxmlformats.org/officeDocument/2006/relationships/slide" Target="slides/slide130.xml"/><Relationship Id="rId156" Type="http://schemas.openxmlformats.org/officeDocument/2006/relationships/slide" Target="slides/slide151.xml"/><Relationship Id="rId177" Type="http://schemas.openxmlformats.org/officeDocument/2006/relationships/slide" Target="slides/slide172.xml"/><Relationship Id="rId198" Type="http://schemas.openxmlformats.org/officeDocument/2006/relationships/slide" Target="slides/slide193.xml"/><Relationship Id="rId321" Type="http://schemas.openxmlformats.org/officeDocument/2006/relationships/slide" Target="slides/slide316.xml"/><Relationship Id="rId342" Type="http://schemas.openxmlformats.org/officeDocument/2006/relationships/slide" Target="slides/slide337.xml"/><Relationship Id="rId363" Type="http://schemas.openxmlformats.org/officeDocument/2006/relationships/slide" Target="slides/slide358.xml"/><Relationship Id="rId384" Type="http://schemas.openxmlformats.org/officeDocument/2006/relationships/slide" Target="slides/slide379.xml"/><Relationship Id="rId202" Type="http://schemas.openxmlformats.org/officeDocument/2006/relationships/slide" Target="slides/slide197.xml"/><Relationship Id="rId223" Type="http://schemas.openxmlformats.org/officeDocument/2006/relationships/slide" Target="slides/slide218.xml"/><Relationship Id="rId244" Type="http://schemas.openxmlformats.org/officeDocument/2006/relationships/slide" Target="slides/slide239.xml"/><Relationship Id="rId18" Type="http://schemas.openxmlformats.org/officeDocument/2006/relationships/slide" Target="slides/slide13.xml"/><Relationship Id="rId39" Type="http://schemas.openxmlformats.org/officeDocument/2006/relationships/slide" Target="slides/slide34.xml"/><Relationship Id="rId265" Type="http://schemas.openxmlformats.org/officeDocument/2006/relationships/slide" Target="slides/slide260.xml"/><Relationship Id="rId286" Type="http://schemas.openxmlformats.org/officeDocument/2006/relationships/slide" Target="slides/slide281.xml"/><Relationship Id="rId50" Type="http://schemas.openxmlformats.org/officeDocument/2006/relationships/slide" Target="slides/slide45.xml"/><Relationship Id="rId104" Type="http://schemas.openxmlformats.org/officeDocument/2006/relationships/slide" Target="slides/slide99.xml"/><Relationship Id="rId125" Type="http://schemas.openxmlformats.org/officeDocument/2006/relationships/slide" Target="slides/slide120.xml"/><Relationship Id="rId146" Type="http://schemas.openxmlformats.org/officeDocument/2006/relationships/slide" Target="slides/slide141.xml"/><Relationship Id="rId167" Type="http://schemas.openxmlformats.org/officeDocument/2006/relationships/slide" Target="slides/slide162.xml"/><Relationship Id="rId188" Type="http://schemas.openxmlformats.org/officeDocument/2006/relationships/slide" Target="slides/slide183.xml"/><Relationship Id="rId311" Type="http://schemas.openxmlformats.org/officeDocument/2006/relationships/slide" Target="slides/slide306.xml"/><Relationship Id="rId332" Type="http://schemas.openxmlformats.org/officeDocument/2006/relationships/slide" Target="slides/slide327.xml"/><Relationship Id="rId353" Type="http://schemas.openxmlformats.org/officeDocument/2006/relationships/slide" Target="slides/slide348.xml"/><Relationship Id="rId374" Type="http://schemas.openxmlformats.org/officeDocument/2006/relationships/slide" Target="slides/slide369.xml"/><Relationship Id="rId395" Type="http://schemas.openxmlformats.org/officeDocument/2006/relationships/slide" Target="slides/slide390.xml"/><Relationship Id="rId71" Type="http://schemas.openxmlformats.org/officeDocument/2006/relationships/slide" Target="slides/slide66.xml"/><Relationship Id="rId92" Type="http://schemas.openxmlformats.org/officeDocument/2006/relationships/slide" Target="slides/slide87.xml"/><Relationship Id="rId213" Type="http://schemas.openxmlformats.org/officeDocument/2006/relationships/slide" Target="slides/slide208.xml"/><Relationship Id="rId234" Type="http://schemas.openxmlformats.org/officeDocument/2006/relationships/slide" Target="slides/slide229.xml"/><Relationship Id="rId2" Type="http://schemas.openxmlformats.org/officeDocument/2006/relationships/customXml" Target="../customXml/item2.xml"/><Relationship Id="rId29" Type="http://schemas.openxmlformats.org/officeDocument/2006/relationships/slide" Target="slides/slide24.xml"/><Relationship Id="rId255" Type="http://schemas.openxmlformats.org/officeDocument/2006/relationships/slide" Target="slides/slide250.xml"/><Relationship Id="rId276" Type="http://schemas.openxmlformats.org/officeDocument/2006/relationships/slide" Target="slides/slide271.xml"/><Relationship Id="rId297" Type="http://schemas.openxmlformats.org/officeDocument/2006/relationships/slide" Target="slides/slide292.xml"/><Relationship Id="rId40" Type="http://schemas.openxmlformats.org/officeDocument/2006/relationships/slide" Target="slides/slide35.xml"/><Relationship Id="rId115" Type="http://schemas.openxmlformats.org/officeDocument/2006/relationships/slide" Target="slides/slide110.xml"/><Relationship Id="rId136" Type="http://schemas.openxmlformats.org/officeDocument/2006/relationships/slide" Target="slides/slide131.xml"/><Relationship Id="rId157" Type="http://schemas.openxmlformats.org/officeDocument/2006/relationships/slide" Target="slides/slide152.xml"/><Relationship Id="rId178" Type="http://schemas.openxmlformats.org/officeDocument/2006/relationships/slide" Target="slides/slide173.xml"/><Relationship Id="rId301" Type="http://schemas.openxmlformats.org/officeDocument/2006/relationships/slide" Target="slides/slide296.xml"/><Relationship Id="rId322" Type="http://schemas.openxmlformats.org/officeDocument/2006/relationships/slide" Target="slides/slide317.xml"/><Relationship Id="rId343" Type="http://schemas.openxmlformats.org/officeDocument/2006/relationships/slide" Target="slides/slide338.xml"/><Relationship Id="rId364" Type="http://schemas.openxmlformats.org/officeDocument/2006/relationships/slide" Target="slides/slide359.xml"/><Relationship Id="rId61" Type="http://schemas.openxmlformats.org/officeDocument/2006/relationships/slide" Target="slides/slide56.xml"/><Relationship Id="rId82" Type="http://schemas.openxmlformats.org/officeDocument/2006/relationships/slide" Target="slides/slide77.xml"/><Relationship Id="rId199" Type="http://schemas.openxmlformats.org/officeDocument/2006/relationships/slide" Target="slides/slide194.xml"/><Relationship Id="rId203" Type="http://schemas.openxmlformats.org/officeDocument/2006/relationships/slide" Target="slides/slide198.xml"/><Relationship Id="rId385" Type="http://schemas.openxmlformats.org/officeDocument/2006/relationships/slide" Target="slides/slide380.xml"/><Relationship Id="rId19" Type="http://schemas.openxmlformats.org/officeDocument/2006/relationships/slide" Target="slides/slide14.xml"/><Relationship Id="rId224" Type="http://schemas.openxmlformats.org/officeDocument/2006/relationships/slide" Target="slides/slide219.xml"/><Relationship Id="rId245" Type="http://schemas.openxmlformats.org/officeDocument/2006/relationships/slide" Target="slides/slide240.xml"/><Relationship Id="rId266" Type="http://schemas.openxmlformats.org/officeDocument/2006/relationships/slide" Target="slides/slide261.xml"/><Relationship Id="rId287" Type="http://schemas.openxmlformats.org/officeDocument/2006/relationships/slide" Target="slides/slide282.xml"/><Relationship Id="rId30" Type="http://schemas.openxmlformats.org/officeDocument/2006/relationships/slide" Target="slides/slide25.xml"/><Relationship Id="rId105" Type="http://schemas.openxmlformats.org/officeDocument/2006/relationships/slide" Target="slides/slide100.xml"/><Relationship Id="rId126" Type="http://schemas.openxmlformats.org/officeDocument/2006/relationships/slide" Target="slides/slide121.xml"/><Relationship Id="rId147" Type="http://schemas.openxmlformats.org/officeDocument/2006/relationships/slide" Target="slides/slide142.xml"/><Relationship Id="rId168" Type="http://schemas.openxmlformats.org/officeDocument/2006/relationships/slide" Target="slides/slide163.xml"/><Relationship Id="rId312" Type="http://schemas.openxmlformats.org/officeDocument/2006/relationships/slide" Target="slides/slide307.xml"/><Relationship Id="rId333" Type="http://schemas.openxmlformats.org/officeDocument/2006/relationships/slide" Target="slides/slide328.xml"/><Relationship Id="rId354" Type="http://schemas.openxmlformats.org/officeDocument/2006/relationships/slide" Target="slides/slide349.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189" Type="http://schemas.openxmlformats.org/officeDocument/2006/relationships/slide" Target="slides/slide184.xml"/><Relationship Id="rId375" Type="http://schemas.openxmlformats.org/officeDocument/2006/relationships/slide" Target="slides/slide370.xml"/><Relationship Id="rId396" Type="http://schemas.openxmlformats.org/officeDocument/2006/relationships/slide" Target="slides/slide391.xml"/><Relationship Id="rId3" Type="http://schemas.openxmlformats.org/officeDocument/2006/relationships/customXml" Target="../customXml/item3.xml"/><Relationship Id="rId214" Type="http://schemas.openxmlformats.org/officeDocument/2006/relationships/slide" Target="slides/slide209.xml"/><Relationship Id="rId235" Type="http://schemas.openxmlformats.org/officeDocument/2006/relationships/slide" Target="slides/slide230.xml"/><Relationship Id="rId256" Type="http://schemas.openxmlformats.org/officeDocument/2006/relationships/slide" Target="slides/slide251.xml"/><Relationship Id="rId277" Type="http://schemas.openxmlformats.org/officeDocument/2006/relationships/slide" Target="slides/slide272.xml"/><Relationship Id="rId298" Type="http://schemas.openxmlformats.org/officeDocument/2006/relationships/slide" Target="slides/slide293.xml"/><Relationship Id="rId400" Type="http://schemas.openxmlformats.org/officeDocument/2006/relationships/commentAuthors" Target="commentAuthors.xml"/><Relationship Id="rId116" Type="http://schemas.openxmlformats.org/officeDocument/2006/relationships/slide" Target="slides/slide111.xml"/><Relationship Id="rId137" Type="http://schemas.openxmlformats.org/officeDocument/2006/relationships/slide" Target="slides/slide132.xml"/><Relationship Id="rId158" Type="http://schemas.openxmlformats.org/officeDocument/2006/relationships/slide" Target="slides/slide153.xml"/><Relationship Id="rId302" Type="http://schemas.openxmlformats.org/officeDocument/2006/relationships/slide" Target="slides/slide297.xml"/><Relationship Id="rId323" Type="http://schemas.openxmlformats.org/officeDocument/2006/relationships/slide" Target="slides/slide318.xml"/><Relationship Id="rId344" Type="http://schemas.openxmlformats.org/officeDocument/2006/relationships/slide" Target="slides/slide339.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179" Type="http://schemas.openxmlformats.org/officeDocument/2006/relationships/slide" Target="slides/slide174.xml"/><Relationship Id="rId365" Type="http://schemas.openxmlformats.org/officeDocument/2006/relationships/slide" Target="slides/slide360.xml"/><Relationship Id="rId386" Type="http://schemas.openxmlformats.org/officeDocument/2006/relationships/slide" Target="slides/slide381.xml"/><Relationship Id="rId190" Type="http://schemas.openxmlformats.org/officeDocument/2006/relationships/slide" Target="slides/slide185.xml"/><Relationship Id="rId204" Type="http://schemas.openxmlformats.org/officeDocument/2006/relationships/slide" Target="slides/slide199.xml"/><Relationship Id="rId225" Type="http://schemas.openxmlformats.org/officeDocument/2006/relationships/slide" Target="slides/slide220.xml"/><Relationship Id="rId246" Type="http://schemas.openxmlformats.org/officeDocument/2006/relationships/slide" Target="slides/slide241.xml"/><Relationship Id="rId267" Type="http://schemas.openxmlformats.org/officeDocument/2006/relationships/slide" Target="slides/slide262.xml"/><Relationship Id="rId288" Type="http://schemas.openxmlformats.org/officeDocument/2006/relationships/slide" Target="slides/slide283.xml"/><Relationship Id="rId106" Type="http://schemas.openxmlformats.org/officeDocument/2006/relationships/slide" Target="slides/slide101.xml"/><Relationship Id="rId127" Type="http://schemas.openxmlformats.org/officeDocument/2006/relationships/slide" Target="slides/slide122.xml"/><Relationship Id="rId313" Type="http://schemas.openxmlformats.org/officeDocument/2006/relationships/slide" Target="slides/slide308.xml"/><Relationship Id="rId10" Type="http://schemas.openxmlformats.org/officeDocument/2006/relationships/slide" Target="slides/slide5.xml"/><Relationship Id="rId31" Type="http://schemas.openxmlformats.org/officeDocument/2006/relationships/slide" Target="slides/slide26.xml"/><Relationship Id="rId52" Type="http://schemas.openxmlformats.org/officeDocument/2006/relationships/slide" Target="slides/slide47.xml"/><Relationship Id="rId73" Type="http://schemas.openxmlformats.org/officeDocument/2006/relationships/slide" Target="slides/slide68.xml"/><Relationship Id="rId94" Type="http://schemas.openxmlformats.org/officeDocument/2006/relationships/slide" Target="slides/slide89.xml"/><Relationship Id="rId148" Type="http://schemas.openxmlformats.org/officeDocument/2006/relationships/slide" Target="slides/slide143.xml"/><Relationship Id="rId169" Type="http://schemas.openxmlformats.org/officeDocument/2006/relationships/slide" Target="slides/slide164.xml"/><Relationship Id="rId334" Type="http://schemas.openxmlformats.org/officeDocument/2006/relationships/slide" Target="slides/slide329.xml"/><Relationship Id="rId355" Type="http://schemas.openxmlformats.org/officeDocument/2006/relationships/slide" Target="slides/slide350.xml"/><Relationship Id="rId376" Type="http://schemas.openxmlformats.org/officeDocument/2006/relationships/slide" Target="slides/slide371.xml"/><Relationship Id="rId397" Type="http://schemas.openxmlformats.org/officeDocument/2006/relationships/slide" Target="slides/slide392.xml"/><Relationship Id="rId4" Type="http://schemas.openxmlformats.org/officeDocument/2006/relationships/slideMaster" Target="slideMasters/slideMaster1.xml"/><Relationship Id="rId180" Type="http://schemas.openxmlformats.org/officeDocument/2006/relationships/slide" Target="slides/slide175.xml"/><Relationship Id="rId215" Type="http://schemas.openxmlformats.org/officeDocument/2006/relationships/slide" Target="slides/slide210.xml"/><Relationship Id="rId236" Type="http://schemas.openxmlformats.org/officeDocument/2006/relationships/slide" Target="slides/slide231.xml"/><Relationship Id="rId257" Type="http://schemas.openxmlformats.org/officeDocument/2006/relationships/slide" Target="slides/slide252.xml"/><Relationship Id="rId278" Type="http://schemas.openxmlformats.org/officeDocument/2006/relationships/slide" Target="slides/slide273.xml"/><Relationship Id="rId401" Type="http://schemas.openxmlformats.org/officeDocument/2006/relationships/presProps" Target="presProps.xml"/><Relationship Id="rId303" Type="http://schemas.openxmlformats.org/officeDocument/2006/relationships/slide" Target="slides/slide298.xml"/><Relationship Id="rId42" Type="http://schemas.openxmlformats.org/officeDocument/2006/relationships/slide" Target="slides/slide37.xml"/><Relationship Id="rId84" Type="http://schemas.openxmlformats.org/officeDocument/2006/relationships/slide" Target="slides/slide79.xml"/><Relationship Id="rId138" Type="http://schemas.openxmlformats.org/officeDocument/2006/relationships/slide" Target="slides/slide133.xml"/><Relationship Id="rId345" Type="http://schemas.openxmlformats.org/officeDocument/2006/relationships/slide" Target="slides/slide340.xml"/><Relationship Id="rId387" Type="http://schemas.openxmlformats.org/officeDocument/2006/relationships/slide" Target="slides/slide382.xml"/><Relationship Id="rId191" Type="http://schemas.openxmlformats.org/officeDocument/2006/relationships/slide" Target="slides/slide186.xml"/><Relationship Id="rId205" Type="http://schemas.openxmlformats.org/officeDocument/2006/relationships/slide" Target="slides/slide200.xml"/><Relationship Id="rId247" Type="http://schemas.openxmlformats.org/officeDocument/2006/relationships/slide" Target="slides/slide242.xml"/><Relationship Id="rId107" Type="http://schemas.openxmlformats.org/officeDocument/2006/relationships/slide" Target="slides/slide102.xml"/><Relationship Id="rId289" Type="http://schemas.openxmlformats.org/officeDocument/2006/relationships/slide" Target="slides/slide284.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C3E5B4D-7E3A-4FAB-A028-625F4423F857}" type="doc">
      <dgm:prSet loTypeId="urn:microsoft.com/office/officeart/2005/8/layout/process5" loCatId="process" qsTypeId="urn:microsoft.com/office/officeart/2005/8/quickstyle/simple1" qsCatId="simple" csTypeId="urn:microsoft.com/office/officeart/2005/8/colors/accent1_2" csCatId="accent1" phldr="1"/>
      <dgm:spPr/>
      <dgm:t>
        <a:bodyPr/>
        <a:lstStyle/>
        <a:p>
          <a:endParaRPr lang="en-US"/>
        </a:p>
      </dgm:t>
    </dgm:pt>
    <dgm:pt modelId="{096EB05E-E82C-4BD0-9B65-FBC1BC78BFB8}">
      <dgm:prSet phldrT="[Text]" custT="1"/>
      <dgm:spPr>
        <a:solidFill>
          <a:srgbClr val="C00000"/>
        </a:solidFill>
      </dgm:spPr>
      <dgm:t>
        <a:bodyPr/>
        <a:lstStyle/>
        <a:p>
          <a:r>
            <a:rPr lang="en-US" sz="1400" b="1" dirty="0" smtClean="0">
              <a:solidFill>
                <a:schemeClr val="bg1"/>
              </a:solidFill>
            </a:rPr>
            <a:t>Initiate Billing Records at Feeder System</a:t>
          </a:r>
          <a:endParaRPr lang="en-US" sz="1400" b="1" dirty="0">
            <a:solidFill>
              <a:schemeClr val="bg1"/>
            </a:solidFill>
          </a:endParaRPr>
        </a:p>
      </dgm:t>
    </dgm:pt>
    <dgm:pt modelId="{05EA4C5A-76FC-4654-A85D-2B224DD37F71}" type="parTrans" cxnId="{4367B83A-1E56-457F-8C1B-437715D72EBA}">
      <dgm:prSet/>
      <dgm:spPr/>
      <dgm:t>
        <a:bodyPr/>
        <a:lstStyle/>
        <a:p>
          <a:endParaRPr lang="en-US" sz="1100">
            <a:solidFill>
              <a:schemeClr val="tx1"/>
            </a:solidFill>
          </a:endParaRPr>
        </a:p>
      </dgm:t>
    </dgm:pt>
    <dgm:pt modelId="{1FFCEBCF-400A-45AC-8FC2-3099C0BE5B1E}" type="sibTrans" cxnId="{4367B83A-1E56-457F-8C1B-437715D72EBA}">
      <dgm:prSet custT="1">
        <dgm:style>
          <a:lnRef idx="2">
            <a:schemeClr val="accent6">
              <a:shade val="50000"/>
            </a:schemeClr>
          </a:lnRef>
          <a:fillRef idx="1">
            <a:schemeClr val="accent6"/>
          </a:fillRef>
          <a:effectRef idx="0">
            <a:schemeClr val="accent6"/>
          </a:effectRef>
          <a:fontRef idx="minor">
            <a:schemeClr val="lt1"/>
          </a:fontRef>
        </dgm:style>
      </dgm:prSet>
      <dgm:spPr/>
      <dgm:t>
        <a:bodyPr/>
        <a:lstStyle/>
        <a:p>
          <a:endParaRPr lang="en-US" sz="1200" b="1" dirty="0">
            <a:solidFill>
              <a:schemeClr val="tx1"/>
            </a:solidFill>
          </a:endParaRPr>
        </a:p>
      </dgm:t>
    </dgm:pt>
    <dgm:pt modelId="{DCB06214-911A-4C7B-9ABD-0DAB978C7C7C}">
      <dgm:prSet phldrT="[Text]" custT="1"/>
      <dgm:spPr>
        <a:solidFill>
          <a:srgbClr val="C00000"/>
        </a:solidFill>
      </dgm:spPr>
      <dgm:t>
        <a:bodyPr/>
        <a:lstStyle/>
        <a:p>
          <a:r>
            <a:rPr lang="en-US" sz="1400" b="1" dirty="0" smtClean="0">
              <a:solidFill>
                <a:schemeClr val="bg1"/>
              </a:solidFill>
            </a:rPr>
            <a:t>Establish Detail Billing Records in Pegasys</a:t>
          </a:r>
          <a:endParaRPr lang="en-US" sz="1400" b="1" dirty="0">
            <a:solidFill>
              <a:schemeClr val="bg1"/>
            </a:solidFill>
          </a:endParaRPr>
        </a:p>
      </dgm:t>
    </dgm:pt>
    <dgm:pt modelId="{45A7658E-2AAC-4B6F-96C5-058E7BF93DB2}" type="parTrans" cxnId="{EAE28D92-D8E5-4CE1-AAEC-05E9CA482014}">
      <dgm:prSet/>
      <dgm:spPr/>
      <dgm:t>
        <a:bodyPr/>
        <a:lstStyle/>
        <a:p>
          <a:endParaRPr lang="en-US"/>
        </a:p>
      </dgm:t>
    </dgm:pt>
    <dgm:pt modelId="{906E9CFE-1F6D-4ADB-A0F6-6F63C68A2601}" type="sibTrans" cxnId="{EAE28D92-D8E5-4CE1-AAEC-05E9CA482014}">
      <dgm:prSet>
        <dgm:style>
          <a:lnRef idx="2">
            <a:schemeClr val="accent6">
              <a:shade val="50000"/>
            </a:schemeClr>
          </a:lnRef>
          <a:fillRef idx="1">
            <a:schemeClr val="accent6"/>
          </a:fillRef>
          <a:effectRef idx="0">
            <a:schemeClr val="accent6"/>
          </a:effectRef>
          <a:fontRef idx="minor">
            <a:schemeClr val="lt1"/>
          </a:fontRef>
        </dgm:style>
      </dgm:prSet>
      <dgm:spPr/>
      <dgm:t>
        <a:bodyPr/>
        <a:lstStyle/>
        <a:p>
          <a:endParaRPr lang="en-US" dirty="0"/>
        </a:p>
      </dgm:t>
    </dgm:pt>
    <dgm:pt modelId="{0CCDD8BC-DFF2-41DC-A96C-325083F2E694}">
      <dgm:prSet phldrT="[Text]" custT="1"/>
      <dgm:spPr>
        <a:solidFill>
          <a:srgbClr val="C00000"/>
        </a:solidFill>
      </dgm:spPr>
      <dgm:t>
        <a:bodyPr/>
        <a:lstStyle/>
        <a:p>
          <a:r>
            <a:rPr lang="en-US" sz="1400" b="1" dirty="0" smtClean="0">
              <a:solidFill>
                <a:schemeClr val="bg1"/>
              </a:solidFill>
            </a:rPr>
            <a:t>Generate Receivable and  Earned Revenue</a:t>
          </a:r>
          <a:endParaRPr lang="en-US" sz="1400" b="1" dirty="0">
            <a:solidFill>
              <a:schemeClr val="bg1"/>
            </a:solidFill>
          </a:endParaRPr>
        </a:p>
      </dgm:t>
    </dgm:pt>
    <dgm:pt modelId="{D1A15131-AD0E-496C-AA11-3FB3D3BE5034}" type="parTrans" cxnId="{152071A5-3649-4B85-B4B7-AC99CB44A98B}">
      <dgm:prSet/>
      <dgm:spPr/>
      <dgm:t>
        <a:bodyPr/>
        <a:lstStyle/>
        <a:p>
          <a:endParaRPr lang="en-US"/>
        </a:p>
      </dgm:t>
    </dgm:pt>
    <dgm:pt modelId="{B5581C6A-87D0-411A-93D8-873F6FA6B2F4}" type="sibTrans" cxnId="{152071A5-3649-4B85-B4B7-AC99CB44A98B}">
      <dgm:prSet>
        <dgm:style>
          <a:lnRef idx="2">
            <a:schemeClr val="accent6">
              <a:shade val="50000"/>
            </a:schemeClr>
          </a:lnRef>
          <a:fillRef idx="1">
            <a:schemeClr val="accent6"/>
          </a:fillRef>
          <a:effectRef idx="0">
            <a:schemeClr val="accent6"/>
          </a:effectRef>
          <a:fontRef idx="minor">
            <a:schemeClr val="lt1"/>
          </a:fontRef>
        </dgm:style>
      </dgm:prSet>
      <dgm:spPr/>
      <dgm:t>
        <a:bodyPr/>
        <a:lstStyle/>
        <a:p>
          <a:endParaRPr lang="en-US"/>
        </a:p>
      </dgm:t>
    </dgm:pt>
    <dgm:pt modelId="{41C88E28-BA36-423B-8275-9295687351E1}" type="pres">
      <dgm:prSet presAssocID="{6C3E5B4D-7E3A-4FAB-A028-625F4423F857}" presName="diagram" presStyleCnt="0">
        <dgm:presLayoutVars>
          <dgm:dir/>
          <dgm:resizeHandles val="exact"/>
        </dgm:presLayoutVars>
      </dgm:prSet>
      <dgm:spPr/>
      <dgm:t>
        <a:bodyPr/>
        <a:lstStyle/>
        <a:p>
          <a:endParaRPr lang="en-US"/>
        </a:p>
      </dgm:t>
    </dgm:pt>
    <dgm:pt modelId="{1672B428-408F-4EE9-BC6B-47C5C0588079}" type="pres">
      <dgm:prSet presAssocID="{096EB05E-E82C-4BD0-9B65-FBC1BC78BFB8}" presName="node" presStyleLbl="node1" presStyleIdx="0" presStyleCnt="3" custScaleY="86073" custLinFactNeighborX="3773" custLinFactNeighborY="19">
        <dgm:presLayoutVars>
          <dgm:bulletEnabled val="1"/>
        </dgm:presLayoutVars>
      </dgm:prSet>
      <dgm:spPr>
        <a:prstGeom prst="roundRect">
          <a:avLst/>
        </a:prstGeom>
      </dgm:spPr>
      <dgm:t>
        <a:bodyPr/>
        <a:lstStyle/>
        <a:p>
          <a:endParaRPr lang="en-US"/>
        </a:p>
      </dgm:t>
    </dgm:pt>
    <dgm:pt modelId="{DECB5C80-22A2-486E-BC4C-4046C528C5BF}" type="pres">
      <dgm:prSet presAssocID="{1FFCEBCF-400A-45AC-8FC2-3099C0BE5B1E}" presName="sibTrans" presStyleLbl="sibTrans2D1" presStyleIdx="0" presStyleCnt="2"/>
      <dgm:spPr/>
      <dgm:t>
        <a:bodyPr/>
        <a:lstStyle/>
        <a:p>
          <a:endParaRPr lang="en-US"/>
        </a:p>
      </dgm:t>
    </dgm:pt>
    <dgm:pt modelId="{E508D122-CA87-4847-B998-BE54CBEF385F}" type="pres">
      <dgm:prSet presAssocID="{1FFCEBCF-400A-45AC-8FC2-3099C0BE5B1E}" presName="connectorText" presStyleLbl="sibTrans2D1" presStyleIdx="0" presStyleCnt="2"/>
      <dgm:spPr/>
      <dgm:t>
        <a:bodyPr/>
        <a:lstStyle/>
        <a:p>
          <a:endParaRPr lang="en-US"/>
        </a:p>
      </dgm:t>
    </dgm:pt>
    <dgm:pt modelId="{951EDCA7-884D-4B10-9A5A-88D6CBCDD637}" type="pres">
      <dgm:prSet presAssocID="{DCB06214-911A-4C7B-9ABD-0DAB978C7C7C}" presName="node" presStyleLbl="node1" presStyleIdx="1" presStyleCnt="3" custScaleY="86073" custLinFactNeighborX="3773" custLinFactNeighborY="19">
        <dgm:presLayoutVars>
          <dgm:bulletEnabled val="1"/>
        </dgm:presLayoutVars>
      </dgm:prSet>
      <dgm:spPr>
        <a:prstGeom prst="roundRect">
          <a:avLst/>
        </a:prstGeom>
      </dgm:spPr>
      <dgm:t>
        <a:bodyPr/>
        <a:lstStyle/>
        <a:p>
          <a:endParaRPr lang="en-US"/>
        </a:p>
      </dgm:t>
    </dgm:pt>
    <dgm:pt modelId="{CD03F46F-16A8-4662-87E1-6165A028C307}" type="pres">
      <dgm:prSet presAssocID="{906E9CFE-1F6D-4ADB-A0F6-6F63C68A2601}" presName="sibTrans" presStyleLbl="sibTrans2D1" presStyleIdx="1" presStyleCnt="2"/>
      <dgm:spPr/>
      <dgm:t>
        <a:bodyPr/>
        <a:lstStyle/>
        <a:p>
          <a:endParaRPr lang="en-US"/>
        </a:p>
      </dgm:t>
    </dgm:pt>
    <dgm:pt modelId="{5C74E7AC-7F7E-4559-A1AD-77406891ED74}" type="pres">
      <dgm:prSet presAssocID="{906E9CFE-1F6D-4ADB-A0F6-6F63C68A2601}" presName="connectorText" presStyleLbl="sibTrans2D1" presStyleIdx="1" presStyleCnt="2"/>
      <dgm:spPr/>
      <dgm:t>
        <a:bodyPr/>
        <a:lstStyle/>
        <a:p>
          <a:endParaRPr lang="en-US"/>
        </a:p>
      </dgm:t>
    </dgm:pt>
    <dgm:pt modelId="{8063028E-A164-4233-B8CC-BD977D7EE51B}" type="pres">
      <dgm:prSet presAssocID="{0CCDD8BC-DFF2-41DC-A96C-325083F2E694}" presName="node" presStyleLbl="node1" presStyleIdx="2" presStyleCnt="3" custScaleY="86073">
        <dgm:presLayoutVars>
          <dgm:bulletEnabled val="1"/>
        </dgm:presLayoutVars>
      </dgm:prSet>
      <dgm:spPr>
        <a:prstGeom prst="roundRect">
          <a:avLst/>
        </a:prstGeom>
      </dgm:spPr>
      <dgm:t>
        <a:bodyPr/>
        <a:lstStyle/>
        <a:p>
          <a:endParaRPr lang="en-US"/>
        </a:p>
      </dgm:t>
    </dgm:pt>
  </dgm:ptLst>
  <dgm:cxnLst>
    <dgm:cxn modelId="{993E7A93-569B-44B9-AAD8-EE3BB5BB805C}" type="presOf" srcId="{0CCDD8BC-DFF2-41DC-A96C-325083F2E694}" destId="{8063028E-A164-4233-B8CC-BD977D7EE51B}" srcOrd="0" destOrd="0" presId="urn:microsoft.com/office/officeart/2005/8/layout/process5"/>
    <dgm:cxn modelId="{F9303043-41C7-410A-BFF9-29ED75423438}" type="presOf" srcId="{6C3E5B4D-7E3A-4FAB-A028-625F4423F857}" destId="{41C88E28-BA36-423B-8275-9295687351E1}" srcOrd="0" destOrd="0" presId="urn:microsoft.com/office/officeart/2005/8/layout/process5"/>
    <dgm:cxn modelId="{156FFAB1-3CF2-4B6F-ABAC-DD3682EA3EE8}" type="presOf" srcId="{1FFCEBCF-400A-45AC-8FC2-3099C0BE5B1E}" destId="{DECB5C80-22A2-486E-BC4C-4046C528C5BF}" srcOrd="0" destOrd="0" presId="urn:microsoft.com/office/officeart/2005/8/layout/process5"/>
    <dgm:cxn modelId="{BCB9E4F5-5B30-4064-9C4A-E49B8FA2CA48}" type="presOf" srcId="{DCB06214-911A-4C7B-9ABD-0DAB978C7C7C}" destId="{951EDCA7-884D-4B10-9A5A-88D6CBCDD637}" srcOrd="0" destOrd="0" presId="urn:microsoft.com/office/officeart/2005/8/layout/process5"/>
    <dgm:cxn modelId="{C90F4342-75D0-46FC-A552-A225B86B4E14}" type="presOf" srcId="{1FFCEBCF-400A-45AC-8FC2-3099C0BE5B1E}" destId="{E508D122-CA87-4847-B998-BE54CBEF385F}" srcOrd="1" destOrd="0" presId="urn:microsoft.com/office/officeart/2005/8/layout/process5"/>
    <dgm:cxn modelId="{4367B83A-1E56-457F-8C1B-437715D72EBA}" srcId="{6C3E5B4D-7E3A-4FAB-A028-625F4423F857}" destId="{096EB05E-E82C-4BD0-9B65-FBC1BC78BFB8}" srcOrd="0" destOrd="0" parTransId="{05EA4C5A-76FC-4654-A85D-2B224DD37F71}" sibTransId="{1FFCEBCF-400A-45AC-8FC2-3099C0BE5B1E}"/>
    <dgm:cxn modelId="{152071A5-3649-4B85-B4B7-AC99CB44A98B}" srcId="{6C3E5B4D-7E3A-4FAB-A028-625F4423F857}" destId="{0CCDD8BC-DFF2-41DC-A96C-325083F2E694}" srcOrd="2" destOrd="0" parTransId="{D1A15131-AD0E-496C-AA11-3FB3D3BE5034}" sibTransId="{B5581C6A-87D0-411A-93D8-873F6FA6B2F4}"/>
    <dgm:cxn modelId="{6D2EF140-9416-476B-8BE0-695B68209119}" type="presOf" srcId="{906E9CFE-1F6D-4ADB-A0F6-6F63C68A2601}" destId="{5C74E7AC-7F7E-4559-A1AD-77406891ED74}" srcOrd="1" destOrd="0" presId="urn:microsoft.com/office/officeart/2005/8/layout/process5"/>
    <dgm:cxn modelId="{3A4126B0-12B0-4B26-9564-66C98D8A6A0D}" type="presOf" srcId="{096EB05E-E82C-4BD0-9B65-FBC1BC78BFB8}" destId="{1672B428-408F-4EE9-BC6B-47C5C0588079}" srcOrd="0" destOrd="0" presId="urn:microsoft.com/office/officeart/2005/8/layout/process5"/>
    <dgm:cxn modelId="{DDC90A51-8727-4281-BED8-468A06BD76D9}" type="presOf" srcId="{906E9CFE-1F6D-4ADB-A0F6-6F63C68A2601}" destId="{CD03F46F-16A8-4662-87E1-6165A028C307}" srcOrd="0" destOrd="0" presId="urn:microsoft.com/office/officeart/2005/8/layout/process5"/>
    <dgm:cxn modelId="{EAE28D92-D8E5-4CE1-AAEC-05E9CA482014}" srcId="{6C3E5B4D-7E3A-4FAB-A028-625F4423F857}" destId="{DCB06214-911A-4C7B-9ABD-0DAB978C7C7C}" srcOrd="1" destOrd="0" parTransId="{45A7658E-2AAC-4B6F-96C5-058E7BF93DB2}" sibTransId="{906E9CFE-1F6D-4ADB-A0F6-6F63C68A2601}"/>
    <dgm:cxn modelId="{42461369-2087-4F64-8FBA-DAEC42780DDF}" type="presParOf" srcId="{41C88E28-BA36-423B-8275-9295687351E1}" destId="{1672B428-408F-4EE9-BC6B-47C5C0588079}" srcOrd="0" destOrd="0" presId="urn:microsoft.com/office/officeart/2005/8/layout/process5"/>
    <dgm:cxn modelId="{47DD14A2-A6D6-493C-8C09-2FE0BFB993BA}" type="presParOf" srcId="{41C88E28-BA36-423B-8275-9295687351E1}" destId="{DECB5C80-22A2-486E-BC4C-4046C528C5BF}" srcOrd="1" destOrd="0" presId="urn:microsoft.com/office/officeart/2005/8/layout/process5"/>
    <dgm:cxn modelId="{51668F1B-EB02-4720-B880-74AFF84B4ED2}" type="presParOf" srcId="{DECB5C80-22A2-486E-BC4C-4046C528C5BF}" destId="{E508D122-CA87-4847-B998-BE54CBEF385F}" srcOrd="0" destOrd="0" presId="urn:microsoft.com/office/officeart/2005/8/layout/process5"/>
    <dgm:cxn modelId="{D9DC36D6-1BD0-4F58-9BF4-ECA78CA37E7F}" type="presParOf" srcId="{41C88E28-BA36-423B-8275-9295687351E1}" destId="{951EDCA7-884D-4B10-9A5A-88D6CBCDD637}" srcOrd="2" destOrd="0" presId="urn:microsoft.com/office/officeart/2005/8/layout/process5"/>
    <dgm:cxn modelId="{E3B33B5D-934C-458F-897C-6E34DC462743}" type="presParOf" srcId="{41C88E28-BA36-423B-8275-9295687351E1}" destId="{CD03F46F-16A8-4662-87E1-6165A028C307}" srcOrd="3" destOrd="0" presId="urn:microsoft.com/office/officeart/2005/8/layout/process5"/>
    <dgm:cxn modelId="{8959BEB2-B113-438E-B963-6A024092BA31}" type="presParOf" srcId="{CD03F46F-16A8-4662-87E1-6165A028C307}" destId="{5C74E7AC-7F7E-4559-A1AD-77406891ED74}" srcOrd="0" destOrd="0" presId="urn:microsoft.com/office/officeart/2005/8/layout/process5"/>
    <dgm:cxn modelId="{ABECEF19-50F1-47AB-933B-B3F14C933F69}" type="presParOf" srcId="{41C88E28-BA36-423B-8275-9295687351E1}" destId="{8063028E-A164-4233-B8CC-BD977D7EE51B}" srcOrd="4" destOrd="0" presId="urn:microsoft.com/office/officeart/2005/8/layout/process5"/>
  </dgm:cxnLst>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C4414B6D-5451-4457-B347-A52E97EAB9F7}" type="doc">
      <dgm:prSet loTypeId="urn:microsoft.com/office/officeart/2005/8/layout/process5" loCatId="process" qsTypeId="urn:microsoft.com/office/officeart/2005/8/quickstyle/simple1" qsCatId="simple" csTypeId="urn:microsoft.com/office/officeart/2005/8/colors/accent1_2" csCatId="accent1" phldr="1"/>
      <dgm:spPr/>
      <dgm:t>
        <a:bodyPr/>
        <a:lstStyle/>
        <a:p>
          <a:endParaRPr lang="en-US"/>
        </a:p>
      </dgm:t>
    </dgm:pt>
    <dgm:pt modelId="{032A816C-67EE-47C6-B7D8-A52479DF5617}">
      <dgm:prSet custT="1"/>
      <dgm:spPr>
        <a:solidFill>
          <a:srgbClr val="C00000"/>
        </a:solidFill>
        <a:ln w="57150">
          <a:noFill/>
        </a:ln>
      </dgm:spPr>
      <dgm:t>
        <a:bodyPr/>
        <a:lstStyle/>
        <a:p>
          <a:r>
            <a:rPr lang="en-US" sz="1300" b="1" dirty="0" smtClean="0"/>
            <a:t>Establish Agreement</a:t>
          </a:r>
          <a:endParaRPr lang="en-US" sz="1300" b="1" dirty="0"/>
        </a:p>
      </dgm:t>
    </dgm:pt>
    <dgm:pt modelId="{350677A5-8D47-4023-BBAC-0ED0F5029D43}" type="parTrans" cxnId="{4EC258AF-4897-4BE9-A574-22F4ACD71A81}">
      <dgm:prSet/>
      <dgm:spPr/>
      <dgm:t>
        <a:bodyPr/>
        <a:lstStyle/>
        <a:p>
          <a:endParaRPr lang="en-US"/>
        </a:p>
      </dgm:t>
    </dgm:pt>
    <dgm:pt modelId="{4B4E1A6E-4C27-4CCB-B53C-72D259B7B020}" type="sibTrans" cxnId="{4EC258AF-4897-4BE9-A574-22F4ACD71A81}">
      <dgm:prSet>
        <dgm:style>
          <a:lnRef idx="2">
            <a:schemeClr val="accent2">
              <a:shade val="50000"/>
            </a:schemeClr>
          </a:lnRef>
          <a:fillRef idx="1">
            <a:schemeClr val="accent2"/>
          </a:fillRef>
          <a:effectRef idx="0">
            <a:schemeClr val="accent2"/>
          </a:effectRef>
          <a:fontRef idx="minor">
            <a:schemeClr val="lt1"/>
          </a:fontRef>
        </dgm:style>
      </dgm:prSet>
      <dgm:spPr/>
      <dgm:t>
        <a:bodyPr/>
        <a:lstStyle/>
        <a:p>
          <a:endParaRPr lang="en-US" dirty="0"/>
        </a:p>
      </dgm:t>
    </dgm:pt>
    <dgm:pt modelId="{1990061C-8088-403B-A27A-FD9D2FC0A70F}">
      <dgm:prSet phldrT="[Text]" custT="1"/>
      <dgm:spPr>
        <a:solidFill>
          <a:srgbClr val="C00000"/>
        </a:solidFill>
        <a:ln w="57150">
          <a:noFill/>
        </a:ln>
      </dgm:spPr>
      <dgm:t>
        <a:bodyPr/>
        <a:lstStyle/>
        <a:p>
          <a:r>
            <a:rPr lang="en-US" sz="1300" b="1" dirty="0" smtClean="0"/>
            <a:t>Initiate Billing Records at Feeder System</a:t>
          </a:r>
          <a:endParaRPr lang="en-US" sz="1300" b="1" dirty="0"/>
        </a:p>
      </dgm:t>
    </dgm:pt>
    <dgm:pt modelId="{9EC0E3E9-4A29-4438-B1EA-55F0AD41BAB2}" type="parTrans" cxnId="{0DAC3958-8924-4EFD-826C-4E91D35716EF}">
      <dgm:prSet/>
      <dgm:spPr/>
      <dgm:t>
        <a:bodyPr/>
        <a:lstStyle/>
        <a:p>
          <a:endParaRPr lang="en-US"/>
        </a:p>
      </dgm:t>
    </dgm:pt>
    <dgm:pt modelId="{0989F50D-E7E4-4794-A6D6-0BA4941067BB}" type="sibTrans" cxnId="{0DAC3958-8924-4EFD-826C-4E91D35716EF}">
      <dgm:prSet>
        <dgm:style>
          <a:lnRef idx="2">
            <a:schemeClr val="accent2">
              <a:shade val="50000"/>
            </a:schemeClr>
          </a:lnRef>
          <a:fillRef idx="1">
            <a:schemeClr val="accent2"/>
          </a:fillRef>
          <a:effectRef idx="0">
            <a:schemeClr val="accent2"/>
          </a:effectRef>
          <a:fontRef idx="minor">
            <a:schemeClr val="lt1"/>
          </a:fontRef>
        </dgm:style>
      </dgm:prSet>
      <dgm:spPr/>
      <dgm:t>
        <a:bodyPr/>
        <a:lstStyle/>
        <a:p>
          <a:endParaRPr lang="en-US" dirty="0"/>
        </a:p>
      </dgm:t>
    </dgm:pt>
    <dgm:pt modelId="{0DBFD983-06CC-47A2-A90A-2EF6DF580005}">
      <dgm:prSet custT="1"/>
      <dgm:spPr>
        <a:solidFill>
          <a:srgbClr val="C00000"/>
        </a:solidFill>
        <a:ln>
          <a:noFill/>
        </a:ln>
      </dgm:spPr>
      <dgm:t>
        <a:bodyPr/>
        <a:lstStyle/>
        <a:p>
          <a:r>
            <a:rPr lang="en-US" sz="1300" b="1" dirty="0" smtClean="0"/>
            <a:t>Establish Detail Billing Records in Pegasys</a:t>
          </a:r>
          <a:endParaRPr lang="en-US" sz="1300" b="1" dirty="0"/>
        </a:p>
      </dgm:t>
    </dgm:pt>
    <dgm:pt modelId="{F5C3E07A-DADD-430F-9651-F630FD1E7B95}" type="parTrans" cxnId="{6BBB16EA-2477-459E-AD4E-5EB15C6E511E}">
      <dgm:prSet/>
      <dgm:spPr/>
      <dgm:t>
        <a:bodyPr/>
        <a:lstStyle/>
        <a:p>
          <a:endParaRPr lang="en-US"/>
        </a:p>
      </dgm:t>
    </dgm:pt>
    <dgm:pt modelId="{10AF718E-7347-4603-91E9-451BA47C1858}" type="sibTrans" cxnId="{6BBB16EA-2477-459E-AD4E-5EB15C6E511E}">
      <dgm:prSet>
        <dgm:style>
          <a:lnRef idx="2">
            <a:schemeClr val="accent2">
              <a:shade val="50000"/>
            </a:schemeClr>
          </a:lnRef>
          <a:fillRef idx="1">
            <a:schemeClr val="accent2"/>
          </a:fillRef>
          <a:effectRef idx="0">
            <a:schemeClr val="accent2"/>
          </a:effectRef>
          <a:fontRef idx="minor">
            <a:schemeClr val="lt1"/>
          </a:fontRef>
        </dgm:style>
      </dgm:prSet>
      <dgm:spPr/>
      <dgm:t>
        <a:bodyPr/>
        <a:lstStyle/>
        <a:p>
          <a:endParaRPr lang="en-US" dirty="0"/>
        </a:p>
      </dgm:t>
    </dgm:pt>
    <dgm:pt modelId="{5E326C96-140F-46DC-871B-98686E9A1892}">
      <dgm:prSet custT="1"/>
      <dgm:spPr>
        <a:solidFill>
          <a:srgbClr val="C00000"/>
        </a:solidFill>
        <a:ln>
          <a:noFill/>
        </a:ln>
      </dgm:spPr>
      <dgm:t>
        <a:bodyPr/>
        <a:lstStyle/>
        <a:p>
          <a:r>
            <a:rPr lang="en-US" sz="1300" b="1" dirty="0" smtClean="0"/>
            <a:t>Generate Receivable and /or Advance Offset</a:t>
          </a:r>
          <a:endParaRPr lang="en-US" sz="1300" b="1" dirty="0"/>
        </a:p>
      </dgm:t>
    </dgm:pt>
    <dgm:pt modelId="{A3FB0515-061A-4003-9E2B-BA0850C02E9C}" type="parTrans" cxnId="{D355C4C9-89E1-443C-9A51-982C41DF0F0A}">
      <dgm:prSet/>
      <dgm:spPr/>
      <dgm:t>
        <a:bodyPr/>
        <a:lstStyle/>
        <a:p>
          <a:endParaRPr lang="en-US"/>
        </a:p>
      </dgm:t>
    </dgm:pt>
    <dgm:pt modelId="{4698B205-8E93-4852-AB6B-B287A8234366}" type="sibTrans" cxnId="{D355C4C9-89E1-443C-9A51-982C41DF0F0A}">
      <dgm:prSet>
        <dgm:style>
          <a:lnRef idx="2">
            <a:schemeClr val="accent2">
              <a:shade val="50000"/>
            </a:schemeClr>
          </a:lnRef>
          <a:fillRef idx="1">
            <a:schemeClr val="accent2"/>
          </a:fillRef>
          <a:effectRef idx="0">
            <a:schemeClr val="accent2"/>
          </a:effectRef>
          <a:fontRef idx="minor">
            <a:schemeClr val="lt1"/>
          </a:fontRef>
        </dgm:style>
      </dgm:prSet>
      <dgm:spPr/>
      <dgm:t>
        <a:bodyPr/>
        <a:lstStyle/>
        <a:p>
          <a:endParaRPr lang="en-US" dirty="0"/>
        </a:p>
      </dgm:t>
    </dgm:pt>
    <dgm:pt modelId="{8C372F46-5CBD-40A4-9DF7-64156AC91C6E}">
      <dgm:prSet custT="1"/>
      <dgm:spPr>
        <a:solidFill>
          <a:srgbClr val="C00000"/>
        </a:solidFill>
        <a:ln>
          <a:noFill/>
        </a:ln>
      </dgm:spPr>
      <dgm:t>
        <a:bodyPr/>
        <a:lstStyle/>
        <a:p>
          <a:r>
            <a:rPr lang="en-US" sz="1300" b="1" dirty="0" smtClean="0"/>
            <a:t>Record Accrual</a:t>
          </a:r>
          <a:endParaRPr lang="en-US" sz="1300" b="1" dirty="0"/>
        </a:p>
      </dgm:t>
    </dgm:pt>
    <dgm:pt modelId="{4E56D2B7-A2F7-4382-B57E-57E57501FF57}" type="parTrans" cxnId="{ADDABE29-6208-4DB9-B30C-C9BBAEAEA7E8}">
      <dgm:prSet/>
      <dgm:spPr/>
      <dgm:t>
        <a:bodyPr/>
        <a:lstStyle/>
        <a:p>
          <a:endParaRPr lang="en-US"/>
        </a:p>
      </dgm:t>
    </dgm:pt>
    <dgm:pt modelId="{2A0507A5-1EF9-408A-8CAF-77C0CA1F9C66}" type="sibTrans" cxnId="{ADDABE29-6208-4DB9-B30C-C9BBAEAEA7E8}">
      <dgm:prSet>
        <dgm:style>
          <a:lnRef idx="2">
            <a:schemeClr val="accent2">
              <a:shade val="50000"/>
            </a:schemeClr>
          </a:lnRef>
          <a:fillRef idx="1">
            <a:schemeClr val="accent2"/>
          </a:fillRef>
          <a:effectRef idx="0">
            <a:schemeClr val="accent2"/>
          </a:effectRef>
          <a:fontRef idx="minor">
            <a:schemeClr val="lt1"/>
          </a:fontRef>
        </dgm:style>
      </dgm:prSet>
      <dgm:spPr/>
      <dgm:t>
        <a:bodyPr/>
        <a:lstStyle/>
        <a:p>
          <a:endParaRPr lang="en-US" dirty="0"/>
        </a:p>
      </dgm:t>
    </dgm:pt>
    <dgm:pt modelId="{4CBB2266-BF0D-4AA2-BE57-F93ABF6B67FD}">
      <dgm:prSet phldrT="[Text]" custT="1"/>
      <dgm:spPr>
        <a:solidFill>
          <a:srgbClr val="C00000"/>
        </a:solidFill>
        <a:ln>
          <a:noFill/>
        </a:ln>
      </dgm:spPr>
      <dgm:t>
        <a:bodyPr/>
        <a:lstStyle/>
        <a:p>
          <a:r>
            <a:rPr lang="en-US" sz="1300" b="1" dirty="0" smtClean="0"/>
            <a:t>Record Collection</a:t>
          </a:r>
          <a:endParaRPr lang="en-US" sz="1300" b="1" dirty="0"/>
        </a:p>
      </dgm:t>
    </dgm:pt>
    <dgm:pt modelId="{817765B8-FB8D-4AD8-BB63-789897E0F156}" type="parTrans" cxnId="{8B717C28-4D20-4435-A73D-575923B34788}">
      <dgm:prSet/>
      <dgm:spPr/>
      <dgm:t>
        <a:bodyPr/>
        <a:lstStyle/>
        <a:p>
          <a:endParaRPr lang="en-US"/>
        </a:p>
      </dgm:t>
    </dgm:pt>
    <dgm:pt modelId="{7D39937A-506C-4D68-9A1E-EA611F59034D}" type="sibTrans" cxnId="{8B717C28-4D20-4435-A73D-575923B34788}">
      <dgm:prSet>
        <dgm:style>
          <a:lnRef idx="2">
            <a:schemeClr val="accent2">
              <a:shade val="50000"/>
            </a:schemeClr>
          </a:lnRef>
          <a:fillRef idx="1">
            <a:schemeClr val="accent2"/>
          </a:fillRef>
          <a:effectRef idx="0">
            <a:schemeClr val="accent2"/>
          </a:effectRef>
          <a:fontRef idx="minor">
            <a:schemeClr val="lt1"/>
          </a:fontRef>
        </dgm:style>
      </dgm:prSet>
      <dgm:spPr/>
      <dgm:t>
        <a:bodyPr/>
        <a:lstStyle/>
        <a:p>
          <a:endParaRPr lang="en-US" dirty="0"/>
        </a:p>
      </dgm:t>
    </dgm:pt>
    <dgm:pt modelId="{E26634F6-9B37-4748-A144-FD99B4503A55}">
      <dgm:prSet phldrT="[Text]" custT="1"/>
      <dgm:spPr>
        <a:solidFill>
          <a:srgbClr val="C00000"/>
        </a:solidFill>
        <a:ln>
          <a:noFill/>
        </a:ln>
      </dgm:spPr>
      <dgm:t>
        <a:bodyPr/>
        <a:lstStyle/>
        <a:p>
          <a:r>
            <a:rPr lang="en-US" sz="1300" b="1" dirty="0" smtClean="0"/>
            <a:t>Disputes/</a:t>
          </a:r>
        </a:p>
        <a:p>
          <a:r>
            <a:rPr lang="en-US" sz="1300" b="1" dirty="0" smtClean="0"/>
            <a:t>Chargebacks</a:t>
          </a:r>
          <a:endParaRPr lang="en-US" sz="1300" b="1" dirty="0"/>
        </a:p>
      </dgm:t>
    </dgm:pt>
    <dgm:pt modelId="{6B0BCFBD-4982-4B69-88A7-10AE4B02268B}" type="parTrans" cxnId="{62F8603A-58C8-436A-807E-8543628618A2}">
      <dgm:prSet/>
      <dgm:spPr/>
      <dgm:t>
        <a:bodyPr/>
        <a:lstStyle/>
        <a:p>
          <a:endParaRPr lang="en-US"/>
        </a:p>
      </dgm:t>
    </dgm:pt>
    <dgm:pt modelId="{EDD4D27D-8212-4383-A5B6-DC30EECFE068}" type="sibTrans" cxnId="{62F8603A-58C8-436A-807E-8543628618A2}">
      <dgm:prSet>
        <dgm:style>
          <a:lnRef idx="2">
            <a:schemeClr val="accent2">
              <a:shade val="50000"/>
            </a:schemeClr>
          </a:lnRef>
          <a:fillRef idx="1">
            <a:schemeClr val="accent2"/>
          </a:fillRef>
          <a:effectRef idx="0">
            <a:schemeClr val="accent2"/>
          </a:effectRef>
          <a:fontRef idx="minor">
            <a:schemeClr val="lt1"/>
          </a:fontRef>
        </dgm:style>
      </dgm:prSet>
      <dgm:spPr/>
      <dgm:t>
        <a:bodyPr/>
        <a:lstStyle/>
        <a:p>
          <a:endParaRPr lang="en-US" dirty="0"/>
        </a:p>
      </dgm:t>
    </dgm:pt>
    <dgm:pt modelId="{D4DCCF78-3D6E-481F-8D3E-E20E91533B3D}">
      <dgm:prSet phldrT="[Text]" custT="1"/>
      <dgm:spPr>
        <a:solidFill>
          <a:srgbClr val="C00000"/>
        </a:solidFill>
        <a:ln>
          <a:noFill/>
        </a:ln>
      </dgm:spPr>
      <dgm:t>
        <a:bodyPr/>
        <a:lstStyle/>
        <a:p>
          <a:r>
            <a:rPr lang="en-US" sz="1300" b="1" dirty="0" smtClean="0"/>
            <a:t>Process Write off/ Adjustment/ Treasury Referral</a:t>
          </a:r>
          <a:endParaRPr lang="en-US" sz="1300" b="1" dirty="0"/>
        </a:p>
      </dgm:t>
    </dgm:pt>
    <dgm:pt modelId="{F3657F69-3D1D-4719-A5E0-768E73FB1A66}" type="parTrans" cxnId="{42BB18B6-CEA4-46FC-98C6-2415311E18F2}">
      <dgm:prSet/>
      <dgm:spPr/>
      <dgm:t>
        <a:bodyPr/>
        <a:lstStyle/>
        <a:p>
          <a:endParaRPr lang="en-US"/>
        </a:p>
      </dgm:t>
    </dgm:pt>
    <dgm:pt modelId="{7C83477A-231F-4AFF-84E9-BACFA0FF8947}" type="sibTrans" cxnId="{42BB18B6-CEA4-46FC-98C6-2415311E18F2}">
      <dgm:prSet/>
      <dgm:spPr/>
      <dgm:t>
        <a:bodyPr/>
        <a:lstStyle/>
        <a:p>
          <a:endParaRPr lang="en-US"/>
        </a:p>
      </dgm:t>
    </dgm:pt>
    <dgm:pt modelId="{4F839517-6ED0-44E5-9EBD-9316B1678234}">
      <dgm:prSet custT="1"/>
      <dgm:spPr>
        <a:solidFill>
          <a:srgbClr val="C00000"/>
        </a:solidFill>
        <a:ln>
          <a:noFill/>
        </a:ln>
      </dgm:spPr>
      <dgm:t>
        <a:bodyPr/>
        <a:lstStyle/>
        <a:p>
          <a:r>
            <a:rPr lang="en-US" sz="1300" b="1" dirty="0" smtClean="0"/>
            <a:t>Bill Customer</a:t>
          </a:r>
          <a:endParaRPr lang="en-US" sz="1300" b="1" dirty="0"/>
        </a:p>
      </dgm:t>
    </dgm:pt>
    <dgm:pt modelId="{9818688A-3F0B-49E8-8B38-1C2F2590FAB6}" type="sibTrans" cxnId="{B72F762E-74AD-433F-B848-B11AE2BC8A4D}">
      <dgm:prSet>
        <dgm:style>
          <a:lnRef idx="2">
            <a:schemeClr val="accent2">
              <a:shade val="50000"/>
            </a:schemeClr>
          </a:lnRef>
          <a:fillRef idx="1">
            <a:schemeClr val="accent2"/>
          </a:fillRef>
          <a:effectRef idx="0">
            <a:schemeClr val="accent2"/>
          </a:effectRef>
          <a:fontRef idx="minor">
            <a:schemeClr val="lt1"/>
          </a:fontRef>
        </dgm:style>
      </dgm:prSet>
      <dgm:spPr/>
      <dgm:t>
        <a:bodyPr/>
        <a:lstStyle/>
        <a:p>
          <a:endParaRPr lang="en-US" dirty="0"/>
        </a:p>
      </dgm:t>
    </dgm:pt>
    <dgm:pt modelId="{74A70C3B-7A57-41FF-B036-7ED37DC4B4E0}" type="parTrans" cxnId="{B72F762E-74AD-433F-B848-B11AE2BC8A4D}">
      <dgm:prSet/>
      <dgm:spPr/>
      <dgm:t>
        <a:bodyPr/>
        <a:lstStyle/>
        <a:p>
          <a:endParaRPr lang="en-US"/>
        </a:p>
      </dgm:t>
    </dgm:pt>
    <dgm:pt modelId="{47F34036-5001-4750-BE04-8E8E43E5C00C}">
      <dgm:prSet custT="1"/>
      <dgm:spPr>
        <a:solidFill>
          <a:srgbClr val="C00000"/>
        </a:solidFill>
        <a:ln>
          <a:noFill/>
        </a:ln>
      </dgm:spPr>
      <dgm:t>
        <a:bodyPr/>
        <a:lstStyle/>
        <a:p>
          <a:r>
            <a:rPr lang="en-US" sz="1300" b="1" dirty="0" smtClean="0"/>
            <a:t>Track Receivable &amp; Record Overdue Charges</a:t>
          </a:r>
          <a:endParaRPr lang="en-US" sz="1300" b="1" dirty="0"/>
        </a:p>
      </dgm:t>
    </dgm:pt>
    <dgm:pt modelId="{FACCED67-B755-4677-9B1F-7DB381A185EA}" type="parTrans" cxnId="{A4287592-3257-458D-9684-7B04D0BA0B13}">
      <dgm:prSet/>
      <dgm:spPr/>
      <dgm:t>
        <a:bodyPr/>
        <a:lstStyle/>
        <a:p>
          <a:endParaRPr lang="en-US"/>
        </a:p>
      </dgm:t>
    </dgm:pt>
    <dgm:pt modelId="{3B2A1AFD-DA5C-4A57-B272-89E0ACC6F856}" type="sibTrans" cxnId="{A4287592-3257-458D-9684-7B04D0BA0B13}">
      <dgm:prSet/>
      <dgm:spPr>
        <a:solidFill>
          <a:schemeClr val="accent2"/>
        </a:solidFill>
      </dgm:spPr>
      <dgm:t>
        <a:bodyPr/>
        <a:lstStyle/>
        <a:p>
          <a:endParaRPr lang="en-US" dirty="0"/>
        </a:p>
      </dgm:t>
    </dgm:pt>
    <dgm:pt modelId="{41E1C057-DD8C-4D46-9170-34989797F569}" type="pres">
      <dgm:prSet presAssocID="{C4414B6D-5451-4457-B347-A52E97EAB9F7}" presName="diagram" presStyleCnt="0">
        <dgm:presLayoutVars>
          <dgm:dir/>
          <dgm:resizeHandles val="exact"/>
        </dgm:presLayoutVars>
      </dgm:prSet>
      <dgm:spPr/>
      <dgm:t>
        <a:bodyPr/>
        <a:lstStyle/>
        <a:p>
          <a:endParaRPr lang="en-US"/>
        </a:p>
      </dgm:t>
    </dgm:pt>
    <dgm:pt modelId="{9418FFC8-9B6F-4ACE-AB84-D7993456F310}" type="pres">
      <dgm:prSet presAssocID="{032A816C-67EE-47C6-B7D8-A52479DF5617}" presName="node" presStyleLbl="node1" presStyleIdx="0" presStyleCnt="10" custLinFactNeighborY="-64480">
        <dgm:presLayoutVars>
          <dgm:bulletEnabled val="1"/>
        </dgm:presLayoutVars>
      </dgm:prSet>
      <dgm:spPr>
        <a:prstGeom prst="roundRect">
          <a:avLst/>
        </a:prstGeom>
      </dgm:spPr>
      <dgm:t>
        <a:bodyPr/>
        <a:lstStyle/>
        <a:p>
          <a:endParaRPr lang="en-US"/>
        </a:p>
      </dgm:t>
    </dgm:pt>
    <dgm:pt modelId="{1F398DE9-E986-4472-A570-AA79BC39BC1A}" type="pres">
      <dgm:prSet presAssocID="{4B4E1A6E-4C27-4CCB-B53C-72D259B7B020}" presName="sibTrans" presStyleLbl="sibTrans2D1" presStyleIdx="0" presStyleCnt="9"/>
      <dgm:spPr/>
      <dgm:t>
        <a:bodyPr/>
        <a:lstStyle/>
        <a:p>
          <a:endParaRPr lang="en-US"/>
        </a:p>
      </dgm:t>
    </dgm:pt>
    <dgm:pt modelId="{AF5C7849-B4FA-4E33-9B50-C940106186A2}" type="pres">
      <dgm:prSet presAssocID="{4B4E1A6E-4C27-4CCB-B53C-72D259B7B020}" presName="connectorText" presStyleLbl="sibTrans2D1" presStyleIdx="0" presStyleCnt="9"/>
      <dgm:spPr/>
      <dgm:t>
        <a:bodyPr/>
        <a:lstStyle/>
        <a:p>
          <a:endParaRPr lang="en-US"/>
        </a:p>
      </dgm:t>
    </dgm:pt>
    <dgm:pt modelId="{3378D6E3-4B0A-4778-A430-1FAAA2B53225}" type="pres">
      <dgm:prSet presAssocID="{1990061C-8088-403B-A27A-FD9D2FC0A70F}" presName="node" presStyleLbl="node1" presStyleIdx="1" presStyleCnt="10" custLinFactNeighborY="-64480" custRadScaleRad="168240" custRadScaleInc="-299344">
        <dgm:presLayoutVars>
          <dgm:bulletEnabled val="1"/>
        </dgm:presLayoutVars>
      </dgm:prSet>
      <dgm:spPr>
        <a:prstGeom prst="roundRect">
          <a:avLst/>
        </a:prstGeom>
      </dgm:spPr>
      <dgm:t>
        <a:bodyPr/>
        <a:lstStyle/>
        <a:p>
          <a:endParaRPr lang="en-US"/>
        </a:p>
      </dgm:t>
    </dgm:pt>
    <dgm:pt modelId="{9DB36A0B-5ED8-4B46-B9B7-4BC0635C42D8}" type="pres">
      <dgm:prSet presAssocID="{0989F50D-E7E4-4794-A6D6-0BA4941067BB}" presName="sibTrans" presStyleLbl="sibTrans2D1" presStyleIdx="1" presStyleCnt="9"/>
      <dgm:spPr/>
      <dgm:t>
        <a:bodyPr/>
        <a:lstStyle/>
        <a:p>
          <a:endParaRPr lang="en-US"/>
        </a:p>
      </dgm:t>
    </dgm:pt>
    <dgm:pt modelId="{F51C7293-CC36-411D-838B-65AAB3FC71C7}" type="pres">
      <dgm:prSet presAssocID="{0989F50D-E7E4-4794-A6D6-0BA4941067BB}" presName="connectorText" presStyleLbl="sibTrans2D1" presStyleIdx="1" presStyleCnt="9"/>
      <dgm:spPr/>
      <dgm:t>
        <a:bodyPr/>
        <a:lstStyle/>
        <a:p>
          <a:endParaRPr lang="en-US"/>
        </a:p>
      </dgm:t>
    </dgm:pt>
    <dgm:pt modelId="{2F24F8BD-4925-45B0-82BB-3B58A4FEC9DE}" type="pres">
      <dgm:prSet presAssocID="{0DBFD983-06CC-47A2-A90A-2EF6DF580005}" presName="node" presStyleLbl="node1" presStyleIdx="2" presStyleCnt="10" custLinFactNeighborY="-64480" custRadScaleRad="87667" custRadScaleInc="-395473">
        <dgm:presLayoutVars>
          <dgm:bulletEnabled val="1"/>
        </dgm:presLayoutVars>
      </dgm:prSet>
      <dgm:spPr>
        <a:prstGeom prst="roundRect">
          <a:avLst/>
        </a:prstGeom>
      </dgm:spPr>
      <dgm:t>
        <a:bodyPr/>
        <a:lstStyle/>
        <a:p>
          <a:endParaRPr lang="en-US"/>
        </a:p>
      </dgm:t>
    </dgm:pt>
    <dgm:pt modelId="{61F294E4-F1E2-4923-B1D4-F60ECA561A39}" type="pres">
      <dgm:prSet presAssocID="{10AF718E-7347-4603-91E9-451BA47C1858}" presName="sibTrans" presStyleLbl="sibTrans2D1" presStyleIdx="2" presStyleCnt="9"/>
      <dgm:spPr/>
      <dgm:t>
        <a:bodyPr/>
        <a:lstStyle/>
        <a:p>
          <a:endParaRPr lang="en-US"/>
        </a:p>
      </dgm:t>
    </dgm:pt>
    <dgm:pt modelId="{25CD9267-FCD0-4E48-A26F-40ADEC5B1C30}" type="pres">
      <dgm:prSet presAssocID="{10AF718E-7347-4603-91E9-451BA47C1858}" presName="connectorText" presStyleLbl="sibTrans2D1" presStyleIdx="2" presStyleCnt="9"/>
      <dgm:spPr/>
      <dgm:t>
        <a:bodyPr/>
        <a:lstStyle/>
        <a:p>
          <a:endParaRPr lang="en-US"/>
        </a:p>
      </dgm:t>
    </dgm:pt>
    <dgm:pt modelId="{B1734182-69C5-4FEF-B689-7BD4B7A93BFC}" type="pres">
      <dgm:prSet presAssocID="{5E326C96-140F-46DC-871B-98686E9A1892}" presName="node" presStyleLbl="node1" presStyleIdx="3" presStyleCnt="10" custLinFactNeighborY="-64480">
        <dgm:presLayoutVars>
          <dgm:bulletEnabled val="1"/>
        </dgm:presLayoutVars>
      </dgm:prSet>
      <dgm:spPr>
        <a:prstGeom prst="roundRect">
          <a:avLst/>
        </a:prstGeom>
      </dgm:spPr>
      <dgm:t>
        <a:bodyPr/>
        <a:lstStyle/>
        <a:p>
          <a:endParaRPr lang="en-US"/>
        </a:p>
      </dgm:t>
    </dgm:pt>
    <dgm:pt modelId="{77D8AEB6-2D7E-48AE-B610-C8AA201E2149}" type="pres">
      <dgm:prSet presAssocID="{4698B205-8E93-4852-AB6B-B287A8234366}" presName="sibTrans" presStyleLbl="sibTrans2D1" presStyleIdx="3" presStyleCnt="9" custScaleX="56300" custLinFactNeighborX="-656" custLinFactNeighborY="42670"/>
      <dgm:spPr/>
      <dgm:t>
        <a:bodyPr/>
        <a:lstStyle/>
        <a:p>
          <a:endParaRPr lang="en-US"/>
        </a:p>
      </dgm:t>
    </dgm:pt>
    <dgm:pt modelId="{F05EE6FF-3D94-426F-8265-F674388E5195}" type="pres">
      <dgm:prSet presAssocID="{4698B205-8E93-4852-AB6B-B287A8234366}" presName="connectorText" presStyleLbl="sibTrans2D1" presStyleIdx="3" presStyleCnt="9"/>
      <dgm:spPr/>
      <dgm:t>
        <a:bodyPr/>
        <a:lstStyle/>
        <a:p>
          <a:endParaRPr lang="en-US"/>
        </a:p>
      </dgm:t>
    </dgm:pt>
    <dgm:pt modelId="{DC3ABCEF-DCD3-4D6B-8E28-1786AF6247A5}" type="pres">
      <dgm:prSet presAssocID="{4F839517-6ED0-44E5-9EBD-9316B1678234}" presName="node" presStyleLbl="node1" presStyleIdx="4" presStyleCnt="10" custLinFactNeighborY="-29016">
        <dgm:presLayoutVars>
          <dgm:bulletEnabled val="1"/>
        </dgm:presLayoutVars>
      </dgm:prSet>
      <dgm:spPr>
        <a:prstGeom prst="roundRect">
          <a:avLst/>
        </a:prstGeom>
      </dgm:spPr>
      <dgm:t>
        <a:bodyPr/>
        <a:lstStyle/>
        <a:p>
          <a:endParaRPr lang="en-US"/>
        </a:p>
      </dgm:t>
    </dgm:pt>
    <dgm:pt modelId="{99F07205-6754-491F-8C4A-9E0663180932}" type="pres">
      <dgm:prSet presAssocID="{9818688A-3F0B-49E8-8B38-1C2F2590FAB6}" presName="sibTrans" presStyleLbl="sibTrans2D1" presStyleIdx="4" presStyleCnt="9"/>
      <dgm:spPr/>
      <dgm:t>
        <a:bodyPr/>
        <a:lstStyle/>
        <a:p>
          <a:endParaRPr lang="en-US"/>
        </a:p>
      </dgm:t>
    </dgm:pt>
    <dgm:pt modelId="{B2D5C13A-E4BD-4FE5-8F8B-899166B30A51}" type="pres">
      <dgm:prSet presAssocID="{9818688A-3F0B-49E8-8B38-1C2F2590FAB6}" presName="connectorText" presStyleLbl="sibTrans2D1" presStyleIdx="4" presStyleCnt="9"/>
      <dgm:spPr/>
      <dgm:t>
        <a:bodyPr/>
        <a:lstStyle/>
        <a:p>
          <a:endParaRPr lang="en-US"/>
        </a:p>
      </dgm:t>
    </dgm:pt>
    <dgm:pt modelId="{74A4A262-AD7D-439F-A92D-C0FA4133D014}" type="pres">
      <dgm:prSet presAssocID="{8C372F46-5CBD-40A4-9DF7-64156AC91C6E}" presName="node" presStyleLbl="node1" presStyleIdx="5" presStyleCnt="10" custLinFactNeighborY="-24204">
        <dgm:presLayoutVars>
          <dgm:bulletEnabled val="1"/>
        </dgm:presLayoutVars>
      </dgm:prSet>
      <dgm:spPr>
        <a:prstGeom prst="roundRect">
          <a:avLst/>
        </a:prstGeom>
      </dgm:spPr>
      <dgm:t>
        <a:bodyPr/>
        <a:lstStyle/>
        <a:p>
          <a:endParaRPr lang="en-US"/>
        </a:p>
      </dgm:t>
    </dgm:pt>
    <dgm:pt modelId="{30088046-5B65-4B8A-B7C7-B7E7FD204D14}" type="pres">
      <dgm:prSet presAssocID="{2A0507A5-1EF9-408A-8CAF-77C0CA1F9C66}" presName="sibTrans" presStyleLbl="sibTrans2D1" presStyleIdx="5" presStyleCnt="9"/>
      <dgm:spPr/>
      <dgm:t>
        <a:bodyPr/>
        <a:lstStyle/>
        <a:p>
          <a:endParaRPr lang="en-US"/>
        </a:p>
      </dgm:t>
    </dgm:pt>
    <dgm:pt modelId="{AA7B3B3C-2F44-4444-ACA4-FED5102EFA8A}" type="pres">
      <dgm:prSet presAssocID="{2A0507A5-1EF9-408A-8CAF-77C0CA1F9C66}" presName="connectorText" presStyleLbl="sibTrans2D1" presStyleIdx="5" presStyleCnt="9"/>
      <dgm:spPr/>
      <dgm:t>
        <a:bodyPr/>
        <a:lstStyle/>
        <a:p>
          <a:endParaRPr lang="en-US"/>
        </a:p>
      </dgm:t>
    </dgm:pt>
    <dgm:pt modelId="{5CBF4201-DA06-4DAD-BCF0-830A6718DBA6}" type="pres">
      <dgm:prSet presAssocID="{47F34036-5001-4750-BE04-8E8E43E5C00C}" presName="node" presStyleLbl="node1" presStyleIdx="6" presStyleCnt="10" custLinFactNeighborX="-1919" custLinFactNeighborY="-21291">
        <dgm:presLayoutVars>
          <dgm:bulletEnabled val="1"/>
        </dgm:presLayoutVars>
      </dgm:prSet>
      <dgm:spPr>
        <a:prstGeom prst="roundRect">
          <a:avLst/>
        </a:prstGeom>
      </dgm:spPr>
      <dgm:t>
        <a:bodyPr/>
        <a:lstStyle/>
        <a:p>
          <a:endParaRPr lang="en-US"/>
        </a:p>
      </dgm:t>
    </dgm:pt>
    <dgm:pt modelId="{F6C3406F-81B0-425B-A8D9-D65BFA55BD21}" type="pres">
      <dgm:prSet presAssocID="{3B2A1AFD-DA5C-4A57-B272-89E0ACC6F856}" presName="sibTrans" presStyleLbl="sibTrans2D1" presStyleIdx="6" presStyleCnt="9"/>
      <dgm:spPr/>
      <dgm:t>
        <a:bodyPr/>
        <a:lstStyle/>
        <a:p>
          <a:endParaRPr lang="en-US"/>
        </a:p>
      </dgm:t>
    </dgm:pt>
    <dgm:pt modelId="{6C183292-FC9C-4527-87E0-AE47F8DD11C1}" type="pres">
      <dgm:prSet presAssocID="{3B2A1AFD-DA5C-4A57-B272-89E0ACC6F856}" presName="connectorText" presStyleLbl="sibTrans2D1" presStyleIdx="6" presStyleCnt="9"/>
      <dgm:spPr/>
      <dgm:t>
        <a:bodyPr/>
        <a:lstStyle/>
        <a:p>
          <a:endParaRPr lang="en-US"/>
        </a:p>
      </dgm:t>
    </dgm:pt>
    <dgm:pt modelId="{B7329898-1D0A-426F-8106-901F5988FF8A}" type="pres">
      <dgm:prSet presAssocID="{4CBB2266-BF0D-4AA2-BE57-F93ABF6B67FD}" presName="node" presStyleLbl="node1" presStyleIdx="7" presStyleCnt="10" custLinFactNeighborY="-29016">
        <dgm:presLayoutVars>
          <dgm:bulletEnabled val="1"/>
        </dgm:presLayoutVars>
      </dgm:prSet>
      <dgm:spPr>
        <a:prstGeom prst="roundRect">
          <a:avLst/>
        </a:prstGeom>
      </dgm:spPr>
      <dgm:t>
        <a:bodyPr/>
        <a:lstStyle/>
        <a:p>
          <a:endParaRPr lang="en-US"/>
        </a:p>
      </dgm:t>
    </dgm:pt>
    <dgm:pt modelId="{CF92E7C8-2188-4E1A-872D-0978500AB140}" type="pres">
      <dgm:prSet presAssocID="{7D39937A-506C-4D68-9A1E-EA611F59034D}" presName="sibTrans" presStyleLbl="sibTrans2D1" presStyleIdx="7" presStyleCnt="9" custScaleX="36817" custLinFactY="41596" custLinFactNeighborX="-3945" custLinFactNeighborY="100000"/>
      <dgm:spPr/>
      <dgm:t>
        <a:bodyPr/>
        <a:lstStyle/>
        <a:p>
          <a:endParaRPr lang="en-US"/>
        </a:p>
      </dgm:t>
    </dgm:pt>
    <dgm:pt modelId="{86EBA285-B094-485F-8C4B-C89E46990ACA}" type="pres">
      <dgm:prSet presAssocID="{7D39937A-506C-4D68-9A1E-EA611F59034D}" presName="connectorText" presStyleLbl="sibTrans2D1" presStyleIdx="7" presStyleCnt="9"/>
      <dgm:spPr/>
      <dgm:t>
        <a:bodyPr/>
        <a:lstStyle/>
        <a:p>
          <a:endParaRPr lang="en-US"/>
        </a:p>
      </dgm:t>
    </dgm:pt>
    <dgm:pt modelId="{E6563113-718E-4B5B-9DBE-B94804340502}" type="pres">
      <dgm:prSet presAssocID="{E26634F6-9B37-4748-A144-FD99B4503A55}" presName="node" presStyleLbl="node1" presStyleIdx="8" presStyleCnt="10" custScaleY="97351" custLinFactNeighborX="-285" custLinFactNeighborY="50243">
        <dgm:presLayoutVars>
          <dgm:bulletEnabled val="1"/>
        </dgm:presLayoutVars>
      </dgm:prSet>
      <dgm:spPr>
        <a:prstGeom prst="roundRect">
          <a:avLst/>
        </a:prstGeom>
      </dgm:spPr>
      <dgm:t>
        <a:bodyPr/>
        <a:lstStyle/>
        <a:p>
          <a:endParaRPr lang="en-US"/>
        </a:p>
      </dgm:t>
    </dgm:pt>
    <dgm:pt modelId="{F1521A4F-4FAA-4E57-9231-9261786BC122}" type="pres">
      <dgm:prSet presAssocID="{EDD4D27D-8212-4383-A5B6-DC30EECFE068}" presName="sibTrans" presStyleLbl="sibTrans2D1" presStyleIdx="8" presStyleCnt="9"/>
      <dgm:spPr/>
      <dgm:t>
        <a:bodyPr/>
        <a:lstStyle/>
        <a:p>
          <a:endParaRPr lang="en-US"/>
        </a:p>
      </dgm:t>
    </dgm:pt>
    <dgm:pt modelId="{108CE567-D7D2-4AFD-A642-ADD5DF3160E2}" type="pres">
      <dgm:prSet presAssocID="{EDD4D27D-8212-4383-A5B6-DC30EECFE068}" presName="connectorText" presStyleLbl="sibTrans2D1" presStyleIdx="8" presStyleCnt="9"/>
      <dgm:spPr/>
      <dgm:t>
        <a:bodyPr/>
        <a:lstStyle/>
        <a:p>
          <a:endParaRPr lang="en-US"/>
        </a:p>
      </dgm:t>
    </dgm:pt>
    <dgm:pt modelId="{7A2D27F9-B1B5-41C6-908F-8D1FFB9A4657}" type="pres">
      <dgm:prSet presAssocID="{D4DCCF78-3D6E-481F-8D3E-E20E91533B3D}" presName="node" presStyleLbl="node1" presStyleIdx="9" presStyleCnt="10" custScaleY="97351" custLinFactNeighborX="-1919" custLinFactNeighborY="50243">
        <dgm:presLayoutVars>
          <dgm:bulletEnabled val="1"/>
        </dgm:presLayoutVars>
      </dgm:prSet>
      <dgm:spPr>
        <a:prstGeom prst="roundRect">
          <a:avLst/>
        </a:prstGeom>
      </dgm:spPr>
      <dgm:t>
        <a:bodyPr/>
        <a:lstStyle/>
        <a:p>
          <a:endParaRPr lang="en-US"/>
        </a:p>
      </dgm:t>
    </dgm:pt>
  </dgm:ptLst>
  <dgm:cxnLst>
    <dgm:cxn modelId="{9D8B1CE6-A25B-4610-B903-9541ADAAF12E}" type="presOf" srcId="{EDD4D27D-8212-4383-A5B6-DC30EECFE068}" destId="{F1521A4F-4FAA-4E57-9231-9261786BC122}" srcOrd="0" destOrd="0" presId="urn:microsoft.com/office/officeart/2005/8/layout/process5"/>
    <dgm:cxn modelId="{DD386EDF-B39B-4B07-82FC-B2061AD118C9}" type="presOf" srcId="{3B2A1AFD-DA5C-4A57-B272-89E0ACC6F856}" destId="{6C183292-FC9C-4527-87E0-AE47F8DD11C1}" srcOrd="1" destOrd="0" presId="urn:microsoft.com/office/officeart/2005/8/layout/process5"/>
    <dgm:cxn modelId="{6D750CDD-2EC3-4997-BFEC-9BC4489CAEAA}" type="presOf" srcId="{7D39937A-506C-4D68-9A1E-EA611F59034D}" destId="{86EBA285-B094-485F-8C4B-C89E46990ACA}" srcOrd="1" destOrd="0" presId="urn:microsoft.com/office/officeart/2005/8/layout/process5"/>
    <dgm:cxn modelId="{71705719-059B-4632-8DD4-225B9602F472}" type="presOf" srcId="{4B4E1A6E-4C27-4CCB-B53C-72D259B7B020}" destId="{AF5C7849-B4FA-4E33-9B50-C940106186A2}" srcOrd="1" destOrd="0" presId="urn:microsoft.com/office/officeart/2005/8/layout/process5"/>
    <dgm:cxn modelId="{4189FF10-783C-49D6-AAF6-40260F940615}" type="presOf" srcId="{4698B205-8E93-4852-AB6B-B287A8234366}" destId="{F05EE6FF-3D94-426F-8265-F674388E5195}" srcOrd="1" destOrd="0" presId="urn:microsoft.com/office/officeart/2005/8/layout/process5"/>
    <dgm:cxn modelId="{8B717C28-4D20-4435-A73D-575923B34788}" srcId="{C4414B6D-5451-4457-B347-A52E97EAB9F7}" destId="{4CBB2266-BF0D-4AA2-BE57-F93ABF6B67FD}" srcOrd="7" destOrd="0" parTransId="{817765B8-FB8D-4AD8-BB63-789897E0F156}" sibTransId="{7D39937A-506C-4D68-9A1E-EA611F59034D}"/>
    <dgm:cxn modelId="{4EC258AF-4897-4BE9-A574-22F4ACD71A81}" srcId="{C4414B6D-5451-4457-B347-A52E97EAB9F7}" destId="{032A816C-67EE-47C6-B7D8-A52479DF5617}" srcOrd="0" destOrd="0" parTransId="{350677A5-8D47-4023-BBAC-0ED0F5029D43}" sibTransId="{4B4E1A6E-4C27-4CCB-B53C-72D259B7B020}"/>
    <dgm:cxn modelId="{6934E9F0-123D-4D34-997B-AC8319387D78}" type="presOf" srcId="{47F34036-5001-4750-BE04-8E8E43E5C00C}" destId="{5CBF4201-DA06-4DAD-BCF0-830A6718DBA6}" srcOrd="0" destOrd="0" presId="urn:microsoft.com/office/officeart/2005/8/layout/process5"/>
    <dgm:cxn modelId="{6818BB96-3CA0-47F2-BBA6-5E21BA1470CE}" type="presOf" srcId="{4698B205-8E93-4852-AB6B-B287A8234366}" destId="{77D8AEB6-2D7E-48AE-B610-C8AA201E2149}" srcOrd="0" destOrd="0" presId="urn:microsoft.com/office/officeart/2005/8/layout/process5"/>
    <dgm:cxn modelId="{3D6465D3-4024-4874-AB8E-2E87E89E243C}" type="presOf" srcId="{9818688A-3F0B-49E8-8B38-1C2F2590FAB6}" destId="{99F07205-6754-491F-8C4A-9E0663180932}" srcOrd="0" destOrd="0" presId="urn:microsoft.com/office/officeart/2005/8/layout/process5"/>
    <dgm:cxn modelId="{63950C9E-FF84-45FF-8360-8292044776F4}" type="presOf" srcId="{1990061C-8088-403B-A27A-FD9D2FC0A70F}" destId="{3378D6E3-4B0A-4778-A430-1FAAA2B53225}" srcOrd="0" destOrd="0" presId="urn:microsoft.com/office/officeart/2005/8/layout/process5"/>
    <dgm:cxn modelId="{6502FD5B-0344-46D8-A9F3-565EEE9B4733}" type="presOf" srcId="{EDD4D27D-8212-4383-A5B6-DC30EECFE068}" destId="{108CE567-D7D2-4AFD-A642-ADD5DF3160E2}" srcOrd="1" destOrd="0" presId="urn:microsoft.com/office/officeart/2005/8/layout/process5"/>
    <dgm:cxn modelId="{7737D4A3-D2AB-4398-A263-317D95B81793}" type="presOf" srcId="{4CBB2266-BF0D-4AA2-BE57-F93ABF6B67FD}" destId="{B7329898-1D0A-426F-8106-901F5988FF8A}" srcOrd="0" destOrd="0" presId="urn:microsoft.com/office/officeart/2005/8/layout/process5"/>
    <dgm:cxn modelId="{B72F762E-74AD-433F-B848-B11AE2BC8A4D}" srcId="{C4414B6D-5451-4457-B347-A52E97EAB9F7}" destId="{4F839517-6ED0-44E5-9EBD-9316B1678234}" srcOrd="4" destOrd="0" parTransId="{74A70C3B-7A57-41FF-B036-7ED37DC4B4E0}" sibTransId="{9818688A-3F0B-49E8-8B38-1C2F2590FAB6}"/>
    <dgm:cxn modelId="{35DF3814-118B-42B9-BABA-CF4DA52C8676}" type="presOf" srcId="{10AF718E-7347-4603-91E9-451BA47C1858}" destId="{61F294E4-F1E2-4923-B1D4-F60ECA561A39}" srcOrd="0" destOrd="0" presId="urn:microsoft.com/office/officeart/2005/8/layout/process5"/>
    <dgm:cxn modelId="{3C3B20DC-ACD0-4449-BBDD-E9ADA37B708E}" type="presOf" srcId="{9818688A-3F0B-49E8-8B38-1C2F2590FAB6}" destId="{B2D5C13A-E4BD-4FE5-8F8B-899166B30A51}" srcOrd="1" destOrd="0" presId="urn:microsoft.com/office/officeart/2005/8/layout/process5"/>
    <dgm:cxn modelId="{0DAC3958-8924-4EFD-826C-4E91D35716EF}" srcId="{C4414B6D-5451-4457-B347-A52E97EAB9F7}" destId="{1990061C-8088-403B-A27A-FD9D2FC0A70F}" srcOrd="1" destOrd="0" parTransId="{9EC0E3E9-4A29-4438-B1EA-55F0AD41BAB2}" sibTransId="{0989F50D-E7E4-4794-A6D6-0BA4941067BB}"/>
    <dgm:cxn modelId="{9338D9C4-3457-4047-91E6-A393DDA205DE}" type="presOf" srcId="{5E326C96-140F-46DC-871B-98686E9A1892}" destId="{B1734182-69C5-4FEF-B689-7BD4B7A93BFC}" srcOrd="0" destOrd="0" presId="urn:microsoft.com/office/officeart/2005/8/layout/process5"/>
    <dgm:cxn modelId="{EB3B35E3-21C4-4394-9A2D-99B16B9D1F1F}" type="presOf" srcId="{8C372F46-5CBD-40A4-9DF7-64156AC91C6E}" destId="{74A4A262-AD7D-439F-A92D-C0FA4133D014}" srcOrd="0" destOrd="0" presId="urn:microsoft.com/office/officeart/2005/8/layout/process5"/>
    <dgm:cxn modelId="{813C8568-5E68-4CE1-A08E-6B8F6A2D861C}" type="presOf" srcId="{032A816C-67EE-47C6-B7D8-A52479DF5617}" destId="{9418FFC8-9B6F-4ACE-AB84-D7993456F310}" srcOrd="0" destOrd="0" presId="urn:microsoft.com/office/officeart/2005/8/layout/process5"/>
    <dgm:cxn modelId="{D358127C-782A-46B6-9382-BBFC012ED62D}" type="presOf" srcId="{10AF718E-7347-4603-91E9-451BA47C1858}" destId="{25CD9267-FCD0-4E48-A26F-40ADEC5B1C30}" srcOrd="1" destOrd="0" presId="urn:microsoft.com/office/officeart/2005/8/layout/process5"/>
    <dgm:cxn modelId="{7B5DC9F8-22E9-4D04-A87C-54E2DE721213}" type="presOf" srcId="{2A0507A5-1EF9-408A-8CAF-77C0CA1F9C66}" destId="{AA7B3B3C-2F44-4444-ACA4-FED5102EFA8A}" srcOrd="1" destOrd="0" presId="urn:microsoft.com/office/officeart/2005/8/layout/process5"/>
    <dgm:cxn modelId="{47478318-B8B7-4499-A13D-B1C92B43DFF0}" type="presOf" srcId="{2A0507A5-1EF9-408A-8CAF-77C0CA1F9C66}" destId="{30088046-5B65-4B8A-B7C7-B7E7FD204D14}" srcOrd="0" destOrd="0" presId="urn:microsoft.com/office/officeart/2005/8/layout/process5"/>
    <dgm:cxn modelId="{0D4912F3-5624-4C79-9790-0E7C4F6823A2}" type="presOf" srcId="{7D39937A-506C-4D68-9A1E-EA611F59034D}" destId="{CF92E7C8-2188-4E1A-872D-0978500AB140}" srcOrd="0" destOrd="0" presId="urn:microsoft.com/office/officeart/2005/8/layout/process5"/>
    <dgm:cxn modelId="{D355C4C9-89E1-443C-9A51-982C41DF0F0A}" srcId="{C4414B6D-5451-4457-B347-A52E97EAB9F7}" destId="{5E326C96-140F-46DC-871B-98686E9A1892}" srcOrd="3" destOrd="0" parTransId="{A3FB0515-061A-4003-9E2B-BA0850C02E9C}" sibTransId="{4698B205-8E93-4852-AB6B-B287A8234366}"/>
    <dgm:cxn modelId="{A4287592-3257-458D-9684-7B04D0BA0B13}" srcId="{C4414B6D-5451-4457-B347-A52E97EAB9F7}" destId="{47F34036-5001-4750-BE04-8E8E43E5C00C}" srcOrd="6" destOrd="0" parTransId="{FACCED67-B755-4677-9B1F-7DB381A185EA}" sibTransId="{3B2A1AFD-DA5C-4A57-B272-89E0ACC6F856}"/>
    <dgm:cxn modelId="{62F8603A-58C8-436A-807E-8543628618A2}" srcId="{C4414B6D-5451-4457-B347-A52E97EAB9F7}" destId="{E26634F6-9B37-4748-A144-FD99B4503A55}" srcOrd="8" destOrd="0" parTransId="{6B0BCFBD-4982-4B69-88A7-10AE4B02268B}" sibTransId="{EDD4D27D-8212-4383-A5B6-DC30EECFE068}"/>
    <dgm:cxn modelId="{ADDABE29-6208-4DB9-B30C-C9BBAEAEA7E8}" srcId="{C4414B6D-5451-4457-B347-A52E97EAB9F7}" destId="{8C372F46-5CBD-40A4-9DF7-64156AC91C6E}" srcOrd="5" destOrd="0" parTransId="{4E56D2B7-A2F7-4382-B57E-57E57501FF57}" sibTransId="{2A0507A5-1EF9-408A-8CAF-77C0CA1F9C66}"/>
    <dgm:cxn modelId="{F5C89C87-E17A-4F24-BA6E-17428C6DAB60}" type="presOf" srcId="{4F839517-6ED0-44E5-9EBD-9316B1678234}" destId="{DC3ABCEF-DCD3-4D6B-8E28-1786AF6247A5}" srcOrd="0" destOrd="0" presId="urn:microsoft.com/office/officeart/2005/8/layout/process5"/>
    <dgm:cxn modelId="{ADC9894E-4252-4F07-99CD-4D4363FD55FB}" type="presOf" srcId="{0989F50D-E7E4-4794-A6D6-0BA4941067BB}" destId="{F51C7293-CC36-411D-838B-65AAB3FC71C7}" srcOrd="1" destOrd="0" presId="urn:microsoft.com/office/officeart/2005/8/layout/process5"/>
    <dgm:cxn modelId="{440564E8-DC8E-412B-9CBA-61DAF314F5B6}" type="presOf" srcId="{D4DCCF78-3D6E-481F-8D3E-E20E91533B3D}" destId="{7A2D27F9-B1B5-41C6-908F-8D1FFB9A4657}" srcOrd="0" destOrd="0" presId="urn:microsoft.com/office/officeart/2005/8/layout/process5"/>
    <dgm:cxn modelId="{6BBB16EA-2477-459E-AD4E-5EB15C6E511E}" srcId="{C4414B6D-5451-4457-B347-A52E97EAB9F7}" destId="{0DBFD983-06CC-47A2-A90A-2EF6DF580005}" srcOrd="2" destOrd="0" parTransId="{F5C3E07A-DADD-430F-9651-F630FD1E7B95}" sibTransId="{10AF718E-7347-4603-91E9-451BA47C1858}"/>
    <dgm:cxn modelId="{49BB9D25-B90D-4795-92B5-9752F57F376F}" type="presOf" srcId="{0DBFD983-06CC-47A2-A90A-2EF6DF580005}" destId="{2F24F8BD-4925-45B0-82BB-3B58A4FEC9DE}" srcOrd="0" destOrd="0" presId="urn:microsoft.com/office/officeart/2005/8/layout/process5"/>
    <dgm:cxn modelId="{CFBF4A49-B704-4D84-AD41-E959C03136AF}" type="presOf" srcId="{3B2A1AFD-DA5C-4A57-B272-89E0ACC6F856}" destId="{F6C3406F-81B0-425B-A8D9-D65BFA55BD21}" srcOrd="0" destOrd="0" presId="urn:microsoft.com/office/officeart/2005/8/layout/process5"/>
    <dgm:cxn modelId="{453375E5-621D-4939-B30D-026D20F6783F}" type="presOf" srcId="{4B4E1A6E-4C27-4CCB-B53C-72D259B7B020}" destId="{1F398DE9-E986-4472-A570-AA79BC39BC1A}" srcOrd="0" destOrd="0" presId="urn:microsoft.com/office/officeart/2005/8/layout/process5"/>
    <dgm:cxn modelId="{42BB18B6-CEA4-46FC-98C6-2415311E18F2}" srcId="{C4414B6D-5451-4457-B347-A52E97EAB9F7}" destId="{D4DCCF78-3D6E-481F-8D3E-E20E91533B3D}" srcOrd="9" destOrd="0" parTransId="{F3657F69-3D1D-4719-A5E0-768E73FB1A66}" sibTransId="{7C83477A-231F-4AFF-84E9-BACFA0FF8947}"/>
    <dgm:cxn modelId="{6C105700-D1E8-4DF8-AD07-D4E98F18E911}" type="presOf" srcId="{E26634F6-9B37-4748-A144-FD99B4503A55}" destId="{E6563113-718E-4B5B-9DBE-B94804340502}" srcOrd="0" destOrd="0" presId="urn:microsoft.com/office/officeart/2005/8/layout/process5"/>
    <dgm:cxn modelId="{8FC91186-917B-49A0-A16C-40EA35194701}" type="presOf" srcId="{C4414B6D-5451-4457-B347-A52E97EAB9F7}" destId="{41E1C057-DD8C-4D46-9170-34989797F569}" srcOrd="0" destOrd="0" presId="urn:microsoft.com/office/officeart/2005/8/layout/process5"/>
    <dgm:cxn modelId="{DB6733DF-186B-436D-89AF-6D4B94F311E4}" type="presOf" srcId="{0989F50D-E7E4-4794-A6D6-0BA4941067BB}" destId="{9DB36A0B-5ED8-4B46-B9B7-4BC0635C42D8}" srcOrd="0" destOrd="0" presId="urn:microsoft.com/office/officeart/2005/8/layout/process5"/>
    <dgm:cxn modelId="{D6B6B2A4-7004-4E58-9CEA-CA046255CBA5}" type="presParOf" srcId="{41E1C057-DD8C-4D46-9170-34989797F569}" destId="{9418FFC8-9B6F-4ACE-AB84-D7993456F310}" srcOrd="0" destOrd="0" presId="urn:microsoft.com/office/officeart/2005/8/layout/process5"/>
    <dgm:cxn modelId="{CE091894-B20B-4B4C-A10D-373CE1F1A112}" type="presParOf" srcId="{41E1C057-DD8C-4D46-9170-34989797F569}" destId="{1F398DE9-E986-4472-A570-AA79BC39BC1A}" srcOrd="1" destOrd="0" presId="urn:microsoft.com/office/officeart/2005/8/layout/process5"/>
    <dgm:cxn modelId="{71EEECAB-345C-4A44-A014-6EAD05030A26}" type="presParOf" srcId="{1F398DE9-E986-4472-A570-AA79BC39BC1A}" destId="{AF5C7849-B4FA-4E33-9B50-C940106186A2}" srcOrd="0" destOrd="0" presId="urn:microsoft.com/office/officeart/2005/8/layout/process5"/>
    <dgm:cxn modelId="{2828D756-C3BB-4985-96B3-704DDB66CC47}" type="presParOf" srcId="{41E1C057-DD8C-4D46-9170-34989797F569}" destId="{3378D6E3-4B0A-4778-A430-1FAAA2B53225}" srcOrd="2" destOrd="0" presId="urn:microsoft.com/office/officeart/2005/8/layout/process5"/>
    <dgm:cxn modelId="{D43C81AF-701F-4E0A-95A7-15E48CEE33EF}" type="presParOf" srcId="{41E1C057-DD8C-4D46-9170-34989797F569}" destId="{9DB36A0B-5ED8-4B46-B9B7-4BC0635C42D8}" srcOrd="3" destOrd="0" presId="urn:microsoft.com/office/officeart/2005/8/layout/process5"/>
    <dgm:cxn modelId="{BF00F012-E209-4F9D-B940-E318B48747F5}" type="presParOf" srcId="{9DB36A0B-5ED8-4B46-B9B7-4BC0635C42D8}" destId="{F51C7293-CC36-411D-838B-65AAB3FC71C7}" srcOrd="0" destOrd="0" presId="urn:microsoft.com/office/officeart/2005/8/layout/process5"/>
    <dgm:cxn modelId="{3034FA6A-5E52-446D-9EA7-BCF825B60D42}" type="presParOf" srcId="{41E1C057-DD8C-4D46-9170-34989797F569}" destId="{2F24F8BD-4925-45B0-82BB-3B58A4FEC9DE}" srcOrd="4" destOrd="0" presId="urn:microsoft.com/office/officeart/2005/8/layout/process5"/>
    <dgm:cxn modelId="{6E3D1B13-B202-4E29-9894-B8E26353017D}" type="presParOf" srcId="{41E1C057-DD8C-4D46-9170-34989797F569}" destId="{61F294E4-F1E2-4923-B1D4-F60ECA561A39}" srcOrd="5" destOrd="0" presId="urn:microsoft.com/office/officeart/2005/8/layout/process5"/>
    <dgm:cxn modelId="{603B5614-4896-4398-BE87-740546D1CA75}" type="presParOf" srcId="{61F294E4-F1E2-4923-B1D4-F60ECA561A39}" destId="{25CD9267-FCD0-4E48-A26F-40ADEC5B1C30}" srcOrd="0" destOrd="0" presId="urn:microsoft.com/office/officeart/2005/8/layout/process5"/>
    <dgm:cxn modelId="{2E63D54C-BCA7-4C9F-B790-B552416643D2}" type="presParOf" srcId="{41E1C057-DD8C-4D46-9170-34989797F569}" destId="{B1734182-69C5-4FEF-B689-7BD4B7A93BFC}" srcOrd="6" destOrd="0" presId="urn:microsoft.com/office/officeart/2005/8/layout/process5"/>
    <dgm:cxn modelId="{26B12417-482E-4F03-8849-919FAD35E580}" type="presParOf" srcId="{41E1C057-DD8C-4D46-9170-34989797F569}" destId="{77D8AEB6-2D7E-48AE-B610-C8AA201E2149}" srcOrd="7" destOrd="0" presId="urn:microsoft.com/office/officeart/2005/8/layout/process5"/>
    <dgm:cxn modelId="{E8B1369B-7AF8-445C-951B-6B4C3DD5D47E}" type="presParOf" srcId="{77D8AEB6-2D7E-48AE-B610-C8AA201E2149}" destId="{F05EE6FF-3D94-426F-8265-F674388E5195}" srcOrd="0" destOrd="0" presId="urn:microsoft.com/office/officeart/2005/8/layout/process5"/>
    <dgm:cxn modelId="{6DCD9528-4D94-4EC2-962E-26125B3C0B67}" type="presParOf" srcId="{41E1C057-DD8C-4D46-9170-34989797F569}" destId="{DC3ABCEF-DCD3-4D6B-8E28-1786AF6247A5}" srcOrd="8" destOrd="0" presId="urn:microsoft.com/office/officeart/2005/8/layout/process5"/>
    <dgm:cxn modelId="{56FC62AF-34BF-44CB-AFD9-9735257F9CF0}" type="presParOf" srcId="{41E1C057-DD8C-4D46-9170-34989797F569}" destId="{99F07205-6754-491F-8C4A-9E0663180932}" srcOrd="9" destOrd="0" presId="urn:microsoft.com/office/officeart/2005/8/layout/process5"/>
    <dgm:cxn modelId="{A01BA83D-401A-4436-95E3-BBA3F19E14BE}" type="presParOf" srcId="{99F07205-6754-491F-8C4A-9E0663180932}" destId="{B2D5C13A-E4BD-4FE5-8F8B-899166B30A51}" srcOrd="0" destOrd="0" presId="urn:microsoft.com/office/officeart/2005/8/layout/process5"/>
    <dgm:cxn modelId="{602A4661-DF8A-4BF9-825B-2C145D1D0A5D}" type="presParOf" srcId="{41E1C057-DD8C-4D46-9170-34989797F569}" destId="{74A4A262-AD7D-439F-A92D-C0FA4133D014}" srcOrd="10" destOrd="0" presId="urn:microsoft.com/office/officeart/2005/8/layout/process5"/>
    <dgm:cxn modelId="{E69E7E2A-B92B-45CB-BBF4-E77500DF7500}" type="presParOf" srcId="{41E1C057-DD8C-4D46-9170-34989797F569}" destId="{30088046-5B65-4B8A-B7C7-B7E7FD204D14}" srcOrd="11" destOrd="0" presId="urn:microsoft.com/office/officeart/2005/8/layout/process5"/>
    <dgm:cxn modelId="{858D6624-6674-4768-A7AA-30ECF641FE63}" type="presParOf" srcId="{30088046-5B65-4B8A-B7C7-B7E7FD204D14}" destId="{AA7B3B3C-2F44-4444-ACA4-FED5102EFA8A}" srcOrd="0" destOrd="0" presId="urn:microsoft.com/office/officeart/2005/8/layout/process5"/>
    <dgm:cxn modelId="{CFDBD3C6-46EF-4A05-862B-753F1881DBFA}" type="presParOf" srcId="{41E1C057-DD8C-4D46-9170-34989797F569}" destId="{5CBF4201-DA06-4DAD-BCF0-830A6718DBA6}" srcOrd="12" destOrd="0" presId="urn:microsoft.com/office/officeart/2005/8/layout/process5"/>
    <dgm:cxn modelId="{2C745AF8-8250-4888-9807-90E7F5A3D044}" type="presParOf" srcId="{41E1C057-DD8C-4D46-9170-34989797F569}" destId="{F6C3406F-81B0-425B-A8D9-D65BFA55BD21}" srcOrd="13" destOrd="0" presId="urn:microsoft.com/office/officeart/2005/8/layout/process5"/>
    <dgm:cxn modelId="{66B0EE60-A918-454C-AF70-2CFBC743A38A}" type="presParOf" srcId="{F6C3406F-81B0-425B-A8D9-D65BFA55BD21}" destId="{6C183292-FC9C-4527-87E0-AE47F8DD11C1}" srcOrd="0" destOrd="0" presId="urn:microsoft.com/office/officeart/2005/8/layout/process5"/>
    <dgm:cxn modelId="{FD9E2ECF-1A6F-49C4-B600-1D821AB7F5E3}" type="presParOf" srcId="{41E1C057-DD8C-4D46-9170-34989797F569}" destId="{B7329898-1D0A-426F-8106-901F5988FF8A}" srcOrd="14" destOrd="0" presId="urn:microsoft.com/office/officeart/2005/8/layout/process5"/>
    <dgm:cxn modelId="{12E8ADBD-BECE-4087-BB3B-D4C688A005F7}" type="presParOf" srcId="{41E1C057-DD8C-4D46-9170-34989797F569}" destId="{CF92E7C8-2188-4E1A-872D-0978500AB140}" srcOrd="15" destOrd="0" presId="urn:microsoft.com/office/officeart/2005/8/layout/process5"/>
    <dgm:cxn modelId="{EC16EEFD-38BA-4CF3-A097-7A320E01755E}" type="presParOf" srcId="{CF92E7C8-2188-4E1A-872D-0978500AB140}" destId="{86EBA285-B094-485F-8C4B-C89E46990ACA}" srcOrd="0" destOrd="0" presId="urn:microsoft.com/office/officeart/2005/8/layout/process5"/>
    <dgm:cxn modelId="{3B0C04C5-C062-4BDD-B639-0775554844F5}" type="presParOf" srcId="{41E1C057-DD8C-4D46-9170-34989797F569}" destId="{E6563113-718E-4B5B-9DBE-B94804340502}" srcOrd="16" destOrd="0" presId="urn:microsoft.com/office/officeart/2005/8/layout/process5"/>
    <dgm:cxn modelId="{36A68118-C814-4545-8A00-F62C510F7E2A}" type="presParOf" srcId="{41E1C057-DD8C-4D46-9170-34989797F569}" destId="{F1521A4F-4FAA-4E57-9231-9261786BC122}" srcOrd="17" destOrd="0" presId="urn:microsoft.com/office/officeart/2005/8/layout/process5"/>
    <dgm:cxn modelId="{09D5BE4A-2038-41CF-A247-408AA21A839A}" type="presParOf" srcId="{F1521A4F-4FAA-4E57-9231-9261786BC122}" destId="{108CE567-D7D2-4AFD-A642-ADD5DF3160E2}" srcOrd="0" destOrd="0" presId="urn:microsoft.com/office/officeart/2005/8/layout/process5"/>
    <dgm:cxn modelId="{FC96490F-F88E-4E95-B646-F9F367D01813}" type="presParOf" srcId="{41E1C057-DD8C-4D46-9170-34989797F569}" destId="{7A2D27F9-B1B5-41C6-908F-8D1FFB9A4657}" srcOrd="18" destOrd="0" presId="urn:microsoft.com/office/officeart/2005/8/layout/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F9882272-CFCA-4E15-8E2B-99AC314893C4}" type="doc">
      <dgm:prSet loTypeId="urn:microsoft.com/office/officeart/2005/8/layout/process1" loCatId="process" qsTypeId="urn:microsoft.com/office/officeart/2005/8/quickstyle/simple1" qsCatId="simple" csTypeId="urn:microsoft.com/office/officeart/2005/8/colors/accent1_2" csCatId="accent1" phldr="1"/>
      <dgm:spPr/>
    </dgm:pt>
    <dgm:pt modelId="{EC0E7B01-D847-46CC-8508-DCA0A170EAE7}">
      <dgm:prSet phldrT="[Text]"/>
      <dgm:spPr>
        <a:solidFill>
          <a:schemeClr val="accent5"/>
        </a:solidFill>
        <a:ln>
          <a:solidFill>
            <a:schemeClr val="bg1"/>
          </a:solidFill>
        </a:ln>
      </dgm:spPr>
      <dgm:t>
        <a:bodyPr/>
        <a:lstStyle/>
        <a:p>
          <a:r>
            <a:rPr lang="en-US" b="1" dirty="0" smtClean="0">
              <a:solidFill>
                <a:schemeClr val="tx1"/>
              </a:solidFill>
            </a:rPr>
            <a:t>PCAS (Agreement)</a:t>
          </a:r>
          <a:endParaRPr lang="en-US" b="1" dirty="0">
            <a:solidFill>
              <a:schemeClr val="tx1"/>
            </a:solidFill>
          </a:endParaRPr>
        </a:p>
      </dgm:t>
    </dgm:pt>
    <dgm:pt modelId="{5F407C7D-BDBB-43CE-A16F-E9100CCAA4B2}" type="parTrans" cxnId="{EB078021-5275-4C3A-BD35-405CF0BA656F}">
      <dgm:prSet/>
      <dgm:spPr/>
      <dgm:t>
        <a:bodyPr/>
        <a:lstStyle/>
        <a:p>
          <a:endParaRPr lang="en-US"/>
        </a:p>
      </dgm:t>
    </dgm:pt>
    <dgm:pt modelId="{E78B793C-C266-4529-B9E2-6FAEE3ADB7EB}" type="sibTrans" cxnId="{EB078021-5275-4C3A-BD35-405CF0BA656F}">
      <dgm:prSet/>
      <dgm:spPr>
        <a:solidFill>
          <a:srgbClr val="002060"/>
        </a:solidFill>
      </dgm:spPr>
      <dgm:t>
        <a:bodyPr/>
        <a:lstStyle/>
        <a:p>
          <a:endParaRPr lang="en-US" dirty="0"/>
        </a:p>
      </dgm:t>
    </dgm:pt>
    <dgm:pt modelId="{FAB13C30-0810-41BB-8A4F-FB7A8DAF602A}">
      <dgm:prSet phldrT="[Text]"/>
      <dgm:spPr>
        <a:solidFill>
          <a:schemeClr val="accent5"/>
        </a:solidFill>
      </dgm:spPr>
      <dgm:t>
        <a:bodyPr/>
        <a:lstStyle/>
        <a:p>
          <a:r>
            <a:rPr lang="en-US" b="1" dirty="0" smtClean="0">
              <a:solidFill>
                <a:schemeClr val="tx1"/>
              </a:solidFill>
            </a:rPr>
            <a:t>Receivables (Billing)</a:t>
          </a:r>
          <a:endParaRPr lang="en-US" b="1" dirty="0">
            <a:solidFill>
              <a:schemeClr val="tx1"/>
            </a:solidFill>
          </a:endParaRPr>
        </a:p>
      </dgm:t>
    </dgm:pt>
    <dgm:pt modelId="{D016EEEC-46B4-4E65-A097-6F68CD17CF9C}" type="parTrans" cxnId="{18C55CB7-E771-4CE4-B2AD-8C80FF36C5D8}">
      <dgm:prSet/>
      <dgm:spPr/>
      <dgm:t>
        <a:bodyPr/>
        <a:lstStyle/>
        <a:p>
          <a:endParaRPr lang="en-US"/>
        </a:p>
      </dgm:t>
    </dgm:pt>
    <dgm:pt modelId="{C7CEF715-AA08-42CD-8F74-4623F02A89B0}" type="sibTrans" cxnId="{18C55CB7-E771-4CE4-B2AD-8C80FF36C5D8}">
      <dgm:prSet/>
      <dgm:spPr>
        <a:solidFill>
          <a:srgbClr val="002060"/>
        </a:solidFill>
      </dgm:spPr>
      <dgm:t>
        <a:bodyPr/>
        <a:lstStyle/>
        <a:p>
          <a:endParaRPr lang="en-US" dirty="0"/>
        </a:p>
      </dgm:t>
    </dgm:pt>
    <dgm:pt modelId="{5BC0D49C-67A3-4ECA-85B5-F587F47A420D}">
      <dgm:prSet phldrT="[Text]"/>
      <dgm:spPr>
        <a:solidFill>
          <a:schemeClr val="accent5"/>
        </a:solidFill>
      </dgm:spPr>
      <dgm:t>
        <a:bodyPr/>
        <a:lstStyle/>
        <a:p>
          <a:r>
            <a:rPr lang="en-US" b="1" dirty="0" smtClean="0">
              <a:solidFill>
                <a:schemeClr val="tx1"/>
              </a:solidFill>
            </a:rPr>
            <a:t>Collections</a:t>
          </a:r>
          <a:endParaRPr lang="en-US" b="1" dirty="0">
            <a:solidFill>
              <a:schemeClr val="tx1"/>
            </a:solidFill>
          </a:endParaRPr>
        </a:p>
      </dgm:t>
    </dgm:pt>
    <dgm:pt modelId="{95ECE23A-045A-47D7-9232-E06767396599}" type="parTrans" cxnId="{8201706A-B4F6-4B5E-BE3A-40B3CF82D0AA}">
      <dgm:prSet/>
      <dgm:spPr/>
      <dgm:t>
        <a:bodyPr/>
        <a:lstStyle/>
        <a:p>
          <a:endParaRPr lang="en-US"/>
        </a:p>
      </dgm:t>
    </dgm:pt>
    <dgm:pt modelId="{266A6552-0224-483B-B36F-1B740C41FB88}" type="sibTrans" cxnId="{8201706A-B4F6-4B5E-BE3A-40B3CF82D0AA}">
      <dgm:prSet/>
      <dgm:spPr/>
      <dgm:t>
        <a:bodyPr/>
        <a:lstStyle/>
        <a:p>
          <a:endParaRPr lang="en-US"/>
        </a:p>
      </dgm:t>
    </dgm:pt>
    <dgm:pt modelId="{FC7FE7BF-56DB-4D1A-8A23-03B7FF63C40C}" type="pres">
      <dgm:prSet presAssocID="{F9882272-CFCA-4E15-8E2B-99AC314893C4}" presName="Name0" presStyleCnt="0">
        <dgm:presLayoutVars>
          <dgm:dir/>
          <dgm:resizeHandles val="exact"/>
        </dgm:presLayoutVars>
      </dgm:prSet>
      <dgm:spPr/>
    </dgm:pt>
    <dgm:pt modelId="{8A939697-5F2E-4365-9E0B-B581A7E575BA}" type="pres">
      <dgm:prSet presAssocID="{EC0E7B01-D847-46CC-8508-DCA0A170EAE7}" presName="node" presStyleLbl="node1" presStyleIdx="0" presStyleCnt="3" custScaleY="100000">
        <dgm:presLayoutVars>
          <dgm:bulletEnabled val="1"/>
        </dgm:presLayoutVars>
      </dgm:prSet>
      <dgm:spPr/>
      <dgm:t>
        <a:bodyPr/>
        <a:lstStyle/>
        <a:p>
          <a:endParaRPr lang="en-US"/>
        </a:p>
      </dgm:t>
    </dgm:pt>
    <dgm:pt modelId="{5572543D-6EFD-4CB5-B0D7-5CAED67DEE9F}" type="pres">
      <dgm:prSet presAssocID="{E78B793C-C266-4529-B9E2-6FAEE3ADB7EB}" presName="sibTrans" presStyleLbl="sibTrans2D1" presStyleIdx="0" presStyleCnt="2"/>
      <dgm:spPr/>
      <dgm:t>
        <a:bodyPr/>
        <a:lstStyle/>
        <a:p>
          <a:endParaRPr lang="en-US"/>
        </a:p>
      </dgm:t>
    </dgm:pt>
    <dgm:pt modelId="{34AC22F6-9B02-4B27-B2D4-178E3CB9C117}" type="pres">
      <dgm:prSet presAssocID="{E78B793C-C266-4529-B9E2-6FAEE3ADB7EB}" presName="connectorText" presStyleLbl="sibTrans2D1" presStyleIdx="0" presStyleCnt="2"/>
      <dgm:spPr/>
      <dgm:t>
        <a:bodyPr/>
        <a:lstStyle/>
        <a:p>
          <a:endParaRPr lang="en-US"/>
        </a:p>
      </dgm:t>
    </dgm:pt>
    <dgm:pt modelId="{24B992ED-BB65-4F35-B9E8-5C80A026EC3F}" type="pres">
      <dgm:prSet presAssocID="{FAB13C30-0810-41BB-8A4F-FB7A8DAF602A}" presName="node" presStyleLbl="node1" presStyleIdx="1" presStyleCnt="3">
        <dgm:presLayoutVars>
          <dgm:bulletEnabled val="1"/>
        </dgm:presLayoutVars>
      </dgm:prSet>
      <dgm:spPr/>
      <dgm:t>
        <a:bodyPr/>
        <a:lstStyle/>
        <a:p>
          <a:endParaRPr lang="en-US"/>
        </a:p>
      </dgm:t>
    </dgm:pt>
    <dgm:pt modelId="{4E40F7D2-09BE-4B75-9C52-AAF2B77E8D8B}" type="pres">
      <dgm:prSet presAssocID="{C7CEF715-AA08-42CD-8F74-4623F02A89B0}" presName="sibTrans" presStyleLbl="sibTrans2D1" presStyleIdx="1" presStyleCnt="2"/>
      <dgm:spPr/>
      <dgm:t>
        <a:bodyPr/>
        <a:lstStyle/>
        <a:p>
          <a:endParaRPr lang="en-US"/>
        </a:p>
      </dgm:t>
    </dgm:pt>
    <dgm:pt modelId="{4FDF9069-8683-4D1B-A280-669568665630}" type="pres">
      <dgm:prSet presAssocID="{C7CEF715-AA08-42CD-8F74-4623F02A89B0}" presName="connectorText" presStyleLbl="sibTrans2D1" presStyleIdx="1" presStyleCnt="2"/>
      <dgm:spPr/>
      <dgm:t>
        <a:bodyPr/>
        <a:lstStyle/>
        <a:p>
          <a:endParaRPr lang="en-US"/>
        </a:p>
      </dgm:t>
    </dgm:pt>
    <dgm:pt modelId="{186C27E6-17B7-41DD-BF47-FF7E125EE96D}" type="pres">
      <dgm:prSet presAssocID="{5BC0D49C-67A3-4ECA-85B5-F587F47A420D}" presName="node" presStyleLbl="node1" presStyleIdx="2" presStyleCnt="3">
        <dgm:presLayoutVars>
          <dgm:bulletEnabled val="1"/>
        </dgm:presLayoutVars>
      </dgm:prSet>
      <dgm:spPr/>
      <dgm:t>
        <a:bodyPr/>
        <a:lstStyle/>
        <a:p>
          <a:endParaRPr lang="en-US"/>
        </a:p>
      </dgm:t>
    </dgm:pt>
  </dgm:ptLst>
  <dgm:cxnLst>
    <dgm:cxn modelId="{4DD8FB5B-D85D-4942-ABFB-A4E10C5AFEF4}" type="presOf" srcId="{5BC0D49C-67A3-4ECA-85B5-F587F47A420D}" destId="{186C27E6-17B7-41DD-BF47-FF7E125EE96D}" srcOrd="0" destOrd="0" presId="urn:microsoft.com/office/officeart/2005/8/layout/process1"/>
    <dgm:cxn modelId="{55F67FB9-26E2-4020-8AC4-36E554209677}" type="presOf" srcId="{FAB13C30-0810-41BB-8A4F-FB7A8DAF602A}" destId="{24B992ED-BB65-4F35-B9E8-5C80A026EC3F}" srcOrd="0" destOrd="0" presId="urn:microsoft.com/office/officeart/2005/8/layout/process1"/>
    <dgm:cxn modelId="{EB078021-5275-4C3A-BD35-405CF0BA656F}" srcId="{F9882272-CFCA-4E15-8E2B-99AC314893C4}" destId="{EC0E7B01-D847-46CC-8508-DCA0A170EAE7}" srcOrd="0" destOrd="0" parTransId="{5F407C7D-BDBB-43CE-A16F-E9100CCAA4B2}" sibTransId="{E78B793C-C266-4529-B9E2-6FAEE3ADB7EB}"/>
    <dgm:cxn modelId="{844A0C85-BB6A-4644-A4AE-0A2012B2CF18}" type="presOf" srcId="{E78B793C-C266-4529-B9E2-6FAEE3ADB7EB}" destId="{5572543D-6EFD-4CB5-B0D7-5CAED67DEE9F}" srcOrd="0" destOrd="0" presId="urn:microsoft.com/office/officeart/2005/8/layout/process1"/>
    <dgm:cxn modelId="{42C96762-2DFE-46DB-988F-708ABA194AEC}" type="presOf" srcId="{C7CEF715-AA08-42CD-8F74-4623F02A89B0}" destId="{4E40F7D2-09BE-4B75-9C52-AAF2B77E8D8B}" srcOrd="0" destOrd="0" presId="urn:microsoft.com/office/officeart/2005/8/layout/process1"/>
    <dgm:cxn modelId="{0A3708F9-3F65-4DCB-A775-93E9AA4A3DDB}" type="presOf" srcId="{EC0E7B01-D847-46CC-8508-DCA0A170EAE7}" destId="{8A939697-5F2E-4365-9E0B-B581A7E575BA}" srcOrd="0" destOrd="0" presId="urn:microsoft.com/office/officeart/2005/8/layout/process1"/>
    <dgm:cxn modelId="{63C403A9-B0D3-470B-B0F7-D298B79DC466}" type="presOf" srcId="{E78B793C-C266-4529-B9E2-6FAEE3ADB7EB}" destId="{34AC22F6-9B02-4B27-B2D4-178E3CB9C117}" srcOrd="1" destOrd="0" presId="urn:microsoft.com/office/officeart/2005/8/layout/process1"/>
    <dgm:cxn modelId="{48B6AD1C-DC61-4F7C-8576-453B1F673EE6}" type="presOf" srcId="{C7CEF715-AA08-42CD-8F74-4623F02A89B0}" destId="{4FDF9069-8683-4D1B-A280-669568665630}" srcOrd="1" destOrd="0" presId="urn:microsoft.com/office/officeart/2005/8/layout/process1"/>
    <dgm:cxn modelId="{18C55CB7-E771-4CE4-B2AD-8C80FF36C5D8}" srcId="{F9882272-CFCA-4E15-8E2B-99AC314893C4}" destId="{FAB13C30-0810-41BB-8A4F-FB7A8DAF602A}" srcOrd="1" destOrd="0" parTransId="{D016EEEC-46B4-4E65-A097-6F68CD17CF9C}" sibTransId="{C7CEF715-AA08-42CD-8F74-4623F02A89B0}"/>
    <dgm:cxn modelId="{8201706A-B4F6-4B5E-BE3A-40B3CF82D0AA}" srcId="{F9882272-CFCA-4E15-8E2B-99AC314893C4}" destId="{5BC0D49C-67A3-4ECA-85B5-F587F47A420D}" srcOrd="2" destOrd="0" parTransId="{95ECE23A-045A-47D7-9232-E06767396599}" sibTransId="{266A6552-0224-483B-B36F-1B740C41FB88}"/>
    <dgm:cxn modelId="{2ACF1DA0-17E9-4465-AD26-C775F6E826B2}" type="presOf" srcId="{F9882272-CFCA-4E15-8E2B-99AC314893C4}" destId="{FC7FE7BF-56DB-4D1A-8A23-03B7FF63C40C}" srcOrd="0" destOrd="0" presId="urn:microsoft.com/office/officeart/2005/8/layout/process1"/>
    <dgm:cxn modelId="{81BBEBEE-0CCA-4FBF-A328-6A96C469269E}" type="presParOf" srcId="{FC7FE7BF-56DB-4D1A-8A23-03B7FF63C40C}" destId="{8A939697-5F2E-4365-9E0B-B581A7E575BA}" srcOrd="0" destOrd="0" presId="urn:microsoft.com/office/officeart/2005/8/layout/process1"/>
    <dgm:cxn modelId="{CEC7F2C1-3832-426B-8509-CC07E86D9CEB}" type="presParOf" srcId="{FC7FE7BF-56DB-4D1A-8A23-03B7FF63C40C}" destId="{5572543D-6EFD-4CB5-B0D7-5CAED67DEE9F}" srcOrd="1" destOrd="0" presId="urn:microsoft.com/office/officeart/2005/8/layout/process1"/>
    <dgm:cxn modelId="{2310C039-95A1-4D66-8A81-08C299C1C391}" type="presParOf" srcId="{5572543D-6EFD-4CB5-B0D7-5CAED67DEE9F}" destId="{34AC22F6-9B02-4B27-B2D4-178E3CB9C117}" srcOrd="0" destOrd="0" presId="urn:microsoft.com/office/officeart/2005/8/layout/process1"/>
    <dgm:cxn modelId="{68BB455A-69DD-4388-8463-7C0C68D93DB0}" type="presParOf" srcId="{FC7FE7BF-56DB-4D1A-8A23-03B7FF63C40C}" destId="{24B992ED-BB65-4F35-B9E8-5C80A026EC3F}" srcOrd="2" destOrd="0" presId="urn:microsoft.com/office/officeart/2005/8/layout/process1"/>
    <dgm:cxn modelId="{68B4E0CB-BD90-4546-8341-2CF4F3E8B3CE}" type="presParOf" srcId="{FC7FE7BF-56DB-4D1A-8A23-03B7FF63C40C}" destId="{4E40F7D2-09BE-4B75-9C52-AAF2B77E8D8B}" srcOrd="3" destOrd="0" presId="urn:microsoft.com/office/officeart/2005/8/layout/process1"/>
    <dgm:cxn modelId="{C7B5F77E-7EF3-4329-8A59-8FB53D9C90C2}" type="presParOf" srcId="{4E40F7D2-09BE-4B75-9C52-AAF2B77E8D8B}" destId="{4FDF9069-8683-4D1B-A280-669568665630}" srcOrd="0" destOrd="0" presId="urn:microsoft.com/office/officeart/2005/8/layout/process1"/>
    <dgm:cxn modelId="{B1EE367C-95A9-4916-8621-45F455DC8974}" type="presParOf" srcId="{FC7FE7BF-56DB-4D1A-8A23-03B7FF63C40C}" destId="{186C27E6-17B7-41DD-BF47-FF7E125EE96D}" srcOrd="4"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66E1310D-4B48-4CFA-89B3-CFF6D3D05257}" type="doc">
      <dgm:prSet loTypeId="urn:microsoft.com/office/officeart/2005/8/layout/radial3" loCatId="relationship" qsTypeId="urn:microsoft.com/office/officeart/2005/8/quickstyle/simple1" qsCatId="simple" csTypeId="urn:microsoft.com/office/officeart/2005/8/colors/accent1_2" csCatId="accent1" phldr="1"/>
      <dgm:spPr/>
      <dgm:t>
        <a:bodyPr/>
        <a:lstStyle/>
        <a:p>
          <a:endParaRPr lang="en-US"/>
        </a:p>
      </dgm:t>
    </dgm:pt>
    <dgm:pt modelId="{2739ABDE-94BF-4460-8852-97E3A655353D}">
      <dgm:prSet/>
      <dgm:spPr>
        <a:solidFill>
          <a:schemeClr val="accent1">
            <a:lumMod val="90000"/>
            <a:alpha val="50000"/>
          </a:schemeClr>
        </a:solidFill>
        <a:ln>
          <a:solidFill>
            <a:schemeClr val="lt1">
              <a:hueOff val="0"/>
              <a:satOff val="0"/>
              <a:lumOff val="0"/>
              <a:alpha val="99000"/>
            </a:schemeClr>
          </a:solidFill>
        </a:ln>
      </dgm:spPr>
      <dgm:t>
        <a:bodyPr/>
        <a:lstStyle/>
        <a:p>
          <a:pPr rtl="0"/>
          <a:r>
            <a:rPr lang="en-US" b="0" dirty="0" smtClean="0">
              <a:solidFill>
                <a:schemeClr val="bg2">
                  <a:lumMod val="50000"/>
                </a:schemeClr>
              </a:solidFill>
            </a:rPr>
            <a:t>GSA</a:t>
          </a:r>
          <a:endParaRPr lang="en-US" b="0" dirty="0">
            <a:solidFill>
              <a:schemeClr val="bg2">
                <a:lumMod val="50000"/>
              </a:schemeClr>
            </a:solidFill>
          </a:endParaRPr>
        </a:p>
      </dgm:t>
    </dgm:pt>
    <dgm:pt modelId="{A90CD272-58B7-427C-B928-D2CC0421219A}" type="parTrans" cxnId="{56EB2B1F-6D79-4E50-9280-EA381FED0E38}">
      <dgm:prSet/>
      <dgm:spPr/>
      <dgm:t>
        <a:bodyPr/>
        <a:lstStyle/>
        <a:p>
          <a:endParaRPr lang="en-US"/>
        </a:p>
      </dgm:t>
    </dgm:pt>
    <dgm:pt modelId="{1636E622-861A-491F-9FBE-2B20E7F42B92}" type="sibTrans" cxnId="{56EB2B1F-6D79-4E50-9280-EA381FED0E38}">
      <dgm:prSet/>
      <dgm:spPr/>
      <dgm:t>
        <a:bodyPr/>
        <a:lstStyle/>
        <a:p>
          <a:endParaRPr lang="en-US"/>
        </a:p>
      </dgm:t>
    </dgm:pt>
    <dgm:pt modelId="{1C171302-F6D8-4A51-A8DD-CAE80B3151E8}">
      <dgm:prSet/>
      <dgm:spPr>
        <a:solidFill>
          <a:schemeClr val="accent1">
            <a:lumMod val="90000"/>
            <a:alpha val="50000"/>
          </a:schemeClr>
        </a:solidFill>
      </dgm:spPr>
      <dgm:t>
        <a:bodyPr/>
        <a:lstStyle/>
        <a:p>
          <a:pPr rtl="0"/>
          <a:r>
            <a:rPr lang="en-US" b="1" dirty="0" smtClean="0">
              <a:solidFill>
                <a:schemeClr val="bg2">
                  <a:lumMod val="50000"/>
                </a:schemeClr>
              </a:solidFill>
            </a:rPr>
            <a:t>PBS</a:t>
          </a:r>
          <a:endParaRPr lang="en-US" b="1" dirty="0">
            <a:solidFill>
              <a:schemeClr val="bg2">
                <a:lumMod val="50000"/>
              </a:schemeClr>
            </a:solidFill>
          </a:endParaRPr>
        </a:p>
      </dgm:t>
    </dgm:pt>
    <dgm:pt modelId="{0824F790-460C-4000-9B93-06A7C6DF1767}" type="parTrans" cxnId="{501C0D2B-239E-4E81-A8C4-19B6B4D49911}">
      <dgm:prSet/>
      <dgm:spPr/>
      <dgm:t>
        <a:bodyPr/>
        <a:lstStyle/>
        <a:p>
          <a:endParaRPr lang="en-US"/>
        </a:p>
      </dgm:t>
    </dgm:pt>
    <dgm:pt modelId="{1A05E1E7-1FCC-445F-A213-B701966145C4}" type="sibTrans" cxnId="{501C0D2B-239E-4E81-A8C4-19B6B4D49911}">
      <dgm:prSet/>
      <dgm:spPr/>
      <dgm:t>
        <a:bodyPr/>
        <a:lstStyle/>
        <a:p>
          <a:endParaRPr lang="en-US"/>
        </a:p>
      </dgm:t>
    </dgm:pt>
    <dgm:pt modelId="{35511936-DF96-45C2-BD31-03C3D36BA3D8}">
      <dgm:prSet/>
      <dgm:spPr>
        <a:solidFill>
          <a:schemeClr val="accent1">
            <a:lumMod val="90000"/>
            <a:alpha val="50000"/>
          </a:schemeClr>
        </a:solidFill>
      </dgm:spPr>
      <dgm:t>
        <a:bodyPr/>
        <a:lstStyle/>
        <a:p>
          <a:pPr rtl="0"/>
          <a:r>
            <a:rPr lang="en-US" b="1" dirty="0" smtClean="0">
              <a:solidFill>
                <a:schemeClr val="bg2">
                  <a:lumMod val="50000"/>
                </a:schemeClr>
              </a:solidFill>
            </a:rPr>
            <a:t>OGP</a:t>
          </a:r>
          <a:endParaRPr lang="en-US" b="1" dirty="0">
            <a:solidFill>
              <a:schemeClr val="bg2">
                <a:lumMod val="50000"/>
              </a:schemeClr>
            </a:solidFill>
          </a:endParaRPr>
        </a:p>
      </dgm:t>
    </dgm:pt>
    <dgm:pt modelId="{C34A24ED-E43B-4B65-A12E-0CFEC51BF170}" type="parTrans" cxnId="{6003D8BF-C938-45C6-84D4-E054CD51E449}">
      <dgm:prSet/>
      <dgm:spPr/>
      <dgm:t>
        <a:bodyPr/>
        <a:lstStyle/>
        <a:p>
          <a:endParaRPr lang="en-US"/>
        </a:p>
      </dgm:t>
    </dgm:pt>
    <dgm:pt modelId="{8F7E47D4-0097-4510-8BA9-356DCD7EF4F7}" type="sibTrans" cxnId="{6003D8BF-C938-45C6-84D4-E054CD51E449}">
      <dgm:prSet/>
      <dgm:spPr/>
      <dgm:t>
        <a:bodyPr/>
        <a:lstStyle/>
        <a:p>
          <a:endParaRPr lang="en-US"/>
        </a:p>
      </dgm:t>
    </dgm:pt>
    <dgm:pt modelId="{2313A876-EF26-4B96-AFA1-C8710DFD3EEB}">
      <dgm:prSet/>
      <dgm:spPr>
        <a:solidFill>
          <a:schemeClr val="accent1">
            <a:lumMod val="90000"/>
            <a:alpha val="50000"/>
          </a:schemeClr>
        </a:solidFill>
      </dgm:spPr>
      <dgm:t>
        <a:bodyPr/>
        <a:lstStyle/>
        <a:p>
          <a:pPr rtl="0"/>
          <a:r>
            <a:rPr lang="en-US" b="1" dirty="0" smtClean="0">
              <a:solidFill>
                <a:schemeClr val="bg2">
                  <a:lumMod val="50000"/>
                </a:schemeClr>
              </a:solidFill>
            </a:rPr>
            <a:t>OCSIT</a:t>
          </a:r>
          <a:endParaRPr lang="en-US" b="1" dirty="0">
            <a:solidFill>
              <a:schemeClr val="bg2">
                <a:lumMod val="50000"/>
              </a:schemeClr>
            </a:solidFill>
          </a:endParaRPr>
        </a:p>
      </dgm:t>
    </dgm:pt>
    <dgm:pt modelId="{BCECDDBF-C415-4010-B2B9-FEB16FD4A20A}" type="parTrans" cxnId="{D3B8C659-31D3-40E2-8EB3-2B8B8413DA03}">
      <dgm:prSet/>
      <dgm:spPr/>
      <dgm:t>
        <a:bodyPr/>
        <a:lstStyle/>
        <a:p>
          <a:endParaRPr lang="en-US"/>
        </a:p>
      </dgm:t>
    </dgm:pt>
    <dgm:pt modelId="{64EFB737-28CF-46F8-9213-E69AF7FF3CCA}" type="sibTrans" cxnId="{D3B8C659-31D3-40E2-8EB3-2B8B8413DA03}">
      <dgm:prSet/>
      <dgm:spPr/>
      <dgm:t>
        <a:bodyPr/>
        <a:lstStyle/>
        <a:p>
          <a:endParaRPr lang="en-US"/>
        </a:p>
      </dgm:t>
    </dgm:pt>
    <dgm:pt modelId="{C7054EF8-D861-48BD-A1A8-E3DF489206B2}">
      <dgm:prSet/>
      <dgm:spPr>
        <a:solidFill>
          <a:schemeClr val="accent1">
            <a:lumMod val="90000"/>
            <a:alpha val="50000"/>
          </a:schemeClr>
        </a:solidFill>
      </dgm:spPr>
      <dgm:t>
        <a:bodyPr/>
        <a:lstStyle/>
        <a:p>
          <a:pPr rtl="0"/>
          <a:r>
            <a:rPr lang="en-US" b="1" dirty="0" smtClean="0">
              <a:solidFill>
                <a:schemeClr val="bg2">
                  <a:lumMod val="50000"/>
                </a:schemeClr>
              </a:solidFill>
            </a:rPr>
            <a:t>FAS</a:t>
          </a:r>
          <a:endParaRPr lang="en-US" b="1" dirty="0">
            <a:solidFill>
              <a:schemeClr val="bg2">
                <a:lumMod val="50000"/>
              </a:schemeClr>
            </a:solidFill>
          </a:endParaRPr>
        </a:p>
      </dgm:t>
    </dgm:pt>
    <dgm:pt modelId="{937EC849-015F-4CD7-90FA-2BB3242292FB}" type="parTrans" cxnId="{F21892D6-4CED-4DC4-9FF7-C3858D414D12}">
      <dgm:prSet/>
      <dgm:spPr/>
      <dgm:t>
        <a:bodyPr/>
        <a:lstStyle/>
        <a:p>
          <a:endParaRPr lang="en-US"/>
        </a:p>
      </dgm:t>
    </dgm:pt>
    <dgm:pt modelId="{A987B2D4-ADBF-4D9A-8F6B-5184BFAD64E0}" type="sibTrans" cxnId="{F21892D6-4CED-4DC4-9FF7-C3858D414D12}">
      <dgm:prSet/>
      <dgm:spPr/>
      <dgm:t>
        <a:bodyPr/>
        <a:lstStyle/>
        <a:p>
          <a:endParaRPr lang="en-US"/>
        </a:p>
      </dgm:t>
    </dgm:pt>
    <dgm:pt modelId="{DE9C42FA-AADF-4DF2-86C8-6B3A59FCC418}" type="pres">
      <dgm:prSet presAssocID="{66E1310D-4B48-4CFA-89B3-CFF6D3D05257}" presName="composite" presStyleCnt="0">
        <dgm:presLayoutVars>
          <dgm:chMax val="1"/>
          <dgm:dir/>
          <dgm:resizeHandles val="exact"/>
        </dgm:presLayoutVars>
      </dgm:prSet>
      <dgm:spPr/>
      <dgm:t>
        <a:bodyPr/>
        <a:lstStyle/>
        <a:p>
          <a:endParaRPr lang="en-US"/>
        </a:p>
      </dgm:t>
    </dgm:pt>
    <dgm:pt modelId="{9E814D11-121A-4CE3-8E41-D6FF9E3B51B8}" type="pres">
      <dgm:prSet presAssocID="{66E1310D-4B48-4CFA-89B3-CFF6D3D05257}" presName="radial" presStyleCnt="0">
        <dgm:presLayoutVars>
          <dgm:animLvl val="ctr"/>
        </dgm:presLayoutVars>
      </dgm:prSet>
      <dgm:spPr/>
    </dgm:pt>
    <dgm:pt modelId="{986DCA08-86CF-48A0-A240-959510B8593E}" type="pres">
      <dgm:prSet presAssocID="{2739ABDE-94BF-4460-8852-97E3A655353D}" presName="centerShape" presStyleLbl="vennNode1" presStyleIdx="0" presStyleCnt="5"/>
      <dgm:spPr/>
      <dgm:t>
        <a:bodyPr/>
        <a:lstStyle/>
        <a:p>
          <a:endParaRPr lang="en-US"/>
        </a:p>
      </dgm:t>
    </dgm:pt>
    <dgm:pt modelId="{AC0849A5-9126-418F-9B42-F83CBAFA1290}" type="pres">
      <dgm:prSet presAssocID="{1C171302-F6D8-4A51-A8DD-CAE80B3151E8}" presName="node" presStyleLbl="vennNode1" presStyleIdx="1" presStyleCnt="5">
        <dgm:presLayoutVars>
          <dgm:bulletEnabled val="1"/>
        </dgm:presLayoutVars>
      </dgm:prSet>
      <dgm:spPr/>
      <dgm:t>
        <a:bodyPr/>
        <a:lstStyle/>
        <a:p>
          <a:endParaRPr lang="en-US"/>
        </a:p>
      </dgm:t>
    </dgm:pt>
    <dgm:pt modelId="{68E7B565-3E85-4724-A48F-9758259FDE6F}" type="pres">
      <dgm:prSet presAssocID="{35511936-DF96-45C2-BD31-03C3D36BA3D8}" presName="node" presStyleLbl="vennNode1" presStyleIdx="2" presStyleCnt="5">
        <dgm:presLayoutVars>
          <dgm:bulletEnabled val="1"/>
        </dgm:presLayoutVars>
      </dgm:prSet>
      <dgm:spPr/>
      <dgm:t>
        <a:bodyPr/>
        <a:lstStyle/>
        <a:p>
          <a:endParaRPr lang="en-US"/>
        </a:p>
      </dgm:t>
    </dgm:pt>
    <dgm:pt modelId="{13392287-67AB-4B9B-9066-45D0A282CB08}" type="pres">
      <dgm:prSet presAssocID="{2313A876-EF26-4B96-AFA1-C8710DFD3EEB}" presName="node" presStyleLbl="vennNode1" presStyleIdx="3" presStyleCnt="5">
        <dgm:presLayoutVars>
          <dgm:bulletEnabled val="1"/>
        </dgm:presLayoutVars>
      </dgm:prSet>
      <dgm:spPr/>
      <dgm:t>
        <a:bodyPr/>
        <a:lstStyle/>
        <a:p>
          <a:endParaRPr lang="en-US"/>
        </a:p>
      </dgm:t>
    </dgm:pt>
    <dgm:pt modelId="{8D144501-29B2-4BBB-A789-E3427C70D1DA}" type="pres">
      <dgm:prSet presAssocID="{C7054EF8-D861-48BD-A1A8-E3DF489206B2}" presName="node" presStyleLbl="vennNode1" presStyleIdx="4" presStyleCnt="5">
        <dgm:presLayoutVars>
          <dgm:bulletEnabled val="1"/>
        </dgm:presLayoutVars>
      </dgm:prSet>
      <dgm:spPr/>
      <dgm:t>
        <a:bodyPr/>
        <a:lstStyle/>
        <a:p>
          <a:endParaRPr lang="en-US"/>
        </a:p>
      </dgm:t>
    </dgm:pt>
  </dgm:ptLst>
  <dgm:cxnLst>
    <dgm:cxn modelId="{D3B8C659-31D3-40E2-8EB3-2B8B8413DA03}" srcId="{2739ABDE-94BF-4460-8852-97E3A655353D}" destId="{2313A876-EF26-4B96-AFA1-C8710DFD3EEB}" srcOrd="2" destOrd="0" parTransId="{BCECDDBF-C415-4010-B2B9-FEB16FD4A20A}" sibTransId="{64EFB737-28CF-46F8-9213-E69AF7FF3CCA}"/>
    <dgm:cxn modelId="{6003D8BF-C938-45C6-84D4-E054CD51E449}" srcId="{2739ABDE-94BF-4460-8852-97E3A655353D}" destId="{35511936-DF96-45C2-BD31-03C3D36BA3D8}" srcOrd="1" destOrd="0" parTransId="{C34A24ED-E43B-4B65-A12E-0CFEC51BF170}" sibTransId="{8F7E47D4-0097-4510-8BA9-356DCD7EF4F7}"/>
    <dgm:cxn modelId="{787830F6-7D8D-49C0-8717-CC20B826EFE4}" type="presOf" srcId="{35511936-DF96-45C2-BD31-03C3D36BA3D8}" destId="{68E7B565-3E85-4724-A48F-9758259FDE6F}" srcOrd="0" destOrd="0" presId="urn:microsoft.com/office/officeart/2005/8/layout/radial3"/>
    <dgm:cxn modelId="{ADBE8711-7379-4AC2-A497-27DA54F9618E}" type="presOf" srcId="{C7054EF8-D861-48BD-A1A8-E3DF489206B2}" destId="{8D144501-29B2-4BBB-A789-E3427C70D1DA}" srcOrd="0" destOrd="0" presId="urn:microsoft.com/office/officeart/2005/8/layout/radial3"/>
    <dgm:cxn modelId="{49B8275C-C01B-40E2-8131-C1582B842BD5}" type="presOf" srcId="{2739ABDE-94BF-4460-8852-97E3A655353D}" destId="{986DCA08-86CF-48A0-A240-959510B8593E}" srcOrd="0" destOrd="0" presId="urn:microsoft.com/office/officeart/2005/8/layout/radial3"/>
    <dgm:cxn modelId="{8613A70D-79E0-4EFD-A089-DC4C69222359}" type="presOf" srcId="{1C171302-F6D8-4A51-A8DD-CAE80B3151E8}" destId="{AC0849A5-9126-418F-9B42-F83CBAFA1290}" srcOrd="0" destOrd="0" presId="urn:microsoft.com/office/officeart/2005/8/layout/radial3"/>
    <dgm:cxn modelId="{501C0D2B-239E-4E81-A8C4-19B6B4D49911}" srcId="{2739ABDE-94BF-4460-8852-97E3A655353D}" destId="{1C171302-F6D8-4A51-A8DD-CAE80B3151E8}" srcOrd="0" destOrd="0" parTransId="{0824F790-460C-4000-9B93-06A7C6DF1767}" sibTransId="{1A05E1E7-1FCC-445F-A213-B701966145C4}"/>
    <dgm:cxn modelId="{56EB2B1F-6D79-4E50-9280-EA381FED0E38}" srcId="{66E1310D-4B48-4CFA-89B3-CFF6D3D05257}" destId="{2739ABDE-94BF-4460-8852-97E3A655353D}" srcOrd="0" destOrd="0" parTransId="{A90CD272-58B7-427C-B928-D2CC0421219A}" sibTransId="{1636E622-861A-491F-9FBE-2B20E7F42B92}"/>
    <dgm:cxn modelId="{5597C4FE-2792-4AD1-980E-40DDB6518C7C}" type="presOf" srcId="{66E1310D-4B48-4CFA-89B3-CFF6D3D05257}" destId="{DE9C42FA-AADF-4DF2-86C8-6B3A59FCC418}" srcOrd="0" destOrd="0" presId="urn:microsoft.com/office/officeart/2005/8/layout/radial3"/>
    <dgm:cxn modelId="{F21892D6-4CED-4DC4-9FF7-C3858D414D12}" srcId="{2739ABDE-94BF-4460-8852-97E3A655353D}" destId="{C7054EF8-D861-48BD-A1A8-E3DF489206B2}" srcOrd="3" destOrd="0" parTransId="{937EC849-015F-4CD7-90FA-2BB3242292FB}" sibTransId="{A987B2D4-ADBF-4D9A-8F6B-5184BFAD64E0}"/>
    <dgm:cxn modelId="{C70EA3A2-F3EE-4824-A3B4-3D80D5D4E861}" type="presOf" srcId="{2313A876-EF26-4B96-AFA1-C8710DFD3EEB}" destId="{13392287-67AB-4B9B-9066-45D0A282CB08}" srcOrd="0" destOrd="0" presId="urn:microsoft.com/office/officeart/2005/8/layout/radial3"/>
    <dgm:cxn modelId="{00DF031D-D05C-436A-998E-7155D14C8A3B}" type="presParOf" srcId="{DE9C42FA-AADF-4DF2-86C8-6B3A59FCC418}" destId="{9E814D11-121A-4CE3-8E41-D6FF9E3B51B8}" srcOrd="0" destOrd="0" presId="urn:microsoft.com/office/officeart/2005/8/layout/radial3"/>
    <dgm:cxn modelId="{68CD12A9-C981-462F-A141-C9489BB8F54E}" type="presParOf" srcId="{9E814D11-121A-4CE3-8E41-D6FF9E3B51B8}" destId="{986DCA08-86CF-48A0-A240-959510B8593E}" srcOrd="0" destOrd="0" presId="urn:microsoft.com/office/officeart/2005/8/layout/radial3"/>
    <dgm:cxn modelId="{2F21F01E-70D1-4514-B229-FDB2898234B0}" type="presParOf" srcId="{9E814D11-121A-4CE3-8E41-D6FF9E3B51B8}" destId="{AC0849A5-9126-418F-9B42-F83CBAFA1290}" srcOrd="1" destOrd="0" presId="urn:microsoft.com/office/officeart/2005/8/layout/radial3"/>
    <dgm:cxn modelId="{DCF67B5F-5ED4-434C-9651-964E4496B86A}" type="presParOf" srcId="{9E814D11-121A-4CE3-8E41-D6FF9E3B51B8}" destId="{68E7B565-3E85-4724-A48F-9758259FDE6F}" srcOrd="2" destOrd="0" presId="urn:microsoft.com/office/officeart/2005/8/layout/radial3"/>
    <dgm:cxn modelId="{995B7736-8581-4E0C-A55A-EC086A73CFA5}" type="presParOf" srcId="{9E814D11-121A-4CE3-8E41-D6FF9E3B51B8}" destId="{13392287-67AB-4B9B-9066-45D0A282CB08}" srcOrd="3" destOrd="0" presId="urn:microsoft.com/office/officeart/2005/8/layout/radial3"/>
    <dgm:cxn modelId="{D797E74B-B442-4833-B317-325D4FC3C162}" type="presParOf" srcId="{9E814D11-121A-4CE3-8E41-D6FF9E3B51B8}" destId="{8D144501-29B2-4BBB-A789-E3427C70D1DA}" srcOrd="4" destOrd="0" presId="urn:microsoft.com/office/officeart/2005/8/layout/radial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9876ED2B-7DDD-4F60-8A3A-3ACFD9C238FE}" type="doc">
      <dgm:prSet loTypeId="urn:microsoft.com/office/officeart/2005/8/layout/radial4" loCatId="relationship" qsTypeId="urn:microsoft.com/office/officeart/2005/8/quickstyle/simple1" qsCatId="simple" csTypeId="urn:microsoft.com/office/officeart/2005/8/colors/accent1_2" csCatId="accent1" phldr="1"/>
      <dgm:spPr/>
      <dgm:t>
        <a:bodyPr/>
        <a:lstStyle/>
        <a:p>
          <a:endParaRPr lang="en-US"/>
        </a:p>
      </dgm:t>
    </dgm:pt>
    <dgm:pt modelId="{08B19A98-3BB1-4EE2-917C-FA46F4F63231}">
      <dgm:prSet/>
      <dgm:spPr>
        <a:solidFill>
          <a:schemeClr val="accent1"/>
        </a:solidFill>
      </dgm:spPr>
      <dgm:t>
        <a:bodyPr/>
        <a:lstStyle/>
        <a:p>
          <a:pPr rtl="0"/>
          <a:r>
            <a:rPr lang="en-US" dirty="0" smtClean="0">
              <a:solidFill>
                <a:schemeClr val="bg2">
                  <a:lumMod val="50000"/>
                </a:schemeClr>
              </a:solidFill>
            </a:rPr>
            <a:t>GSA</a:t>
          </a:r>
          <a:endParaRPr lang="en-US" dirty="0">
            <a:solidFill>
              <a:schemeClr val="bg2">
                <a:lumMod val="50000"/>
              </a:schemeClr>
            </a:solidFill>
          </a:endParaRPr>
        </a:p>
      </dgm:t>
    </dgm:pt>
    <dgm:pt modelId="{F08FB50F-762C-49DF-AE30-3CA720005999}" type="parTrans" cxnId="{E2FC4A4B-2BC8-4084-A0AE-D5D46F91F620}">
      <dgm:prSet/>
      <dgm:spPr/>
      <dgm:t>
        <a:bodyPr/>
        <a:lstStyle/>
        <a:p>
          <a:endParaRPr lang="en-US">
            <a:solidFill>
              <a:schemeClr val="tx1"/>
            </a:solidFill>
          </a:endParaRPr>
        </a:p>
      </dgm:t>
    </dgm:pt>
    <dgm:pt modelId="{3280182E-0649-47BC-9331-88C16B62F817}" type="sibTrans" cxnId="{E2FC4A4B-2BC8-4084-A0AE-D5D46F91F620}">
      <dgm:prSet/>
      <dgm:spPr/>
      <dgm:t>
        <a:bodyPr/>
        <a:lstStyle/>
        <a:p>
          <a:endParaRPr lang="en-US">
            <a:solidFill>
              <a:schemeClr val="tx1"/>
            </a:solidFill>
          </a:endParaRPr>
        </a:p>
      </dgm:t>
    </dgm:pt>
    <dgm:pt modelId="{D5C358EE-D87A-4821-AD6E-ED30AA33C794}">
      <dgm:prSet custT="1"/>
      <dgm:spPr>
        <a:solidFill>
          <a:schemeClr val="accent1"/>
        </a:solidFill>
      </dgm:spPr>
      <dgm:t>
        <a:bodyPr/>
        <a:lstStyle/>
        <a:p>
          <a:pPr rtl="0"/>
          <a:r>
            <a:rPr lang="en-US" sz="1800" dirty="0" smtClean="0">
              <a:solidFill>
                <a:schemeClr val="bg2">
                  <a:lumMod val="50000"/>
                </a:schemeClr>
              </a:solidFill>
            </a:rPr>
            <a:t>DoD</a:t>
          </a:r>
          <a:endParaRPr lang="en-US" sz="1800" dirty="0">
            <a:solidFill>
              <a:schemeClr val="bg2">
                <a:lumMod val="50000"/>
              </a:schemeClr>
            </a:solidFill>
          </a:endParaRPr>
        </a:p>
      </dgm:t>
    </dgm:pt>
    <dgm:pt modelId="{B583F086-4993-4601-925F-60343BE2AA9C}" type="parTrans" cxnId="{A230EBD6-0B0D-4EE2-8424-3F5E2F8634CF}">
      <dgm:prSet>
        <dgm:style>
          <a:lnRef idx="2">
            <a:schemeClr val="accent5"/>
          </a:lnRef>
          <a:fillRef idx="1">
            <a:schemeClr val="lt1"/>
          </a:fillRef>
          <a:effectRef idx="0">
            <a:schemeClr val="accent5"/>
          </a:effectRef>
          <a:fontRef idx="minor">
            <a:schemeClr val="dk1"/>
          </a:fontRef>
        </dgm:style>
      </dgm:prSet>
      <dgm:spPr>
        <a:ln>
          <a:solidFill>
            <a:schemeClr val="accent1"/>
          </a:solidFill>
        </a:ln>
      </dgm:spPr>
      <dgm:t>
        <a:bodyPr/>
        <a:lstStyle/>
        <a:p>
          <a:endParaRPr lang="en-US" dirty="0">
            <a:noFill/>
          </a:endParaRPr>
        </a:p>
      </dgm:t>
    </dgm:pt>
    <dgm:pt modelId="{149612CE-7ADF-4C5D-9876-24F89F8BDC7D}" type="sibTrans" cxnId="{A230EBD6-0B0D-4EE2-8424-3F5E2F8634CF}">
      <dgm:prSet/>
      <dgm:spPr/>
      <dgm:t>
        <a:bodyPr/>
        <a:lstStyle/>
        <a:p>
          <a:endParaRPr lang="en-US">
            <a:solidFill>
              <a:schemeClr val="tx1"/>
            </a:solidFill>
          </a:endParaRPr>
        </a:p>
      </dgm:t>
    </dgm:pt>
    <dgm:pt modelId="{504C860A-8BE5-4312-B4C0-6CEBF17424C0}">
      <dgm:prSet custT="1"/>
      <dgm:spPr>
        <a:solidFill>
          <a:schemeClr val="accent1"/>
        </a:solidFill>
      </dgm:spPr>
      <dgm:t>
        <a:bodyPr/>
        <a:lstStyle/>
        <a:p>
          <a:pPr rtl="0"/>
          <a:r>
            <a:rPr lang="en-US" sz="1600" dirty="0" smtClean="0">
              <a:solidFill>
                <a:schemeClr val="bg2">
                  <a:lumMod val="50000"/>
                </a:schemeClr>
              </a:solidFill>
            </a:rPr>
            <a:t>California State Gov</a:t>
          </a:r>
          <a:endParaRPr lang="en-US" sz="1600" dirty="0">
            <a:solidFill>
              <a:schemeClr val="bg2">
                <a:lumMod val="50000"/>
              </a:schemeClr>
            </a:solidFill>
          </a:endParaRPr>
        </a:p>
      </dgm:t>
    </dgm:pt>
    <dgm:pt modelId="{D81E2E68-1447-4D29-A0BA-00C83F48167C}" type="parTrans" cxnId="{A81BC0F6-7A5A-4491-B368-6FD962999C2F}">
      <dgm:prSet>
        <dgm:style>
          <a:lnRef idx="2">
            <a:schemeClr val="accent5"/>
          </a:lnRef>
          <a:fillRef idx="1">
            <a:schemeClr val="lt1"/>
          </a:fillRef>
          <a:effectRef idx="0">
            <a:schemeClr val="accent5"/>
          </a:effectRef>
          <a:fontRef idx="minor">
            <a:schemeClr val="dk1"/>
          </a:fontRef>
        </dgm:style>
      </dgm:prSet>
      <dgm:spPr>
        <a:ln>
          <a:solidFill>
            <a:schemeClr val="accent1"/>
          </a:solidFill>
        </a:ln>
      </dgm:spPr>
      <dgm:t>
        <a:bodyPr/>
        <a:lstStyle/>
        <a:p>
          <a:endParaRPr lang="en-US" dirty="0">
            <a:noFill/>
          </a:endParaRPr>
        </a:p>
      </dgm:t>
    </dgm:pt>
    <dgm:pt modelId="{E0D878B5-5439-4A04-BF28-2CFDC7D6EA3F}" type="sibTrans" cxnId="{A81BC0F6-7A5A-4491-B368-6FD962999C2F}">
      <dgm:prSet/>
      <dgm:spPr/>
      <dgm:t>
        <a:bodyPr/>
        <a:lstStyle/>
        <a:p>
          <a:endParaRPr lang="en-US">
            <a:solidFill>
              <a:schemeClr val="tx1"/>
            </a:solidFill>
          </a:endParaRPr>
        </a:p>
      </dgm:t>
    </dgm:pt>
    <dgm:pt modelId="{BCCBAD6F-937E-4B2C-8389-A6804F0CC1A4}">
      <dgm:prSet custT="1"/>
      <dgm:spPr>
        <a:solidFill>
          <a:schemeClr val="accent1"/>
        </a:solidFill>
      </dgm:spPr>
      <dgm:t>
        <a:bodyPr/>
        <a:lstStyle/>
        <a:p>
          <a:pPr rtl="0"/>
          <a:r>
            <a:rPr lang="en-US" sz="1800" dirty="0" smtClean="0">
              <a:solidFill>
                <a:schemeClr val="bg2">
                  <a:lumMod val="50000"/>
                </a:schemeClr>
              </a:solidFill>
            </a:rPr>
            <a:t>EPA</a:t>
          </a:r>
          <a:endParaRPr lang="en-US" sz="1800" dirty="0">
            <a:solidFill>
              <a:schemeClr val="bg2">
                <a:lumMod val="50000"/>
              </a:schemeClr>
            </a:solidFill>
          </a:endParaRPr>
        </a:p>
      </dgm:t>
    </dgm:pt>
    <dgm:pt modelId="{A0577FF4-AA9B-4009-BCF5-5794E12684A1}" type="parTrans" cxnId="{DF0EEA85-178D-43B7-AE96-FA98E97E9663}">
      <dgm:prSet>
        <dgm:style>
          <a:lnRef idx="2">
            <a:schemeClr val="accent5"/>
          </a:lnRef>
          <a:fillRef idx="1">
            <a:schemeClr val="lt1"/>
          </a:fillRef>
          <a:effectRef idx="0">
            <a:schemeClr val="accent5"/>
          </a:effectRef>
          <a:fontRef idx="minor">
            <a:schemeClr val="dk1"/>
          </a:fontRef>
        </dgm:style>
      </dgm:prSet>
      <dgm:spPr>
        <a:ln>
          <a:solidFill>
            <a:schemeClr val="accent1"/>
          </a:solidFill>
        </a:ln>
      </dgm:spPr>
      <dgm:t>
        <a:bodyPr/>
        <a:lstStyle/>
        <a:p>
          <a:endParaRPr lang="en-US" dirty="0">
            <a:noFill/>
          </a:endParaRPr>
        </a:p>
      </dgm:t>
    </dgm:pt>
    <dgm:pt modelId="{023DC651-B5CF-4E68-9AB4-1AB36111B708}" type="sibTrans" cxnId="{DF0EEA85-178D-43B7-AE96-FA98E97E9663}">
      <dgm:prSet/>
      <dgm:spPr/>
      <dgm:t>
        <a:bodyPr/>
        <a:lstStyle/>
        <a:p>
          <a:endParaRPr lang="en-US">
            <a:solidFill>
              <a:schemeClr val="tx1"/>
            </a:solidFill>
          </a:endParaRPr>
        </a:p>
      </dgm:t>
    </dgm:pt>
    <dgm:pt modelId="{89947CCD-569D-4FD3-B0F1-207DCBEDF504}" type="pres">
      <dgm:prSet presAssocID="{9876ED2B-7DDD-4F60-8A3A-3ACFD9C238FE}" presName="cycle" presStyleCnt="0">
        <dgm:presLayoutVars>
          <dgm:chMax val="1"/>
          <dgm:dir/>
          <dgm:animLvl val="ctr"/>
          <dgm:resizeHandles val="exact"/>
        </dgm:presLayoutVars>
      </dgm:prSet>
      <dgm:spPr/>
      <dgm:t>
        <a:bodyPr/>
        <a:lstStyle/>
        <a:p>
          <a:endParaRPr lang="en-US"/>
        </a:p>
      </dgm:t>
    </dgm:pt>
    <dgm:pt modelId="{F494C31B-50F7-4B29-8C13-E7EB34E939DC}" type="pres">
      <dgm:prSet presAssocID="{08B19A98-3BB1-4EE2-917C-FA46F4F63231}" presName="centerShape" presStyleLbl="node0" presStyleIdx="0" presStyleCnt="1" custScaleX="119024" custScaleY="118430"/>
      <dgm:spPr/>
      <dgm:t>
        <a:bodyPr/>
        <a:lstStyle/>
        <a:p>
          <a:endParaRPr lang="en-US"/>
        </a:p>
      </dgm:t>
    </dgm:pt>
    <dgm:pt modelId="{155FE837-8323-4E11-96F7-4D44C35C4B06}" type="pres">
      <dgm:prSet presAssocID="{B583F086-4993-4601-925F-60343BE2AA9C}" presName="parTrans" presStyleLbl="bgSibTrans2D1" presStyleIdx="0" presStyleCnt="3" custScaleX="55126" custScaleY="105618" custLinFactNeighborX="24054" custLinFactNeighborY="44920"/>
      <dgm:spPr>
        <a:prstGeom prst="leftRightArrow">
          <a:avLst/>
        </a:prstGeom>
      </dgm:spPr>
      <dgm:t>
        <a:bodyPr/>
        <a:lstStyle/>
        <a:p>
          <a:endParaRPr lang="en-US"/>
        </a:p>
      </dgm:t>
    </dgm:pt>
    <dgm:pt modelId="{48C2D141-F94B-42FB-A180-2A066FCB09A3}" type="pres">
      <dgm:prSet presAssocID="{D5C358EE-D87A-4821-AD6E-ED30AA33C794}" presName="node" presStyleLbl="node1" presStyleIdx="0" presStyleCnt="3" custScaleX="71833" custScaleY="66659" custRadScaleRad="105503" custRadScaleInc="-351">
        <dgm:presLayoutVars>
          <dgm:bulletEnabled val="1"/>
        </dgm:presLayoutVars>
      </dgm:prSet>
      <dgm:spPr/>
      <dgm:t>
        <a:bodyPr/>
        <a:lstStyle/>
        <a:p>
          <a:endParaRPr lang="en-US"/>
        </a:p>
      </dgm:t>
    </dgm:pt>
    <dgm:pt modelId="{96234E79-29EC-4F93-A744-40D98F588185}" type="pres">
      <dgm:prSet presAssocID="{D81E2E68-1447-4D29-A0BA-00C83F48167C}" presName="parTrans" presStyleLbl="bgSibTrans2D1" presStyleIdx="1" presStyleCnt="3" custScaleX="68753" custScaleY="120053" custLinFactNeighborX="0" custLinFactNeighborY="53904"/>
      <dgm:spPr>
        <a:prstGeom prst="leftRightArrow">
          <a:avLst/>
        </a:prstGeom>
      </dgm:spPr>
      <dgm:t>
        <a:bodyPr/>
        <a:lstStyle/>
        <a:p>
          <a:endParaRPr lang="en-US"/>
        </a:p>
      </dgm:t>
    </dgm:pt>
    <dgm:pt modelId="{295B8470-CEBB-4668-B9B6-0912318F4281}" type="pres">
      <dgm:prSet presAssocID="{504C860A-8BE5-4312-B4C0-6CEBF17424C0}" presName="node" presStyleLbl="node1" presStyleIdx="1" presStyleCnt="3" custScaleX="107165" custScaleY="66758" custRadScaleRad="103064">
        <dgm:presLayoutVars>
          <dgm:bulletEnabled val="1"/>
        </dgm:presLayoutVars>
      </dgm:prSet>
      <dgm:spPr/>
      <dgm:t>
        <a:bodyPr/>
        <a:lstStyle/>
        <a:p>
          <a:endParaRPr lang="en-US"/>
        </a:p>
      </dgm:t>
    </dgm:pt>
    <dgm:pt modelId="{5506103E-9159-4F0E-89D8-42C2212846C7}" type="pres">
      <dgm:prSet presAssocID="{A0577FF4-AA9B-4009-BCF5-5794E12684A1}" presName="parTrans" presStyleLbl="bgSibTrans2D1" presStyleIdx="2" presStyleCnt="3" custScaleX="57624" custScaleY="115095" custLinFactNeighborX="-22354" custLinFactNeighborY="60069"/>
      <dgm:spPr>
        <a:prstGeom prst="leftRightArrow">
          <a:avLst/>
        </a:prstGeom>
      </dgm:spPr>
      <dgm:t>
        <a:bodyPr/>
        <a:lstStyle/>
        <a:p>
          <a:endParaRPr lang="en-US"/>
        </a:p>
      </dgm:t>
    </dgm:pt>
    <dgm:pt modelId="{0EF4A93F-A4E7-49EF-AA0B-44009A62FD72}" type="pres">
      <dgm:prSet presAssocID="{BCCBAD6F-937E-4B2C-8389-A6804F0CC1A4}" presName="node" presStyleLbl="node1" presStyleIdx="2" presStyleCnt="3" custScaleX="71122" custScaleY="73421" custRadScaleRad="114658" custRadScaleInc="-3264">
        <dgm:presLayoutVars>
          <dgm:bulletEnabled val="1"/>
        </dgm:presLayoutVars>
      </dgm:prSet>
      <dgm:spPr/>
      <dgm:t>
        <a:bodyPr/>
        <a:lstStyle/>
        <a:p>
          <a:endParaRPr lang="en-US"/>
        </a:p>
      </dgm:t>
    </dgm:pt>
  </dgm:ptLst>
  <dgm:cxnLst>
    <dgm:cxn modelId="{DF0EEA85-178D-43B7-AE96-FA98E97E9663}" srcId="{08B19A98-3BB1-4EE2-917C-FA46F4F63231}" destId="{BCCBAD6F-937E-4B2C-8389-A6804F0CC1A4}" srcOrd="2" destOrd="0" parTransId="{A0577FF4-AA9B-4009-BCF5-5794E12684A1}" sibTransId="{023DC651-B5CF-4E68-9AB4-1AB36111B708}"/>
    <dgm:cxn modelId="{A81BC0F6-7A5A-4491-B368-6FD962999C2F}" srcId="{08B19A98-3BB1-4EE2-917C-FA46F4F63231}" destId="{504C860A-8BE5-4312-B4C0-6CEBF17424C0}" srcOrd="1" destOrd="0" parTransId="{D81E2E68-1447-4D29-A0BA-00C83F48167C}" sibTransId="{E0D878B5-5439-4A04-BF28-2CFDC7D6EA3F}"/>
    <dgm:cxn modelId="{FF2A121A-F7DC-476B-B20E-43ACB24BD1D9}" type="presOf" srcId="{504C860A-8BE5-4312-B4C0-6CEBF17424C0}" destId="{295B8470-CEBB-4668-B9B6-0912318F4281}" srcOrd="0" destOrd="0" presId="urn:microsoft.com/office/officeart/2005/8/layout/radial4"/>
    <dgm:cxn modelId="{11F0E7D4-515A-4A2C-9484-BDE09B73F124}" type="presOf" srcId="{A0577FF4-AA9B-4009-BCF5-5794E12684A1}" destId="{5506103E-9159-4F0E-89D8-42C2212846C7}" srcOrd="0" destOrd="0" presId="urn:microsoft.com/office/officeart/2005/8/layout/radial4"/>
    <dgm:cxn modelId="{A230EBD6-0B0D-4EE2-8424-3F5E2F8634CF}" srcId="{08B19A98-3BB1-4EE2-917C-FA46F4F63231}" destId="{D5C358EE-D87A-4821-AD6E-ED30AA33C794}" srcOrd="0" destOrd="0" parTransId="{B583F086-4993-4601-925F-60343BE2AA9C}" sibTransId="{149612CE-7ADF-4C5D-9876-24F89F8BDC7D}"/>
    <dgm:cxn modelId="{B6EFCBEE-2421-44F1-A12B-6239AADD924B}" type="presOf" srcId="{08B19A98-3BB1-4EE2-917C-FA46F4F63231}" destId="{F494C31B-50F7-4B29-8C13-E7EB34E939DC}" srcOrd="0" destOrd="0" presId="urn:microsoft.com/office/officeart/2005/8/layout/radial4"/>
    <dgm:cxn modelId="{193E28E7-1812-49D3-98D3-09BABFFDB049}" type="presOf" srcId="{D5C358EE-D87A-4821-AD6E-ED30AA33C794}" destId="{48C2D141-F94B-42FB-A180-2A066FCB09A3}" srcOrd="0" destOrd="0" presId="urn:microsoft.com/office/officeart/2005/8/layout/radial4"/>
    <dgm:cxn modelId="{963BF10E-85FA-45E0-8799-95C6D6B6589F}" type="presOf" srcId="{D81E2E68-1447-4D29-A0BA-00C83F48167C}" destId="{96234E79-29EC-4F93-A744-40D98F588185}" srcOrd="0" destOrd="0" presId="urn:microsoft.com/office/officeart/2005/8/layout/radial4"/>
    <dgm:cxn modelId="{E2FC4A4B-2BC8-4084-A0AE-D5D46F91F620}" srcId="{9876ED2B-7DDD-4F60-8A3A-3ACFD9C238FE}" destId="{08B19A98-3BB1-4EE2-917C-FA46F4F63231}" srcOrd="0" destOrd="0" parTransId="{F08FB50F-762C-49DF-AE30-3CA720005999}" sibTransId="{3280182E-0649-47BC-9331-88C16B62F817}"/>
    <dgm:cxn modelId="{A62B1067-4BA8-404D-A3C7-ABFEA4960DF9}" type="presOf" srcId="{BCCBAD6F-937E-4B2C-8389-A6804F0CC1A4}" destId="{0EF4A93F-A4E7-49EF-AA0B-44009A62FD72}" srcOrd="0" destOrd="0" presId="urn:microsoft.com/office/officeart/2005/8/layout/radial4"/>
    <dgm:cxn modelId="{58492B65-1F83-44E1-BD0D-F651C9F9D518}" type="presOf" srcId="{9876ED2B-7DDD-4F60-8A3A-3ACFD9C238FE}" destId="{89947CCD-569D-4FD3-B0F1-207DCBEDF504}" srcOrd="0" destOrd="0" presId="urn:microsoft.com/office/officeart/2005/8/layout/radial4"/>
    <dgm:cxn modelId="{EF0C4843-D30B-4255-B20F-662802371F22}" type="presOf" srcId="{B583F086-4993-4601-925F-60343BE2AA9C}" destId="{155FE837-8323-4E11-96F7-4D44C35C4B06}" srcOrd="0" destOrd="0" presId="urn:microsoft.com/office/officeart/2005/8/layout/radial4"/>
    <dgm:cxn modelId="{7880A997-DC6C-4501-A198-CD96AC89E67E}" type="presParOf" srcId="{89947CCD-569D-4FD3-B0F1-207DCBEDF504}" destId="{F494C31B-50F7-4B29-8C13-E7EB34E939DC}" srcOrd="0" destOrd="0" presId="urn:microsoft.com/office/officeart/2005/8/layout/radial4"/>
    <dgm:cxn modelId="{EB03904E-6FE2-4DC7-8DD0-17E811B7BAFF}" type="presParOf" srcId="{89947CCD-569D-4FD3-B0F1-207DCBEDF504}" destId="{155FE837-8323-4E11-96F7-4D44C35C4B06}" srcOrd="1" destOrd="0" presId="urn:microsoft.com/office/officeart/2005/8/layout/radial4"/>
    <dgm:cxn modelId="{9F0E65D0-7368-4923-A226-E4263F167C6B}" type="presParOf" srcId="{89947CCD-569D-4FD3-B0F1-207DCBEDF504}" destId="{48C2D141-F94B-42FB-A180-2A066FCB09A3}" srcOrd="2" destOrd="0" presId="urn:microsoft.com/office/officeart/2005/8/layout/radial4"/>
    <dgm:cxn modelId="{13ED5D00-F855-412B-AD80-D3254B0BBB83}" type="presParOf" srcId="{89947CCD-569D-4FD3-B0F1-207DCBEDF504}" destId="{96234E79-29EC-4F93-A744-40D98F588185}" srcOrd="3" destOrd="0" presId="urn:microsoft.com/office/officeart/2005/8/layout/radial4"/>
    <dgm:cxn modelId="{5E41FE95-8ADC-409E-8EEB-F44A90852761}" type="presParOf" srcId="{89947CCD-569D-4FD3-B0F1-207DCBEDF504}" destId="{295B8470-CEBB-4668-B9B6-0912318F4281}" srcOrd="4" destOrd="0" presId="urn:microsoft.com/office/officeart/2005/8/layout/radial4"/>
    <dgm:cxn modelId="{8393903E-B955-48DB-8CE9-A729F48F2914}" type="presParOf" srcId="{89947CCD-569D-4FD3-B0F1-207DCBEDF504}" destId="{5506103E-9159-4F0E-89D8-42C2212846C7}" srcOrd="5" destOrd="0" presId="urn:microsoft.com/office/officeart/2005/8/layout/radial4"/>
    <dgm:cxn modelId="{2D7532ED-5DD2-4E21-B3A2-B2956893CA80}" type="presParOf" srcId="{89947CCD-569D-4FD3-B0F1-207DCBEDF504}" destId="{0EF4A93F-A4E7-49EF-AA0B-44009A62FD72}" srcOrd="6" destOrd="0" presId="urn:microsoft.com/office/officeart/2005/8/layout/radial4"/>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0303F051-8194-45C8-BBC5-AFACAE9CFA3A}" type="doc">
      <dgm:prSet loTypeId="urn:microsoft.com/office/officeart/2008/layout/NameandTitleOrganizationalChart" loCatId="hierarchy" qsTypeId="urn:microsoft.com/office/officeart/2005/8/quickstyle/simple1" qsCatId="simple" csTypeId="urn:microsoft.com/office/officeart/2005/8/colors/accent1_2" csCatId="accent1" phldr="1"/>
      <dgm:spPr/>
      <dgm:t>
        <a:bodyPr/>
        <a:lstStyle/>
        <a:p>
          <a:endParaRPr lang="en-US"/>
        </a:p>
      </dgm:t>
    </dgm:pt>
    <dgm:pt modelId="{A9E3EE96-6791-400D-8926-ABA9C5767E50}">
      <dgm:prSet custT="1">
        <dgm:style>
          <a:lnRef idx="2">
            <a:schemeClr val="accent1">
              <a:shade val="50000"/>
            </a:schemeClr>
          </a:lnRef>
          <a:fillRef idx="1">
            <a:schemeClr val="accent1"/>
          </a:fillRef>
          <a:effectRef idx="0">
            <a:schemeClr val="accent1"/>
          </a:effectRef>
          <a:fontRef idx="minor">
            <a:schemeClr val="lt1"/>
          </a:fontRef>
        </dgm:style>
      </dgm:prSet>
      <dgm:spPr/>
      <dgm:t>
        <a:bodyPr/>
        <a:lstStyle/>
        <a:p>
          <a:pPr rtl="0"/>
          <a:r>
            <a:rPr lang="en-US" sz="2000" dirty="0" smtClean="0">
              <a:solidFill>
                <a:schemeClr val="bg2">
                  <a:lumMod val="50000"/>
                </a:schemeClr>
              </a:solidFill>
            </a:rPr>
            <a:t>Agreements</a:t>
          </a:r>
          <a:endParaRPr lang="en-US" sz="2000" dirty="0">
            <a:solidFill>
              <a:schemeClr val="bg2">
                <a:lumMod val="50000"/>
              </a:schemeClr>
            </a:solidFill>
          </a:endParaRPr>
        </a:p>
      </dgm:t>
    </dgm:pt>
    <dgm:pt modelId="{9CD6B31F-54A4-4C18-BBCE-8E0E5301C736}" type="parTrans" cxnId="{3375FE68-2748-4E28-95EF-4F80F49429ED}">
      <dgm:prSet/>
      <dgm:spPr/>
      <dgm:t>
        <a:bodyPr/>
        <a:lstStyle/>
        <a:p>
          <a:endParaRPr lang="en-US"/>
        </a:p>
      </dgm:t>
    </dgm:pt>
    <dgm:pt modelId="{0C278839-259F-4065-9517-A4FCFA924FE6}" type="sibTrans" cxnId="{3375FE68-2748-4E28-95EF-4F80F49429ED}">
      <dgm:prSet>
        <dgm:style>
          <a:lnRef idx="2">
            <a:schemeClr val="accent3"/>
          </a:lnRef>
          <a:fillRef idx="1">
            <a:schemeClr val="lt1"/>
          </a:fillRef>
          <a:effectRef idx="0">
            <a:schemeClr val="accent3"/>
          </a:effectRef>
          <a:fontRef idx="minor">
            <a:schemeClr val="dk1"/>
          </a:fontRef>
        </dgm:style>
      </dgm:prSet>
      <dgm:spPr/>
      <dgm:t>
        <a:bodyPr/>
        <a:lstStyle/>
        <a:p>
          <a:endParaRPr lang="en-US" dirty="0"/>
        </a:p>
      </dgm:t>
    </dgm:pt>
    <dgm:pt modelId="{701B3CFB-E789-40B0-8269-07133D4D66DA}">
      <dgm:prSet custT="1">
        <dgm:style>
          <a:lnRef idx="2">
            <a:schemeClr val="accent1">
              <a:shade val="50000"/>
            </a:schemeClr>
          </a:lnRef>
          <a:fillRef idx="1">
            <a:schemeClr val="accent1"/>
          </a:fillRef>
          <a:effectRef idx="0">
            <a:schemeClr val="accent1"/>
          </a:effectRef>
          <a:fontRef idx="minor">
            <a:schemeClr val="lt1"/>
          </a:fontRef>
        </dgm:style>
      </dgm:prSet>
      <dgm:spPr/>
      <dgm:t>
        <a:bodyPr/>
        <a:lstStyle/>
        <a:p>
          <a:pPr rtl="0"/>
          <a:r>
            <a:rPr lang="en-US" sz="2000" dirty="0" smtClean="0">
              <a:solidFill>
                <a:schemeClr val="bg2">
                  <a:lumMod val="50000"/>
                </a:schemeClr>
              </a:solidFill>
            </a:rPr>
            <a:t>External</a:t>
          </a:r>
          <a:endParaRPr lang="en-US" sz="2000" dirty="0">
            <a:solidFill>
              <a:schemeClr val="bg2">
                <a:lumMod val="50000"/>
              </a:schemeClr>
            </a:solidFill>
          </a:endParaRPr>
        </a:p>
      </dgm:t>
    </dgm:pt>
    <dgm:pt modelId="{8AEC9898-289A-469D-BCCF-E311F0669027}" type="parTrans" cxnId="{956E0492-9B4F-485F-A67F-27CF4A7A2CBC}">
      <dgm:prSet/>
      <dgm:spPr/>
      <dgm:t>
        <a:bodyPr/>
        <a:lstStyle/>
        <a:p>
          <a:endParaRPr lang="en-US" dirty="0"/>
        </a:p>
      </dgm:t>
    </dgm:pt>
    <dgm:pt modelId="{C7155FCB-7299-404E-91B1-CC161BB0BCC8}" type="sibTrans" cxnId="{956E0492-9B4F-485F-A67F-27CF4A7A2CBC}">
      <dgm:prSet custT="1"/>
      <dgm:spPr>
        <a:ln>
          <a:noFill/>
        </a:ln>
      </dgm:spPr>
      <dgm:t>
        <a:bodyPr/>
        <a:lstStyle/>
        <a:p>
          <a:endParaRPr lang="en-US" sz="1300" dirty="0"/>
        </a:p>
      </dgm:t>
    </dgm:pt>
    <dgm:pt modelId="{93CF5255-BFA1-47FA-B40B-FD9EBD5EB5F6}">
      <dgm:prSet custT="1">
        <dgm:style>
          <a:lnRef idx="2">
            <a:schemeClr val="accent1">
              <a:shade val="50000"/>
            </a:schemeClr>
          </a:lnRef>
          <a:fillRef idx="1">
            <a:schemeClr val="accent1"/>
          </a:fillRef>
          <a:effectRef idx="0">
            <a:schemeClr val="accent1"/>
          </a:effectRef>
          <a:fontRef idx="minor">
            <a:schemeClr val="lt1"/>
          </a:fontRef>
        </dgm:style>
      </dgm:prSet>
      <dgm:spPr/>
      <dgm:t>
        <a:bodyPr/>
        <a:lstStyle/>
        <a:p>
          <a:pPr rtl="0"/>
          <a:r>
            <a:rPr lang="en-US" sz="2000" dirty="0" smtClean="0">
              <a:solidFill>
                <a:schemeClr val="bg2">
                  <a:lumMod val="50000"/>
                </a:schemeClr>
              </a:solidFill>
            </a:rPr>
            <a:t>Internal</a:t>
          </a:r>
          <a:endParaRPr lang="en-US" sz="2000" dirty="0">
            <a:solidFill>
              <a:schemeClr val="bg2">
                <a:lumMod val="50000"/>
              </a:schemeClr>
            </a:solidFill>
          </a:endParaRPr>
        </a:p>
      </dgm:t>
    </dgm:pt>
    <dgm:pt modelId="{42269A1D-5EFD-4A1A-AA5E-9FC66E413A5C}" type="parTrans" cxnId="{13D1FDFB-6458-4D30-A826-C1565A3D1017}">
      <dgm:prSet/>
      <dgm:spPr/>
      <dgm:t>
        <a:bodyPr/>
        <a:lstStyle/>
        <a:p>
          <a:endParaRPr lang="en-US" dirty="0"/>
        </a:p>
      </dgm:t>
    </dgm:pt>
    <dgm:pt modelId="{85C2DD52-42C6-469E-A810-79896F60927B}" type="sibTrans" cxnId="{13D1FDFB-6458-4D30-A826-C1565A3D1017}">
      <dgm:prSet/>
      <dgm:spPr>
        <a:noFill/>
        <a:ln>
          <a:noFill/>
        </a:ln>
      </dgm:spPr>
      <dgm:t>
        <a:bodyPr/>
        <a:lstStyle/>
        <a:p>
          <a:endParaRPr lang="en-US" dirty="0"/>
        </a:p>
      </dgm:t>
    </dgm:pt>
    <dgm:pt modelId="{30F0655B-A475-44BC-A520-04B30DABBF41}">
      <dgm:prSet custT="1">
        <dgm:style>
          <a:lnRef idx="2">
            <a:schemeClr val="accent1">
              <a:shade val="50000"/>
            </a:schemeClr>
          </a:lnRef>
          <a:fillRef idx="1">
            <a:schemeClr val="accent1"/>
          </a:fillRef>
          <a:effectRef idx="0">
            <a:schemeClr val="accent1"/>
          </a:effectRef>
          <a:fontRef idx="minor">
            <a:schemeClr val="lt1"/>
          </a:fontRef>
        </dgm:style>
      </dgm:prSet>
      <dgm:spPr/>
      <dgm:t>
        <a:bodyPr/>
        <a:lstStyle/>
        <a:p>
          <a:pPr rtl="0"/>
          <a:r>
            <a:rPr lang="en-US" sz="2000" dirty="0" smtClean="0">
              <a:solidFill>
                <a:schemeClr val="bg2">
                  <a:lumMod val="50000"/>
                </a:schemeClr>
              </a:solidFill>
            </a:rPr>
            <a:t>Federal</a:t>
          </a:r>
          <a:endParaRPr lang="en-US" sz="2000" dirty="0">
            <a:solidFill>
              <a:schemeClr val="bg2">
                <a:lumMod val="50000"/>
              </a:schemeClr>
            </a:solidFill>
          </a:endParaRPr>
        </a:p>
      </dgm:t>
    </dgm:pt>
    <dgm:pt modelId="{05C49C23-F0A8-4AD5-B80F-C41A3C00B0B9}" type="parTrans" cxnId="{D1C0D47A-8081-4EB2-ADBB-7CAB6F78E411}">
      <dgm:prSet/>
      <dgm:spPr/>
      <dgm:t>
        <a:bodyPr/>
        <a:lstStyle/>
        <a:p>
          <a:endParaRPr lang="en-US" dirty="0"/>
        </a:p>
      </dgm:t>
    </dgm:pt>
    <dgm:pt modelId="{5187BE5B-32D1-4664-B51B-4EED7EBF3841}" type="sibTrans" cxnId="{D1C0D47A-8081-4EB2-ADBB-7CAB6F78E411}">
      <dgm:prSet custT="1"/>
      <dgm:spPr>
        <a:solidFill>
          <a:schemeClr val="bg1">
            <a:alpha val="90000"/>
          </a:schemeClr>
        </a:solidFill>
        <a:ln>
          <a:noFill/>
        </a:ln>
      </dgm:spPr>
      <dgm:t>
        <a:bodyPr/>
        <a:lstStyle/>
        <a:p>
          <a:endParaRPr lang="en-US" sz="1400" dirty="0"/>
        </a:p>
      </dgm:t>
    </dgm:pt>
    <dgm:pt modelId="{B88CD6A8-3047-43F8-8903-0A46C59D3981}">
      <dgm:prSet custT="1">
        <dgm:style>
          <a:lnRef idx="2">
            <a:schemeClr val="accent1">
              <a:shade val="50000"/>
            </a:schemeClr>
          </a:lnRef>
          <a:fillRef idx="1">
            <a:schemeClr val="accent1"/>
          </a:fillRef>
          <a:effectRef idx="0">
            <a:schemeClr val="accent1"/>
          </a:effectRef>
          <a:fontRef idx="minor">
            <a:schemeClr val="lt1"/>
          </a:fontRef>
        </dgm:style>
      </dgm:prSet>
      <dgm:spPr/>
      <dgm:t>
        <a:bodyPr/>
        <a:lstStyle/>
        <a:p>
          <a:pPr rtl="0"/>
          <a:r>
            <a:rPr lang="en-US" sz="2000" dirty="0" smtClean="0">
              <a:solidFill>
                <a:schemeClr val="bg2">
                  <a:lumMod val="50000"/>
                </a:schemeClr>
              </a:solidFill>
            </a:rPr>
            <a:t>Non-Federal</a:t>
          </a:r>
          <a:endParaRPr lang="en-US" sz="2000" dirty="0">
            <a:solidFill>
              <a:schemeClr val="bg2">
                <a:lumMod val="50000"/>
              </a:schemeClr>
            </a:solidFill>
          </a:endParaRPr>
        </a:p>
      </dgm:t>
    </dgm:pt>
    <dgm:pt modelId="{D2AF3896-3746-4A10-A77E-B48D67666736}" type="parTrans" cxnId="{7C484ED9-9333-4407-B9F2-8091DBA484A2}">
      <dgm:prSet/>
      <dgm:spPr/>
      <dgm:t>
        <a:bodyPr/>
        <a:lstStyle/>
        <a:p>
          <a:endParaRPr lang="en-US" dirty="0"/>
        </a:p>
      </dgm:t>
    </dgm:pt>
    <dgm:pt modelId="{E411812D-A6A6-4DF5-8A80-45837B78D4F3}" type="sibTrans" cxnId="{7C484ED9-9333-4407-B9F2-8091DBA484A2}">
      <dgm:prSet custT="1"/>
      <dgm:spPr/>
      <dgm:t>
        <a:bodyPr/>
        <a:lstStyle/>
        <a:p>
          <a:pPr algn="ctr"/>
          <a:r>
            <a:rPr lang="en-US" sz="1400" dirty="0" smtClean="0"/>
            <a:t>Requires Advance CR</a:t>
          </a:r>
        </a:p>
      </dgm:t>
    </dgm:pt>
    <dgm:pt modelId="{1E730DCB-8C80-4BF5-A56D-3D0BC8DFF330}" type="pres">
      <dgm:prSet presAssocID="{0303F051-8194-45C8-BBC5-AFACAE9CFA3A}" presName="hierChild1" presStyleCnt="0">
        <dgm:presLayoutVars>
          <dgm:orgChart val="1"/>
          <dgm:chPref val="1"/>
          <dgm:dir/>
          <dgm:animOne val="branch"/>
          <dgm:animLvl val="lvl"/>
          <dgm:resizeHandles/>
        </dgm:presLayoutVars>
      </dgm:prSet>
      <dgm:spPr/>
      <dgm:t>
        <a:bodyPr/>
        <a:lstStyle/>
        <a:p>
          <a:endParaRPr lang="en-US"/>
        </a:p>
      </dgm:t>
    </dgm:pt>
    <dgm:pt modelId="{69499438-84CB-4286-B054-D62023892D0C}" type="pres">
      <dgm:prSet presAssocID="{A9E3EE96-6791-400D-8926-ABA9C5767E50}" presName="hierRoot1" presStyleCnt="0">
        <dgm:presLayoutVars>
          <dgm:hierBranch val="init"/>
        </dgm:presLayoutVars>
      </dgm:prSet>
      <dgm:spPr/>
    </dgm:pt>
    <dgm:pt modelId="{D017637F-0581-4234-8C57-EC0486633CD3}" type="pres">
      <dgm:prSet presAssocID="{A9E3EE96-6791-400D-8926-ABA9C5767E50}" presName="rootComposite1" presStyleCnt="0"/>
      <dgm:spPr/>
    </dgm:pt>
    <dgm:pt modelId="{4CD7EB8D-E033-4B60-81DA-AF50E57A5659}" type="pres">
      <dgm:prSet presAssocID="{A9E3EE96-6791-400D-8926-ABA9C5767E50}" presName="rootText1" presStyleLbl="node0" presStyleIdx="0" presStyleCnt="1">
        <dgm:presLayoutVars>
          <dgm:chMax/>
          <dgm:chPref val="3"/>
        </dgm:presLayoutVars>
      </dgm:prSet>
      <dgm:spPr/>
      <dgm:t>
        <a:bodyPr/>
        <a:lstStyle/>
        <a:p>
          <a:endParaRPr lang="en-US"/>
        </a:p>
      </dgm:t>
    </dgm:pt>
    <dgm:pt modelId="{021E7F58-7A0D-40A9-A22E-65FE8EECD7D9}" type="pres">
      <dgm:prSet presAssocID="{A9E3EE96-6791-400D-8926-ABA9C5767E50}" presName="titleText1" presStyleLbl="fgAcc0" presStyleIdx="0" presStyleCnt="1" custFlipVert="1" custScaleX="5635" custScaleY="30625" custLinFactY="200000" custLinFactNeighborX="71173" custLinFactNeighborY="276046">
        <dgm:presLayoutVars>
          <dgm:chMax val="0"/>
          <dgm:chPref val="0"/>
        </dgm:presLayoutVars>
      </dgm:prSet>
      <dgm:spPr/>
      <dgm:t>
        <a:bodyPr/>
        <a:lstStyle/>
        <a:p>
          <a:endParaRPr lang="en-US"/>
        </a:p>
      </dgm:t>
    </dgm:pt>
    <dgm:pt modelId="{A17161A0-439F-4740-950C-8D215E47CDA6}" type="pres">
      <dgm:prSet presAssocID="{A9E3EE96-6791-400D-8926-ABA9C5767E50}" presName="rootConnector1" presStyleLbl="node1" presStyleIdx="0" presStyleCnt="4"/>
      <dgm:spPr/>
      <dgm:t>
        <a:bodyPr/>
        <a:lstStyle/>
        <a:p>
          <a:endParaRPr lang="en-US"/>
        </a:p>
      </dgm:t>
    </dgm:pt>
    <dgm:pt modelId="{7B7CC56E-3D4D-4D21-A2FF-531EB4780129}" type="pres">
      <dgm:prSet presAssocID="{A9E3EE96-6791-400D-8926-ABA9C5767E50}" presName="hierChild2" presStyleCnt="0"/>
      <dgm:spPr/>
    </dgm:pt>
    <dgm:pt modelId="{E7188A30-898D-46B9-BE9A-842DC3662032}" type="pres">
      <dgm:prSet presAssocID="{8AEC9898-289A-469D-BCCF-E311F0669027}" presName="Name37" presStyleLbl="parChTrans1D2" presStyleIdx="0" presStyleCnt="2"/>
      <dgm:spPr/>
      <dgm:t>
        <a:bodyPr/>
        <a:lstStyle/>
        <a:p>
          <a:endParaRPr lang="en-US"/>
        </a:p>
      </dgm:t>
    </dgm:pt>
    <dgm:pt modelId="{3451149D-5A30-4447-B80D-59374F81F06B}" type="pres">
      <dgm:prSet presAssocID="{701B3CFB-E789-40B0-8269-07133D4D66DA}" presName="hierRoot2" presStyleCnt="0">
        <dgm:presLayoutVars>
          <dgm:hierBranch val="init"/>
        </dgm:presLayoutVars>
      </dgm:prSet>
      <dgm:spPr/>
    </dgm:pt>
    <dgm:pt modelId="{73A3CD46-576E-43E5-8B31-852272F475CD}" type="pres">
      <dgm:prSet presAssocID="{701B3CFB-E789-40B0-8269-07133D4D66DA}" presName="rootComposite" presStyleCnt="0"/>
      <dgm:spPr/>
    </dgm:pt>
    <dgm:pt modelId="{26A0A677-AAEB-4437-B5CA-E1117446E290}" type="pres">
      <dgm:prSet presAssocID="{701B3CFB-E789-40B0-8269-07133D4D66DA}" presName="rootText" presStyleLbl="node1" presStyleIdx="0" presStyleCnt="4">
        <dgm:presLayoutVars>
          <dgm:chMax/>
          <dgm:chPref val="3"/>
        </dgm:presLayoutVars>
      </dgm:prSet>
      <dgm:spPr/>
      <dgm:t>
        <a:bodyPr/>
        <a:lstStyle/>
        <a:p>
          <a:endParaRPr lang="en-US"/>
        </a:p>
      </dgm:t>
    </dgm:pt>
    <dgm:pt modelId="{36D725CC-2019-414F-B700-8B5C21AF4624}" type="pres">
      <dgm:prSet presAssocID="{701B3CFB-E789-40B0-8269-07133D4D66DA}" presName="titleText2" presStyleLbl="fgAcc1" presStyleIdx="0" presStyleCnt="4" custScaleX="95900" custScaleY="115362" custLinFactY="300000" custLinFactNeighborX="-44527" custLinFactNeighborY="350200">
        <dgm:presLayoutVars>
          <dgm:chMax val="0"/>
          <dgm:chPref val="0"/>
        </dgm:presLayoutVars>
      </dgm:prSet>
      <dgm:spPr/>
      <dgm:t>
        <a:bodyPr/>
        <a:lstStyle/>
        <a:p>
          <a:endParaRPr lang="en-US"/>
        </a:p>
      </dgm:t>
    </dgm:pt>
    <dgm:pt modelId="{5D510267-D6C4-4D24-A4D4-D814147810D0}" type="pres">
      <dgm:prSet presAssocID="{701B3CFB-E789-40B0-8269-07133D4D66DA}" presName="rootConnector" presStyleLbl="node2" presStyleIdx="0" presStyleCnt="0"/>
      <dgm:spPr/>
      <dgm:t>
        <a:bodyPr/>
        <a:lstStyle/>
        <a:p>
          <a:endParaRPr lang="en-US"/>
        </a:p>
      </dgm:t>
    </dgm:pt>
    <dgm:pt modelId="{8D30CACB-DC97-4AD6-A6BB-15AA4C2AA240}" type="pres">
      <dgm:prSet presAssocID="{701B3CFB-E789-40B0-8269-07133D4D66DA}" presName="hierChild4" presStyleCnt="0"/>
      <dgm:spPr/>
    </dgm:pt>
    <dgm:pt modelId="{4883E835-329B-4D0E-B07E-4E5E2BA56EB6}" type="pres">
      <dgm:prSet presAssocID="{05C49C23-F0A8-4AD5-B80F-C41A3C00B0B9}" presName="Name37" presStyleLbl="parChTrans1D3" presStyleIdx="0" presStyleCnt="2"/>
      <dgm:spPr/>
      <dgm:t>
        <a:bodyPr/>
        <a:lstStyle/>
        <a:p>
          <a:endParaRPr lang="en-US"/>
        </a:p>
      </dgm:t>
    </dgm:pt>
    <dgm:pt modelId="{EECF903C-DE75-4D1C-A554-DF60E2E15161}" type="pres">
      <dgm:prSet presAssocID="{30F0655B-A475-44BC-A520-04B30DABBF41}" presName="hierRoot2" presStyleCnt="0">
        <dgm:presLayoutVars>
          <dgm:hierBranch val="init"/>
        </dgm:presLayoutVars>
      </dgm:prSet>
      <dgm:spPr/>
    </dgm:pt>
    <dgm:pt modelId="{11DA53EE-912D-4622-BB03-88B59300D639}" type="pres">
      <dgm:prSet presAssocID="{30F0655B-A475-44BC-A520-04B30DABBF41}" presName="rootComposite" presStyleCnt="0"/>
      <dgm:spPr/>
    </dgm:pt>
    <dgm:pt modelId="{2DEBCF5B-02F3-439D-90DA-F9A4AB3C9F50}" type="pres">
      <dgm:prSet presAssocID="{30F0655B-A475-44BC-A520-04B30DABBF41}" presName="rootText" presStyleLbl="node1" presStyleIdx="1" presStyleCnt="4">
        <dgm:presLayoutVars>
          <dgm:chMax/>
          <dgm:chPref val="3"/>
        </dgm:presLayoutVars>
      </dgm:prSet>
      <dgm:spPr/>
      <dgm:t>
        <a:bodyPr/>
        <a:lstStyle/>
        <a:p>
          <a:endParaRPr lang="en-US"/>
        </a:p>
      </dgm:t>
    </dgm:pt>
    <dgm:pt modelId="{215CD63E-0B34-42CE-896C-1F78B7697A6D}" type="pres">
      <dgm:prSet presAssocID="{30F0655B-A475-44BC-A520-04B30DABBF41}" presName="titleText2" presStyleLbl="fgAcc1" presStyleIdx="1" presStyleCnt="4" custScaleX="91606" custScaleY="134144" custLinFactY="24271" custLinFactNeighborX="-11397" custLinFactNeighborY="100000">
        <dgm:presLayoutVars>
          <dgm:chMax val="0"/>
          <dgm:chPref val="0"/>
        </dgm:presLayoutVars>
      </dgm:prSet>
      <dgm:spPr/>
      <dgm:t>
        <a:bodyPr/>
        <a:lstStyle/>
        <a:p>
          <a:endParaRPr lang="en-US"/>
        </a:p>
      </dgm:t>
    </dgm:pt>
    <dgm:pt modelId="{C7E5214B-146F-4900-8FCE-CC69BF076C17}" type="pres">
      <dgm:prSet presAssocID="{30F0655B-A475-44BC-A520-04B30DABBF41}" presName="rootConnector" presStyleLbl="node3" presStyleIdx="0" presStyleCnt="0"/>
      <dgm:spPr/>
      <dgm:t>
        <a:bodyPr/>
        <a:lstStyle/>
        <a:p>
          <a:endParaRPr lang="en-US"/>
        </a:p>
      </dgm:t>
    </dgm:pt>
    <dgm:pt modelId="{A876597B-6B8B-47E3-A9CD-9F062EC3F123}" type="pres">
      <dgm:prSet presAssocID="{30F0655B-A475-44BC-A520-04B30DABBF41}" presName="hierChild4" presStyleCnt="0"/>
      <dgm:spPr/>
    </dgm:pt>
    <dgm:pt modelId="{672BD063-86BA-4923-83B7-A6C52A323567}" type="pres">
      <dgm:prSet presAssocID="{30F0655B-A475-44BC-A520-04B30DABBF41}" presName="hierChild5" presStyleCnt="0"/>
      <dgm:spPr/>
    </dgm:pt>
    <dgm:pt modelId="{08BD64D7-C6B2-44B5-B9F5-875AB26C359D}" type="pres">
      <dgm:prSet presAssocID="{D2AF3896-3746-4A10-A77E-B48D67666736}" presName="Name37" presStyleLbl="parChTrans1D3" presStyleIdx="1" presStyleCnt="2"/>
      <dgm:spPr/>
      <dgm:t>
        <a:bodyPr/>
        <a:lstStyle/>
        <a:p>
          <a:endParaRPr lang="en-US"/>
        </a:p>
      </dgm:t>
    </dgm:pt>
    <dgm:pt modelId="{DDBB85A5-7DE9-40EF-8565-92120F22488F}" type="pres">
      <dgm:prSet presAssocID="{B88CD6A8-3047-43F8-8903-0A46C59D3981}" presName="hierRoot2" presStyleCnt="0">
        <dgm:presLayoutVars>
          <dgm:hierBranch val="init"/>
        </dgm:presLayoutVars>
      </dgm:prSet>
      <dgm:spPr/>
    </dgm:pt>
    <dgm:pt modelId="{C3CC5A36-6FDB-4547-B336-C6943670C310}" type="pres">
      <dgm:prSet presAssocID="{B88CD6A8-3047-43F8-8903-0A46C59D3981}" presName="rootComposite" presStyleCnt="0"/>
      <dgm:spPr/>
    </dgm:pt>
    <dgm:pt modelId="{DC81A137-A88B-4652-B374-FC1AEC116A01}" type="pres">
      <dgm:prSet presAssocID="{B88CD6A8-3047-43F8-8903-0A46C59D3981}" presName="rootText" presStyleLbl="node1" presStyleIdx="2" presStyleCnt="4">
        <dgm:presLayoutVars>
          <dgm:chMax/>
          <dgm:chPref val="3"/>
        </dgm:presLayoutVars>
      </dgm:prSet>
      <dgm:spPr/>
      <dgm:t>
        <a:bodyPr/>
        <a:lstStyle/>
        <a:p>
          <a:endParaRPr lang="en-US"/>
        </a:p>
      </dgm:t>
    </dgm:pt>
    <dgm:pt modelId="{0D316C8A-0E00-4931-986A-34CD8FCDACB4}" type="pres">
      <dgm:prSet presAssocID="{B88CD6A8-3047-43F8-8903-0A46C59D3981}" presName="titleText2" presStyleLbl="fgAcc1" presStyleIdx="2" presStyleCnt="4" custScaleX="107734" custScaleY="202992" custLinFactNeighborX="5145" custLinFactNeighborY="48064">
        <dgm:presLayoutVars>
          <dgm:chMax val="0"/>
          <dgm:chPref val="0"/>
        </dgm:presLayoutVars>
      </dgm:prSet>
      <dgm:spPr/>
      <dgm:t>
        <a:bodyPr/>
        <a:lstStyle/>
        <a:p>
          <a:endParaRPr lang="en-US"/>
        </a:p>
      </dgm:t>
    </dgm:pt>
    <dgm:pt modelId="{81B7761A-DB66-4E04-AE78-BEDBDD262756}" type="pres">
      <dgm:prSet presAssocID="{B88CD6A8-3047-43F8-8903-0A46C59D3981}" presName="rootConnector" presStyleLbl="node3" presStyleIdx="0" presStyleCnt="0"/>
      <dgm:spPr/>
      <dgm:t>
        <a:bodyPr/>
        <a:lstStyle/>
        <a:p>
          <a:endParaRPr lang="en-US"/>
        </a:p>
      </dgm:t>
    </dgm:pt>
    <dgm:pt modelId="{CBA548ED-4FF2-4549-92DD-4F844156B0C8}" type="pres">
      <dgm:prSet presAssocID="{B88CD6A8-3047-43F8-8903-0A46C59D3981}" presName="hierChild4" presStyleCnt="0"/>
      <dgm:spPr/>
    </dgm:pt>
    <dgm:pt modelId="{AD30A7C8-1026-4758-8AA4-EA6772DAD201}" type="pres">
      <dgm:prSet presAssocID="{B88CD6A8-3047-43F8-8903-0A46C59D3981}" presName="hierChild5" presStyleCnt="0"/>
      <dgm:spPr/>
    </dgm:pt>
    <dgm:pt modelId="{E1763175-21C5-448A-B170-655B66E91F99}" type="pres">
      <dgm:prSet presAssocID="{701B3CFB-E789-40B0-8269-07133D4D66DA}" presName="hierChild5" presStyleCnt="0"/>
      <dgm:spPr/>
    </dgm:pt>
    <dgm:pt modelId="{CF9C48D6-875B-47D3-AACD-240F358CC9C4}" type="pres">
      <dgm:prSet presAssocID="{42269A1D-5EFD-4A1A-AA5E-9FC66E413A5C}" presName="Name37" presStyleLbl="parChTrans1D2" presStyleIdx="1" presStyleCnt="2"/>
      <dgm:spPr/>
      <dgm:t>
        <a:bodyPr/>
        <a:lstStyle/>
        <a:p>
          <a:endParaRPr lang="en-US"/>
        </a:p>
      </dgm:t>
    </dgm:pt>
    <dgm:pt modelId="{4200EAEB-A928-406A-86BA-4D2D3768E259}" type="pres">
      <dgm:prSet presAssocID="{93CF5255-BFA1-47FA-B40B-FD9EBD5EB5F6}" presName="hierRoot2" presStyleCnt="0">
        <dgm:presLayoutVars>
          <dgm:hierBranch val="init"/>
        </dgm:presLayoutVars>
      </dgm:prSet>
      <dgm:spPr/>
    </dgm:pt>
    <dgm:pt modelId="{51E0CA1C-7619-4D92-B41D-DC1121F070EB}" type="pres">
      <dgm:prSet presAssocID="{93CF5255-BFA1-47FA-B40B-FD9EBD5EB5F6}" presName="rootComposite" presStyleCnt="0"/>
      <dgm:spPr/>
    </dgm:pt>
    <dgm:pt modelId="{DFACE774-3E26-4B91-BAFB-F303862D3D7A}" type="pres">
      <dgm:prSet presAssocID="{93CF5255-BFA1-47FA-B40B-FD9EBD5EB5F6}" presName="rootText" presStyleLbl="node1" presStyleIdx="3" presStyleCnt="4">
        <dgm:presLayoutVars>
          <dgm:chMax/>
          <dgm:chPref val="3"/>
        </dgm:presLayoutVars>
      </dgm:prSet>
      <dgm:spPr/>
      <dgm:t>
        <a:bodyPr/>
        <a:lstStyle/>
        <a:p>
          <a:endParaRPr lang="en-US"/>
        </a:p>
      </dgm:t>
    </dgm:pt>
    <dgm:pt modelId="{E78EDC0E-8A8A-4D75-95F4-45C076A9FCB0}" type="pres">
      <dgm:prSet presAssocID="{93CF5255-BFA1-47FA-B40B-FD9EBD5EB5F6}" presName="titleText2" presStyleLbl="fgAcc1" presStyleIdx="3" presStyleCnt="4" custLinFactY="31009" custLinFactNeighborX="-4902" custLinFactNeighborY="100000">
        <dgm:presLayoutVars>
          <dgm:chMax val="0"/>
          <dgm:chPref val="0"/>
        </dgm:presLayoutVars>
      </dgm:prSet>
      <dgm:spPr/>
      <dgm:t>
        <a:bodyPr/>
        <a:lstStyle/>
        <a:p>
          <a:endParaRPr lang="en-US"/>
        </a:p>
      </dgm:t>
    </dgm:pt>
    <dgm:pt modelId="{E303473D-F767-473D-B11A-6DB0C5465E82}" type="pres">
      <dgm:prSet presAssocID="{93CF5255-BFA1-47FA-B40B-FD9EBD5EB5F6}" presName="rootConnector" presStyleLbl="node2" presStyleIdx="0" presStyleCnt="0"/>
      <dgm:spPr/>
      <dgm:t>
        <a:bodyPr/>
        <a:lstStyle/>
        <a:p>
          <a:endParaRPr lang="en-US"/>
        </a:p>
      </dgm:t>
    </dgm:pt>
    <dgm:pt modelId="{35180AFF-8265-4708-9C69-85CBBEECA577}" type="pres">
      <dgm:prSet presAssocID="{93CF5255-BFA1-47FA-B40B-FD9EBD5EB5F6}" presName="hierChild4" presStyleCnt="0"/>
      <dgm:spPr/>
    </dgm:pt>
    <dgm:pt modelId="{2F0E00F1-2390-4B6C-A627-05B74A95E94B}" type="pres">
      <dgm:prSet presAssocID="{93CF5255-BFA1-47FA-B40B-FD9EBD5EB5F6}" presName="hierChild5" presStyleCnt="0"/>
      <dgm:spPr/>
    </dgm:pt>
    <dgm:pt modelId="{01AB3DCB-1ABF-413A-BDC7-182571C49774}" type="pres">
      <dgm:prSet presAssocID="{A9E3EE96-6791-400D-8926-ABA9C5767E50}" presName="hierChild3" presStyleCnt="0"/>
      <dgm:spPr/>
    </dgm:pt>
  </dgm:ptLst>
  <dgm:cxnLst>
    <dgm:cxn modelId="{81989D96-877C-4319-B7A8-5E537813E3A6}" type="presOf" srcId="{93CF5255-BFA1-47FA-B40B-FD9EBD5EB5F6}" destId="{DFACE774-3E26-4B91-BAFB-F303862D3D7A}" srcOrd="0" destOrd="0" presId="urn:microsoft.com/office/officeart/2008/layout/NameandTitleOrganizationalChart"/>
    <dgm:cxn modelId="{13D1FDFB-6458-4D30-A826-C1565A3D1017}" srcId="{A9E3EE96-6791-400D-8926-ABA9C5767E50}" destId="{93CF5255-BFA1-47FA-B40B-FD9EBD5EB5F6}" srcOrd="1" destOrd="0" parTransId="{42269A1D-5EFD-4A1A-AA5E-9FC66E413A5C}" sibTransId="{85C2DD52-42C6-469E-A810-79896F60927B}"/>
    <dgm:cxn modelId="{54AFAF0A-D0EA-4474-B3F6-CE43CF9112AB}" type="presOf" srcId="{A9E3EE96-6791-400D-8926-ABA9C5767E50}" destId="{A17161A0-439F-4740-950C-8D215E47CDA6}" srcOrd="1" destOrd="0" presId="urn:microsoft.com/office/officeart/2008/layout/NameandTitleOrganizationalChart"/>
    <dgm:cxn modelId="{B5D4F734-C41C-4C7A-83FB-2F57823124B6}" type="presOf" srcId="{0C278839-259F-4065-9517-A4FCFA924FE6}" destId="{021E7F58-7A0D-40A9-A22E-65FE8EECD7D9}" srcOrd="0" destOrd="0" presId="urn:microsoft.com/office/officeart/2008/layout/NameandTitleOrganizationalChart"/>
    <dgm:cxn modelId="{83804B1D-B359-402D-9FF1-034A4612CF19}" type="presOf" srcId="{701B3CFB-E789-40B0-8269-07133D4D66DA}" destId="{26A0A677-AAEB-4437-B5CA-E1117446E290}" srcOrd="0" destOrd="0" presId="urn:microsoft.com/office/officeart/2008/layout/NameandTitleOrganizationalChart"/>
    <dgm:cxn modelId="{A4D3FF8C-1253-47C0-8CCB-50C2997F2B6D}" type="presOf" srcId="{D2AF3896-3746-4A10-A77E-B48D67666736}" destId="{08BD64D7-C6B2-44B5-B9F5-875AB26C359D}" srcOrd="0" destOrd="0" presId="urn:microsoft.com/office/officeart/2008/layout/NameandTitleOrganizationalChart"/>
    <dgm:cxn modelId="{FAFDC8A1-BEB4-4CEC-BF46-87BD2EA51384}" type="presOf" srcId="{85C2DD52-42C6-469E-A810-79896F60927B}" destId="{E78EDC0E-8A8A-4D75-95F4-45C076A9FCB0}" srcOrd="0" destOrd="0" presId="urn:microsoft.com/office/officeart/2008/layout/NameandTitleOrganizationalChart"/>
    <dgm:cxn modelId="{215B02AA-9A56-49D8-A448-9430A8FF07E7}" type="presOf" srcId="{42269A1D-5EFD-4A1A-AA5E-9FC66E413A5C}" destId="{CF9C48D6-875B-47D3-AACD-240F358CC9C4}" srcOrd="0" destOrd="0" presId="urn:microsoft.com/office/officeart/2008/layout/NameandTitleOrganizationalChart"/>
    <dgm:cxn modelId="{51D5CEF8-C1C2-462F-843B-D8F297C22134}" type="presOf" srcId="{B88CD6A8-3047-43F8-8903-0A46C59D3981}" destId="{81B7761A-DB66-4E04-AE78-BEDBDD262756}" srcOrd="1" destOrd="0" presId="urn:microsoft.com/office/officeart/2008/layout/NameandTitleOrganizationalChart"/>
    <dgm:cxn modelId="{256447D4-E86B-467B-B7FE-DD5C453F5E56}" type="presOf" srcId="{05C49C23-F0A8-4AD5-B80F-C41A3C00B0B9}" destId="{4883E835-329B-4D0E-B07E-4E5E2BA56EB6}" srcOrd="0" destOrd="0" presId="urn:microsoft.com/office/officeart/2008/layout/NameandTitleOrganizationalChart"/>
    <dgm:cxn modelId="{2027CA17-0629-431E-B72B-7554F47994AE}" type="presOf" srcId="{5187BE5B-32D1-4664-B51B-4EED7EBF3841}" destId="{215CD63E-0B34-42CE-896C-1F78B7697A6D}" srcOrd="0" destOrd="0" presId="urn:microsoft.com/office/officeart/2008/layout/NameandTitleOrganizationalChart"/>
    <dgm:cxn modelId="{5F47B3FC-ED6A-4A1F-BB01-B4900A158138}" type="presOf" srcId="{E411812D-A6A6-4DF5-8A80-45837B78D4F3}" destId="{0D316C8A-0E00-4931-986A-34CD8FCDACB4}" srcOrd="0" destOrd="0" presId="urn:microsoft.com/office/officeart/2008/layout/NameandTitleOrganizationalChart"/>
    <dgm:cxn modelId="{22BDBA53-518C-462B-A712-CB7076F1EA99}" type="presOf" srcId="{8AEC9898-289A-469D-BCCF-E311F0669027}" destId="{E7188A30-898D-46B9-BE9A-842DC3662032}" srcOrd="0" destOrd="0" presId="urn:microsoft.com/office/officeart/2008/layout/NameandTitleOrganizationalChart"/>
    <dgm:cxn modelId="{7C484ED9-9333-4407-B9F2-8091DBA484A2}" srcId="{701B3CFB-E789-40B0-8269-07133D4D66DA}" destId="{B88CD6A8-3047-43F8-8903-0A46C59D3981}" srcOrd="1" destOrd="0" parTransId="{D2AF3896-3746-4A10-A77E-B48D67666736}" sibTransId="{E411812D-A6A6-4DF5-8A80-45837B78D4F3}"/>
    <dgm:cxn modelId="{8A18C573-96E8-4DAE-82B4-8F744155EF62}" type="presOf" srcId="{93CF5255-BFA1-47FA-B40B-FD9EBD5EB5F6}" destId="{E303473D-F767-473D-B11A-6DB0C5465E82}" srcOrd="1" destOrd="0" presId="urn:microsoft.com/office/officeart/2008/layout/NameandTitleOrganizationalChart"/>
    <dgm:cxn modelId="{31C0BD52-5FB1-4282-9347-E000A1E01FC0}" type="presOf" srcId="{A9E3EE96-6791-400D-8926-ABA9C5767E50}" destId="{4CD7EB8D-E033-4B60-81DA-AF50E57A5659}" srcOrd="0" destOrd="0" presId="urn:microsoft.com/office/officeart/2008/layout/NameandTitleOrganizationalChart"/>
    <dgm:cxn modelId="{BD0CBF0F-D9F2-4385-BFA0-6BAC096D2C5C}" type="presOf" srcId="{C7155FCB-7299-404E-91B1-CC161BB0BCC8}" destId="{36D725CC-2019-414F-B700-8B5C21AF4624}" srcOrd="0" destOrd="0" presId="urn:microsoft.com/office/officeart/2008/layout/NameandTitleOrganizationalChart"/>
    <dgm:cxn modelId="{AFD3926D-77A2-473C-AAEE-A7F6358C3D39}" type="presOf" srcId="{B88CD6A8-3047-43F8-8903-0A46C59D3981}" destId="{DC81A137-A88B-4652-B374-FC1AEC116A01}" srcOrd="0" destOrd="0" presId="urn:microsoft.com/office/officeart/2008/layout/NameandTitleOrganizationalChart"/>
    <dgm:cxn modelId="{8B839CE9-FEFB-48EF-9ADC-A649F21B8A44}" type="presOf" srcId="{30F0655B-A475-44BC-A520-04B30DABBF41}" destId="{2DEBCF5B-02F3-439D-90DA-F9A4AB3C9F50}" srcOrd="0" destOrd="0" presId="urn:microsoft.com/office/officeart/2008/layout/NameandTitleOrganizationalChart"/>
    <dgm:cxn modelId="{956E0492-9B4F-485F-A67F-27CF4A7A2CBC}" srcId="{A9E3EE96-6791-400D-8926-ABA9C5767E50}" destId="{701B3CFB-E789-40B0-8269-07133D4D66DA}" srcOrd="0" destOrd="0" parTransId="{8AEC9898-289A-469D-BCCF-E311F0669027}" sibTransId="{C7155FCB-7299-404E-91B1-CC161BB0BCC8}"/>
    <dgm:cxn modelId="{647C6EEC-4FAF-4920-AD69-4A9BCBAB4856}" type="presOf" srcId="{701B3CFB-E789-40B0-8269-07133D4D66DA}" destId="{5D510267-D6C4-4D24-A4D4-D814147810D0}" srcOrd="1" destOrd="0" presId="urn:microsoft.com/office/officeart/2008/layout/NameandTitleOrganizationalChart"/>
    <dgm:cxn modelId="{3375FE68-2748-4E28-95EF-4F80F49429ED}" srcId="{0303F051-8194-45C8-BBC5-AFACAE9CFA3A}" destId="{A9E3EE96-6791-400D-8926-ABA9C5767E50}" srcOrd="0" destOrd="0" parTransId="{9CD6B31F-54A4-4C18-BBCE-8E0E5301C736}" sibTransId="{0C278839-259F-4065-9517-A4FCFA924FE6}"/>
    <dgm:cxn modelId="{A9C8530B-B164-4291-919A-533D0F59F603}" type="presOf" srcId="{30F0655B-A475-44BC-A520-04B30DABBF41}" destId="{C7E5214B-146F-4900-8FCE-CC69BF076C17}" srcOrd="1" destOrd="0" presId="urn:microsoft.com/office/officeart/2008/layout/NameandTitleOrganizationalChart"/>
    <dgm:cxn modelId="{D1C0D47A-8081-4EB2-ADBB-7CAB6F78E411}" srcId="{701B3CFB-E789-40B0-8269-07133D4D66DA}" destId="{30F0655B-A475-44BC-A520-04B30DABBF41}" srcOrd="0" destOrd="0" parTransId="{05C49C23-F0A8-4AD5-B80F-C41A3C00B0B9}" sibTransId="{5187BE5B-32D1-4664-B51B-4EED7EBF3841}"/>
    <dgm:cxn modelId="{6CD59143-E5D4-4F48-BC42-4242C0CB3C7A}" type="presOf" srcId="{0303F051-8194-45C8-BBC5-AFACAE9CFA3A}" destId="{1E730DCB-8C80-4BF5-A56D-3D0BC8DFF330}" srcOrd="0" destOrd="0" presId="urn:microsoft.com/office/officeart/2008/layout/NameandTitleOrganizationalChart"/>
    <dgm:cxn modelId="{B16141B0-D486-43B6-BEF9-06655A5969AE}" type="presParOf" srcId="{1E730DCB-8C80-4BF5-A56D-3D0BC8DFF330}" destId="{69499438-84CB-4286-B054-D62023892D0C}" srcOrd="0" destOrd="0" presId="urn:microsoft.com/office/officeart/2008/layout/NameandTitleOrganizationalChart"/>
    <dgm:cxn modelId="{514CDE02-4B25-4F65-87C5-189B5F78CD89}" type="presParOf" srcId="{69499438-84CB-4286-B054-D62023892D0C}" destId="{D017637F-0581-4234-8C57-EC0486633CD3}" srcOrd="0" destOrd="0" presId="urn:microsoft.com/office/officeart/2008/layout/NameandTitleOrganizationalChart"/>
    <dgm:cxn modelId="{1F85CF7D-D061-41F1-8978-F9EF0A1BF6B5}" type="presParOf" srcId="{D017637F-0581-4234-8C57-EC0486633CD3}" destId="{4CD7EB8D-E033-4B60-81DA-AF50E57A5659}" srcOrd="0" destOrd="0" presId="urn:microsoft.com/office/officeart/2008/layout/NameandTitleOrganizationalChart"/>
    <dgm:cxn modelId="{509FE760-86EB-4935-ABD6-302D40F786DE}" type="presParOf" srcId="{D017637F-0581-4234-8C57-EC0486633CD3}" destId="{021E7F58-7A0D-40A9-A22E-65FE8EECD7D9}" srcOrd="1" destOrd="0" presId="urn:microsoft.com/office/officeart/2008/layout/NameandTitleOrganizationalChart"/>
    <dgm:cxn modelId="{7AA77105-5AC5-4C30-A4D2-4B4933C4469A}" type="presParOf" srcId="{D017637F-0581-4234-8C57-EC0486633CD3}" destId="{A17161A0-439F-4740-950C-8D215E47CDA6}" srcOrd="2" destOrd="0" presId="urn:microsoft.com/office/officeart/2008/layout/NameandTitleOrganizationalChart"/>
    <dgm:cxn modelId="{A9B48491-EDE8-473A-ADF6-9576BE2C31E1}" type="presParOf" srcId="{69499438-84CB-4286-B054-D62023892D0C}" destId="{7B7CC56E-3D4D-4D21-A2FF-531EB4780129}" srcOrd="1" destOrd="0" presId="urn:microsoft.com/office/officeart/2008/layout/NameandTitleOrganizationalChart"/>
    <dgm:cxn modelId="{D4276214-4486-4947-9335-DCEB978E5038}" type="presParOf" srcId="{7B7CC56E-3D4D-4D21-A2FF-531EB4780129}" destId="{E7188A30-898D-46B9-BE9A-842DC3662032}" srcOrd="0" destOrd="0" presId="urn:microsoft.com/office/officeart/2008/layout/NameandTitleOrganizationalChart"/>
    <dgm:cxn modelId="{E6A5626D-F0EB-4550-9B88-7912005FCA77}" type="presParOf" srcId="{7B7CC56E-3D4D-4D21-A2FF-531EB4780129}" destId="{3451149D-5A30-4447-B80D-59374F81F06B}" srcOrd="1" destOrd="0" presId="urn:microsoft.com/office/officeart/2008/layout/NameandTitleOrganizationalChart"/>
    <dgm:cxn modelId="{85663697-1991-4881-BEFC-259620E9F174}" type="presParOf" srcId="{3451149D-5A30-4447-B80D-59374F81F06B}" destId="{73A3CD46-576E-43E5-8B31-852272F475CD}" srcOrd="0" destOrd="0" presId="urn:microsoft.com/office/officeart/2008/layout/NameandTitleOrganizationalChart"/>
    <dgm:cxn modelId="{248C439C-1223-47E8-BB6F-2E7BF1747899}" type="presParOf" srcId="{73A3CD46-576E-43E5-8B31-852272F475CD}" destId="{26A0A677-AAEB-4437-B5CA-E1117446E290}" srcOrd="0" destOrd="0" presId="urn:microsoft.com/office/officeart/2008/layout/NameandTitleOrganizationalChart"/>
    <dgm:cxn modelId="{C11FFFED-D6FC-4267-BA7B-162A18AD0B14}" type="presParOf" srcId="{73A3CD46-576E-43E5-8B31-852272F475CD}" destId="{36D725CC-2019-414F-B700-8B5C21AF4624}" srcOrd="1" destOrd="0" presId="urn:microsoft.com/office/officeart/2008/layout/NameandTitleOrganizationalChart"/>
    <dgm:cxn modelId="{411E4AD9-E75C-4E0B-9143-D818EE07D11F}" type="presParOf" srcId="{73A3CD46-576E-43E5-8B31-852272F475CD}" destId="{5D510267-D6C4-4D24-A4D4-D814147810D0}" srcOrd="2" destOrd="0" presId="urn:microsoft.com/office/officeart/2008/layout/NameandTitleOrganizationalChart"/>
    <dgm:cxn modelId="{3458AD36-7075-4712-87BE-2C4066CA26CD}" type="presParOf" srcId="{3451149D-5A30-4447-B80D-59374F81F06B}" destId="{8D30CACB-DC97-4AD6-A6BB-15AA4C2AA240}" srcOrd="1" destOrd="0" presId="urn:microsoft.com/office/officeart/2008/layout/NameandTitleOrganizationalChart"/>
    <dgm:cxn modelId="{B28DCBF7-7B09-473A-B6B5-095493E14F59}" type="presParOf" srcId="{8D30CACB-DC97-4AD6-A6BB-15AA4C2AA240}" destId="{4883E835-329B-4D0E-B07E-4E5E2BA56EB6}" srcOrd="0" destOrd="0" presId="urn:microsoft.com/office/officeart/2008/layout/NameandTitleOrganizationalChart"/>
    <dgm:cxn modelId="{CA4DFE94-D917-45DF-B269-2F2159C5AEF6}" type="presParOf" srcId="{8D30CACB-DC97-4AD6-A6BB-15AA4C2AA240}" destId="{EECF903C-DE75-4D1C-A554-DF60E2E15161}" srcOrd="1" destOrd="0" presId="urn:microsoft.com/office/officeart/2008/layout/NameandTitleOrganizationalChart"/>
    <dgm:cxn modelId="{3269EE40-E37C-4F2B-8C35-60524E3E7D51}" type="presParOf" srcId="{EECF903C-DE75-4D1C-A554-DF60E2E15161}" destId="{11DA53EE-912D-4622-BB03-88B59300D639}" srcOrd="0" destOrd="0" presId="urn:microsoft.com/office/officeart/2008/layout/NameandTitleOrganizationalChart"/>
    <dgm:cxn modelId="{F5E3B523-676B-47A2-ADFA-02BC6122EC7D}" type="presParOf" srcId="{11DA53EE-912D-4622-BB03-88B59300D639}" destId="{2DEBCF5B-02F3-439D-90DA-F9A4AB3C9F50}" srcOrd="0" destOrd="0" presId="urn:microsoft.com/office/officeart/2008/layout/NameandTitleOrganizationalChart"/>
    <dgm:cxn modelId="{538CD6CF-23D2-4517-979A-856223215E5F}" type="presParOf" srcId="{11DA53EE-912D-4622-BB03-88B59300D639}" destId="{215CD63E-0B34-42CE-896C-1F78B7697A6D}" srcOrd="1" destOrd="0" presId="urn:microsoft.com/office/officeart/2008/layout/NameandTitleOrganizationalChart"/>
    <dgm:cxn modelId="{A5E1024A-6155-48B4-AD06-DB4C4A1746DB}" type="presParOf" srcId="{11DA53EE-912D-4622-BB03-88B59300D639}" destId="{C7E5214B-146F-4900-8FCE-CC69BF076C17}" srcOrd="2" destOrd="0" presId="urn:microsoft.com/office/officeart/2008/layout/NameandTitleOrganizationalChart"/>
    <dgm:cxn modelId="{6FD4C1C1-E868-4D50-8BD3-7A747B089F88}" type="presParOf" srcId="{EECF903C-DE75-4D1C-A554-DF60E2E15161}" destId="{A876597B-6B8B-47E3-A9CD-9F062EC3F123}" srcOrd="1" destOrd="0" presId="urn:microsoft.com/office/officeart/2008/layout/NameandTitleOrganizationalChart"/>
    <dgm:cxn modelId="{3F42EE4B-826E-467C-9A6B-61F520892A5E}" type="presParOf" srcId="{EECF903C-DE75-4D1C-A554-DF60E2E15161}" destId="{672BD063-86BA-4923-83B7-A6C52A323567}" srcOrd="2" destOrd="0" presId="urn:microsoft.com/office/officeart/2008/layout/NameandTitleOrganizationalChart"/>
    <dgm:cxn modelId="{0131D5C6-E53D-474B-91A6-DF1C823FA7AE}" type="presParOf" srcId="{8D30CACB-DC97-4AD6-A6BB-15AA4C2AA240}" destId="{08BD64D7-C6B2-44B5-B9F5-875AB26C359D}" srcOrd="2" destOrd="0" presId="urn:microsoft.com/office/officeart/2008/layout/NameandTitleOrganizationalChart"/>
    <dgm:cxn modelId="{97B10A18-E520-4D3E-8D1F-4C917D8EFA68}" type="presParOf" srcId="{8D30CACB-DC97-4AD6-A6BB-15AA4C2AA240}" destId="{DDBB85A5-7DE9-40EF-8565-92120F22488F}" srcOrd="3" destOrd="0" presId="urn:microsoft.com/office/officeart/2008/layout/NameandTitleOrganizationalChart"/>
    <dgm:cxn modelId="{6190D404-78A6-4992-A59E-FCF6AF82C5B4}" type="presParOf" srcId="{DDBB85A5-7DE9-40EF-8565-92120F22488F}" destId="{C3CC5A36-6FDB-4547-B336-C6943670C310}" srcOrd="0" destOrd="0" presId="urn:microsoft.com/office/officeart/2008/layout/NameandTitleOrganizationalChart"/>
    <dgm:cxn modelId="{C08B4FA8-14DA-4B24-A52A-6B8931B74875}" type="presParOf" srcId="{C3CC5A36-6FDB-4547-B336-C6943670C310}" destId="{DC81A137-A88B-4652-B374-FC1AEC116A01}" srcOrd="0" destOrd="0" presId="urn:microsoft.com/office/officeart/2008/layout/NameandTitleOrganizationalChart"/>
    <dgm:cxn modelId="{2681DD7A-AEC2-49E3-9F90-CFB565C9D193}" type="presParOf" srcId="{C3CC5A36-6FDB-4547-B336-C6943670C310}" destId="{0D316C8A-0E00-4931-986A-34CD8FCDACB4}" srcOrd="1" destOrd="0" presId="urn:microsoft.com/office/officeart/2008/layout/NameandTitleOrganizationalChart"/>
    <dgm:cxn modelId="{E99D4F0B-74C7-4858-9893-1C882AFC4645}" type="presParOf" srcId="{C3CC5A36-6FDB-4547-B336-C6943670C310}" destId="{81B7761A-DB66-4E04-AE78-BEDBDD262756}" srcOrd="2" destOrd="0" presId="urn:microsoft.com/office/officeart/2008/layout/NameandTitleOrganizationalChart"/>
    <dgm:cxn modelId="{3553812E-92A3-4B76-BF25-F1118BF8A581}" type="presParOf" srcId="{DDBB85A5-7DE9-40EF-8565-92120F22488F}" destId="{CBA548ED-4FF2-4549-92DD-4F844156B0C8}" srcOrd="1" destOrd="0" presId="urn:microsoft.com/office/officeart/2008/layout/NameandTitleOrganizationalChart"/>
    <dgm:cxn modelId="{6FBC2993-74B9-426B-97E3-E13D7894C026}" type="presParOf" srcId="{DDBB85A5-7DE9-40EF-8565-92120F22488F}" destId="{AD30A7C8-1026-4758-8AA4-EA6772DAD201}" srcOrd="2" destOrd="0" presId="urn:microsoft.com/office/officeart/2008/layout/NameandTitleOrganizationalChart"/>
    <dgm:cxn modelId="{88E38B55-F127-47F2-8C5F-DA46F457BBCD}" type="presParOf" srcId="{3451149D-5A30-4447-B80D-59374F81F06B}" destId="{E1763175-21C5-448A-B170-655B66E91F99}" srcOrd="2" destOrd="0" presId="urn:microsoft.com/office/officeart/2008/layout/NameandTitleOrganizationalChart"/>
    <dgm:cxn modelId="{50F1C709-12BC-45AD-8F21-65644609BA23}" type="presParOf" srcId="{7B7CC56E-3D4D-4D21-A2FF-531EB4780129}" destId="{CF9C48D6-875B-47D3-AACD-240F358CC9C4}" srcOrd="2" destOrd="0" presId="urn:microsoft.com/office/officeart/2008/layout/NameandTitleOrganizationalChart"/>
    <dgm:cxn modelId="{60C1EA6C-04F6-4636-AA98-0569ACB5D1B3}" type="presParOf" srcId="{7B7CC56E-3D4D-4D21-A2FF-531EB4780129}" destId="{4200EAEB-A928-406A-86BA-4D2D3768E259}" srcOrd="3" destOrd="0" presId="urn:microsoft.com/office/officeart/2008/layout/NameandTitleOrganizationalChart"/>
    <dgm:cxn modelId="{6CF4DC22-5A92-41D0-A621-0103DFC0CF0D}" type="presParOf" srcId="{4200EAEB-A928-406A-86BA-4D2D3768E259}" destId="{51E0CA1C-7619-4D92-B41D-DC1121F070EB}" srcOrd="0" destOrd="0" presId="urn:microsoft.com/office/officeart/2008/layout/NameandTitleOrganizationalChart"/>
    <dgm:cxn modelId="{4C642DFC-FFCA-4DF5-8C25-CE99DF36BE43}" type="presParOf" srcId="{51E0CA1C-7619-4D92-B41D-DC1121F070EB}" destId="{DFACE774-3E26-4B91-BAFB-F303862D3D7A}" srcOrd="0" destOrd="0" presId="urn:microsoft.com/office/officeart/2008/layout/NameandTitleOrganizationalChart"/>
    <dgm:cxn modelId="{D4E6F72A-8259-4437-AB8B-1D9FE89F88CB}" type="presParOf" srcId="{51E0CA1C-7619-4D92-B41D-DC1121F070EB}" destId="{E78EDC0E-8A8A-4D75-95F4-45C076A9FCB0}" srcOrd="1" destOrd="0" presId="urn:microsoft.com/office/officeart/2008/layout/NameandTitleOrganizationalChart"/>
    <dgm:cxn modelId="{C2BD4BE7-3CFB-4714-B03A-15A7247259B5}" type="presParOf" srcId="{51E0CA1C-7619-4D92-B41D-DC1121F070EB}" destId="{E303473D-F767-473D-B11A-6DB0C5465E82}" srcOrd="2" destOrd="0" presId="urn:microsoft.com/office/officeart/2008/layout/NameandTitleOrganizationalChart"/>
    <dgm:cxn modelId="{56D32D54-9FCA-4E6D-9800-AAF208CC1F71}" type="presParOf" srcId="{4200EAEB-A928-406A-86BA-4D2D3768E259}" destId="{35180AFF-8265-4708-9C69-85CBBEECA577}" srcOrd="1" destOrd="0" presId="urn:microsoft.com/office/officeart/2008/layout/NameandTitleOrganizationalChart"/>
    <dgm:cxn modelId="{C32F4FAD-1962-44D0-853D-07B126FE1EE9}" type="presParOf" srcId="{4200EAEB-A928-406A-86BA-4D2D3768E259}" destId="{2F0E00F1-2390-4B6C-A627-05B74A95E94B}" srcOrd="2" destOrd="0" presId="urn:microsoft.com/office/officeart/2008/layout/NameandTitleOrganizationalChart"/>
    <dgm:cxn modelId="{42CDA2C8-5974-4066-8F29-5DEB4F5E8776}" type="presParOf" srcId="{69499438-84CB-4286-B054-D62023892D0C}" destId="{01AB3DCB-1ABF-413A-BDC7-182571C49774}" srcOrd="2" destOrd="0" presId="urn:microsoft.com/office/officeart/2008/layout/NameandTitleOrganizationalChar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0303F051-8194-45C8-BBC5-AFACAE9CFA3A}" type="doc">
      <dgm:prSet loTypeId="urn:microsoft.com/office/officeart/2008/layout/NameandTitleOrganizationalChart" loCatId="hierarchy" qsTypeId="urn:microsoft.com/office/officeart/2005/8/quickstyle/simple1" qsCatId="simple" csTypeId="urn:microsoft.com/office/officeart/2005/8/colors/accent1_2" csCatId="accent1" phldr="1"/>
      <dgm:spPr/>
      <dgm:t>
        <a:bodyPr/>
        <a:lstStyle/>
        <a:p>
          <a:endParaRPr lang="en-US"/>
        </a:p>
      </dgm:t>
    </dgm:pt>
    <dgm:pt modelId="{A9E3EE96-6791-400D-8926-ABA9C5767E50}">
      <dgm:prSet custT="1">
        <dgm:style>
          <a:lnRef idx="2">
            <a:schemeClr val="accent1">
              <a:shade val="50000"/>
            </a:schemeClr>
          </a:lnRef>
          <a:fillRef idx="1">
            <a:schemeClr val="accent1"/>
          </a:fillRef>
          <a:effectRef idx="0">
            <a:schemeClr val="accent1"/>
          </a:effectRef>
          <a:fontRef idx="minor">
            <a:schemeClr val="lt1"/>
          </a:fontRef>
        </dgm:style>
      </dgm:prSet>
      <dgm:spPr/>
      <dgm:t>
        <a:bodyPr/>
        <a:lstStyle/>
        <a:p>
          <a:pPr rtl="0"/>
          <a:r>
            <a:rPr lang="en-US" sz="2000" dirty="0" smtClean="0">
              <a:solidFill>
                <a:schemeClr val="bg2">
                  <a:lumMod val="50000"/>
                </a:schemeClr>
              </a:solidFill>
            </a:rPr>
            <a:t>Agreements</a:t>
          </a:r>
          <a:endParaRPr lang="en-US" sz="2000" dirty="0">
            <a:solidFill>
              <a:schemeClr val="bg2">
                <a:lumMod val="50000"/>
              </a:schemeClr>
            </a:solidFill>
          </a:endParaRPr>
        </a:p>
      </dgm:t>
    </dgm:pt>
    <dgm:pt modelId="{9CD6B31F-54A4-4C18-BBCE-8E0E5301C736}" type="parTrans" cxnId="{3375FE68-2748-4E28-95EF-4F80F49429ED}">
      <dgm:prSet/>
      <dgm:spPr/>
      <dgm:t>
        <a:bodyPr/>
        <a:lstStyle/>
        <a:p>
          <a:endParaRPr lang="en-US"/>
        </a:p>
      </dgm:t>
    </dgm:pt>
    <dgm:pt modelId="{0C278839-259F-4065-9517-A4FCFA924FE6}" type="sibTrans" cxnId="{3375FE68-2748-4E28-95EF-4F80F49429ED}">
      <dgm:prSet>
        <dgm:style>
          <a:lnRef idx="2">
            <a:schemeClr val="accent3"/>
          </a:lnRef>
          <a:fillRef idx="1">
            <a:schemeClr val="lt1"/>
          </a:fillRef>
          <a:effectRef idx="0">
            <a:schemeClr val="accent3"/>
          </a:effectRef>
          <a:fontRef idx="minor">
            <a:schemeClr val="dk1"/>
          </a:fontRef>
        </dgm:style>
      </dgm:prSet>
      <dgm:spPr/>
      <dgm:t>
        <a:bodyPr/>
        <a:lstStyle/>
        <a:p>
          <a:endParaRPr lang="en-US" dirty="0"/>
        </a:p>
      </dgm:t>
    </dgm:pt>
    <dgm:pt modelId="{701B3CFB-E789-40B0-8269-07133D4D66DA}">
      <dgm:prSet custT="1">
        <dgm:style>
          <a:lnRef idx="2">
            <a:schemeClr val="accent1">
              <a:shade val="50000"/>
            </a:schemeClr>
          </a:lnRef>
          <a:fillRef idx="1">
            <a:schemeClr val="accent1"/>
          </a:fillRef>
          <a:effectRef idx="0">
            <a:schemeClr val="accent1"/>
          </a:effectRef>
          <a:fontRef idx="minor">
            <a:schemeClr val="lt1"/>
          </a:fontRef>
        </dgm:style>
      </dgm:prSet>
      <dgm:spPr/>
      <dgm:t>
        <a:bodyPr/>
        <a:lstStyle/>
        <a:p>
          <a:pPr rtl="0"/>
          <a:r>
            <a:rPr lang="en-US" sz="2000" dirty="0" smtClean="0">
              <a:solidFill>
                <a:schemeClr val="bg2">
                  <a:lumMod val="50000"/>
                </a:schemeClr>
              </a:solidFill>
            </a:rPr>
            <a:t>External</a:t>
          </a:r>
          <a:endParaRPr lang="en-US" sz="2000" dirty="0">
            <a:solidFill>
              <a:schemeClr val="bg2">
                <a:lumMod val="50000"/>
              </a:schemeClr>
            </a:solidFill>
          </a:endParaRPr>
        </a:p>
      </dgm:t>
    </dgm:pt>
    <dgm:pt modelId="{8AEC9898-289A-469D-BCCF-E311F0669027}" type="parTrans" cxnId="{956E0492-9B4F-485F-A67F-27CF4A7A2CBC}">
      <dgm:prSet/>
      <dgm:spPr/>
      <dgm:t>
        <a:bodyPr/>
        <a:lstStyle/>
        <a:p>
          <a:endParaRPr lang="en-US" dirty="0"/>
        </a:p>
      </dgm:t>
    </dgm:pt>
    <dgm:pt modelId="{C7155FCB-7299-404E-91B1-CC161BB0BCC8}" type="sibTrans" cxnId="{956E0492-9B4F-485F-A67F-27CF4A7A2CBC}">
      <dgm:prSet custT="1"/>
      <dgm:spPr>
        <a:ln>
          <a:noFill/>
        </a:ln>
      </dgm:spPr>
      <dgm:t>
        <a:bodyPr/>
        <a:lstStyle/>
        <a:p>
          <a:endParaRPr lang="en-US" sz="1300" dirty="0"/>
        </a:p>
      </dgm:t>
    </dgm:pt>
    <dgm:pt modelId="{93CF5255-BFA1-47FA-B40B-FD9EBD5EB5F6}">
      <dgm:prSet custT="1">
        <dgm:style>
          <a:lnRef idx="2">
            <a:schemeClr val="accent1">
              <a:shade val="50000"/>
            </a:schemeClr>
          </a:lnRef>
          <a:fillRef idx="1">
            <a:schemeClr val="accent1"/>
          </a:fillRef>
          <a:effectRef idx="0">
            <a:schemeClr val="accent1"/>
          </a:effectRef>
          <a:fontRef idx="minor">
            <a:schemeClr val="lt1"/>
          </a:fontRef>
        </dgm:style>
      </dgm:prSet>
      <dgm:spPr/>
      <dgm:t>
        <a:bodyPr/>
        <a:lstStyle/>
        <a:p>
          <a:pPr rtl="0"/>
          <a:r>
            <a:rPr lang="en-US" sz="2000" dirty="0" smtClean="0">
              <a:solidFill>
                <a:schemeClr val="bg2">
                  <a:lumMod val="50000"/>
                </a:schemeClr>
              </a:solidFill>
            </a:rPr>
            <a:t>Internal</a:t>
          </a:r>
          <a:endParaRPr lang="en-US" sz="2000" dirty="0">
            <a:solidFill>
              <a:schemeClr val="bg2">
                <a:lumMod val="50000"/>
              </a:schemeClr>
            </a:solidFill>
          </a:endParaRPr>
        </a:p>
      </dgm:t>
    </dgm:pt>
    <dgm:pt modelId="{42269A1D-5EFD-4A1A-AA5E-9FC66E413A5C}" type="parTrans" cxnId="{13D1FDFB-6458-4D30-A826-C1565A3D1017}">
      <dgm:prSet/>
      <dgm:spPr/>
      <dgm:t>
        <a:bodyPr/>
        <a:lstStyle/>
        <a:p>
          <a:endParaRPr lang="en-US" dirty="0"/>
        </a:p>
      </dgm:t>
    </dgm:pt>
    <dgm:pt modelId="{85C2DD52-42C6-469E-A810-79896F60927B}" type="sibTrans" cxnId="{13D1FDFB-6458-4D30-A826-C1565A3D1017}">
      <dgm:prSet/>
      <dgm:spPr/>
      <dgm:t>
        <a:bodyPr/>
        <a:lstStyle/>
        <a:p>
          <a:r>
            <a:rPr lang="en-US" dirty="0" smtClean="0"/>
            <a:t>Interfund/Intrafund</a:t>
          </a:r>
          <a:endParaRPr lang="en-US" dirty="0"/>
        </a:p>
      </dgm:t>
    </dgm:pt>
    <dgm:pt modelId="{30F0655B-A475-44BC-A520-04B30DABBF41}">
      <dgm:prSet custT="1">
        <dgm:style>
          <a:lnRef idx="2">
            <a:schemeClr val="accent1">
              <a:shade val="50000"/>
            </a:schemeClr>
          </a:lnRef>
          <a:fillRef idx="1">
            <a:schemeClr val="accent1"/>
          </a:fillRef>
          <a:effectRef idx="0">
            <a:schemeClr val="accent1"/>
          </a:effectRef>
          <a:fontRef idx="minor">
            <a:schemeClr val="lt1"/>
          </a:fontRef>
        </dgm:style>
      </dgm:prSet>
      <dgm:spPr/>
      <dgm:t>
        <a:bodyPr/>
        <a:lstStyle/>
        <a:p>
          <a:pPr rtl="0"/>
          <a:r>
            <a:rPr lang="en-US" sz="2000" dirty="0" smtClean="0">
              <a:solidFill>
                <a:schemeClr val="bg2">
                  <a:lumMod val="50000"/>
                </a:schemeClr>
              </a:solidFill>
            </a:rPr>
            <a:t>Federal</a:t>
          </a:r>
          <a:endParaRPr lang="en-US" sz="2000" dirty="0">
            <a:solidFill>
              <a:schemeClr val="bg2">
                <a:lumMod val="50000"/>
              </a:schemeClr>
            </a:solidFill>
          </a:endParaRPr>
        </a:p>
      </dgm:t>
    </dgm:pt>
    <dgm:pt modelId="{05C49C23-F0A8-4AD5-B80F-C41A3C00B0B9}" type="parTrans" cxnId="{D1C0D47A-8081-4EB2-ADBB-7CAB6F78E411}">
      <dgm:prSet/>
      <dgm:spPr/>
      <dgm:t>
        <a:bodyPr/>
        <a:lstStyle/>
        <a:p>
          <a:endParaRPr lang="en-US" dirty="0"/>
        </a:p>
      </dgm:t>
    </dgm:pt>
    <dgm:pt modelId="{5187BE5B-32D1-4664-B51B-4EED7EBF3841}" type="sibTrans" cxnId="{D1C0D47A-8081-4EB2-ADBB-7CAB6F78E411}">
      <dgm:prSet custT="1"/>
      <dgm:spPr/>
      <dgm:t>
        <a:bodyPr/>
        <a:lstStyle/>
        <a:p>
          <a:pPr algn="ctr"/>
          <a:r>
            <a:rPr lang="en-US" sz="1400" dirty="0" smtClean="0"/>
            <a:t>IPAC / Standard</a:t>
          </a:r>
          <a:endParaRPr lang="en-US" sz="1400" dirty="0"/>
        </a:p>
      </dgm:t>
    </dgm:pt>
    <dgm:pt modelId="{B88CD6A8-3047-43F8-8903-0A46C59D3981}">
      <dgm:prSet custT="1">
        <dgm:style>
          <a:lnRef idx="2">
            <a:schemeClr val="accent1">
              <a:shade val="50000"/>
            </a:schemeClr>
          </a:lnRef>
          <a:fillRef idx="1">
            <a:schemeClr val="accent1"/>
          </a:fillRef>
          <a:effectRef idx="0">
            <a:schemeClr val="accent1"/>
          </a:effectRef>
          <a:fontRef idx="minor">
            <a:schemeClr val="lt1"/>
          </a:fontRef>
        </dgm:style>
      </dgm:prSet>
      <dgm:spPr/>
      <dgm:t>
        <a:bodyPr/>
        <a:lstStyle/>
        <a:p>
          <a:pPr rtl="0"/>
          <a:r>
            <a:rPr lang="en-US" sz="2000" dirty="0" smtClean="0">
              <a:solidFill>
                <a:schemeClr val="bg2">
                  <a:lumMod val="50000"/>
                </a:schemeClr>
              </a:solidFill>
            </a:rPr>
            <a:t>Non-Federal</a:t>
          </a:r>
          <a:endParaRPr lang="en-US" sz="2000" dirty="0">
            <a:solidFill>
              <a:schemeClr val="bg2">
                <a:lumMod val="50000"/>
              </a:schemeClr>
            </a:solidFill>
          </a:endParaRPr>
        </a:p>
      </dgm:t>
    </dgm:pt>
    <dgm:pt modelId="{D2AF3896-3746-4A10-A77E-B48D67666736}" type="parTrans" cxnId="{7C484ED9-9333-4407-B9F2-8091DBA484A2}">
      <dgm:prSet/>
      <dgm:spPr/>
      <dgm:t>
        <a:bodyPr/>
        <a:lstStyle/>
        <a:p>
          <a:endParaRPr lang="en-US" dirty="0"/>
        </a:p>
      </dgm:t>
    </dgm:pt>
    <dgm:pt modelId="{E411812D-A6A6-4DF5-8A80-45837B78D4F3}" type="sibTrans" cxnId="{7C484ED9-9333-4407-B9F2-8091DBA484A2}">
      <dgm:prSet custT="1"/>
      <dgm:spPr/>
      <dgm:t>
        <a:bodyPr/>
        <a:lstStyle/>
        <a:p>
          <a:pPr algn="ctr"/>
          <a:r>
            <a:rPr lang="en-US" sz="1400" dirty="0" smtClean="0"/>
            <a:t>Standard</a:t>
          </a:r>
        </a:p>
      </dgm:t>
    </dgm:pt>
    <dgm:pt modelId="{1E730DCB-8C80-4BF5-A56D-3D0BC8DFF330}" type="pres">
      <dgm:prSet presAssocID="{0303F051-8194-45C8-BBC5-AFACAE9CFA3A}" presName="hierChild1" presStyleCnt="0">
        <dgm:presLayoutVars>
          <dgm:orgChart val="1"/>
          <dgm:chPref val="1"/>
          <dgm:dir/>
          <dgm:animOne val="branch"/>
          <dgm:animLvl val="lvl"/>
          <dgm:resizeHandles/>
        </dgm:presLayoutVars>
      </dgm:prSet>
      <dgm:spPr/>
      <dgm:t>
        <a:bodyPr/>
        <a:lstStyle/>
        <a:p>
          <a:endParaRPr lang="en-US"/>
        </a:p>
      </dgm:t>
    </dgm:pt>
    <dgm:pt modelId="{69499438-84CB-4286-B054-D62023892D0C}" type="pres">
      <dgm:prSet presAssocID="{A9E3EE96-6791-400D-8926-ABA9C5767E50}" presName="hierRoot1" presStyleCnt="0">
        <dgm:presLayoutVars>
          <dgm:hierBranch val="init"/>
        </dgm:presLayoutVars>
      </dgm:prSet>
      <dgm:spPr/>
    </dgm:pt>
    <dgm:pt modelId="{D017637F-0581-4234-8C57-EC0486633CD3}" type="pres">
      <dgm:prSet presAssocID="{A9E3EE96-6791-400D-8926-ABA9C5767E50}" presName="rootComposite1" presStyleCnt="0"/>
      <dgm:spPr/>
    </dgm:pt>
    <dgm:pt modelId="{4CD7EB8D-E033-4B60-81DA-AF50E57A5659}" type="pres">
      <dgm:prSet presAssocID="{A9E3EE96-6791-400D-8926-ABA9C5767E50}" presName="rootText1" presStyleLbl="node0" presStyleIdx="0" presStyleCnt="1">
        <dgm:presLayoutVars>
          <dgm:chMax/>
          <dgm:chPref val="3"/>
        </dgm:presLayoutVars>
      </dgm:prSet>
      <dgm:spPr/>
      <dgm:t>
        <a:bodyPr/>
        <a:lstStyle/>
        <a:p>
          <a:endParaRPr lang="en-US"/>
        </a:p>
      </dgm:t>
    </dgm:pt>
    <dgm:pt modelId="{021E7F58-7A0D-40A9-A22E-65FE8EECD7D9}" type="pres">
      <dgm:prSet presAssocID="{A9E3EE96-6791-400D-8926-ABA9C5767E50}" presName="titleText1" presStyleLbl="fgAcc0" presStyleIdx="0" presStyleCnt="1" custFlipVert="1" custScaleX="5635" custScaleY="30625" custLinFactY="200000" custLinFactNeighborX="71173" custLinFactNeighborY="276046">
        <dgm:presLayoutVars>
          <dgm:chMax val="0"/>
          <dgm:chPref val="0"/>
        </dgm:presLayoutVars>
      </dgm:prSet>
      <dgm:spPr/>
      <dgm:t>
        <a:bodyPr/>
        <a:lstStyle/>
        <a:p>
          <a:endParaRPr lang="en-US"/>
        </a:p>
      </dgm:t>
    </dgm:pt>
    <dgm:pt modelId="{A17161A0-439F-4740-950C-8D215E47CDA6}" type="pres">
      <dgm:prSet presAssocID="{A9E3EE96-6791-400D-8926-ABA9C5767E50}" presName="rootConnector1" presStyleLbl="node1" presStyleIdx="0" presStyleCnt="4"/>
      <dgm:spPr/>
      <dgm:t>
        <a:bodyPr/>
        <a:lstStyle/>
        <a:p>
          <a:endParaRPr lang="en-US"/>
        </a:p>
      </dgm:t>
    </dgm:pt>
    <dgm:pt modelId="{7B7CC56E-3D4D-4D21-A2FF-531EB4780129}" type="pres">
      <dgm:prSet presAssocID="{A9E3EE96-6791-400D-8926-ABA9C5767E50}" presName="hierChild2" presStyleCnt="0"/>
      <dgm:spPr/>
    </dgm:pt>
    <dgm:pt modelId="{E7188A30-898D-46B9-BE9A-842DC3662032}" type="pres">
      <dgm:prSet presAssocID="{8AEC9898-289A-469D-BCCF-E311F0669027}" presName="Name37" presStyleLbl="parChTrans1D2" presStyleIdx="0" presStyleCnt="2"/>
      <dgm:spPr/>
      <dgm:t>
        <a:bodyPr/>
        <a:lstStyle/>
        <a:p>
          <a:endParaRPr lang="en-US"/>
        </a:p>
      </dgm:t>
    </dgm:pt>
    <dgm:pt modelId="{3451149D-5A30-4447-B80D-59374F81F06B}" type="pres">
      <dgm:prSet presAssocID="{701B3CFB-E789-40B0-8269-07133D4D66DA}" presName="hierRoot2" presStyleCnt="0">
        <dgm:presLayoutVars>
          <dgm:hierBranch val="init"/>
        </dgm:presLayoutVars>
      </dgm:prSet>
      <dgm:spPr/>
    </dgm:pt>
    <dgm:pt modelId="{73A3CD46-576E-43E5-8B31-852272F475CD}" type="pres">
      <dgm:prSet presAssocID="{701B3CFB-E789-40B0-8269-07133D4D66DA}" presName="rootComposite" presStyleCnt="0"/>
      <dgm:spPr/>
    </dgm:pt>
    <dgm:pt modelId="{26A0A677-AAEB-4437-B5CA-E1117446E290}" type="pres">
      <dgm:prSet presAssocID="{701B3CFB-E789-40B0-8269-07133D4D66DA}" presName="rootText" presStyleLbl="node1" presStyleIdx="0" presStyleCnt="4">
        <dgm:presLayoutVars>
          <dgm:chMax/>
          <dgm:chPref val="3"/>
        </dgm:presLayoutVars>
      </dgm:prSet>
      <dgm:spPr/>
      <dgm:t>
        <a:bodyPr/>
        <a:lstStyle/>
        <a:p>
          <a:endParaRPr lang="en-US"/>
        </a:p>
      </dgm:t>
    </dgm:pt>
    <dgm:pt modelId="{36D725CC-2019-414F-B700-8B5C21AF4624}" type="pres">
      <dgm:prSet presAssocID="{701B3CFB-E789-40B0-8269-07133D4D66DA}" presName="titleText2" presStyleLbl="fgAcc1" presStyleIdx="0" presStyleCnt="4" custScaleX="95900" custScaleY="115362" custLinFactY="300000" custLinFactNeighborX="-44527" custLinFactNeighborY="350200">
        <dgm:presLayoutVars>
          <dgm:chMax val="0"/>
          <dgm:chPref val="0"/>
        </dgm:presLayoutVars>
      </dgm:prSet>
      <dgm:spPr/>
      <dgm:t>
        <a:bodyPr/>
        <a:lstStyle/>
        <a:p>
          <a:endParaRPr lang="en-US"/>
        </a:p>
      </dgm:t>
    </dgm:pt>
    <dgm:pt modelId="{5D510267-D6C4-4D24-A4D4-D814147810D0}" type="pres">
      <dgm:prSet presAssocID="{701B3CFB-E789-40B0-8269-07133D4D66DA}" presName="rootConnector" presStyleLbl="node2" presStyleIdx="0" presStyleCnt="0"/>
      <dgm:spPr/>
      <dgm:t>
        <a:bodyPr/>
        <a:lstStyle/>
        <a:p>
          <a:endParaRPr lang="en-US"/>
        </a:p>
      </dgm:t>
    </dgm:pt>
    <dgm:pt modelId="{8D30CACB-DC97-4AD6-A6BB-15AA4C2AA240}" type="pres">
      <dgm:prSet presAssocID="{701B3CFB-E789-40B0-8269-07133D4D66DA}" presName="hierChild4" presStyleCnt="0"/>
      <dgm:spPr/>
    </dgm:pt>
    <dgm:pt modelId="{4883E835-329B-4D0E-B07E-4E5E2BA56EB6}" type="pres">
      <dgm:prSet presAssocID="{05C49C23-F0A8-4AD5-B80F-C41A3C00B0B9}" presName="Name37" presStyleLbl="parChTrans1D3" presStyleIdx="0" presStyleCnt="2"/>
      <dgm:spPr/>
      <dgm:t>
        <a:bodyPr/>
        <a:lstStyle/>
        <a:p>
          <a:endParaRPr lang="en-US"/>
        </a:p>
      </dgm:t>
    </dgm:pt>
    <dgm:pt modelId="{EECF903C-DE75-4D1C-A554-DF60E2E15161}" type="pres">
      <dgm:prSet presAssocID="{30F0655B-A475-44BC-A520-04B30DABBF41}" presName="hierRoot2" presStyleCnt="0">
        <dgm:presLayoutVars>
          <dgm:hierBranch val="init"/>
        </dgm:presLayoutVars>
      </dgm:prSet>
      <dgm:spPr/>
    </dgm:pt>
    <dgm:pt modelId="{11DA53EE-912D-4622-BB03-88B59300D639}" type="pres">
      <dgm:prSet presAssocID="{30F0655B-A475-44BC-A520-04B30DABBF41}" presName="rootComposite" presStyleCnt="0"/>
      <dgm:spPr/>
    </dgm:pt>
    <dgm:pt modelId="{2DEBCF5B-02F3-439D-90DA-F9A4AB3C9F50}" type="pres">
      <dgm:prSet presAssocID="{30F0655B-A475-44BC-A520-04B30DABBF41}" presName="rootText" presStyleLbl="node1" presStyleIdx="1" presStyleCnt="4">
        <dgm:presLayoutVars>
          <dgm:chMax/>
          <dgm:chPref val="3"/>
        </dgm:presLayoutVars>
      </dgm:prSet>
      <dgm:spPr/>
      <dgm:t>
        <a:bodyPr/>
        <a:lstStyle/>
        <a:p>
          <a:endParaRPr lang="en-US"/>
        </a:p>
      </dgm:t>
    </dgm:pt>
    <dgm:pt modelId="{215CD63E-0B34-42CE-896C-1F78B7697A6D}" type="pres">
      <dgm:prSet presAssocID="{30F0655B-A475-44BC-A520-04B30DABBF41}" presName="titleText2" presStyleLbl="fgAcc1" presStyleIdx="1" presStyleCnt="4" custScaleX="102298" custScaleY="95094" custLinFactNeighborX="-17340" custLinFactNeighborY="30957">
        <dgm:presLayoutVars>
          <dgm:chMax val="0"/>
          <dgm:chPref val="0"/>
        </dgm:presLayoutVars>
      </dgm:prSet>
      <dgm:spPr/>
      <dgm:t>
        <a:bodyPr/>
        <a:lstStyle/>
        <a:p>
          <a:endParaRPr lang="en-US"/>
        </a:p>
      </dgm:t>
    </dgm:pt>
    <dgm:pt modelId="{C7E5214B-146F-4900-8FCE-CC69BF076C17}" type="pres">
      <dgm:prSet presAssocID="{30F0655B-A475-44BC-A520-04B30DABBF41}" presName="rootConnector" presStyleLbl="node3" presStyleIdx="0" presStyleCnt="0"/>
      <dgm:spPr/>
      <dgm:t>
        <a:bodyPr/>
        <a:lstStyle/>
        <a:p>
          <a:endParaRPr lang="en-US"/>
        </a:p>
      </dgm:t>
    </dgm:pt>
    <dgm:pt modelId="{A876597B-6B8B-47E3-A9CD-9F062EC3F123}" type="pres">
      <dgm:prSet presAssocID="{30F0655B-A475-44BC-A520-04B30DABBF41}" presName="hierChild4" presStyleCnt="0"/>
      <dgm:spPr/>
    </dgm:pt>
    <dgm:pt modelId="{672BD063-86BA-4923-83B7-A6C52A323567}" type="pres">
      <dgm:prSet presAssocID="{30F0655B-A475-44BC-A520-04B30DABBF41}" presName="hierChild5" presStyleCnt="0"/>
      <dgm:spPr/>
    </dgm:pt>
    <dgm:pt modelId="{08BD64D7-C6B2-44B5-B9F5-875AB26C359D}" type="pres">
      <dgm:prSet presAssocID="{D2AF3896-3746-4A10-A77E-B48D67666736}" presName="Name37" presStyleLbl="parChTrans1D3" presStyleIdx="1" presStyleCnt="2"/>
      <dgm:spPr/>
      <dgm:t>
        <a:bodyPr/>
        <a:lstStyle/>
        <a:p>
          <a:endParaRPr lang="en-US"/>
        </a:p>
      </dgm:t>
    </dgm:pt>
    <dgm:pt modelId="{DDBB85A5-7DE9-40EF-8565-92120F22488F}" type="pres">
      <dgm:prSet presAssocID="{B88CD6A8-3047-43F8-8903-0A46C59D3981}" presName="hierRoot2" presStyleCnt="0">
        <dgm:presLayoutVars>
          <dgm:hierBranch val="init"/>
        </dgm:presLayoutVars>
      </dgm:prSet>
      <dgm:spPr/>
    </dgm:pt>
    <dgm:pt modelId="{C3CC5A36-6FDB-4547-B336-C6943670C310}" type="pres">
      <dgm:prSet presAssocID="{B88CD6A8-3047-43F8-8903-0A46C59D3981}" presName="rootComposite" presStyleCnt="0"/>
      <dgm:spPr/>
    </dgm:pt>
    <dgm:pt modelId="{DC81A137-A88B-4652-B374-FC1AEC116A01}" type="pres">
      <dgm:prSet presAssocID="{B88CD6A8-3047-43F8-8903-0A46C59D3981}" presName="rootText" presStyleLbl="node1" presStyleIdx="2" presStyleCnt="4">
        <dgm:presLayoutVars>
          <dgm:chMax/>
          <dgm:chPref val="3"/>
        </dgm:presLayoutVars>
      </dgm:prSet>
      <dgm:spPr/>
      <dgm:t>
        <a:bodyPr/>
        <a:lstStyle/>
        <a:p>
          <a:endParaRPr lang="en-US"/>
        </a:p>
      </dgm:t>
    </dgm:pt>
    <dgm:pt modelId="{0D316C8A-0E00-4931-986A-34CD8FCDACB4}" type="pres">
      <dgm:prSet presAssocID="{B88CD6A8-3047-43F8-8903-0A46C59D3981}" presName="titleText2" presStyleLbl="fgAcc1" presStyleIdx="2" presStyleCnt="4" custScaleX="107734" custScaleY="87224" custLinFactNeighborX="-16823" custLinFactNeighborY="30640">
        <dgm:presLayoutVars>
          <dgm:chMax val="0"/>
          <dgm:chPref val="0"/>
        </dgm:presLayoutVars>
      </dgm:prSet>
      <dgm:spPr/>
      <dgm:t>
        <a:bodyPr/>
        <a:lstStyle/>
        <a:p>
          <a:endParaRPr lang="en-US"/>
        </a:p>
      </dgm:t>
    </dgm:pt>
    <dgm:pt modelId="{81B7761A-DB66-4E04-AE78-BEDBDD262756}" type="pres">
      <dgm:prSet presAssocID="{B88CD6A8-3047-43F8-8903-0A46C59D3981}" presName="rootConnector" presStyleLbl="node3" presStyleIdx="0" presStyleCnt="0"/>
      <dgm:spPr/>
      <dgm:t>
        <a:bodyPr/>
        <a:lstStyle/>
        <a:p>
          <a:endParaRPr lang="en-US"/>
        </a:p>
      </dgm:t>
    </dgm:pt>
    <dgm:pt modelId="{CBA548ED-4FF2-4549-92DD-4F844156B0C8}" type="pres">
      <dgm:prSet presAssocID="{B88CD6A8-3047-43F8-8903-0A46C59D3981}" presName="hierChild4" presStyleCnt="0"/>
      <dgm:spPr/>
    </dgm:pt>
    <dgm:pt modelId="{AD30A7C8-1026-4758-8AA4-EA6772DAD201}" type="pres">
      <dgm:prSet presAssocID="{B88CD6A8-3047-43F8-8903-0A46C59D3981}" presName="hierChild5" presStyleCnt="0"/>
      <dgm:spPr/>
    </dgm:pt>
    <dgm:pt modelId="{E1763175-21C5-448A-B170-655B66E91F99}" type="pres">
      <dgm:prSet presAssocID="{701B3CFB-E789-40B0-8269-07133D4D66DA}" presName="hierChild5" presStyleCnt="0"/>
      <dgm:spPr/>
    </dgm:pt>
    <dgm:pt modelId="{CF9C48D6-875B-47D3-AACD-240F358CC9C4}" type="pres">
      <dgm:prSet presAssocID="{42269A1D-5EFD-4A1A-AA5E-9FC66E413A5C}" presName="Name37" presStyleLbl="parChTrans1D2" presStyleIdx="1" presStyleCnt="2"/>
      <dgm:spPr/>
      <dgm:t>
        <a:bodyPr/>
        <a:lstStyle/>
        <a:p>
          <a:endParaRPr lang="en-US"/>
        </a:p>
      </dgm:t>
    </dgm:pt>
    <dgm:pt modelId="{4200EAEB-A928-406A-86BA-4D2D3768E259}" type="pres">
      <dgm:prSet presAssocID="{93CF5255-BFA1-47FA-B40B-FD9EBD5EB5F6}" presName="hierRoot2" presStyleCnt="0">
        <dgm:presLayoutVars>
          <dgm:hierBranch val="init"/>
        </dgm:presLayoutVars>
      </dgm:prSet>
      <dgm:spPr/>
    </dgm:pt>
    <dgm:pt modelId="{51E0CA1C-7619-4D92-B41D-DC1121F070EB}" type="pres">
      <dgm:prSet presAssocID="{93CF5255-BFA1-47FA-B40B-FD9EBD5EB5F6}" presName="rootComposite" presStyleCnt="0"/>
      <dgm:spPr/>
    </dgm:pt>
    <dgm:pt modelId="{DFACE774-3E26-4B91-BAFB-F303862D3D7A}" type="pres">
      <dgm:prSet presAssocID="{93CF5255-BFA1-47FA-B40B-FD9EBD5EB5F6}" presName="rootText" presStyleLbl="node1" presStyleIdx="3" presStyleCnt="4">
        <dgm:presLayoutVars>
          <dgm:chMax/>
          <dgm:chPref val="3"/>
        </dgm:presLayoutVars>
      </dgm:prSet>
      <dgm:spPr/>
      <dgm:t>
        <a:bodyPr/>
        <a:lstStyle/>
        <a:p>
          <a:endParaRPr lang="en-US"/>
        </a:p>
      </dgm:t>
    </dgm:pt>
    <dgm:pt modelId="{E78EDC0E-8A8A-4D75-95F4-45C076A9FCB0}" type="pres">
      <dgm:prSet presAssocID="{93CF5255-BFA1-47FA-B40B-FD9EBD5EB5F6}" presName="titleText2" presStyleLbl="fgAcc1" presStyleIdx="3" presStyleCnt="4" custLinFactNeighborX="-14594" custLinFactNeighborY="6342">
        <dgm:presLayoutVars>
          <dgm:chMax val="0"/>
          <dgm:chPref val="0"/>
        </dgm:presLayoutVars>
      </dgm:prSet>
      <dgm:spPr/>
      <dgm:t>
        <a:bodyPr/>
        <a:lstStyle/>
        <a:p>
          <a:endParaRPr lang="en-US"/>
        </a:p>
      </dgm:t>
    </dgm:pt>
    <dgm:pt modelId="{E303473D-F767-473D-B11A-6DB0C5465E82}" type="pres">
      <dgm:prSet presAssocID="{93CF5255-BFA1-47FA-B40B-FD9EBD5EB5F6}" presName="rootConnector" presStyleLbl="node2" presStyleIdx="0" presStyleCnt="0"/>
      <dgm:spPr/>
      <dgm:t>
        <a:bodyPr/>
        <a:lstStyle/>
        <a:p>
          <a:endParaRPr lang="en-US"/>
        </a:p>
      </dgm:t>
    </dgm:pt>
    <dgm:pt modelId="{35180AFF-8265-4708-9C69-85CBBEECA577}" type="pres">
      <dgm:prSet presAssocID="{93CF5255-BFA1-47FA-B40B-FD9EBD5EB5F6}" presName="hierChild4" presStyleCnt="0"/>
      <dgm:spPr/>
    </dgm:pt>
    <dgm:pt modelId="{2F0E00F1-2390-4B6C-A627-05B74A95E94B}" type="pres">
      <dgm:prSet presAssocID="{93CF5255-BFA1-47FA-B40B-FD9EBD5EB5F6}" presName="hierChild5" presStyleCnt="0"/>
      <dgm:spPr/>
    </dgm:pt>
    <dgm:pt modelId="{01AB3DCB-1ABF-413A-BDC7-182571C49774}" type="pres">
      <dgm:prSet presAssocID="{A9E3EE96-6791-400D-8926-ABA9C5767E50}" presName="hierChild3" presStyleCnt="0"/>
      <dgm:spPr/>
    </dgm:pt>
  </dgm:ptLst>
  <dgm:cxnLst>
    <dgm:cxn modelId="{3375FE68-2748-4E28-95EF-4F80F49429ED}" srcId="{0303F051-8194-45C8-BBC5-AFACAE9CFA3A}" destId="{A9E3EE96-6791-400D-8926-ABA9C5767E50}" srcOrd="0" destOrd="0" parTransId="{9CD6B31F-54A4-4C18-BBCE-8E0E5301C736}" sibTransId="{0C278839-259F-4065-9517-A4FCFA924FE6}"/>
    <dgm:cxn modelId="{EA465A9C-BBDA-459F-9AF5-BEBAA9CD1B45}" type="presOf" srcId="{A9E3EE96-6791-400D-8926-ABA9C5767E50}" destId="{A17161A0-439F-4740-950C-8D215E47CDA6}" srcOrd="1" destOrd="0" presId="urn:microsoft.com/office/officeart/2008/layout/NameandTitleOrganizationalChart"/>
    <dgm:cxn modelId="{15F6A637-1965-4083-9ED8-9EDC754BBB6B}" type="presOf" srcId="{701B3CFB-E789-40B0-8269-07133D4D66DA}" destId="{5D510267-D6C4-4D24-A4D4-D814147810D0}" srcOrd="1" destOrd="0" presId="urn:microsoft.com/office/officeart/2008/layout/NameandTitleOrganizationalChart"/>
    <dgm:cxn modelId="{956E0492-9B4F-485F-A67F-27CF4A7A2CBC}" srcId="{A9E3EE96-6791-400D-8926-ABA9C5767E50}" destId="{701B3CFB-E789-40B0-8269-07133D4D66DA}" srcOrd="0" destOrd="0" parTransId="{8AEC9898-289A-469D-BCCF-E311F0669027}" sibTransId="{C7155FCB-7299-404E-91B1-CC161BB0BCC8}"/>
    <dgm:cxn modelId="{10A4120D-8A61-469C-A4ED-5F1A5CC5DBEC}" type="presOf" srcId="{E411812D-A6A6-4DF5-8A80-45837B78D4F3}" destId="{0D316C8A-0E00-4931-986A-34CD8FCDACB4}" srcOrd="0" destOrd="0" presId="urn:microsoft.com/office/officeart/2008/layout/NameandTitleOrganizationalChart"/>
    <dgm:cxn modelId="{1E2BD7FD-E77D-4CD4-8EA7-93ED8707CF72}" type="presOf" srcId="{0C278839-259F-4065-9517-A4FCFA924FE6}" destId="{021E7F58-7A0D-40A9-A22E-65FE8EECD7D9}" srcOrd="0" destOrd="0" presId="urn:microsoft.com/office/officeart/2008/layout/NameandTitleOrganizationalChart"/>
    <dgm:cxn modelId="{62552F8F-413B-4066-9350-4E580A3C3506}" type="presOf" srcId="{8AEC9898-289A-469D-BCCF-E311F0669027}" destId="{E7188A30-898D-46B9-BE9A-842DC3662032}" srcOrd="0" destOrd="0" presId="urn:microsoft.com/office/officeart/2008/layout/NameandTitleOrganizationalChart"/>
    <dgm:cxn modelId="{6B84F1EC-5C99-4716-8C2C-AF90B6A93800}" type="presOf" srcId="{A9E3EE96-6791-400D-8926-ABA9C5767E50}" destId="{4CD7EB8D-E033-4B60-81DA-AF50E57A5659}" srcOrd="0" destOrd="0" presId="urn:microsoft.com/office/officeart/2008/layout/NameandTitleOrganizationalChart"/>
    <dgm:cxn modelId="{222ABB67-1196-4B40-8C27-CD69A0CF4A5A}" type="presOf" srcId="{5187BE5B-32D1-4664-B51B-4EED7EBF3841}" destId="{215CD63E-0B34-42CE-896C-1F78B7697A6D}" srcOrd="0" destOrd="0" presId="urn:microsoft.com/office/officeart/2008/layout/NameandTitleOrganizationalChart"/>
    <dgm:cxn modelId="{082DCC4A-3BFD-41FE-B853-C7A249E4A63E}" type="presOf" srcId="{93CF5255-BFA1-47FA-B40B-FD9EBD5EB5F6}" destId="{E303473D-F767-473D-B11A-6DB0C5465E82}" srcOrd="1" destOrd="0" presId="urn:microsoft.com/office/officeart/2008/layout/NameandTitleOrganizationalChart"/>
    <dgm:cxn modelId="{C622A564-18AF-4E28-8429-F0519F4EC48C}" type="presOf" srcId="{C7155FCB-7299-404E-91B1-CC161BB0BCC8}" destId="{36D725CC-2019-414F-B700-8B5C21AF4624}" srcOrd="0" destOrd="0" presId="urn:microsoft.com/office/officeart/2008/layout/NameandTitleOrganizationalChart"/>
    <dgm:cxn modelId="{20AE74E5-411E-4F1D-BF0E-4F3440643EE9}" type="presOf" srcId="{701B3CFB-E789-40B0-8269-07133D4D66DA}" destId="{26A0A677-AAEB-4437-B5CA-E1117446E290}" srcOrd="0" destOrd="0" presId="urn:microsoft.com/office/officeart/2008/layout/NameandTitleOrganizationalChart"/>
    <dgm:cxn modelId="{23F9C10F-3F24-4955-B2DD-383F8114CCCD}" type="presOf" srcId="{0303F051-8194-45C8-BBC5-AFACAE9CFA3A}" destId="{1E730DCB-8C80-4BF5-A56D-3D0BC8DFF330}" srcOrd="0" destOrd="0" presId="urn:microsoft.com/office/officeart/2008/layout/NameandTitleOrganizationalChart"/>
    <dgm:cxn modelId="{D60670E2-6362-48AE-8BA2-07ADE10A6CB3}" type="presOf" srcId="{93CF5255-BFA1-47FA-B40B-FD9EBD5EB5F6}" destId="{DFACE774-3E26-4B91-BAFB-F303862D3D7A}" srcOrd="0" destOrd="0" presId="urn:microsoft.com/office/officeart/2008/layout/NameandTitleOrganizationalChart"/>
    <dgm:cxn modelId="{0497391D-4EDC-47E2-9B9E-AC406F507B8E}" type="presOf" srcId="{42269A1D-5EFD-4A1A-AA5E-9FC66E413A5C}" destId="{CF9C48D6-875B-47D3-AACD-240F358CC9C4}" srcOrd="0" destOrd="0" presId="urn:microsoft.com/office/officeart/2008/layout/NameandTitleOrganizationalChart"/>
    <dgm:cxn modelId="{7C484ED9-9333-4407-B9F2-8091DBA484A2}" srcId="{701B3CFB-E789-40B0-8269-07133D4D66DA}" destId="{B88CD6A8-3047-43F8-8903-0A46C59D3981}" srcOrd="1" destOrd="0" parTransId="{D2AF3896-3746-4A10-A77E-B48D67666736}" sibTransId="{E411812D-A6A6-4DF5-8A80-45837B78D4F3}"/>
    <dgm:cxn modelId="{3DF8A6FA-D33D-46D3-A4CD-44C624319759}" type="presOf" srcId="{30F0655B-A475-44BC-A520-04B30DABBF41}" destId="{2DEBCF5B-02F3-439D-90DA-F9A4AB3C9F50}" srcOrd="0" destOrd="0" presId="urn:microsoft.com/office/officeart/2008/layout/NameandTitleOrganizationalChart"/>
    <dgm:cxn modelId="{13D1FDFB-6458-4D30-A826-C1565A3D1017}" srcId="{A9E3EE96-6791-400D-8926-ABA9C5767E50}" destId="{93CF5255-BFA1-47FA-B40B-FD9EBD5EB5F6}" srcOrd="1" destOrd="0" parTransId="{42269A1D-5EFD-4A1A-AA5E-9FC66E413A5C}" sibTransId="{85C2DD52-42C6-469E-A810-79896F60927B}"/>
    <dgm:cxn modelId="{D8249A25-66FF-4E11-A163-887F51CAFC65}" type="presOf" srcId="{B88CD6A8-3047-43F8-8903-0A46C59D3981}" destId="{81B7761A-DB66-4E04-AE78-BEDBDD262756}" srcOrd="1" destOrd="0" presId="urn:microsoft.com/office/officeart/2008/layout/NameandTitleOrganizationalChart"/>
    <dgm:cxn modelId="{8F8E4307-17E4-41B8-8C35-95723CE8273A}" type="presOf" srcId="{30F0655B-A475-44BC-A520-04B30DABBF41}" destId="{C7E5214B-146F-4900-8FCE-CC69BF076C17}" srcOrd="1" destOrd="0" presId="urn:microsoft.com/office/officeart/2008/layout/NameandTitleOrganizationalChart"/>
    <dgm:cxn modelId="{D1C0D47A-8081-4EB2-ADBB-7CAB6F78E411}" srcId="{701B3CFB-E789-40B0-8269-07133D4D66DA}" destId="{30F0655B-A475-44BC-A520-04B30DABBF41}" srcOrd="0" destOrd="0" parTransId="{05C49C23-F0A8-4AD5-B80F-C41A3C00B0B9}" sibTransId="{5187BE5B-32D1-4664-B51B-4EED7EBF3841}"/>
    <dgm:cxn modelId="{109FE3C8-B3F1-46B8-AA72-2BFC38FA419D}" type="presOf" srcId="{D2AF3896-3746-4A10-A77E-B48D67666736}" destId="{08BD64D7-C6B2-44B5-B9F5-875AB26C359D}" srcOrd="0" destOrd="0" presId="urn:microsoft.com/office/officeart/2008/layout/NameandTitleOrganizationalChart"/>
    <dgm:cxn modelId="{3C972BFA-BA00-4C7F-B9C8-D1889E95E935}" type="presOf" srcId="{85C2DD52-42C6-469E-A810-79896F60927B}" destId="{E78EDC0E-8A8A-4D75-95F4-45C076A9FCB0}" srcOrd="0" destOrd="0" presId="urn:microsoft.com/office/officeart/2008/layout/NameandTitleOrganizationalChart"/>
    <dgm:cxn modelId="{6AD6AAE8-47AC-4009-B6C3-1119DABCB0D5}" type="presOf" srcId="{05C49C23-F0A8-4AD5-B80F-C41A3C00B0B9}" destId="{4883E835-329B-4D0E-B07E-4E5E2BA56EB6}" srcOrd="0" destOrd="0" presId="urn:microsoft.com/office/officeart/2008/layout/NameandTitleOrganizationalChart"/>
    <dgm:cxn modelId="{34EBE64F-D5EE-445A-854E-5829F9ED1165}" type="presOf" srcId="{B88CD6A8-3047-43F8-8903-0A46C59D3981}" destId="{DC81A137-A88B-4652-B374-FC1AEC116A01}" srcOrd="0" destOrd="0" presId="urn:microsoft.com/office/officeart/2008/layout/NameandTitleOrganizationalChart"/>
    <dgm:cxn modelId="{FAB47795-1F10-486B-B289-AF554ECD2057}" type="presParOf" srcId="{1E730DCB-8C80-4BF5-A56D-3D0BC8DFF330}" destId="{69499438-84CB-4286-B054-D62023892D0C}" srcOrd="0" destOrd="0" presId="urn:microsoft.com/office/officeart/2008/layout/NameandTitleOrganizationalChart"/>
    <dgm:cxn modelId="{6DC1F1FA-AD19-4D1B-8F62-BA6E6AB8DB7A}" type="presParOf" srcId="{69499438-84CB-4286-B054-D62023892D0C}" destId="{D017637F-0581-4234-8C57-EC0486633CD3}" srcOrd="0" destOrd="0" presId="urn:microsoft.com/office/officeart/2008/layout/NameandTitleOrganizationalChart"/>
    <dgm:cxn modelId="{FD845BC0-5F45-4C83-9831-DC4B0A7968D4}" type="presParOf" srcId="{D017637F-0581-4234-8C57-EC0486633CD3}" destId="{4CD7EB8D-E033-4B60-81DA-AF50E57A5659}" srcOrd="0" destOrd="0" presId="urn:microsoft.com/office/officeart/2008/layout/NameandTitleOrganizationalChart"/>
    <dgm:cxn modelId="{F1A7C201-81E7-4159-881F-B3336419DEED}" type="presParOf" srcId="{D017637F-0581-4234-8C57-EC0486633CD3}" destId="{021E7F58-7A0D-40A9-A22E-65FE8EECD7D9}" srcOrd="1" destOrd="0" presId="urn:microsoft.com/office/officeart/2008/layout/NameandTitleOrganizationalChart"/>
    <dgm:cxn modelId="{0F11A5A5-2C56-4D83-AE3E-9120C1573AB3}" type="presParOf" srcId="{D017637F-0581-4234-8C57-EC0486633CD3}" destId="{A17161A0-439F-4740-950C-8D215E47CDA6}" srcOrd="2" destOrd="0" presId="urn:microsoft.com/office/officeart/2008/layout/NameandTitleOrganizationalChart"/>
    <dgm:cxn modelId="{48F52E14-3EAA-4692-8B61-47EAE5F35148}" type="presParOf" srcId="{69499438-84CB-4286-B054-D62023892D0C}" destId="{7B7CC56E-3D4D-4D21-A2FF-531EB4780129}" srcOrd="1" destOrd="0" presId="urn:microsoft.com/office/officeart/2008/layout/NameandTitleOrganizationalChart"/>
    <dgm:cxn modelId="{4211B9D2-D701-4246-8456-E82340254CA9}" type="presParOf" srcId="{7B7CC56E-3D4D-4D21-A2FF-531EB4780129}" destId="{E7188A30-898D-46B9-BE9A-842DC3662032}" srcOrd="0" destOrd="0" presId="urn:microsoft.com/office/officeart/2008/layout/NameandTitleOrganizationalChart"/>
    <dgm:cxn modelId="{DC9D3EE8-1E98-481C-A35E-4225BAFB3A0D}" type="presParOf" srcId="{7B7CC56E-3D4D-4D21-A2FF-531EB4780129}" destId="{3451149D-5A30-4447-B80D-59374F81F06B}" srcOrd="1" destOrd="0" presId="urn:microsoft.com/office/officeart/2008/layout/NameandTitleOrganizationalChart"/>
    <dgm:cxn modelId="{A980983E-0FBE-47B7-A92A-3A7A32D38574}" type="presParOf" srcId="{3451149D-5A30-4447-B80D-59374F81F06B}" destId="{73A3CD46-576E-43E5-8B31-852272F475CD}" srcOrd="0" destOrd="0" presId="urn:microsoft.com/office/officeart/2008/layout/NameandTitleOrganizationalChart"/>
    <dgm:cxn modelId="{03E473D2-F880-4C77-A6A9-EDB91E3698D1}" type="presParOf" srcId="{73A3CD46-576E-43E5-8B31-852272F475CD}" destId="{26A0A677-AAEB-4437-B5CA-E1117446E290}" srcOrd="0" destOrd="0" presId="urn:microsoft.com/office/officeart/2008/layout/NameandTitleOrganizationalChart"/>
    <dgm:cxn modelId="{7A6E5144-6F88-45CF-AF87-1BAB703DF337}" type="presParOf" srcId="{73A3CD46-576E-43E5-8B31-852272F475CD}" destId="{36D725CC-2019-414F-B700-8B5C21AF4624}" srcOrd="1" destOrd="0" presId="urn:microsoft.com/office/officeart/2008/layout/NameandTitleOrganizationalChart"/>
    <dgm:cxn modelId="{7E1CFCBA-C05B-43A7-9FE9-9497E00A10D2}" type="presParOf" srcId="{73A3CD46-576E-43E5-8B31-852272F475CD}" destId="{5D510267-D6C4-4D24-A4D4-D814147810D0}" srcOrd="2" destOrd="0" presId="urn:microsoft.com/office/officeart/2008/layout/NameandTitleOrganizationalChart"/>
    <dgm:cxn modelId="{4D6052B8-696E-4B18-9396-72F1352E7D3E}" type="presParOf" srcId="{3451149D-5A30-4447-B80D-59374F81F06B}" destId="{8D30CACB-DC97-4AD6-A6BB-15AA4C2AA240}" srcOrd="1" destOrd="0" presId="urn:microsoft.com/office/officeart/2008/layout/NameandTitleOrganizationalChart"/>
    <dgm:cxn modelId="{999BDC49-77F8-41B6-9DC2-BF38124FB65A}" type="presParOf" srcId="{8D30CACB-DC97-4AD6-A6BB-15AA4C2AA240}" destId="{4883E835-329B-4D0E-B07E-4E5E2BA56EB6}" srcOrd="0" destOrd="0" presId="urn:microsoft.com/office/officeart/2008/layout/NameandTitleOrganizationalChart"/>
    <dgm:cxn modelId="{DAAC2CD8-3B04-45B1-870C-458FA9DC6004}" type="presParOf" srcId="{8D30CACB-DC97-4AD6-A6BB-15AA4C2AA240}" destId="{EECF903C-DE75-4D1C-A554-DF60E2E15161}" srcOrd="1" destOrd="0" presId="urn:microsoft.com/office/officeart/2008/layout/NameandTitleOrganizationalChart"/>
    <dgm:cxn modelId="{CADF4417-8FFD-4B1F-A326-5899B1DF22A9}" type="presParOf" srcId="{EECF903C-DE75-4D1C-A554-DF60E2E15161}" destId="{11DA53EE-912D-4622-BB03-88B59300D639}" srcOrd="0" destOrd="0" presId="urn:microsoft.com/office/officeart/2008/layout/NameandTitleOrganizationalChart"/>
    <dgm:cxn modelId="{76063CA5-0E0B-4843-992B-EFAF4821CB4C}" type="presParOf" srcId="{11DA53EE-912D-4622-BB03-88B59300D639}" destId="{2DEBCF5B-02F3-439D-90DA-F9A4AB3C9F50}" srcOrd="0" destOrd="0" presId="urn:microsoft.com/office/officeart/2008/layout/NameandTitleOrganizationalChart"/>
    <dgm:cxn modelId="{5E899AF3-8E6B-4B7E-92BE-2A97021F1D8B}" type="presParOf" srcId="{11DA53EE-912D-4622-BB03-88B59300D639}" destId="{215CD63E-0B34-42CE-896C-1F78B7697A6D}" srcOrd="1" destOrd="0" presId="urn:microsoft.com/office/officeart/2008/layout/NameandTitleOrganizationalChart"/>
    <dgm:cxn modelId="{5FE50A19-EB40-40A8-9FED-A2927CCAFC93}" type="presParOf" srcId="{11DA53EE-912D-4622-BB03-88B59300D639}" destId="{C7E5214B-146F-4900-8FCE-CC69BF076C17}" srcOrd="2" destOrd="0" presId="urn:microsoft.com/office/officeart/2008/layout/NameandTitleOrganizationalChart"/>
    <dgm:cxn modelId="{25C2BE6A-848B-4D0E-BC2C-CAA7A40C5FE8}" type="presParOf" srcId="{EECF903C-DE75-4D1C-A554-DF60E2E15161}" destId="{A876597B-6B8B-47E3-A9CD-9F062EC3F123}" srcOrd="1" destOrd="0" presId="urn:microsoft.com/office/officeart/2008/layout/NameandTitleOrganizationalChart"/>
    <dgm:cxn modelId="{686100ED-EBA7-4E2E-AB65-0F6282A4604D}" type="presParOf" srcId="{EECF903C-DE75-4D1C-A554-DF60E2E15161}" destId="{672BD063-86BA-4923-83B7-A6C52A323567}" srcOrd="2" destOrd="0" presId="urn:microsoft.com/office/officeart/2008/layout/NameandTitleOrganizationalChart"/>
    <dgm:cxn modelId="{158F0359-5147-426C-9ABC-301075BF5003}" type="presParOf" srcId="{8D30CACB-DC97-4AD6-A6BB-15AA4C2AA240}" destId="{08BD64D7-C6B2-44B5-B9F5-875AB26C359D}" srcOrd="2" destOrd="0" presId="urn:microsoft.com/office/officeart/2008/layout/NameandTitleOrganizationalChart"/>
    <dgm:cxn modelId="{3BDAFAC0-9A6A-40B1-9C5E-1215100D1BA3}" type="presParOf" srcId="{8D30CACB-DC97-4AD6-A6BB-15AA4C2AA240}" destId="{DDBB85A5-7DE9-40EF-8565-92120F22488F}" srcOrd="3" destOrd="0" presId="urn:microsoft.com/office/officeart/2008/layout/NameandTitleOrganizationalChart"/>
    <dgm:cxn modelId="{21478A10-3536-42D4-A5B4-4B88CB874416}" type="presParOf" srcId="{DDBB85A5-7DE9-40EF-8565-92120F22488F}" destId="{C3CC5A36-6FDB-4547-B336-C6943670C310}" srcOrd="0" destOrd="0" presId="urn:microsoft.com/office/officeart/2008/layout/NameandTitleOrganizationalChart"/>
    <dgm:cxn modelId="{2C195178-EEC7-4274-B47F-1C3350650EE4}" type="presParOf" srcId="{C3CC5A36-6FDB-4547-B336-C6943670C310}" destId="{DC81A137-A88B-4652-B374-FC1AEC116A01}" srcOrd="0" destOrd="0" presId="urn:microsoft.com/office/officeart/2008/layout/NameandTitleOrganizationalChart"/>
    <dgm:cxn modelId="{E35EBDF4-1EEC-4542-B4A8-20827D112628}" type="presParOf" srcId="{C3CC5A36-6FDB-4547-B336-C6943670C310}" destId="{0D316C8A-0E00-4931-986A-34CD8FCDACB4}" srcOrd="1" destOrd="0" presId="urn:microsoft.com/office/officeart/2008/layout/NameandTitleOrganizationalChart"/>
    <dgm:cxn modelId="{89AF6F0B-3FC9-478D-B043-F076045AF1AF}" type="presParOf" srcId="{C3CC5A36-6FDB-4547-B336-C6943670C310}" destId="{81B7761A-DB66-4E04-AE78-BEDBDD262756}" srcOrd="2" destOrd="0" presId="urn:microsoft.com/office/officeart/2008/layout/NameandTitleOrganizationalChart"/>
    <dgm:cxn modelId="{A9CB73BF-E670-4E51-B439-819FC9FE9518}" type="presParOf" srcId="{DDBB85A5-7DE9-40EF-8565-92120F22488F}" destId="{CBA548ED-4FF2-4549-92DD-4F844156B0C8}" srcOrd="1" destOrd="0" presId="urn:microsoft.com/office/officeart/2008/layout/NameandTitleOrganizationalChart"/>
    <dgm:cxn modelId="{AABC86BF-17D1-4165-97A3-3CF87D30E391}" type="presParOf" srcId="{DDBB85A5-7DE9-40EF-8565-92120F22488F}" destId="{AD30A7C8-1026-4758-8AA4-EA6772DAD201}" srcOrd="2" destOrd="0" presId="urn:microsoft.com/office/officeart/2008/layout/NameandTitleOrganizationalChart"/>
    <dgm:cxn modelId="{A042FFFA-99A8-4BCD-AF06-E8724DE55147}" type="presParOf" srcId="{3451149D-5A30-4447-B80D-59374F81F06B}" destId="{E1763175-21C5-448A-B170-655B66E91F99}" srcOrd="2" destOrd="0" presId="urn:microsoft.com/office/officeart/2008/layout/NameandTitleOrganizationalChart"/>
    <dgm:cxn modelId="{67BBBBEF-6551-46EF-B089-C939C8C9E840}" type="presParOf" srcId="{7B7CC56E-3D4D-4D21-A2FF-531EB4780129}" destId="{CF9C48D6-875B-47D3-AACD-240F358CC9C4}" srcOrd="2" destOrd="0" presId="urn:microsoft.com/office/officeart/2008/layout/NameandTitleOrganizationalChart"/>
    <dgm:cxn modelId="{A1134DE6-1929-4E7A-802B-647687465F2A}" type="presParOf" srcId="{7B7CC56E-3D4D-4D21-A2FF-531EB4780129}" destId="{4200EAEB-A928-406A-86BA-4D2D3768E259}" srcOrd="3" destOrd="0" presId="urn:microsoft.com/office/officeart/2008/layout/NameandTitleOrganizationalChart"/>
    <dgm:cxn modelId="{F811AF92-13FC-43F7-B1F2-AFC70F799878}" type="presParOf" srcId="{4200EAEB-A928-406A-86BA-4D2D3768E259}" destId="{51E0CA1C-7619-4D92-B41D-DC1121F070EB}" srcOrd="0" destOrd="0" presId="urn:microsoft.com/office/officeart/2008/layout/NameandTitleOrganizationalChart"/>
    <dgm:cxn modelId="{68D84D8C-E823-45BD-9DF7-4E35874AC8FE}" type="presParOf" srcId="{51E0CA1C-7619-4D92-B41D-DC1121F070EB}" destId="{DFACE774-3E26-4B91-BAFB-F303862D3D7A}" srcOrd="0" destOrd="0" presId="urn:microsoft.com/office/officeart/2008/layout/NameandTitleOrganizationalChart"/>
    <dgm:cxn modelId="{E6050D55-277E-4E44-87FD-B5CB031DEF25}" type="presParOf" srcId="{51E0CA1C-7619-4D92-B41D-DC1121F070EB}" destId="{E78EDC0E-8A8A-4D75-95F4-45C076A9FCB0}" srcOrd="1" destOrd="0" presId="urn:microsoft.com/office/officeart/2008/layout/NameandTitleOrganizationalChart"/>
    <dgm:cxn modelId="{7554952E-DB35-49E4-86EA-B57ECA069083}" type="presParOf" srcId="{51E0CA1C-7619-4D92-B41D-DC1121F070EB}" destId="{E303473D-F767-473D-B11A-6DB0C5465E82}" srcOrd="2" destOrd="0" presId="urn:microsoft.com/office/officeart/2008/layout/NameandTitleOrganizationalChart"/>
    <dgm:cxn modelId="{0808ACA3-C520-4617-958D-C519A540519D}" type="presParOf" srcId="{4200EAEB-A928-406A-86BA-4D2D3768E259}" destId="{35180AFF-8265-4708-9C69-85CBBEECA577}" srcOrd="1" destOrd="0" presId="urn:microsoft.com/office/officeart/2008/layout/NameandTitleOrganizationalChart"/>
    <dgm:cxn modelId="{930F1C41-FAB1-437D-A747-F35FBC053106}" type="presParOf" srcId="{4200EAEB-A928-406A-86BA-4D2D3768E259}" destId="{2F0E00F1-2390-4B6C-A627-05B74A95E94B}" srcOrd="2" destOrd="0" presId="urn:microsoft.com/office/officeart/2008/layout/NameandTitleOrganizationalChart"/>
    <dgm:cxn modelId="{E8C25492-72B3-44A8-BC2F-46CCB02FFB38}" type="presParOf" srcId="{69499438-84CB-4286-B054-D62023892D0C}" destId="{01AB3DCB-1ABF-413A-BDC7-182571C49774}" srcOrd="2" destOrd="0" presId="urn:microsoft.com/office/officeart/2008/layout/NameandTitleOrganizationalChar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A805587C-0587-47C9-BE54-4727FFDB85D5}" type="doc">
      <dgm:prSet loTypeId="urn:microsoft.com/office/officeart/2005/8/layout/chevron1" loCatId="process" qsTypeId="urn:microsoft.com/office/officeart/2005/8/quickstyle/simple1" qsCatId="simple" csTypeId="urn:microsoft.com/office/officeart/2005/8/colors/accent1_2" csCatId="accent1" phldr="1"/>
      <dgm:spPr/>
    </dgm:pt>
    <dgm:pt modelId="{DE943209-A72C-43C9-925A-A9837C5F2699}">
      <dgm:prSet phldrT="[Text]" custT="1"/>
      <dgm:spPr>
        <a:solidFill>
          <a:schemeClr val="accent1"/>
        </a:solidFill>
      </dgm:spPr>
      <dgm:t>
        <a:bodyPr/>
        <a:lstStyle/>
        <a:p>
          <a:r>
            <a:rPr lang="en-US" sz="1400" dirty="0" smtClean="0">
              <a:solidFill>
                <a:schemeClr val="tx1"/>
              </a:solidFill>
            </a:rPr>
            <a:t>Agreement created in Pegasys</a:t>
          </a:r>
        </a:p>
        <a:p>
          <a:r>
            <a:rPr lang="en-US" sz="1200" b="1" dirty="0" smtClean="0">
              <a:solidFill>
                <a:schemeClr val="tx1"/>
              </a:solidFill>
            </a:rPr>
            <a:t>ED: External Agreement</a:t>
          </a:r>
          <a:endParaRPr lang="en-US" sz="1200" b="1" dirty="0">
            <a:solidFill>
              <a:schemeClr val="tx1"/>
            </a:solidFill>
          </a:endParaRPr>
        </a:p>
      </dgm:t>
    </dgm:pt>
    <dgm:pt modelId="{23D3040F-D191-4BEC-BF02-BD20E0725DFF}" type="parTrans" cxnId="{61FA111C-BFC6-4E0F-973E-FF24637D9E2E}">
      <dgm:prSet/>
      <dgm:spPr/>
      <dgm:t>
        <a:bodyPr/>
        <a:lstStyle/>
        <a:p>
          <a:endParaRPr lang="en-US"/>
        </a:p>
      </dgm:t>
    </dgm:pt>
    <dgm:pt modelId="{A35A7E39-AE64-4AD8-8EAF-B848CC0F2CED}" type="sibTrans" cxnId="{61FA111C-BFC6-4E0F-973E-FF24637D9E2E}">
      <dgm:prSet/>
      <dgm:spPr/>
      <dgm:t>
        <a:bodyPr/>
        <a:lstStyle/>
        <a:p>
          <a:endParaRPr lang="en-US"/>
        </a:p>
      </dgm:t>
    </dgm:pt>
    <dgm:pt modelId="{70F915A5-1F15-4E16-8219-CEFE7A31E72B}">
      <dgm:prSet phldrT="[Text]" custT="1"/>
      <dgm:spPr>
        <a:solidFill>
          <a:schemeClr val="accent1">
            <a:lumMod val="90000"/>
          </a:schemeClr>
        </a:solidFill>
      </dgm:spPr>
      <dgm:t>
        <a:bodyPr/>
        <a:lstStyle/>
        <a:p>
          <a:r>
            <a:rPr lang="en-US" sz="1400" dirty="0" smtClean="0">
              <a:solidFill>
                <a:schemeClr val="tx1"/>
              </a:solidFill>
            </a:rPr>
            <a:t>Bill generated from DBR</a:t>
          </a:r>
        </a:p>
        <a:p>
          <a:r>
            <a:rPr lang="en-US" sz="1200" b="1" dirty="0" smtClean="0">
              <a:solidFill>
                <a:schemeClr val="tx1"/>
              </a:solidFill>
            </a:rPr>
            <a:t>BD: Normal Line Type</a:t>
          </a:r>
          <a:endParaRPr lang="en-US" sz="1200" b="1" dirty="0">
            <a:solidFill>
              <a:schemeClr val="tx1"/>
            </a:solidFill>
          </a:endParaRPr>
        </a:p>
      </dgm:t>
    </dgm:pt>
    <dgm:pt modelId="{4CC4F217-91A7-4731-9026-B90BC3DE88BA}" type="parTrans" cxnId="{BA028EB6-1C95-4059-AF6C-3FE62E3BF060}">
      <dgm:prSet/>
      <dgm:spPr/>
      <dgm:t>
        <a:bodyPr/>
        <a:lstStyle/>
        <a:p>
          <a:endParaRPr lang="en-US"/>
        </a:p>
      </dgm:t>
    </dgm:pt>
    <dgm:pt modelId="{F54706DD-414A-408C-B7B7-5BBF34495CC1}" type="sibTrans" cxnId="{BA028EB6-1C95-4059-AF6C-3FE62E3BF060}">
      <dgm:prSet/>
      <dgm:spPr/>
      <dgm:t>
        <a:bodyPr/>
        <a:lstStyle/>
        <a:p>
          <a:endParaRPr lang="en-US"/>
        </a:p>
      </dgm:t>
    </dgm:pt>
    <dgm:pt modelId="{B1A66862-6E9C-4FF8-A470-283CC8E0D155}">
      <dgm:prSet phldrT="[Text]" custT="1"/>
      <dgm:spPr>
        <a:solidFill>
          <a:schemeClr val="accent1">
            <a:lumMod val="75000"/>
          </a:schemeClr>
        </a:solidFill>
      </dgm:spPr>
      <dgm:t>
        <a:bodyPr/>
        <a:lstStyle/>
        <a:p>
          <a:r>
            <a:rPr lang="en-US" sz="1400" dirty="0" smtClean="0">
              <a:solidFill>
                <a:schemeClr val="tx1"/>
              </a:solidFill>
            </a:rPr>
            <a:t>Collection received from customer</a:t>
          </a:r>
        </a:p>
        <a:p>
          <a:r>
            <a:rPr lang="en-US" sz="1200" b="1" dirty="0" smtClean="0">
              <a:solidFill>
                <a:schemeClr val="tx1"/>
              </a:solidFill>
            </a:rPr>
            <a:t>CR: Normal Line Type</a:t>
          </a:r>
          <a:endParaRPr lang="en-US" sz="1200" b="1" dirty="0">
            <a:solidFill>
              <a:schemeClr val="tx1"/>
            </a:solidFill>
          </a:endParaRPr>
        </a:p>
      </dgm:t>
    </dgm:pt>
    <dgm:pt modelId="{EEA05314-79DB-416B-914C-1A4CD9075DCF}" type="parTrans" cxnId="{F35C455B-A8C9-4858-BD00-5BA10C823165}">
      <dgm:prSet/>
      <dgm:spPr/>
      <dgm:t>
        <a:bodyPr/>
        <a:lstStyle/>
        <a:p>
          <a:endParaRPr lang="en-US"/>
        </a:p>
      </dgm:t>
    </dgm:pt>
    <dgm:pt modelId="{B6ABAF1D-CFDF-440D-92BD-D72BE67BE82F}" type="sibTrans" cxnId="{F35C455B-A8C9-4858-BD00-5BA10C823165}">
      <dgm:prSet/>
      <dgm:spPr/>
      <dgm:t>
        <a:bodyPr/>
        <a:lstStyle/>
        <a:p>
          <a:endParaRPr lang="en-US"/>
        </a:p>
      </dgm:t>
    </dgm:pt>
    <dgm:pt modelId="{0EA2DC5E-A575-4106-BD44-A1B2A714332B}" type="pres">
      <dgm:prSet presAssocID="{A805587C-0587-47C9-BE54-4727FFDB85D5}" presName="Name0" presStyleCnt="0">
        <dgm:presLayoutVars>
          <dgm:dir/>
          <dgm:animLvl val="lvl"/>
          <dgm:resizeHandles val="exact"/>
        </dgm:presLayoutVars>
      </dgm:prSet>
      <dgm:spPr/>
    </dgm:pt>
    <dgm:pt modelId="{8BA859DD-747E-4474-9FEE-B1957841EB2F}" type="pres">
      <dgm:prSet presAssocID="{DE943209-A72C-43C9-925A-A9837C5F2699}" presName="parTxOnly" presStyleLbl="node1" presStyleIdx="0" presStyleCnt="3" custLinFactNeighborX="84132" custLinFactNeighborY="819">
        <dgm:presLayoutVars>
          <dgm:chMax val="0"/>
          <dgm:chPref val="0"/>
          <dgm:bulletEnabled val="1"/>
        </dgm:presLayoutVars>
      </dgm:prSet>
      <dgm:spPr/>
      <dgm:t>
        <a:bodyPr/>
        <a:lstStyle/>
        <a:p>
          <a:endParaRPr lang="en-US"/>
        </a:p>
      </dgm:t>
    </dgm:pt>
    <dgm:pt modelId="{1D89FC28-B6D8-43C1-B441-C45E10829693}" type="pres">
      <dgm:prSet presAssocID="{A35A7E39-AE64-4AD8-8EAF-B848CC0F2CED}" presName="parTxOnlySpace" presStyleCnt="0"/>
      <dgm:spPr/>
    </dgm:pt>
    <dgm:pt modelId="{39725BD0-30D2-4821-A7B2-79554900A0B2}" type="pres">
      <dgm:prSet presAssocID="{70F915A5-1F15-4E16-8219-CEFE7A31E72B}" presName="parTxOnly" presStyleLbl="node1" presStyleIdx="1" presStyleCnt="3" custLinFactNeighborX="40792">
        <dgm:presLayoutVars>
          <dgm:chMax val="0"/>
          <dgm:chPref val="0"/>
          <dgm:bulletEnabled val="1"/>
        </dgm:presLayoutVars>
      </dgm:prSet>
      <dgm:spPr/>
      <dgm:t>
        <a:bodyPr/>
        <a:lstStyle/>
        <a:p>
          <a:endParaRPr lang="en-US"/>
        </a:p>
      </dgm:t>
    </dgm:pt>
    <dgm:pt modelId="{639E7260-E125-4B91-8319-06827F9F313A}" type="pres">
      <dgm:prSet presAssocID="{F54706DD-414A-408C-B7B7-5BBF34495CC1}" presName="parTxOnlySpace" presStyleCnt="0"/>
      <dgm:spPr/>
    </dgm:pt>
    <dgm:pt modelId="{471986B9-1417-4FB8-9495-0ED4DED7AC4B}" type="pres">
      <dgm:prSet presAssocID="{B1A66862-6E9C-4FF8-A470-283CC8E0D155}" presName="parTxOnly" presStyleLbl="node1" presStyleIdx="2" presStyleCnt="3">
        <dgm:presLayoutVars>
          <dgm:chMax val="0"/>
          <dgm:chPref val="0"/>
          <dgm:bulletEnabled val="1"/>
        </dgm:presLayoutVars>
      </dgm:prSet>
      <dgm:spPr/>
      <dgm:t>
        <a:bodyPr/>
        <a:lstStyle/>
        <a:p>
          <a:endParaRPr lang="en-US"/>
        </a:p>
      </dgm:t>
    </dgm:pt>
  </dgm:ptLst>
  <dgm:cxnLst>
    <dgm:cxn modelId="{61FA111C-BFC6-4E0F-973E-FF24637D9E2E}" srcId="{A805587C-0587-47C9-BE54-4727FFDB85D5}" destId="{DE943209-A72C-43C9-925A-A9837C5F2699}" srcOrd="0" destOrd="0" parTransId="{23D3040F-D191-4BEC-BF02-BD20E0725DFF}" sibTransId="{A35A7E39-AE64-4AD8-8EAF-B848CC0F2CED}"/>
    <dgm:cxn modelId="{57540A84-15AD-43D1-A221-71CC27E347D9}" type="presOf" srcId="{B1A66862-6E9C-4FF8-A470-283CC8E0D155}" destId="{471986B9-1417-4FB8-9495-0ED4DED7AC4B}" srcOrd="0" destOrd="0" presId="urn:microsoft.com/office/officeart/2005/8/layout/chevron1"/>
    <dgm:cxn modelId="{E924C7A7-9529-482B-A765-1FF3627801BF}" type="presOf" srcId="{A805587C-0587-47C9-BE54-4727FFDB85D5}" destId="{0EA2DC5E-A575-4106-BD44-A1B2A714332B}" srcOrd="0" destOrd="0" presId="urn:microsoft.com/office/officeart/2005/8/layout/chevron1"/>
    <dgm:cxn modelId="{BA028EB6-1C95-4059-AF6C-3FE62E3BF060}" srcId="{A805587C-0587-47C9-BE54-4727FFDB85D5}" destId="{70F915A5-1F15-4E16-8219-CEFE7A31E72B}" srcOrd="1" destOrd="0" parTransId="{4CC4F217-91A7-4731-9026-B90BC3DE88BA}" sibTransId="{F54706DD-414A-408C-B7B7-5BBF34495CC1}"/>
    <dgm:cxn modelId="{F35C455B-A8C9-4858-BD00-5BA10C823165}" srcId="{A805587C-0587-47C9-BE54-4727FFDB85D5}" destId="{B1A66862-6E9C-4FF8-A470-283CC8E0D155}" srcOrd="2" destOrd="0" parTransId="{EEA05314-79DB-416B-914C-1A4CD9075DCF}" sibTransId="{B6ABAF1D-CFDF-440D-92BD-D72BE67BE82F}"/>
    <dgm:cxn modelId="{0FECC52D-720C-4228-86C9-1D6917D2E540}" type="presOf" srcId="{70F915A5-1F15-4E16-8219-CEFE7A31E72B}" destId="{39725BD0-30D2-4821-A7B2-79554900A0B2}" srcOrd="0" destOrd="0" presId="urn:microsoft.com/office/officeart/2005/8/layout/chevron1"/>
    <dgm:cxn modelId="{2B070107-457F-4944-80E8-525F96A18F01}" type="presOf" srcId="{DE943209-A72C-43C9-925A-A9837C5F2699}" destId="{8BA859DD-747E-4474-9FEE-B1957841EB2F}" srcOrd="0" destOrd="0" presId="urn:microsoft.com/office/officeart/2005/8/layout/chevron1"/>
    <dgm:cxn modelId="{F57FBF54-36DD-4388-B6FC-597C1AAD8AFC}" type="presParOf" srcId="{0EA2DC5E-A575-4106-BD44-A1B2A714332B}" destId="{8BA859DD-747E-4474-9FEE-B1957841EB2F}" srcOrd="0" destOrd="0" presId="urn:microsoft.com/office/officeart/2005/8/layout/chevron1"/>
    <dgm:cxn modelId="{28CD90BD-FC6B-4502-809D-30BFED70AA51}" type="presParOf" srcId="{0EA2DC5E-A575-4106-BD44-A1B2A714332B}" destId="{1D89FC28-B6D8-43C1-B441-C45E10829693}" srcOrd="1" destOrd="0" presId="urn:microsoft.com/office/officeart/2005/8/layout/chevron1"/>
    <dgm:cxn modelId="{AB853CF4-89B5-45A0-83CF-1DB3C8D8CC90}" type="presParOf" srcId="{0EA2DC5E-A575-4106-BD44-A1B2A714332B}" destId="{39725BD0-30D2-4821-A7B2-79554900A0B2}" srcOrd="2" destOrd="0" presId="urn:microsoft.com/office/officeart/2005/8/layout/chevron1"/>
    <dgm:cxn modelId="{ED9DED6E-6C65-49EB-B168-97C9DB3D8370}" type="presParOf" srcId="{0EA2DC5E-A575-4106-BD44-A1B2A714332B}" destId="{639E7260-E125-4B91-8319-06827F9F313A}" srcOrd="3" destOrd="0" presId="urn:microsoft.com/office/officeart/2005/8/layout/chevron1"/>
    <dgm:cxn modelId="{49A470AD-2FB9-49CD-AC69-6C7BA4429793}" type="presParOf" srcId="{0EA2DC5E-A575-4106-BD44-A1B2A714332B}" destId="{471986B9-1417-4FB8-9495-0ED4DED7AC4B}" srcOrd="4"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957CD115-035B-4D0B-ADD0-CC01CD51FA36}" type="doc">
      <dgm:prSet loTypeId="urn:microsoft.com/office/officeart/2005/8/layout/process1" loCatId="process" qsTypeId="urn:microsoft.com/office/officeart/2005/8/quickstyle/simple4" qsCatId="simple" csTypeId="urn:microsoft.com/office/officeart/2005/8/colors/accent2_2" csCatId="accent2" phldr="1"/>
      <dgm:spPr/>
      <dgm:t>
        <a:bodyPr/>
        <a:lstStyle/>
        <a:p>
          <a:endParaRPr lang="en-US"/>
        </a:p>
      </dgm:t>
    </dgm:pt>
    <dgm:pt modelId="{2507117D-8C4D-4714-B26B-977A1F22AF53}">
      <dgm:prSet phldrT="[Text]" custT="1"/>
      <dgm:spPr/>
      <dgm:t>
        <a:bodyPr/>
        <a:lstStyle/>
        <a:p>
          <a:r>
            <a:rPr lang="en-US" sz="1400" b="1" dirty="0" smtClean="0"/>
            <a:t>Finance Center receives file and imports Accrual Records via Mass import</a:t>
          </a:r>
          <a:endParaRPr lang="en-US" sz="1400" b="1" dirty="0"/>
        </a:p>
      </dgm:t>
    </dgm:pt>
    <dgm:pt modelId="{EEEBAD4A-B280-47DA-8736-EFB0ADBBFE04}" type="parTrans" cxnId="{0C896958-7054-489E-A316-2507D9B4D589}">
      <dgm:prSet/>
      <dgm:spPr/>
      <dgm:t>
        <a:bodyPr/>
        <a:lstStyle/>
        <a:p>
          <a:endParaRPr lang="en-US"/>
        </a:p>
      </dgm:t>
    </dgm:pt>
    <dgm:pt modelId="{FE4A4D41-7965-4421-A235-75D8BBC44FA0}" type="sibTrans" cxnId="{0C896958-7054-489E-A316-2507D9B4D589}">
      <dgm:prSet/>
      <dgm:spPr/>
      <dgm:t>
        <a:bodyPr/>
        <a:lstStyle/>
        <a:p>
          <a:endParaRPr lang="en-US"/>
        </a:p>
      </dgm:t>
    </dgm:pt>
    <dgm:pt modelId="{31F13582-6DB0-4FBA-A128-8C7E7E16340E}">
      <dgm:prSet phldrT="[Text]" custT="1"/>
      <dgm:spPr/>
      <dgm:t>
        <a:bodyPr/>
        <a:lstStyle/>
        <a:p>
          <a:r>
            <a:rPr lang="en-US" sz="1400" b="1" dirty="0" smtClean="0"/>
            <a:t>Accrual File is created in Mass Import format by NBA and sent to Finance Center</a:t>
          </a:r>
          <a:endParaRPr lang="en-US" sz="1400" b="1" dirty="0"/>
        </a:p>
      </dgm:t>
    </dgm:pt>
    <dgm:pt modelId="{8E061226-6D3C-47FA-A831-B99C791D61C3}" type="parTrans" cxnId="{E5987E46-417B-405F-88AE-603FB67412B5}">
      <dgm:prSet/>
      <dgm:spPr/>
      <dgm:t>
        <a:bodyPr/>
        <a:lstStyle/>
        <a:p>
          <a:endParaRPr lang="en-US"/>
        </a:p>
      </dgm:t>
    </dgm:pt>
    <dgm:pt modelId="{F0906E5D-3A5B-4FFF-A015-B34AAEEBF0F5}" type="sibTrans" cxnId="{E5987E46-417B-405F-88AE-603FB67412B5}">
      <dgm:prSet/>
      <dgm:spPr/>
      <dgm:t>
        <a:bodyPr/>
        <a:lstStyle/>
        <a:p>
          <a:endParaRPr lang="en-US" dirty="0"/>
        </a:p>
      </dgm:t>
    </dgm:pt>
    <dgm:pt modelId="{D5A2B6F4-C8AF-4A2E-B4EE-CCA50FA0C521}">
      <dgm:prSet phldrT="[Text]" custT="1"/>
      <dgm:spPr/>
      <dgm:t>
        <a:bodyPr/>
        <a:lstStyle/>
        <a:p>
          <a:r>
            <a:rPr lang="en-US" sz="1400" b="1" dirty="0" smtClean="0"/>
            <a:t>Billing Records are recorded in the NBA source system</a:t>
          </a:r>
          <a:endParaRPr lang="en-US" sz="1400" b="1" dirty="0"/>
        </a:p>
      </dgm:t>
    </dgm:pt>
    <dgm:pt modelId="{1C0568C3-4E3B-440B-AA41-DDB7BB15BEF4}" type="parTrans" cxnId="{8C3126A4-56ED-4673-800B-184753E2536C}">
      <dgm:prSet/>
      <dgm:spPr/>
      <dgm:t>
        <a:bodyPr/>
        <a:lstStyle/>
        <a:p>
          <a:endParaRPr lang="en-US"/>
        </a:p>
      </dgm:t>
    </dgm:pt>
    <dgm:pt modelId="{CDBFF514-A4C3-46CC-8B95-B156BEFF8F52}" type="sibTrans" cxnId="{8C3126A4-56ED-4673-800B-184753E2536C}">
      <dgm:prSet/>
      <dgm:spPr/>
      <dgm:t>
        <a:bodyPr/>
        <a:lstStyle/>
        <a:p>
          <a:endParaRPr lang="en-US" dirty="0"/>
        </a:p>
      </dgm:t>
    </dgm:pt>
    <dgm:pt modelId="{34979800-40DB-405E-BB8E-B109E35977FB}" type="pres">
      <dgm:prSet presAssocID="{957CD115-035B-4D0B-ADD0-CC01CD51FA36}" presName="Name0" presStyleCnt="0">
        <dgm:presLayoutVars>
          <dgm:dir/>
          <dgm:resizeHandles val="exact"/>
        </dgm:presLayoutVars>
      </dgm:prSet>
      <dgm:spPr/>
      <dgm:t>
        <a:bodyPr/>
        <a:lstStyle/>
        <a:p>
          <a:endParaRPr lang="en-US"/>
        </a:p>
      </dgm:t>
    </dgm:pt>
    <dgm:pt modelId="{527ADC0C-4CB8-4E55-B04D-D363698D737C}" type="pres">
      <dgm:prSet presAssocID="{D5A2B6F4-C8AF-4A2E-B4EE-CCA50FA0C521}" presName="node" presStyleLbl="node1" presStyleIdx="0" presStyleCnt="3">
        <dgm:presLayoutVars>
          <dgm:bulletEnabled val="1"/>
        </dgm:presLayoutVars>
      </dgm:prSet>
      <dgm:spPr/>
      <dgm:t>
        <a:bodyPr/>
        <a:lstStyle/>
        <a:p>
          <a:endParaRPr lang="en-US"/>
        </a:p>
      </dgm:t>
    </dgm:pt>
    <dgm:pt modelId="{C1148CF6-2D7D-47E0-806A-581C4C9CC179}" type="pres">
      <dgm:prSet presAssocID="{CDBFF514-A4C3-46CC-8B95-B156BEFF8F52}" presName="sibTrans" presStyleLbl="sibTrans2D1" presStyleIdx="0" presStyleCnt="2"/>
      <dgm:spPr/>
      <dgm:t>
        <a:bodyPr/>
        <a:lstStyle/>
        <a:p>
          <a:endParaRPr lang="en-US"/>
        </a:p>
      </dgm:t>
    </dgm:pt>
    <dgm:pt modelId="{9E724B5E-C833-4E1D-9A01-BC26401173CB}" type="pres">
      <dgm:prSet presAssocID="{CDBFF514-A4C3-46CC-8B95-B156BEFF8F52}" presName="connectorText" presStyleLbl="sibTrans2D1" presStyleIdx="0" presStyleCnt="2"/>
      <dgm:spPr/>
      <dgm:t>
        <a:bodyPr/>
        <a:lstStyle/>
        <a:p>
          <a:endParaRPr lang="en-US"/>
        </a:p>
      </dgm:t>
    </dgm:pt>
    <dgm:pt modelId="{DFD29DC8-2652-4DFE-A29C-73EDE59A91AF}" type="pres">
      <dgm:prSet presAssocID="{31F13582-6DB0-4FBA-A128-8C7E7E16340E}" presName="node" presStyleLbl="node1" presStyleIdx="1" presStyleCnt="3">
        <dgm:presLayoutVars>
          <dgm:bulletEnabled val="1"/>
        </dgm:presLayoutVars>
      </dgm:prSet>
      <dgm:spPr/>
      <dgm:t>
        <a:bodyPr/>
        <a:lstStyle/>
        <a:p>
          <a:endParaRPr lang="en-US"/>
        </a:p>
      </dgm:t>
    </dgm:pt>
    <dgm:pt modelId="{A6790400-CF63-4465-8361-018B01B64AB3}" type="pres">
      <dgm:prSet presAssocID="{F0906E5D-3A5B-4FFF-A015-B34AAEEBF0F5}" presName="sibTrans" presStyleLbl="sibTrans2D1" presStyleIdx="1" presStyleCnt="2"/>
      <dgm:spPr/>
      <dgm:t>
        <a:bodyPr/>
        <a:lstStyle/>
        <a:p>
          <a:endParaRPr lang="en-US"/>
        </a:p>
      </dgm:t>
    </dgm:pt>
    <dgm:pt modelId="{65854D72-9A3B-4DC3-8E40-875AA05D5F58}" type="pres">
      <dgm:prSet presAssocID="{F0906E5D-3A5B-4FFF-A015-B34AAEEBF0F5}" presName="connectorText" presStyleLbl="sibTrans2D1" presStyleIdx="1" presStyleCnt="2"/>
      <dgm:spPr/>
      <dgm:t>
        <a:bodyPr/>
        <a:lstStyle/>
        <a:p>
          <a:endParaRPr lang="en-US"/>
        </a:p>
      </dgm:t>
    </dgm:pt>
    <dgm:pt modelId="{780879DB-D96D-453E-9AED-8A9523167648}" type="pres">
      <dgm:prSet presAssocID="{2507117D-8C4D-4714-B26B-977A1F22AF53}" presName="node" presStyleLbl="node1" presStyleIdx="2" presStyleCnt="3">
        <dgm:presLayoutVars>
          <dgm:bulletEnabled val="1"/>
        </dgm:presLayoutVars>
      </dgm:prSet>
      <dgm:spPr/>
      <dgm:t>
        <a:bodyPr/>
        <a:lstStyle/>
        <a:p>
          <a:endParaRPr lang="en-US"/>
        </a:p>
      </dgm:t>
    </dgm:pt>
  </dgm:ptLst>
  <dgm:cxnLst>
    <dgm:cxn modelId="{68905E0E-2BAA-4767-AF10-0F5404090EDF}" type="presOf" srcId="{F0906E5D-3A5B-4FFF-A015-B34AAEEBF0F5}" destId="{A6790400-CF63-4465-8361-018B01B64AB3}" srcOrd="0" destOrd="0" presId="urn:microsoft.com/office/officeart/2005/8/layout/process1"/>
    <dgm:cxn modelId="{778DB43D-F242-457B-B7DB-42C67E52A6B7}" type="presOf" srcId="{D5A2B6F4-C8AF-4A2E-B4EE-CCA50FA0C521}" destId="{527ADC0C-4CB8-4E55-B04D-D363698D737C}" srcOrd="0" destOrd="0" presId="urn:microsoft.com/office/officeart/2005/8/layout/process1"/>
    <dgm:cxn modelId="{4F9BBA84-CA9A-4F90-B8A2-E714441E8FE3}" type="presOf" srcId="{CDBFF514-A4C3-46CC-8B95-B156BEFF8F52}" destId="{9E724B5E-C833-4E1D-9A01-BC26401173CB}" srcOrd="1" destOrd="0" presId="urn:microsoft.com/office/officeart/2005/8/layout/process1"/>
    <dgm:cxn modelId="{E5987E46-417B-405F-88AE-603FB67412B5}" srcId="{957CD115-035B-4D0B-ADD0-CC01CD51FA36}" destId="{31F13582-6DB0-4FBA-A128-8C7E7E16340E}" srcOrd="1" destOrd="0" parTransId="{8E061226-6D3C-47FA-A831-B99C791D61C3}" sibTransId="{F0906E5D-3A5B-4FFF-A015-B34AAEEBF0F5}"/>
    <dgm:cxn modelId="{2FA9A78D-97F9-479D-973A-DFB859A4E79D}" type="presOf" srcId="{F0906E5D-3A5B-4FFF-A015-B34AAEEBF0F5}" destId="{65854D72-9A3B-4DC3-8E40-875AA05D5F58}" srcOrd="1" destOrd="0" presId="urn:microsoft.com/office/officeart/2005/8/layout/process1"/>
    <dgm:cxn modelId="{8C3126A4-56ED-4673-800B-184753E2536C}" srcId="{957CD115-035B-4D0B-ADD0-CC01CD51FA36}" destId="{D5A2B6F4-C8AF-4A2E-B4EE-CCA50FA0C521}" srcOrd="0" destOrd="0" parTransId="{1C0568C3-4E3B-440B-AA41-DDB7BB15BEF4}" sibTransId="{CDBFF514-A4C3-46CC-8B95-B156BEFF8F52}"/>
    <dgm:cxn modelId="{0C896958-7054-489E-A316-2507D9B4D589}" srcId="{957CD115-035B-4D0B-ADD0-CC01CD51FA36}" destId="{2507117D-8C4D-4714-B26B-977A1F22AF53}" srcOrd="2" destOrd="0" parTransId="{EEEBAD4A-B280-47DA-8736-EFB0ADBBFE04}" sibTransId="{FE4A4D41-7965-4421-A235-75D8BBC44FA0}"/>
    <dgm:cxn modelId="{B054E537-0E56-4E67-A3C2-C3180D1B20F7}" type="presOf" srcId="{CDBFF514-A4C3-46CC-8B95-B156BEFF8F52}" destId="{C1148CF6-2D7D-47E0-806A-581C4C9CC179}" srcOrd="0" destOrd="0" presId="urn:microsoft.com/office/officeart/2005/8/layout/process1"/>
    <dgm:cxn modelId="{441F2C41-5E6D-4A4C-BABF-D6E9E13F693D}" type="presOf" srcId="{957CD115-035B-4D0B-ADD0-CC01CD51FA36}" destId="{34979800-40DB-405E-BB8E-B109E35977FB}" srcOrd="0" destOrd="0" presId="urn:microsoft.com/office/officeart/2005/8/layout/process1"/>
    <dgm:cxn modelId="{C6F82029-D30B-4C8D-B203-5A9CA774C3ED}" type="presOf" srcId="{2507117D-8C4D-4714-B26B-977A1F22AF53}" destId="{780879DB-D96D-453E-9AED-8A9523167648}" srcOrd="0" destOrd="0" presId="urn:microsoft.com/office/officeart/2005/8/layout/process1"/>
    <dgm:cxn modelId="{4E5EAA9A-05F3-4EC0-8084-5ACED5ED52C9}" type="presOf" srcId="{31F13582-6DB0-4FBA-A128-8C7E7E16340E}" destId="{DFD29DC8-2652-4DFE-A29C-73EDE59A91AF}" srcOrd="0" destOrd="0" presId="urn:microsoft.com/office/officeart/2005/8/layout/process1"/>
    <dgm:cxn modelId="{400A401C-6E47-407C-B79E-B61A283A0D1E}" type="presParOf" srcId="{34979800-40DB-405E-BB8E-B109E35977FB}" destId="{527ADC0C-4CB8-4E55-B04D-D363698D737C}" srcOrd="0" destOrd="0" presId="urn:microsoft.com/office/officeart/2005/8/layout/process1"/>
    <dgm:cxn modelId="{0E99B8FA-D67C-43AB-BE05-5D08D07288A4}" type="presParOf" srcId="{34979800-40DB-405E-BB8E-B109E35977FB}" destId="{C1148CF6-2D7D-47E0-806A-581C4C9CC179}" srcOrd="1" destOrd="0" presId="urn:microsoft.com/office/officeart/2005/8/layout/process1"/>
    <dgm:cxn modelId="{F4AAC609-8CF2-4C7F-8DF1-B1F021558561}" type="presParOf" srcId="{C1148CF6-2D7D-47E0-806A-581C4C9CC179}" destId="{9E724B5E-C833-4E1D-9A01-BC26401173CB}" srcOrd="0" destOrd="0" presId="urn:microsoft.com/office/officeart/2005/8/layout/process1"/>
    <dgm:cxn modelId="{B8B242B6-68D6-44C5-B4E9-A851578F50A1}" type="presParOf" srcId="{34979800-40DB-405E-BB8E-B109E35977FB}" destId="{DFD29DC8-2652-4DFE-A29C-73EDE59A91AF}" srcOrd="2" destOrd="0" presId="urn:microsoft.com/office/officeart/2005/8/layout/process1"/>
    <dgm:cxn modelId="{EEFA2BB4-A2F5-47BC-B468-991C59431F6E}" type="presParOf" srcId="{34979800-40DB-405E-BB8E-B109E35977FB}" destId="{A6790400-CF63-4465-8361-018B01B64AB3}" srcOrd="3" destOrd="0" presId="urn:microsoft.com/office/officeart/2005/8/layout/process1"/>
    <dgm:cxn modelId="{8A468405-A6AA-40FE-9183-CE88894CF5CC}" type="presParOf" srcId="{A6790400-CF63-4465-8361-018B01B64AB3}" destId="{65854D72-9A3B-4DC3-8E40-875AA05D5F58}" srcOrd="0" destOrd="0" presId="urn:microsoft.com/office/officeart/2005/8/layout/process1"/>
    <dgm:cxn modelId="{5F6B92C2-DC5C-491D-9642-0AC6473B8BFE}" type="presParOf" srcId="{34979800-40DB-405E-BB8E-B109E35977FB}" destId="{780879DB-D96D-453E-9AED-8A9523167648}" srcOrd="4"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957CD115-035B-4D0B-ADD0-CC01CD51FA36}" type="doc">
      <dgm:prSet loTypeId="urn:microsoft.com/office/officeart/2005/8/layout/cycle1" loCatId="cycle" qsTypeId="urn:microsoft.com/office/officeart/2005/8/quickstyle/simple4" qsCatId="simple" csTypeId="urn:microsoft.com/office/officeart/2005/8/colors/accent2_2" csCatId="accent2" phldr="1"/>
      <dgm:spPr/>
      <dgm:t>
        <a:bodyPr/>
        <a:lstStyle/>
        <a:p>
          <a:endParaRPr lang="en-US"/>
        </a:p>
      </dgm:t>
    </dgm:pt>
    <dgm:pt modelId="{2507117D-8C4D-4714-B26B-977A1F22AF53}">
      <dgm:prSet phldrT="[Text]" custT="1"/>
      <dgm:spPr/>
      <dgm:t>
        <a:bodyPr/>
        <a:lstStyle/>
        <a:p>
          <a:r>
            <a:rPr lang="en-US" sz="1400" b="1" dirty="0" smtClean="0"/>
            <a:t>FMESB performs batch control edits and transfers file to Pegasys</a:t>
          </a:r>
          <a:endParaRPr lang="en-US" sz="1400" b="1" dirty="0"/>
        </a:p>
      </dgm:t>
    </dgm:pt>
    <dgm:pt modelId="{EEEBAD4A-B280-47DA-8736-EFB0ADBBFE04}" type="parTrans" cxnId="{0C896958-7054-489E-A316-2507D9B4D589}">
      <dgm:prSet/>
      <dgm:spPr/>
      <dgm:t>
        <a:bodyPr/>
        <a:lstStyle/>
        <a:p>
          <a:endParaRPr lang="en-US"/>
        </a:p>
      </dgm:t>
    </dgm:pt>
    <dgm:pt modelId="{FE4A4D41-7965-4421-A235-75D8BBC44FA0}" type="sibTrans" cxnId="{0C896958-7054-489E-A316-2507D9B4D589}">
      <dgm:prSet/>
      <dgm:spPr/>
      <dgm:t>
        <a:bodyPr/>
        <a:lstStyle/>
        <a:p>
          <a:endParaRPr lang="en-US"/>
        </a:p>
      </dgm:t>
    </dgm:pt>
    <dgm:pt modelId="{340B8DC1-3ACA-4156-AC1F-621573EE98DC}">
      <dgm:prSet phldrT="[Text]" custT="1"/>
      <dgm:spPr/>
      <dgm:t>
        <a:bodyPr/>
        <a:lstStyle/>
        <a:p>
          <a:r>
            <a:rPr lang="en-US" sz="1400" b="1" dirty="0" smtClean="0"/>
            <a:t>Form Import batch process executed against file</a:t>
          </a:r>
          <a:endParaRPr lang="en-US" sz="1400" b="1" dirty="0"/>
        </a:p>
      </dgm:t>
    </dgm:pt>
    <dgm:pt modelId="{27C0459C-1BC1-4A18-9EA8-CEAAD60F847F}" type="parTrans" cxnId="{4177D7C2-2655-4B37-8C7E-CAB88B18924A}">
      <dgm:prSet/>
      <dgm:spPr/>
      <dgm:t>
        <a:bodyPr/>
        <a:lstStyle/>
        <a:p>
          <a:endParaRPr lang="en-US"/>
        </a:p>
      </dgm:t>
    </dgm:pt>
    <dgm:pt modelId="{2BCC1669-F149-4E18-9D5D-96C989F70AE7}" type="sibTrans" cxnId="{4177D7C2-2655-4B37-8C7E-CAB88B18924A}">
      <dgm:prSet/>
      <dgm:spPr/>
      <dgm:t>
        <a:bodyPr/>
        <a:lstStyle/>
        <a:p>
          <a:endParaRPr lang="en-US"/>
        </a:p>
      </dgm:t>
    </dgm:pt>
    <dgm:pt modelId="{DCE6A639-7ECE-432E-8D65-CDB4E2977BF1}">
      <dgm:prSet phldrT="[Text]" custT="1"/>
      <dgm:spPr/>
      <dgm:t>
        <a:bodyPr/>
        <a:lstStyle/>
        <a:p>
          <a:r>
            <a:rPr lang="en-US" sz="1400" b="1" dirty="0" smtClean="0"/>
            <a:t>Outbound Return Files to the ASSIST module via FMESB</a:t>
          </a:r>
          <a:endParaRPr lang="en-US" sz="1400" b="1" dirty="0"/>
        </a:p>
      </dgm:t>
    </dgm:pt>
    <dgm:pt modelId="{FB7B503D-E56F-4211-B5AE-E6EB9126D3C1}" type="parTrans" cxnId="{F1E87269-BBD3-4CF0-9FC9-3320854C47B7}">
      <dgm:prSet/>
      <dgm:spPr/>
      <dgm:t>
        <a:bodyPr/>
        <a:lstStyle/>
        <a:p>
          <a:endParaRPr lang="en-US"/>
        </a:p>
      </dgm:t>
    </dgm:pt>
    <dgm:pt modelId="{793F1560-056B-4D36-A588-74598F4CB77F}" type="sibTrans" cxnId="{F1E87269-BBD3-4CF0-9FC9-3320854C47B7}">
      <dgm:prSet/>
      <dgm:spPr/>
      <dgm:t>
        <a:bodyPr/>
        <a:lstStyle/>
        <a:p>
          <a:endParaRPr lang="en-US"/>
        </a:p>
      </dgm:t>
    </dgm:pt>
    <dgm:pt modelId="{8DC76572-0393-4434-B478-473AAF4CF484}">
      <dgm:prSet phldrT="[Text]" custT="1"/>
      <dgm:spPr/>
      <dgm:t>
        <a:bodyPr/>
        <a:lstStyle/>
        <a:p>
          <a:r>
            <a:rPr lang="en-US" sz="1400" b="1" dirty="0" smtClean="0"/>
            <a:t>The ASSIST module extracts data and generates Accrual Files</a:t>
          </a:r>
          <a:endParaRPr lang="en-US" sz="1400" b="1" dirty="0"/>
        </a:p>
      </dgm:t>
    </dgm:pt>
    <dgm:pt modelId="{EB4C1D12-800E-49AE-B45A-3C67CAD4AD36}" type="parTrans" cxnId="{9F359D2F-AAC9-4137-B446-284A6DC61CD3}">
      <dgm:prSet/>
      <dgm:spPr/>
      <dgm:t>
        <a:bodyPr/>
        <a:lstStyle/>
        <a:p>
          <a:endParaRPr lang="en-US"/>
        </a:p>
      </dgm:t>
    </dgm:pt>
    <dgm:pt modelId="{D3385FB7-11BB-4885-A676-30C760D083A9}" type="sibTrans" cxnId="{9F359D2F-AAC9-4137-B446-284A6DC61CD3}">
      <dgm:prSet/>
      <dgm:spPr/>
      <dgm:t>
        <a:bodyPr/>
        <a:lstStyle/>
        <a:p>
          <a:endParaRPr lang="en-US"/>
        </a:p>
      </dgm:t>
    </dgm:pt>
    <dgm:pt modelId="{1464A47F-05A2-4849-95E5-517A3A922EBB}">
      <dgm:prSet phldrT="[Text]" custT="1"/>
      <dgm:spPr/>
      <dgm:t>
        <a:bodyPr/>
        <a:lstStyle/>
        <a:p>
          <a:r>
            <a:rPr lang="en-US" sz="1400" b="1" dirty="0" smtClean="0"/>
            <a:t>Pegasys Batch Controls validates file against batch controls parameters and database</a:t>
          </a:r>
          <a:endParaRPr lang="en-US" sz="1400" b="1" dirty="0"/>
        </a:p>
      </dgm:t>
    </dgm:pt>
    <dgm:pt modelId="{D9876B9F-B19E-4C56-B18F-2F9F11A2A5CE}" type="parTrans" cxnId="{0AF6364C-3ACD-443E-8458-5A7D56565184}">
      <dgm:prSet/>
      <dgm:spPr/>
      <dgm:t>
        <a:bodyPr/>
        <a:lstStyle/>
        <a:p>
          <a:endParaRPr lang="en-US"/>
        </a:p>
      </dgm:t>
    </dgm:pt>
    <dgm:pt modelId="{08D73A9D-FC9E-46DF-808D-1D9CCB83488F}" type="sibTrans" cxnId="{0AF6364C-3ACD-443E-8458-5A7D56565184}">
      <dgm:prSet/>
      <dgm:spPr/>
      <dgm:t>
        <a:bodyPr/>
        <a:lstStyle/>
        <a:p>
          <a:endParaRPr lang="en-US"/>
        </a:p>
      </dgm:t>
    </dgm:pt>
    <dgm:pt modelId="{BBFB545A-8B40-48F4-B9F4-2A97890C2925}" type="pres">
      <dgm:prSet presAssocID="{957CD115-035B-4D0B-ADD0-CC01CD51FA36}" presName="cycle" presStyleCnt="0">
        <dgm:presLayoutVars>
          <dgm:dir/>
          <dgm:resizeHandles val="exact"/>
        </dgm:presLayoutVars>
      </dgm:prSet>
      <dgm:spPr/>
      <dgm:t>
        <a:bodyPr/>
        <a:lstStyle/>
        <a:p>
          <a:endParaRPr lang="en-US"/>
        </a:p>
      </dgm:t>
    </dgm:pt>
    <dgm:pt modelId="{E1549DC5-A602-4DCB-AFB5-9C7A8093811F}" type="pres">
      <dgm:prSet presAssocID="{2507117D-8C4D-4714-B26B-977A1F22AF53}" presName="dummy" presStyleCnt="0"/>
      <dgm:spPr/>
      <dgm:t>
        <a:bodyPr/>
        <a:lstStyle/>
        <a:p>
          <a:endParaRPr lang="en-US"/>
        </a:p>
      </dgm:t>
    </dgm:pt>
    <dgm:pt modelId="{5E53C4A7-1878-4202-BE19-B822E696A635}" type="pres">
      <dgm:prSet presAssocID="{2507117D-8C4D-4714-B26B-977A1F22AF53}" presName="node" presStyleLbl="revTx" presStyleIdx="0" presStyleCnt="5" custScaleX="125887" custRadScaleRad="102825" custRadScaleInc="-4732">
        <dgm:presLayoutVars>
          <dgm:bulletEnabled val="1"/>
        </dgm:presLayoutVars>
      </dgm:prSet>
      <dgm:spPr/>
      <dgm:t>
        <a:bodyPr/>
        <a:lstStyle/>
        <a:p>
          <a:endParaRPr lang="en-US"/>
        </a:p>
      </dgm:t>
    </dgm:pt>
    <dgm:pt modelId="{9E91A196-1DA4-4F82-90CC-6DE5DA139791}" type="pres">
      <dgm:prSet presAssocID="{FE4A4D41-7965-4421-A235-75D8BBC44FA0}" presName="sibTrans" presStyleLbl="node1" presStyleIdx="0" presStyleCnt="5"/>
      <dgm:spPr/>
      <dgm:t>
        <a:bodyPr/>
        <a:lstStyle/>
        <a:p>
          <a:endParaRPr lang="en-US"/>
        </a:p>
      </dgm:t>
    </dgm:pt>
    <dgm:pt modelId="{4978ABDE-33AE-4130-A79B-B5A4A706C61F}" type="pres">
      <dgm:prSet presAssocID="{1464A47F-05A2-4849-95E5-517A3A922EBB}" presName="dummy" presStyleCnt="0"/>
      <dgm:spPr/>
      <dgm:t>
        <a:bodyPr/>
        <a:lstStyle/>
        <a:p>
          <a:endParaRPr lang="en-US"/>
        </a:p>
      </dgm:t>
    </dgm:pt>
    <dgm:pt modelId="{25D637F3-3C71-430E-936B-079299769626}" type="pres">
      <dgm:prSet presAssocID="{1464A47F-05A2-4849-95E5-517A3A922EBB}" presName="node" presStyleLbl="revTx" presStyleIdx="1" presStyleCnt="5" custScaleX="236956" custScaleY="79464">
        <dgm:presLayoutVars>
          <dgm:bulletEnabled val="1"/>
        </dgm:presLayoutVars>
      </dgm:prSet>
      <dgm:spPr/>
      <dgm:t>
        <a:bodyPr/>
        <a:lstStyle/>
        <a:p>
          <a:endParaRPr lang="en-US"/>
        </a:p>
      </dgm:t>
    </dgm:pt>
    <dgm:pt modelId="{8875B91B-C267-40CA-86F5-FBCF7B620263}" type="pres">
      <dgm:prSet presAssocID="{08D73A9D-FC9E-46DF-808D-1D9CCB83488F}" presName="sibTrans" presStyleLbl="node1" presStyleIdx="1" presStyleCnt="5"/>
      <dgm:spPr/>
      <dgm:t>
        <a:bodyPr/>
        <a:lstStyle/>
        <a:p>
          <a:endParaRPr lang="en-US"/>
        </a:p>
      </dgm:t>
    </dgm:pt>
    <dgm:pt modelId="{31CDAA5E-B7F1-4116-8170-E6748B2F0E5C}" type="pres">
      <dgm:prSet presAssocID="{340B8DC1-3ACA-4156-AC1F-621573EE98DC}" presName="dummy" presStyleCnt="0"/>
      <dgm:spPr/>
      <dgm:t>
        <a:bodyPr/>
        <a:lstStyle/>
        <a:p>
          <a:endParaRPr lang="en-US"/>
        </a:p>
      </dgm:t>
    </dgm:pt>
    <dgm:pt modelId="{2DCA7BDA-D78A-40E7-A49F-9D21BFA3AEEA}" type="pres">
      <dgm:prSet presAssocID="{340B8DC1-3ACA-4156-AC1F-621573EE98DC}" presName="node" presStyleLbl="revTx" presStyleIdx="2" presStyleCnt="5" custScaleX="96995">
        <dgm:presLayoutVars>
          <dgm:bulletEnabled val="1"/>
        </dgm:presLayoutVars>
      </dgm:prSet>
      <dgm:spPr/>
      <dgm:t>
        <a:bodyPr/>
        <a:lstStyle/>
        <a:p>
          <a:endParaRPr lang="en-US"/>
        </a:p>
      </dgm:t>
    </dgm:pt>
    <dgm:pt modelId="{4A07126D-AA56-4CB1-AD0C-E1C0026193E7}" type="pres">
      <dgm:prSet presAssocID="{2BCC1669-F149-4E18-9D5D-96C989F70AE7}" presName="sibTrans" presStyleLbl="node1" presStyleIdx="2" presStyleCnt="5"/>
      <dgm:spPr/>
      <dgm:t>
        <a:bodyPr/>
        <a:lstStyle/>
        <a:p>
          <a:endParaRPr lang="en-US"/>
        </a:p>
      </dgm:t>
    </dgm:pt>
    <dgm:pt modelId="{B79D7A55-1288-43F6-9A29-DA5FA7F028A4}" type="pres">
      <dgm:prSet presAssocID="{DCE6A639-7ECE-432E-8D65-CDB4E2977BF1}" presName="dummy" presStyleCnt="0"/>
      <dgm:spPr/>
      <dgm:t>
        <a:bodyPr/>
        <a:lstStyle/>
        <a:p>
          <a:endParaRPr lang="en-US"/>
        </a:p>
      </dgm:t>
    </dgm:pt>
    <dgm:pt modelId="{A5297422-9B05-49B7-8B0E-DB187519BCDD}" type="pres">
      <dgm:prSet presAssocID="{DCE6A639-7ECE-432E-8D65-CDB4E2977BF1}" presName="node" presStyleLbl="revTx" presStyleIdx="3" presStyleCnt="5" custScaleX="144072">
        <dgm:presLayoutVars>
          <dgm:bulletEnabled val="1"/>
        </dgm:presLayoutVars>
      </dgm:prSet>
      <dgm:spPr/>
      <dgm:t>
        <a:bodyPr/>
        <a:lstStyle/>
        <a:p>
          <a:endParaRPr lang="en-US"/>
        </a:p>
      </dgm:t>
    </dgm:pt>
    <dgm:pt modelId="{0CB505A0-0873-4A6D-8E76-079FA25C3304}" type="pres">
      <dgm:prSet presAssocID="{793F1560-056B-4D36-A588-74598F4CB77F}" presName="sibTrans" presStyleLbl="node1" presStyleIdx="3" presStyleCnt="5"/>
      <dgm:spPr/>
      <dgm:t>
        <a:bodyPr/>
        <a:lstStyle/>
        <a:p>
          <a:endParaRPr lang="en-US"/>
        </a:p>
      </dgm:t>
    </dgm:pt>
    <dgm:pt modelId="{524E5070-9841-4975-82B9-B65E61D54E24}" type="pres">
      <dgm:prSet presAssocID="{8DC76572-0393-4434-B478-473AAF4CF484}" presName="dummy" presStyleCnt="0"/>
      <dgm:spPr/>
      <dgm:t>
        <a:bodyPr/>
        <a:lstStyle/>
        <a:p>
          <a:endParaRPr lang="en-US"/>
        </a:p>
      </dgm:t>
    </dgm:pt>
    <dgm:pt modelId="{9CF9E8E1-6B3F-478F-BAC9-652BB337A26A}" type="pres">
      <dgm:prSet presAssocID="{8DC76572-0393-4434-B478-473AAF4CF484}" presName="node" presStyleLbl="revTx" presStyleIdx="4" presStyleCnt="5" custScaleX="129197" custRadScaleRad="105120" custRadScaleInc="-15338">
        <dgm:presLayoutVars>
          <dgm:bulletEnabled val="1"/>
        </dgm:presLayoutVars>
      </dgm:prSet>
      <dgm:spPr/>
      <dgm:t>
        <a:bodyPr/>
        <a:lstStyle/>
        <a:p>
          <a:endParaRPr lang="en-US"/>
        </a:p>
      </dgm:t>
    </dgm:pt>
    <dgm:pt modelId="{0849F788-2732-4E94-B136-5712D2C54F02}" type="pres">
      <dgm:prSet presAssocID="{D3385FB7-11BB-4885-A676-30C760D083A9}" presName="sibTrans" presStyleLbl="node1" presStyleIdx="4" presStyleCnt="5"/>
      <dgm:spPr/>
      <dgm:t>
        <a:bodyPr/>
        <a:lstStyle/>
        <a:p>
          <a:endParaRPr lang="en-US"/>
        </a:p>
      </dgm:t>
    </dgm:pt>
  </dgm:ptLst>
  <dgm:cxnLst>
    <dgm:cxn modelId="{C64B5B04-54C4-440A-916C-0FE87335BB4B}" type="presOf" srcId="{793F1560-056B-4D36-A588-74598F4CB77F}" destId="{0CB505A0-0873-4A6D-8E76-079FA25C3304}" srcOrd="0" destOrd="0" presId="urn:microsoft.com/office/officeart/2005/8/layout/cycle1"/>
    <dgm:cxn modelId="{ED0DB840-73C9-44DE-B676-3ED0B519F2F1}" type="presOf" srcId="{DCE6A639-7ECE-432E-8D65-CDB4E2977BF1}" destId="{A5297422-9B05-49B7-8B0E-DB187519BCDD}" srcOrd="0" destOrd="0" presId="urn:microsoft.com/office/officeart/2005/8/layout/cycle1"/>
    <dgm:cxn modelId="{9F359D2F-AAC9-4137-B446-284A6DC61CD3}" srcId="{957CD115-035B-4D0B-ADD0-CC01CD51FA36}" destId="{8DC76572-0393-4434-B478-473AAF4CF484}" srcOrd="4" destOrd="0" parTransId="{EB4C1D12-800E-49AE-B45A-3C67CAD4AD36}" sibTransId="{D3385FB7-11BB-4885-A676-30C760D083A9}"/>
    <dgm:cxn modelId="{740DE890-D620-4372-BB98-9743962FEEC8}" type="presOf" srcId="{FE4A4D41-7965-4421-A235-75D8BBC44FA0}" destId="{9E91A196-1DA4-4F82-90CC-6DE5DA139791}" srcOrd="0" destOrd="0" presId="urn:microsoft.com/office/officeart/2005/8/layout/cycle1"/>
    <dgm:cxn modelId="{5ABB39B5-17CA-4028-A256-1355CEC136DF}" type="presOf" srcId="{2507117D-8C4D-4714-B26B-977A1F22AF53}" destId="{5E53C4A7-1878-4202-BE19-B822E696A635}" srcOrd="0" destOrd="0" presId="urn:microsoft.com/office/officeart/2005/8/layout/cycle1"/>
    <dgm:cxn modelId="{0AF6364C-3ACD-443E-8458-5A7D56565184}" srcId="{957CD115-035B-4D0B-ADD0-CC01CD51FA36}" destId="{1464A47F-05A2-4849-95E5-517A3A922EBB}" srcOrd="1" destOrd="0" parTransId="{D9876B9F-B19E-4C56-B18F-2F9F11A2A5CE}" sibTransId="{08D73A9D-FC9E-46DF-808D-1D9CCB83488F}"/>
    <dgm:cxn modelId="{82991B43-276E-414B-92FE-A6277F8725D9}" type="presOf" srcId="{D3385FB7-11BB-4885-A676-30C760D083A9}" destId="{0849F788-2732-4E94-B136-5712D2C54F02}" srcOrd="0" destOrd="0" presId="urn:microsoft.com/office/officeart/2005/8/layout/cycle1"/>
    <dgm:cxn modelId="{AE48AD2F-2769-4EE0-A73D-E39D7649E299}" type="presOf" srcId="{1464A47F-05A2-4849-95E5-517A3A922EBB}" destId="{25D637F3-3C71-430E-936B-079299769626}" srcOrd="0" destOrd="0" presId="urn:microsoft.com/office/officeart/2005/8/layout/cycle1"/>
    <dgm:cxn modelId="{4177D7C2-2655-4B37-8C7E-CAB88B18924A}" srcId="{957CD115-035B-4D0B-ADD0-CC01CD51FA36}" destId="{340B8DC1-3ACA-4156-AC1F-621573EE98DC}" srcOrd="2" destOrd="0" parTransId="{27C0459C-1BC1-4A18-9EA8-CEAAD60F847F}" sibTransId="{2BCC1669-F149-4E18-9D5D-96C989F70AE7}"/>
    <dgm:cxn modelId="{3D994AB4-FCA7-4F73-9967-4AEBB8C14BED}" type="presOf" srcId="{08D73A9D-FC9E-46DF-808D-1D9CCB83488F}" destId="{8875B91B-C267-40CA-86F5-FBCF7B620263}" srcOrd="0" destOrd="0" presId="urn:microsoft.com/office/officeart/2005/8/layout/cycle1"/>
    <dgm:cxn modelId="{A85107F4-B0C4-4059-A8F9-3FE973E77BA4}" type="presOf" srcId="{340B8DC1-3ACA-4156-AC1F-621573EE98DC}" destId="{2DCA7BDA-D78A-40E7-A49F-9D21BFA3AEEA}" srcOrd="0" destOrd="0" presId="urn:microsoft.com/office/officeart/2005/8/layout/cycle1"/>
    <dgm:cxn modelId="{0C896958-7054-489E-A316-2507D9B4D589}" srcId="{957CD115-035B-4D0B-ADD0-CC01CD51FA36}" destId="{2507117D-8C4D-4714-B26B-977A1F22AF53}" srcOrd="0" destOrd="0" parTransId="{EEEBAD4A-B280-47DA-8736-EFB0ADBBFE04}" sibTransId="{FE4A4D41-7965-4421-A235-75D8BBC44FA0}"/>
    <dgm:cxn modelId="{5FF689FD-9057-48C5-A4B9-EAD3F517686A}" type="presOf" srcId="{957CD115-035B-4D0B-ADD0-CC01CD51FA36}" destId="{BBFB545A-8B40-48F4-B9F4-2A97890C2925}" srcOrd="0" destOrd="0" presId="urn:microsoft.com/office/officeart/2005/8/layout/cycle1"/>
    <dgm:cxn modelId="{18E218BE-B5B9-4E6E-B32F-0D25BB6E9180}" type="presOf" srcId="{8DC76572-0393-4434-B478-473AAF4CF484}" destId="{9CF9E8E1-6B3F-478F-BAC9-652BB337A26A}" srcOrd="0" destOrd="0" presId="urn:microsoft.com/office/officeart/2005/8/layout/cycle1"/>
    <dgm:cxn modelId="{F1E87269-BBD3-4CF0-9FC9-3320854C47B7}" srcId="{957CD115-035B-4D0B-ADD0-CC01CD51FA36}" destId="{DCE6A639-7ECE-432E-8D65-CDB4E2977BF1}" srcOrd="3" destOrd="0" parTransId="{FB7B503D-E56F-4211-B5AE-E6EB9126D3C1}" sibTransId="{793F1560-056B-4D36-A588-74598F4CB77F}"/>
    <dgm:cxn modelId="{0FEF8FB0-3037-4344-9F80-00AD2CAD5139}" type="presOf" srcId="{2BCC1669-F149-4E18-9D5D-96C989F70AE7}" destId="{4A07126D-AA56-4CB1-AD0C-E1C0026193E7}" srcOrd="0" destOrd="0" presId="urn:microsoft.com/office/officeart/2005/8/layout/cycle1"/>
    <dgm:cxn modelId="{35ABB081-E950-4977-82B8-3415B92A1A87}" type="presParOf" srcId="{BBFB545A-8B40-48F4-B9F4-2A97890C2925}" destId="{E1549DC5-A602-4DCB-AFB5-9C7A8093811F}" srcOrd="0" destOrd="0" presId="urn:microsoft.com/office/officeart/2005/8/layout/cycle1"/>
    <dgm:cxn modelId="{E9876D15-2A3F-432D-A4DD-731F267508A0}" type="presParOf" srcId="{BBFB545A-8B40-48F4-B9F4-2A97890C2925}" destId="{5E53C4A7-1878-4202-BE19-B822E696A635}" srcOrd="1" destOrd="0" presId="urn:microsoft.com/office/officeart/2005/8/layout/cycle1"/>
    <dgm:cxn modelId="{B991E12F-714E-4F4D-82E2-1C860FF4C769}" type="presParOf" srcId="{BBFB545A-8B40-48F4-B9F4-2A97890C2925}" destId="{9E91A196-1DA4-4F82-90CC-6DE5DA139791}" srcOrd="2" destOrd="0" presId="urn:microsoft.com/office/officeart/2005/8/layout/cycle1"/>
    <dgm:cxn modelId="{48921A4D-4E23-4AFA-82B9-3C6F3F2800DF}" type="presParOf" srcId="{BBFB545A-8B40-48F4-B9F4-2A97890C2925}" destId="{4978ABDE-33AE-4130-A79B-B5A4A706C61F}" srcOrd="3" destOrd="0" presId="urn:microsoft.com/office/officeart/2005/8/layout/cycle1"/>
    <dgm:cxn modelId="{262E98BC-2C6A-4C26-BBBC-685AAB074513}" type="presParOf" srcId="{BBFB545A-8B40-48F4-B9F4-2A97890C2925}" destId="{25D637F3-3C71-430E-936B-079299769626}" srcOrd="4" destOrd="0" presId="urn:microsoft.com/office/officeart/2005/8/layout/cycle1"/>
    <dgm:cxn modelId="{C495C299-EA27-4248-99E1-4FA66F12135D}" type="presParOf" srcId="{BBFB545A-8B40-48F4-B9F4-2A97890C2925}" destId="{8875B91B-C267-40CA-86F5-FBCF7B620263}" srcOrd="5" destOrd="0" presId="urn:microsoft.com/office/officeart/2005/8/layout/cycle1"/>
    <dgm:cxn modelId="{46F04C95-15EC-4716-8B28-ECD326D0C873}" type="presParOf" srcId="{BBFB545A-8B40-48F4-B9F4-2A97890C2925}" destId="{31CDAA5E-B7F1-4116-8170-E6748B2F0E5C}" srcOrd="6" destOrd="0" presId="urn:microsoft.com/office/officeart/2005/8/layout/cycle1"/>
    <dgm:cxn modelId="{42911AD4-1954-4E2C-A7A3-20895A517B28}" type="presParOf" srcId="{BBFB545A-8B40-48F4-B9F4-2A97890C2925}" destId="{2DCA7BDA-D78A-40E7-A49F-9D21BFA3AEEA}" srcOrd="7" destOrd="0" presId="urn:microsoft.com/office/officeart/2005/8/layout/cycle1"/>
    <dgm:cxn modelId="{ED44BFAA-45FF-46E6-9485-C9D2C1120372}" type="presParOf" srcId="{BBFB545A-8B40-48F4-B9F4-2A97890C2925}" destId="{4A07126D-AA56-4CB1-AD0C-E1C0026193E7}" srcOrd="8" destOrd="0" presId="urn:microsoft.com/office/officeart/2005/8/layout/cycle1"/>
    <dgm:cxn modelId="{856D3713-E847-4D18-818F-521942DAD9DA}" type="presParOf" srcId="{BBFB545A-8B40-48F4-B9F4-2A97890C2925}" destId="{B79D7A55-1288-43F6-9A29-DA5FA7F028A4}" srcOrd="9" destOrd="0" presId="urn:microsoft.com/office/officeart/2005/8/layout/cycle1"/>
    <dgm:cxn modelId="{A9D76D8E-1250-4553-837D-2FDC93F8C2B8}" type="presParOf" srcId="{BBFB545A-8B40-48F4-B9F4-2A97890C2925}" destId="{A5297422-9B05-49B7-8B0E-DB187519BCDD}" srcOrd="10" destOrd="0" presId="urn:microsoft.com/office/officeart/2005/8/layout/cycle1"/>
    <dgm:cxn modelId="{8BA189B1-F967-4114-AB76-DFDB64F455BB}" type="presParOf" srcId="{BBFB545A-8B40-48F4-B9F4-2A97890C2925}" destId="{0CB505A0-0873-4A6D-8E76-079FA25C3304}" srcOrd="11" destOrd="0" presId="urn:microsoft.com/office/officeart/2005/8/layout/cycle1"/>
    <dgm:cxn modelId="{AE3463BC-B0D0-455F-B320-B73481C2746A}" type="presParOf" srcId="{BBFB545A-8B40-48F4-B9F4-2A97890C2925}" destId="{524E5070-9841-4975-82B9-B65E61D54E24}" srcOrd="12" destOrd="0" presId="urn:microsoft.com/office/officeart/2005/8/layout/cycle1"/>
    <dgm:cxn modelId="{7B8F6038-8DD4-404D-8630-BF4FE1731957}" type="presParOf" srcId="{BBFB545A-8B40-48F4-B9F4-2A97890C2925}" destId="{9CF9E8E1-6B3F-478F-BAC9-652BB337A26A}" srcOrd="13" destOrd="0" presId="urn:microsoft.com/office/officeart/2005/8/layout/cycle1"/>
    <dgm:cxn modelId="{EF5E4510-3519-4A57-8C2F-E0D5462D57FB}" type="presParOf" srcId="{BBFB545A-8B40-48F4-B9F4-2A97890C2925}" destId="{0849F788-2732-4E94-B136-5712D2C54F02}" srcOrd="14" destOrd="0" presId="urn:microsoft.com/office/officeart/2005/8/layout/cycle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957CD115-035B-4D0B-ADD0-CC01CD51FA36}" type="doc">
      <dgm:prSet loTypeId="urn:microsoft.com/office/officeart/2005/8/layout/cycle1" loCatId="cycle" qsTypeId="urn:microsoft.com/office/officeart/2005/8/quickstyle/simple4" qsCatId="simple" csTypeId="urn:microsoft.com/office/officeart/2005/8/colors/accent2_2" csCatId="accent2" phldr="1"/>
      <dgm:spPr/>
      <dgm:t>
        <a:bodyPr/>
        <a:lstStyle/>
        <a:p>
          <a:endParaRPr lang="en-US"/>
        </a:p>
      </dgm:t>
    </dgm:pt>
    <dgm:pt modelId="{2507117D-8C4D-4714-B26B-977A1F22AF53}">
      <dgm:prSet phldrT="[Text]" custT="1"/>
      <dgm:spPr/>
      <dgm:t>
        <a:bodyPr/>
        <a:lstStyle/>
        <a:p>
          <a:r>
            <a:rPr lang="en-US" sz="1400" b="1" dirty="0" smtClean="0"/>
            <a:t>FMESB performs batch control edits and transfers file to Pegasys</a:t>
          </a:r>
          <a:endParaRPr lang="en-US" sz="1400" b="1" dirty="0"/>
        </a:p>
      </dgm:t>
    </dgm:pt>
    <dgm:pt modelId="{EEEBAD4A-B280-47DA-8736-EFB0ADBBFE04}" type="parTrans" cxnId="{0C896958-7054-489E-A316-2507D9B4D589}">
      <dgm:prSet/>
      <dgm:spPr/>
      <dgm:t>
        <a:bodyPr/>
        <a:lstStyle/>
        <a:p>
          <a:endParaRPr lang="en-US"/>
        </a:p>
      </dgm:t>
    </dgm:pt>
    <dgm:pt modelId="{FE4A4D41-7965-4421-A235-75D8BBC44FA0}" type="sibTrans" cxnId="{0C896958-7054-489E-A316-2507D9B4D589}">
      <dgm:prSet/>
      <dgm:spPr/>
      <dgm:t>
        <a:bodyPr/>
        <a:lstStyle/>
        <a:p>
          <a:endParaRPr lang="en-US"/>
        </a:p>
      </dgm:t>
    </dgm:pt>
    <dgm:pt modelId="{340B8DC1-3ACA-4156-AC1F-621573EE98DC}">
      <dgm:prSet phldrT="[Text]" custT="1"/>
      <dgm:spPr/>
      <dgm:t>
        <a:bodyPr/>
        <a:lstStyle/>
        <a:p>
          <a:r>
            <a:rPr lang="en-US" sz="1400" b="1" dirty="0" smtClean="0"/>
            <a:t>Form Import batch process executed against file</a:t>
          </a:r>
          <a:endParaRPr lang="en-US" sz="1400" b="1" dirty="0"/>
        </a:p>
      </dgm:t>
    </dgm:pt>
    <dgm:pt modelId="{27C0459C-1BC1-4A18-9EA8-CEAAD60F847F}" type="parTrans" cxnId="{4177D7C2-2655-4B37-8C7E-CAB88B18924A}">
      <dgm:prSet/>
      <dgm:spPr/>
      <dgm:t>
        <a:bodyPr/>
        <a:lstStyle/>
        <a:p>
          <a:endParaRPr lang="en-US"/>
        </a:p>
      </dgm:t>
    </dgm:pt>
    <dgm:pt modelId="{2BCC1669-F149-4E18-9D5D-96C989F70AE7}" type="sibTrans" cxnId="{4177D7C2-2655-4B37-8C7E-CAB88B18924A}">
      <dgm:prSet/>
      <dgm:spPr/>
      <dgm:t>
        <a:bodyPr/>
        <a:lstStyle/>
        <a:p>
          <a:endParaRPr lang="en-US"/>
        </a:p>
      </dgm:t>
    </dgm:pt>
    <dgm:pt modelId="{DCE6A639-7ECE-432E-8D65-CDB4E2977BF1}">
      <dgm:prSet phldrT="[Text]" custT="1"/>
      <dgm:spPr/>
      <dgm:t>
        <a:bodyPr/>
        <a:lstStyle/>
        <a:p>
          <a:r>
            <a:rPr lang="en-US" sz="1400" b="1" dirty="0" smtClean="0"/>
            <a:t>Outbound Return Files to FAS via FMESB</a:t>
          </a:r>
          <a:endParaRPr lang="en-US" sz="1400" b="1" dirty="0"/>
        </a:p>
      </dgm:t>
    </dgm:pt>
    <dgm:pt modelId="{FB7B503D-E56F-4211-B5AE-E6EB9126D3C1}" type="parTrans" cxnId="{F1E87269-BBD3-4CF0-9FC9-3320854C47B7}">
      <dgm:prSet/>
      <dgm:spPr/>
      <dgm:t>
        <a:bodyPr/>
        <a:lstStyle/>
        <a:p>
          <a:endParaRPr lang="en-US"/>
        </a:p>
      </dgm:t>
    </dgm:pt>
    <dgm:pt modelId="{793F1560-056B-4D36-A588-74598F4CB77F}" type="sibTrans" cxnId="{F1E87269-BBD3-4CF0-9FC9-3320854C47B7}">
      <dgm:prSet/>
      <dgm:spPr/>
      <dgm:t>
        <a:bodyPr/>
        <a:lstStyle/>
        <a:p>
          <a:endParaRPr lang="en-US"/>
        </a:p>
      </dgm:t>
    </dgm:pt>
    <dgm:pt modelId="{8DC76572-0393-4434-B478-473AAF4CF484}">
      <dgm:prSet phldrT="[Text]" custT="1"/>
      <dgm:spPr/>
      <dgm:t>
        <a:bodyPr/>
        <a:lstStyle/>
        <a:p>
          <a:r>
            <a:rPr lang="en-US" sz="1400" b="1" dirty="0" smtClean="0"/>
            <a:t>FAS Financial Interface/ Pegasys Connect combines data and generates Accrual files</a:t>
          </a:r>
          <a:endParaRPr lang="en-US" sz="1400" b="1" dirty="0"/>
        </a:p>
      </dgm:t>
    </dgm:pt>
    <dgm:pt modelId="{EB4C1D12-800E-49AE-B45A-3C67CAD4AD36}" type="parTrans" cxnId="{9F359D2F-AAC9-4137-B446-284A6DC61CD3}">
      <dgm:prSet/>
      <dgm:spPr/>
      <dgm:t>
        <a:bodyPr/>
        <a:lstStyle/>
        <a:p>
          <a:endParaRPr lang="en-US"/>
        </a:p>
      </dgm:t>
    </dgm:pt>
    <dgm:pt modelId="{D3385FB7-11BB-4885-A676-30C760D083A9}" type="sibTrans" cxnId="{9F359D2F-AAC9-4137-B446-284A6DC61CD3}">
      <dgm:prSet/>
      <dgm:spPr/>
      <dgm:t>
        <a:bodyPr/>
        <a:lstStyle/>
        <a:p>
          <a:endParaRPr lang="en-US"/>
        </a:p>
      </dgm:t>
    </dgm:pt>
    <dgm:pt modelId="{1464A47F-05A2-4849-95E5-517A3A922EBB}">
      <dgm:prSet phldrT="[Text]" custT="1"/>
      <dgm:spPr/>
      <dgm:t>
        <a:bodyPr/>
        <a:lstStyle/>
        <a:p>
          <a:r>
            <a:rPr lang="en-US" sz="1400" b="1" dirty="0" smtClean="0"/>
            <a:t>Pegasys Batch Controls validates file against batch controls parameters and database</a:t>
          </a:r>
          <a:endParaRPr lang="en-US" sz="1400" b="1" dirty="0"/>
        </a:p>
      </dgm:t>
    </dgm:pt>
    <dgm:pt modelId="{D9876B9F-B19E-4C56-B18F-2F9F11A2A5CE}" type="parTrans" cxnId="{0AF6364C-3ACD-443E-8458-5A7D56565184}">
      <dgm:prSet/>
      <dgm:spPr/>
      <dgm:t>
        <a:bodyPr/>
        <a:lstStyle/>
        <a:p>
          <a:endParaRPr lang="en-US"/>
        </a:p>
      </dgm:t>
    </dgm:pt>
    <dgm:pt modelId="{08D73A9D-FC9E-46DF-808D-1D9CCB83488F}" type="sibTrans" cxnId="{0AF6364C-3ACD-443E-8458-5A7D56565184}">
      <dgm:prSet/>
      <dgm:spPr/>
      <dgm:t>
        <a:bodyPr/>
        <a:lstStyle/>
        <a:p>
          <a:endParaRPr lang="en-US"/>
        </a:p>
      </dgm:t>
    </dgm:pt>
    <dgm:pt modelId="{BBFB545A-8B40-48F4-B9F4-2A97890C2925}" type="pres">
      <dgm:prSet presAssocID="{957CD115-035B-4D0B-ADD0-CC01CD51FA36}" presName="cycle" presStyleCnt="0">
        <dgm:presLayoutVars>
          <dgm:dir/>
          <dgm:resizeHandles val="exact"/>
        </dgm:presLayoutVars>
      </dgm:prSet>
      <dgm:spPr/>
      <dgm:t>
        <a:bodyPr/>
        <a:lstStyle/>
        <a:p>
          <a:endParaRPr lang="en-US"/>
        </a:p>
      </dgm:t>
    </dgm:pt>
    <dgm:pt modelId="{E1549DC5-A602-4DCB-AFB5-9C7A8093811F}" type="pres">
      <dgm:prSet presAssocID="{2507117D-8C4D-4714-B26B-977A1F22AF53}" presName="dummy" presStyleCnt="0"/>
      <dgm:spPr/>
      <dgm:t>
        <a:bodyPr/>
        <a:lstStyle/>
        <a:p>
          <a:endParaRPr lang="en-US"/>
        </a:p>
      </dgm:t>
    </dgm:pt>
    <dgm:pt modelId="{5E53C4A7-1878-4202-BE19-B822E696A635}" type="pres">
      <dgm:prSet presAssocID="{2507117D-8C4D-4714-B26B-977A1F22AF53}" presName="node" presStyleLbl="revTx" presStyleIdx="0" presStyleCnt="5" custScaleX="117560" custRadScaleRad="102825" custRadScaleInc="-4732">
        <dgm:presLayoutVars>
          <dgm:bulletEnabled val="1"/>
        </dgm:presLayoutVars>
      </dgm:prSet>
      <dgm:spPr/>
      <dgm:t>
        <a:bodyPr/>
        <a:lstStyle/>
        <a:p>
          <a:endParaRPr lang="en-US"/>
        </a:p>
      </dgm:t>
    </dgm:pt>
    <dgm:pt modelId="{9E91A196-1DA4-4F82-90CC-6DE5DA139791}" type="pres">
      <dgm:prSet presAssocID="{FE4A4D41-7965-4421-A235-75D8BBC44FA0}" presName="sibTrans" presStyleLbl="node1" presStyleIdx="0" presStyleCnt="5"/>
      <dgm:spPr/>
      <dgm:t>
        <a:bodyPr/>
        <a:lstStyle/>
        <a:p>
          <a:endParaRPr lang="en-US"/>
        </a:p>
      </dgm:t>
    </dgm:pt>
    <dgm:pt modelId="{4978ABDE-33AE-4130-A79B-B5A4A706C61F}" type="pres">
      <dgm:prSet presAssocID="{1464A47F-05A2-4849-95E5-517A3A922EBB}" presName="dummy" presStyleCnt="0"/>
      <dgm:spPr/>
      <dgm:t>
        <a:bodyPr/>
        <a:lstStyle/>
        <a:p>
          <a:endParaRPr lang="en-US"/>
        </a:p>
      </dgm:t>
    </dgm:pt>
    <dgm:pt modelId="{25D637F3-3C71-430E-936B-079299769626}" type="pres">
      <dgm:prSet presAssocID="{1464A47F-05A2-4849-95E5-517A3A922EBB}" presName="node" presStyleLbl="revTx" presStyleIdx="1" presStyleCnt="5" custScaleX="205136">
        <dgm:presLayoutVars>
          <dgm:bulletEnabled val="1"/>
        </dgm:presLayoutVars>
      </dgm:prSet>
      <dgm:spPr/>
      <dgm:t>
        <a:bodyPr/>
        <a:lstStyle/>
        <a:p>
          <a:endParaRPr lang="en-US"/>
        </a:p>
      </dgm:t>
    </dgm:pt>
    <dgm:pt modelId="{8875B91B-C267-40CA-86F5-FBCF7B620263}" type="pres">
      <dgm:prSet presAssocID="{08D73A9D-FC9E-46DF-808D-1D9CCB83488F}" presName="sibTrans" presStyleLbl="node1" presStyleIdx="1" presStyleCnt="5"/>
      <dgm:spPr/>
      <dgm:t>
        <a:bodyPr/>
        <a:lstStyle/>
        <a:p>
          <a:endParaRPr lang="en-US"/>
        </a:p>
      </dgm:t>
    </dgm:pt>
    <dgm:pt modelId="{31CDAA5E-B7F1-4116-8170-E6748B2F0E5C}" type="pres">
      <dgm:prSet presAssocID="{340B8DC1-3ACA-4156-AC1F-621573EE98DC}" presName="dummy" presStyleCnt="0"/>
      <dgm:spPr/>
      <dgm:t>
        <a:bodyPr/>
        <a:lstStyle/>
        <a:p>
          <a:endParaRPr lang="en-US"/>
        </a:p>
      </dgm:t>
    </dgm:pt>
    <dgm:pt modelId="{2DCA7BDA-D78A-40E7-A49F-9D21BFA3AEEA}" type="pres">
      <dgm:prSet presAssocID="{340B8DC1-3ACA-4156-AC1F-621573EE98DC}" presName="node" presStyleLbl="revTx" presStyleIdx="2" presStyleCnt="5" custScaleX="96995">
        <dgm:presLayoutVars>
          <dgm:bulletEnabled val="1"/>
        </dgm:presLayoutVars>
      </dgm:prSet>
      <dgm:spPr/>
      <dgm:t>
        <a:bodyPr/>
        <a:lstStyle/>
        <a:p>
          <a:endParaRPr lang="en-US"/>
        </a:p>
      </dgm:t>
    </dgm:pt>
    <dgm:pt modelId="{4A07126D-AA56-4CB1-AD0C-E1C0026193E7}" type="pres">
      <dgm:prSet presAssocID="{2BCC1669-F149-4E18-9D5D-96C989F70AE7}" presName="sibTrans" presStyleLbl="node1" presStyleIdx="2" presStyleCnt="5"/>
      <dgm:spPr/>
      <dgm:t>
        <a:bodyPr/>
        <a:lstStyle/>
        <a:p>
          <a:endParaRPr lang="en-US"/>
        </a:p>
      </dgm:t>
    </dgm:pt>
    <dgm:pt modelId="{B79D7A55-1288-43F6-9A29-DA5FA7F028A4}" type="pres">
      <dgm:prSet presAssocID="{DCE6A639-7ECE-432E-8D65-CDB4E2977BF1}" presName="dummy" presStyleCnt="0"/>
      <dgm:spPr/>
      <dgm:t>
        <a:bodyPr/>
        <a:lstStyle/>
        <a:p>
          <a:endParaRPr lang="en-US"/>
        </a:p>
      </dgm:t>
    </dgm:pt>
    <dgm:pt modelId="{A5297422-9B05-49B7-8B0E-DB187519BCDD}" type="pres">
      <dgm:prSet presAssocID="{DCE6A639-7ECE-432E-8D65-CDB4E2977BF1}" presName="node" presStyleLbl="revTx" presStyleIdx="3" presStyleCnt="5" custScaleX="113015">
        <dgm:presLayoutVars>
          <dgm:bulletEnabled val="1"/>
        </dgm:presLayoutVars>
      </dgm:prSet>
      <dgm:spPr/>
      <dgm:t>
        <a:bodyPr/>
        <a:lstStyle/>
        <a:p>
          <a:endParaRPr lang="en-US"/>
        </a:p>
      </dgm:t>
    </dgm:pt>
    <dgm:pt modelId="{0CB505A0-0873-4A6D-8E76-079FA25C3304}" type="pres">
      <dgm:prSet presAssocID="{793F1560-056B-4D36-A588-74598F4CB77F}" presName="sibTrans" presStyleLbl="node1" presStyleIdx="3" presStyleCnt="5" custLinFactNeighborX="1526" custLinFactNeighborY="770"/>
      <dgm:spPr/>
      <dgm:t>
        <a:bodyPr/>
        <a:lstStyle/>
        <a:p>
          <a:endParaRPr lang="en-US"/>
        </a:p>
      </dgm:t>
    </dgm:pt>
    <dgm:pt modelId="{524E5070-9841-4975-82B9-B65E61D54E24}" type="pres">
      <dgm:prSet presAssocID="{8DC76572-0393-4434-B478-473AAF4CF484}" presName="dummy" presStyleCnt="0"/>
      <dgm:spPr/>
      <dgm:t>
        <a:bodyPr/>
        <a:lstStyle/>
        <a:p>
          <a:endParaRPr lang="en-US"/>
        </a:p>
      </dgm:t>
    </dgm:pt>
    <dgm:pt modelId="{9CF9E8E1-6B3F-478F-BAC9-652BB337A26A}" type="pres">
      <dgm:prSet presAssocID="{8DC76572-0393-4434-B478-473AAF4CF484}" presName="node" presStyleLbl="revTx" presStyleIdx="4" presStyleCnt="5" custScaleX="169343" custRadScaleRad="105120" custRadScaleInc="-15338">
        <dgm:presLayoutVars>
          <dgm:bulletEnabled val="1"/>
        </dgm:presLayoutVars>
      </dgm:prSet>
      <dgm:spPr/>
      <dgm:t>
        <a:bodyPr/>
        <a:lstStyle/>
        <a:p>
          <a:endParaRPr lang="en-US"/>
        </a:p>
      </dgm:t>
    </dgm:pt>
    <dgm:pt modelId="{0849F788-2732-4E94-B136-5712D2C54F02}" type="pres">
      <dgm:prSet presAssocID="{D3385FB7-11BB-4885-A676-30C760D083A9}" presName="sibTrans" presStyleLbl="node1" presStyleIdx="4" presStyleCnt="5"/>
      <dgm:spPr/>
      <dgm:t>
        <a:bodyPr/>
        <a:lstStyle/>
        <a:p>
          <a:endParaRPr lang="en-US"/>
        </a:p>
      </dgm:t>
    </dgm:pt>
  </dgm:ptLst>
  <dgm:cxnLst>
    <dgm:cxn modelId="{380FE6D0-F17C-4752-A388-E5250A0B7533}" type="presOf" srcId="{2507117D-8C4D-4714-B26B-977A1F22AF53}" destId="{5E53C4A7-1878-4202-BE19-B822E696A635}" srcOrd="0" destOrd="0" presId="urn:microsoft.com/office/officeart/2005/8/layout/cycle1"/>
    <dgm:cxn modelId="{9F359D2F-AAC9-4137-B446-284A6DC61CD3}" srcId="{957CD115-035B-4D0B-ADD0-CC01CD51FA36}" destId="{8DC76572-0393-4434-B478-473AAF4CF484}" srcOrd="4" destOrd="0" parTransId="{EB4C1D12-800E-49AE-B45A-3C67CAD4AD36}" sibTransId="{D3385FB7-11BB-4885-A676-30C760D083A9}"/>
    <dgm:cxn modelId="{C2180081-3499-49BF-8D94-7C9148E79D6F}" type="presOf" srcId="{D3385FB7-11BB-4885-A676-30C760D083A9}" destId="{0849F788-2732-4E94-B136-5712D2C54F02}" srcOrd="0" destOrd="0" presId="urn:microsoft.com/office/officeart/2005/8/layout/cycle1"/>
    <dgm:cxn modelId="{2B99162C-B370-4F20-8958-1DEA38E7C5C5}" type="presOf" srcId="{8DC76572-0393-4434-B478-473AAF4CF484}" destId="{9CF9E8E1-6B3F-478F-BAC9-652BB337A26A}" srcOrd="0" destOrd="0" presId="urn:microsoft.com/office/officeart/2005/8/layout/cycle1"/>
    <dgm:cxn modelId="{4C85D3D0-A8F2-4F56-9CD7-D4BDEA57DD11}" type="presOf" srcId="{DCE6A639-7ECE-432E-8D65-CDB4E2977BF1}" destId="{A5297422-9B05-49B7-8B0E-DB187519BCDD}" srcOrd="0" destOrd="0" presId="urn:microsoft.com/office/officeart/2005/8/layout/cycle1"/>
    <dgm:cxn modelId="{0AF6364C-3ACD-443E-8458-5A7D56565184}" srcId="{957CD115-035B-4D0B-ADD0-CC01CD51FA36}" destId="{1464A47F-05A2-4849-95E5-517A3A922EBB}" srcOrd="1" destOrd="0" parTransId="{D9876B9F-B19E-4C56-B18F-2F9F11A2A5CE}" sibTransId="{08D73A9D-FC9E-46DF-808D-1D9CCB83488F}"/>
    <dgm:cxn modelId="{38AEF120-28D8-4DE3-8DE1-39DA5F4BC31C}" type="presOf" srcId="{2BCC1669-F149-4E18-9D5D-96C989F70AE7}" destId="{4A07126D-AA56-4CB1-AD0C-E1C0026193E7}" srcOrd="0" destOrd="0" presId="urn:microsoft.com/office/officeart/2005/8/layout/cycle1"/>
    <dgm:cxn modelId="{C580542F-0513-4FB8-81E7-0FDB8027D9B1}" type="presOf" srcId="{1464A47F-05A2-4849-95E5-517A3A922EBB}" destId="{25D637F3-3C71-430E-936B-079299769626}" srcOrd="0" destOrd="0" presId="urn:microsoft.com/office/officeart/2005/8/layout/cycle1"/>
    <dgm:cxn modelId="{4177D7C2-2655-4B37-8C7E-CAB88B18924A}" srcId="{957CD115-035B-4D0B-ADD0-CC01CD51FA36}" destId="{340B8DC1-3ACA-4156-AC1F-621573EE98DC}" srcOrd="2" destOrd="0" parTransId="{27C0459C-1BC1-4A18-9EA8-CEAAD60F847F}" sibTransId="{2BCC1669-F149-4E18-9D5D-96C989F70AE7}"/>
    <dgm:cxn modelId="{8A36C4E7-A2EA-4AEF-8A15-1D34C4311825}" type="presOf" srcId="{340B8DC1-3ACA-4156-AC1F-621573EE98DC}" destId="{2DCA7BDA-D78A-40E7-A49F-9D21BFA3AEEA}" srcOrd="0" destOrd="0" presId="urn:microsoft.com/office/officeart/2005/8/layout/cycle1"/>
    <dgm:cxn modelId="{0C896958-7054-489E-A316-2507D9B4D589}" srcId="{957CD115-035B-4D0B-ADD0-CC01CD51FA36}" destId="{2507117D-8C4D-4714-B26B-977A1F22AF53}" srcOrd="0" destOrd="0" parTransId="{EEEBAD4A-B280-47DA-8736-EFB0ADBBFE04}" sibTransId="{FE4A4D41-7965-4421-A235-75D8BBC44FA0}"/>
    <dgm:cxn modelId="{9F196C86-4F9C-4187-852E-7358DE781B13}" type="presOf" srcId="{957CD115-035B-4D0B-ADD0-CC01CD51FA36}" destId="{BBFB545A-8B40-48F4-B9F4-2A97890C2925}" srcOrd="0" destOrd="0" presId="urn:microsoft.com/office/officeart/2005/8/layout/cycle1"/>
    <dgm:cxn modelId="{2335F626-2405-4C1C-88F5-B35FB338174E}" type="presOf" srcId="{FE4A4D41-7965-4421-A235-75D8BBC44FA0}" destId="{9E91A196-1DA4-4F82-90CC-6DE5DA139791}" srcOrd="0" destOrd="0" presId="urn:microsoft.com/office/officeart/2005/8/layout/cycle1"/>
    <dgm:cxn modelId="{F1E87269-BBD3-4CF0-9FC9-3320854C47B7}" srcId="{957CD115-035B-4D0B-ADD0-CC01CD51FA36}" destId="{DCE6A639-7ECE-432E-8D65-CDB4E2977BF1}" srcOrd="3" destOrd="0" parTransId="{FB7B503D-E56F-4211-B5AE-E6EB9126D3C1}" sibTransId="{793F1560-056B-4D36-A588-74598F4CB77F}"/>
    <dgm:cxn modelId="{7D3E2254-5814-4252-8C56-5E77A89E5C53}" type="presOf" srcId="{793F1560-056B-4D36-A588-74598F4CB77F}" destId="{0CB505A0-0873-4A6D-8E76-079FA25C3304}" srcOrd="0" destOrd="0" presId="urn:microsoft.com/office/officeart/2005/8/layout/cycle1"/>
    <dgm:cxn modelId="{9ECAA9E7-91B8-4BE6-9C53-B3CFD7570F58}" type="presOf" srcId="{08D73A9D-FC9E-46DF-808D-1D9CCB83488F}" destId="{8875B91B-C267-40CA-86F5-FBCF7B620263}" srcOrd="0" destOrd="0" presId="urn:microsoft.com/office/officeart/2005/8/layout/cycle1"/>
    <dgm:cxn modelId="{976675A8-8EDF-473D-ABC4-FD50E07DB6DA}" type="presParOf" srcId="{BBFB545A-8B40-48F4-B9F4-2A97890C2925}" destId="{E1549DC5-A602-4DCB-AFB5-9C7A8093811F}" srcOrd="0" destOrd="0" presId="urn:microsoft.com/office/officeart/2005/8/layout/cycle1"/>
    <dgm:cxn modelId="{D97F82CF-68C1-4B43-BD5B-2915E6F8C0EF}" type="presParOf" srcId="{BBFB545A-8B40-48F4-B9F4-2A97890C2925}" destId="{5E53C4A7-1878-4202-BE19-B822E696A635}" srcOrd="1" destOrd="0" presId="urn:microsoft.com/office/officeart/2005/8/layout/cycle1"/>
    <dgm:cxn modelId="{B0D9FA6C-2093-489A-BAA6-D0E5D79747C3}" type="presParOf" srcId="{BBFB545A-8B40-48F4-B9F4-2A97890C2925}" destId="{9E91A196-1DA4-4F82-90CC-6DE5DA139791}" srcOrd="2" destOrd="0" presId="urn:microsoft.com/office/officeart/2005/8/layout/cycle1"/>
    <dgm:cxn modelId="{D3B975D6-1527-41BA-832F-4A96D6238A84}" type="presParOf" srcId="{BBFB545A-8B40-48F4-B9F4-2A97890C2925}" destId="{4978ABDE-33AE-4130-A79B-B5A4A706C61F}" srcOrd="3" destOrd="0" presId="urn:microsoft.com/office/officeart/2005/8/layout/cycle1"/>
    <dgm:cxn modelId="{B19D82D5-3DA3-4E66-BB5C-0E10A7BD8D4D}" type="presParOf" srcId="{BBFB545A-8B40-48F4-B9F4-2A97890C2925}" destId="{25D637F3-3C71-430E-936B-079299769626}" srcOrd="4" destOrd="0" presId="urn:microsoft.com/office/officeart/2005/8/layout/cycle1"/>
    <dgm:cxn modelId="{47200E2D-7B6D-4C3D-9D30-8B55209D4AAB}" type="presParOf" srcId="{BBFB545A-8B40-48F4-B9F4-2A97890C2925}" destId="{8875B91B-C267-40CA-86F5-FBCF7B620263}" srcOrd="5" destOrd="0" presId="urn:microsoft.com/office/officeart/2005/8/layout/cycle1"/>
    <dgm:cxn modelId="{2E4C87DC-6CB9-48CE-AB57-DFC38AE49FA7}" type="presParOf" srcId="{BBFB545A-8B40-48F4-B9F4-2A97890C2925}" destId="{31CDAA5E-B7F1-4116-8170-E6748B2F0E5C}" srcOrd="6" destOrd="0" presId="urn:microsoft.com/office/officeart/2005/8/layout/cycle1"/>
    <dgm:cxn modelId="{B8D49CE7-AFA7-499C-8406-2F25540613AF}" type="presParOf" srcId="{BBFB545A-8B40-48F4-B9F4-2A97890C2925}" destId="{2DCA7BDA-D78A-40E7-A49F-9D21BFA3AEEA}" srcOrd="7" destOrd="0" presId="urn:microsoft.com/office/officeart/2005/8/layout/cycle1"/>
    <dgm:cxn modelId="{C4070927-C72C-4AAA-997E-FDC3D32864EF}" type="presParOf" srcId="{BBFB545A-8B40-48F4-B9F4-2A97890C2925}" destId="{4A07126D-AA56-4CB1-AD0C-E1C0026193E7}" srcOrd="8" destOrd="0" presId="urn:microsoft.com/office/officeart/2005/8/layout/cycle1"/>
    <dgm:cxn modelId="{10D88DC0-F518-46A1-81B8-6C94E7BE14EA}" type="presParOf" srcId="{BBFB545A-8B40-48F4-B9F4-2A97890C2925}" destId="{B79D7A55-1288-43F6-9A29-DA5FA7F028A4}" srcOrd="9" destOrd="0" presId="urn:microsoft.com/office/officeart/2005/8/layout/cycle1"/>
    <dgm:cxn modelId="{591ED017-11E7-4911-8C21-9528C3C5B0E5}" type="presParOf" srcId="{BBFB545A-8B40-48F4-B9F4-2A97890C2925}" destId="{A5297422-9B05-49B7-8B0E-DB187519BCDD}" srcOrd="10" destOrd="0" presId="urn:microsoft.com/office/officeart/2005/8/layout/cycle1"/>
    <dgm:cxn modelId="{E3600E43-7BDF-4E1B-9AED-7D785FE174CC}" type="presParOf" srcId="{BBFB545A-8B40-48F4-B9F4-2A97890C2925}" destId="{0CB505A0-0873-4A6D-8E76-079FA25C3304}" srcOrd="11" destOrd="0" presId="urn:microsoft.com/office/officeart/2005/8/layout/cycle1"/>
    <dgm:cxn modelId="{29E328ED-0A6A-4732-A9F5-AB5B708A5C85}" type="presParOf" srcId="{BBFB545A-8B40-48F4-B9F4-2A97890C2925}" destId="{524E5070-9841-4975-82B9-B65E61D54E24}" srcOrd="12" destOrd="0" presId="urn:microsoft.com/office/officeart/2005/8/layout/cycle1"/>
    <dgm:cxn modelId="{E2D52132-C8F1-4781-9785-1625E270A579}" type="presParOf" srcId="{BBFB545A-8B40-48F4-B9F4-2A97890C2925}" destId="{9CF9E8E1-6B3F-478F-BAC9-652BB337A26A}" srcOrd="13" destOrd="0" presId="urn:microsoft.com/office/officeart/2005/8/layout/cycle1"/>
    <dgm:cxn modelId="{3DF37B4E-E482-4486-B87F-72C15B94CCA1}" type="presParOf" srcId="{BBFB545A-8B40-48F4-B9F4-2A97890C2925}" destId="{0849F788-2732-4E94-B136-5712D2C54F02}" srcOrd="14" destOrd="0" presId="urn:microsoft.com/office/officeart/2005/8/layout/cycle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C3E5B4D-7E3A-4FAB-A028-625F4423F857}" type="doc">
      <dgm:prSet loTypeId="urn:microsoft.com/office/officeart/2005/8/layout/process5" loCatId="process" qsTypeId="urn:microsoft.com/office/officeart/2005/8/quickstyle/simple1" qsCatId="simple" csTypeId="urn:microsoft.com/office/officeart/2005/8/colors/accent1_2" csCatId="accent1" phldr="1"/>
      <dgm:spPr/>
      <dgm:t>
        <a:bodyPr/>
        <a:lstStyle/>
        <a:p>
          <a:endParaRPr lang="en-US"/>
        </a:p>
      </dgm:t>
    </dgm:pt>
    <dgm:pt modelId="{EF7DD30D-D749-4AE1-B413-DA96DA1A905A}">
      <dgm:prSet phldrT="[Text]" custT="1"/>
      <dgm:spPr>
        <a:solidFill>
          <a:srgbClr val="C00000"/>
        </a:solidFill>
      </dgm:spPr>
      <dgm:t>
        <a:bodyPr/>
        <a:lstStyle/>
        <a:p>
          <a:r>
            <a:rPr lang="en-US" sz="1400" b="1" dirty="0" smtClean="0">
              <a:solidFill>
                <a:schemeClr val="bg1"/>
              </a:solidFill>
            </a:rPr>
            <a:t>Write off/ Adjustment/ Treasury Referral</a:t>
          </a:r>
          <a:endParaRPr lang="en-US" sz="1400" b="1" dirty="0">
            <a:solidFill>
              <a:schemeClr val="bg1"/>
            </a:solidFill>
          </a:endParaRPr>
        </a:p>
      </dgm:t>
    </dgm:pt>
    <dgm:pt modelId="{9598874E-0A9B-45F9-AC08-5A333A6BEB0B}" type="sibTrans" cxnId="{4028585B-58A6-4811-B0E5-C945A4F13B3B}">
      <dgm:prSet/>
      <dgm:spPr>
        <a:solidFill>
          <a:schemeClr val="bg1"/>
        </a:solidFill>
      </dgm:spPr>
      <dgm:t>
        <a:bodyPr/>
        <a:lstStyle/>
        <a:p>
          <a:endParaRPr lang="en-US"/>
        </a:p>
      </dgm:t>
    </dgm:pt>
    <dgm:pt modelId="{88938012-1897-465B-93D3-D16A4A677836}" type="parTrans" cxnId="{4028585B-58A6-4811-B0E5-C945A4F13B3B}">
      <dgm:prSet/>
      <dgm:spPr/>
      <dgm:t>
        <a:bodyPr/>
        <a:lstStyle/>
        <a:p>
          <a:endParaRPr lang="en-US"/>
        </a:p>
      </dgm:t>
    </dgm:pt>
    <dgm:pt modelId="{A50B2481-F773-4239-847E-B621FFBC5B2A}">
      <dgm:prSet phldrT="[Text]" custT="1"/>
      <dgm:spPr>
        <a:solidFill>
          <a:srgbClr val="C00000"/>
        </a:solidFill>
      </dgm:spPr>
      <dgm:t>
        <a:bodyPr/>
        <a:lstStyle/>
        <a:p>
          <a:r>
            <a:rPr lang="en-US" sz="1400" b="1" dirty="0" smtClean="0">
              <a:solidFill>
                <a:schemeClr val="bg1"/>
              </a:solidFill>
            </a:rPr>
            <a:t>Disputes -</a:t>
          </a:r>
        </a:p>
        <a:p>
          <a:r>
            <a:rPr lang="en-US" sz="1400" b="1" dirty="0" smtClean="0">
              <a:solidFill>
                <a:schemeClr val="bg1"/>
              </a:solidFill>
            </a:rPr>
            <a:t>Chargebacks</a:t>
          </a:r>
          <a:endParaRPr lang="en-US" sz="1400" b="1" dirty="0">
            <a:solidFill>
              <a:schemeClr val="bg1"/>
            </a:solidFill>
          </a:endParaRPr>
        </a:p>
      </dgm:t>
    </dgm:pt>
    <dgm:pt modelId="{0D48D65A-F2E4-470D-91C9-82218098884F}" type="sibTrans" cxnId="{C570FFA0-81E3-4C8E-9906-7A062F498FC5}">
      <dgm:prSet custT="1">
        <dgm:style>
          <a:lnRef idx="2">
            <a:schemeClr val="accent6">
              <a:shade val="50000"/>
            </a:schemeClr>
          </a:lnRef>
          <a:fillRef idx="1">
            <a:schemeClr val="accent6"/>
          </a:fillRef>
          <a:effectRef idx="0">
            <a:schemeClr val="accent6"/>
          </a:effectRef>
          <a:fontRef idx="minor">
            <a:schemeClr val="lt1"/>
          </a:fontRef>
        </dgm:style>
      </dgm:prSet>
      <dgm:spPr/>
      <dgm:t>
        <a:bodyPr/>
        <a:lstStyle/>
        <a:p>
          <a:endParaRPr lang="en-US" sz="1200" b="1" dirty="0">
            <a:solidFill>
              <a:schemeClr val="tx1"/>
            </a:solidFill>
          </a:endParaRPr>
        </a:p>
      </dgm:t>
    </dgm:pt>
    <dgm:pt modelId="{CB2DBB1E-C080-4AC5-BC64-2AF8BE798F2B}" type="parTrans" cxnId="{C570FFA0-81E3-4C8E-9906-7A062F498FC5}">
      <dgm:prSet/>
      <dgm:spPr/>
      <dgm:t>
        <a:bodyPr/>
        <a:lstStyle/>
        <a:p>
          <a:endParaRPr lang="en-US" sz="1100">
            <a:solidFill>
              <a:schemeClr val="tx1"/>
            </a:solidFill>
          </a:endParaRPr>
        </a:p>
      </dgm:t>
    </dgm:pt>
    <dgm:pt modelId="{FCD71351-B9D7-4A49-A526-9B72AC9EFBAE}">
      <dgm:prSet phldrT="[Text]" custT="1"/>
      <dgm:spPr>
        <a:solidFill>
          <a:srgbClr val="C00000"/>
        </a:solidFill>
      </dgm:spPr>
      <dgm:t>
        <a:bodyPr/>
        <a:lstStyle/>
        <a:p>
          <a:r>
            <a:rPr lang="en-US" sz="1400" b="1" dirty="0" smtClean="0">
              <a:solidFill>
                <a:schemeClr val="bg1"/>
              </a:solidFill>
            </a:rPr>
            <a:t>Record Collection</a:t>
          </a:r>
          <a:endParaRPr lang="en-US" sz="1400" b="1" dirty="0">
            <a:solidFill>
              <a:schemeClr val="bg1"/>
            </a:solidFill>
          </a:endParaRPr>
        </a:p>
      </dgm:t>
    </dgm:pt>
    <dgm:pt modelId="{909997AB-F962-4837-8A31-EF5028148320}" type="sibTrans" cxnId="{AFCBD01A-AD90-465A-B851-C638312E3735}">
      <dgm:prSet custT="1">
        <dgm:style>
          <a:lnRef idx="2">
            <a:schemeClr val="accent6">
              <a:shade val="50000"/>
            </a:schemeClr>
          </a:lnRef>
          <a:fillRef idx="1">
            <a:schemeClr val="accent6"/>
          </a:fillRef>
          <a:effectRef idx="0">
            <a:schemeClr val="accent6"/>
          </a:effectRef>
          <a:fontRef idx="minor">
            <a:schemeClr val="lt1"/>
          </a:fontRef>
        </dgm:style>
      </dgm:prSet>
      <dgm:spPr/>
      <dgm:t>
        <a:bodyPr/>
        <a:lstStyle/>
        <a:p>
          <a:endParaRPr lang="en-US" sz="1200" b="1" dirty="0">
            <a:solidFill>
              <a:schemeClr val="tx1"/>
            </a:solidFill>
          </a:endParaRPr>
        </a:p>
      </dgm:t>
    </dgm:pt>
    <dgm:pt modelId="{08589ABE-3311-4E6D-958F-E4C6C63A6104}" type="parTrans" cxnId="{AFCBD01A-AD90-465A-B851-C638312E3735}">
      <dgm:prSet/>
      <dgm:spPr/>
      <dgm:t>
        <a:bodyPr/>
        <a:lstStyle/>
        <a:p>
          <a:endParaRPr lang="en-US" sz="1100">
            <a:solidFill>
              <a:schemeClr val="tx1"/>
            </a:solidFill>
          </a:endParaRPr>
        </a:p>
      </dgm:t>
    </dgm:pt>
    <dgm:pt modelId="{41C88E28-BA36-423B-8275-9295687351E1}" type="pres">
      <dgm:prSet presAssocID="{6C3E5B4D-7E3A-4FAB-A028-625F4423F857}" presName="diagram" presStyleCnt="0">
        <dgm:presLayoutVars>
          <dgm:dir/>
          <dgm:resizeHandles val="exact"/>
        </dgm:presLayoutVars>
      </dgm:prSet>
      <dgm:spPr/>
      <dgm:t>
        <a:bodyPr/>
        <a:lstStyle/>
        <a:p>
          <a:endParaRPr lang="en-US"/>
        </a:p>
      </dgm:t>
    </dgm:pt>
    <dgm:pt modelId="{78B1DFDD-CA87-47CC-90B3-01DDED18E95D}" type="pres">
      <dgm:prSet presAssocID="{FCD71351-B9D7-4A49-A526-9B72AC9EFBAE}" presName="node" presStyleLbl="node1" presStyleIdx="0" presStyleCnt="3" custScaleY="93893">
        <dgm:presLayoutVars>
          <dgm:bulletEnabled val="1"/>
        </dgm:presLayoutVars>
      </dgm:prSet>
      <dgm:spPr>
        <a:prstGeom prst="roundRect">
          <a:avLst/>
        </a:prstGeom>
      </dgm:spPr>
      <dgm:t>
        <a:bodyPr/>
        <a:lstStyle/>
        <a:p>
          <a:endParaRPr lang="en-US"/>
        </a:p>
      </dgm:t>
    </dgm:pt>
    <dgm:pt modelId="{E4D6FA8E-3319-4AE6-9679-CE68AEBF7AE2}" type="pres">
      <dgm:prSet presAssocID="{909997AB-F962-4837-8A31-EF5028148320}" presName="sibTrans" presStyleLbl="sibTrans2D1" presStyleIdx="0" presStyleCnt="2"/>
      <dgm:spPr/>
      <dgm:t>
        <a:bodyPr/>
        <a:lstStyle/>
        <a:p>
          <a:endParaRPr lang="en-US"/>
        </a:p>
      </dgm:t>
    </dgm:pt>
    <dgm:pt modelId="{DE24F9F8-028F-404D-B915-49570F330ED5}" type="pres">
      <dgm:prSet presAssocID="{909997AB-F962-4837-8A31-EF5028148320}" presName="connectorText" presStyleLbl="sibTrans2D1" presStyleIdx="0" presStyleCnt="2"/>
      <dgm:spPr/>
      <dgm:t>
        <a:bodyPr/>
        <a:lstStyle/>
        <a:p>
          <a:endParaRPr lang="en-US"/>
        </a:p>
      </dgm:t>
    </dgm:pt>
    <dgm:pt modelId="{D8C7DF32-A00F-4C21-9177-9D654CED99AD}" type="pres">
      <dgm:prSet presAssocID="{A50B2481-F773-4239-847E-B621FFBC5B2A}" presName="node" presStyleLbl="node1" presStyleIdx="1" presStyleCnt="3" custScaleY="93893">
        <dgm:presLayoutVars>
          <dgm:bulletEnabled val="1"/>
        </dgm:presLayoutVars>
      </dgm:prSet>
      <dgm:spPr>
        <a:prstGeom prst="roundRect">
          <a:avLst/>
        </a:prstGeom>
      </dgm:spPr>
      <dgm:t>
        <a:bodyPr/>
        <a:lstStyle/>
        <a:p>
          <a:endParaRPr lang="en-US"/>
        </a:p>
      </dgm:t>
    </dgm:pt>
    <dgm:pt modelId="{CA8BA6CF-F1FA-4B05-91D6-D114663B0B55}" type="pres">
      <dgm:prSet presAssocID="{0D48D65A-F2E4-470D-91C9-82218098884F}" presName="sibTrans" presStyleLbl="sibTrans2D1" presStyleIdx="1" presStyleCnt="2"/>
      <dgm:spPr/>
      <dgm:t>
        <a:bodyPr/>
        <a:lstStyle/>
        <a:p>
          <a:endParaRPr lang="en-US"/>
        </a:p>
      </dgm:t>
    </dgm:pt>
    <dgm:pt modelId="{1BF0F149-5E60-4E78-B85E-737A0FC6635B}" type="pres">
      <dgm:prSet presAssocID="{0D48D65A-F2E4-470D-91C9-82218098884F}" presName="connectorText" presStyleLbl="sibTrans2D1" presStyleIdx="1" presStyleCnt="2"/>
      <dgm:spPr/>
      <dgm:t>
        <a:bodyPr/>
        <a:lstStyle/>
        <a:p>
          <a:endParaRPr lang="en-US"/>
        </a:p>
      </dgm:t>
    </dgm:pt>
    <dgm:pt modelId="{2E0BA29B-58DC-4900-848A-6773C07F784F}" type="pres">
      <dgm:prSet presAssocID="{EF7DD30D-D749-4AE1-B413-DA96DA1A905A}" presName="node" presStyleLbl="node1" presStyleIdx="2" presStyleCnt="3" custScaleY="93893">
        <dgm:presLayoutVars>
          <dgm:bulletEnabled val="1"/>
        </dgm:presLayoutVars>
      </dgm:prSet>
      <dgm:spPr>
        <a:prstGeom prst="roundRect">
          <a:avLst/>
        </a:prstGeom>
      </dgm:spPr>
      <dgm:t>
        <a:bodyPr/>
        <a:lstStyle/>
        <a:p>
          <a:endParaRPr lang="en-US"/>
        </a:p>
      </dgm:t>
    </dgm:pt>
  </dgm:ptLst>
  <dgm:cxnLst>
    <dgm:cxn modelId="{8101A0E2-E73B-4B40-A16B-B634314FA6E2}" type="presOf" srcId="{EF7DD30D-D749-4AE1-B413-DA96DA1A905A}" destId="{2E0BA29B-58DC-4900-848A-6773C07F784F}" srcOrd="0" destOrd="0" presId="urn:microsoft.com/office/officeart/2005/8/layout/process5"/>
    <dgm:cxn modelId="{6BEEBA09-13CB-4796-81F9-503776EE363A}" type="presOf" srcId="{909997AB-F962-4837-8A31-EF5028148320}" destId="{DE24F9F8-028F-404D-B915-49570F330ED5}" srcOrd="1" destOrd="0" presId="urn:microsoft.com/office/officeart/2005/8/layout/process5"/>
    <dgm:cxn modelId="{22445536-DD9B-4564-9C3D-7804C7E5463F}" type="presOf" srcId="{909997AB-F962-4837-8A31-EF5028148320}" destId="{E4D6FA8E-3319-4AE6-9679-CE68AEBF7AE2}" srcOrd="0" destOrd="0" presId="urn:microsoft.com/office/officeart/2005/8/layout/process5"/>
    <dgm:cxn modelId="{516D6863-94A6-4949-836D-DE9AA6458A19}" type="presOf" srcId="{0D48D65A-F2E4-470D-91C9-82218098884F}" destId="{1BF0F149-5E60-4E78-B85E-737A0FC6635B}" srcOrd="1" destOrd="0" presId="urn:microsoft.com/office/officeart/2005/8/layout/process5"/>
    <dgm:cxn modelId="{BAAB0770-093C-4152-9A95-7AC936BCBEC5}" type="presOf" srcId="{6C3E5B4D-7E3A-4FAB-A028-625F4423F857}" destId="{41C88E28-BA36-423B-8275-9295687351E1}" srcOrd="0" destOrd="0" presId="urn:microsoft.com/office/officeart/2005/8/layout/process5"/>
    <dgm:cxn modelId="{B934BCD8-42BB-435C-8883-7E0489F45767}" type="presOf" srcId="{0D48D65A-F2E4-470D-91C9-82218098884F}" destId="{CA8BA6CF-F1FA-4B05-91D6-D114663B0B55}" srcOrd="0" destOrd="0" presId="urn:microsoft.com/office/officeart/2005/8/layout/process5"/>
    <dgm:cxn modelId="{4028585B-58A6-4811-B0E5-C945A4F13B3B}" srcId="{6C3E5B4D-7E3A-4FAB-A028-625F4423F857}" destId="{EF7DD30D-D749-4AE1-B413-DA96DA1A905A}" srcOrd="2" destOrd="0" parTransId="{88938012-1897-465B-93D3-D16A4A677836}" sibTransId="{9598874E-0A9B-45F9-AC08-5A333A6BEB0B}"/>
    <dgm:cxn modelId="{AFCBD01A-AD90-465A-B851-C638312E3735}" srcId="{6C3E5B4D-7E3A-4FAB-A028-625F4423F857}" destId="{FCD71351-B9D7-4A49-A526-9B72AC9EFBAE}" srcOrd="0" destOrd="0" parTransId="{08589ABE-3311-4E6D-958F-E4C6C63A6104}" sibTransId="{909997AB-F962-4837-8A31-EF5028148320}"/>
    <dgm:cxn modelId="{70E5163A-67CD-4208-A699-BD225CFD3014}" type="presOf" srcId="{A50B2481-F773-4239-847E-B621FFBC5B2A}" destId="{D8C7DF32-A00F-4C21-9177-9D654CED99AD}" srcOrd="0" destOrd="0" presId="urn:microsoft.com/office/officeart/2005/8/layout/process5"/>
    <dgm:cxn modelId="{88671BCA-9C63-4F6B-95F6-EF3A83B84502}" type="presOf" srcId="{FCD71351-B9D7-4A49-A526-9B72AC9EFBAE}" destId="{78B1DFDD-CA87-47CC-90B3-01DDED18E95D}" srcOrd="0" destOrd="0" presId="urn:microsoft.com/office/officeart/2005/8/layout/process5"/>
    <dgm:cxn modelId="{C570FFA0-81E3-4C8E-9906-7A062F498FC5}" srcId="{6C3E5B4D-7E3A-4FAB-A028-625F4423F857}" destId="{A50B2481-F773-4239-847E-B621FFBC5B2A}" srcOrd="1" destOrd="0" parTransId="{CB2DBB1E-C080-4AC5-BC64-2AF8BE798F2B}" sibTransId="{0D48D65A-F2E4-470D-91C9-82218098884F}"/>
    <dgm:cxn modelId="{2BAA1FF8-5F50-47B9-98AE-B01C0B7399A4}" type="presParOf" srcId="{41C88E28-BA36-423B-8275-9295687351E1}" destId="{78B1DFDD-CA87-47CC-90B3-01DDED18E95D}" srcOrd="0" destOrd="0" presId="urn:microsoft.com/office/officeart/2005/8/layout/process5"/>
    <dgm:cxn modelId="{02DB7B39-B325-44AF-9599-6188DE7BF6D9}" type="presParOf" srcId="{41C88E28-BA36-423B-8275-9295687351E1}" destId="{E4D6FA8E-3319-4AE6-9679-CE68AEBF7AE2}" srcOrd="1" destOrd="0" presId="urn:microsoft.com/office/officeart/2005/8/layout/process5"/>
    <dgm:cxn modelId="{92B36E22-F748-4129-8FA6-8BE08CBAC3E2}" type="presParOf" srcId="{E4D6FA8E-3319-4AE6-9679-CE68AEBF7AE2}" destId="{DE24F9F8-028F-404D-B915-49570F330ED5}" srcOrd="0" destOrd="0" presId="urn:microsoft.com/office/officeart/2005/8/layout/process5"/>
    <dgm:cxn modelId="{573FF1FD-6FA9-4982-850B-3F274197C5A3}" type="presParOf" srcId="{41C88E28-BA36-423B-8275-9295687351E1}" destId="{D8C7DF32-A00F-4C21-9177-9D654CED99AD}" srcOrd="2" destOrd="0" presId="urn:microsoft.com/office/officeart/2005/8/layout/process5"/>
    <dgm:cxn modelId="{1C5E0FAC-210A-44F7-95B8-0A89D28C64A1}" type="presParOf" srcId="{41C88E28-BA36-423B-8275-9295687351E1}" destId="{CA8BA6CF-F1FA-4B05-91D6-D114663B0B55}" srcOrd="3" destOrd="0" presId="urn:microsoft.com/office/officeart/2005/8/layout/process5"/>
    <dgm:cxn modelId="{B7B591F9-9303-4A66-93EB-D6ADC48DF624}" type="presParOf" srcId="{CA8BA6CF-F1FA-4B05-91D6-D114663B0B55}" destId="{1BF0F149-5E60-4E78-B85E-737A0FC6635B}" srcOrd="0" destOrd="0" presId="urn:microsoft.com/office/officeart/2005/8/layout/process5"/>
    <dgm:cxn modelId="{16FF5F57-4CF7-448A-A6F2-ACAA053BD42B}" type="presParOf" srcId="{41C88E28-BA36-423B-8275-9295687351E1}" destId="{2E0BA29B-58DC-4900-848A-6773C07F784F}" srcOrd="4" destOrd="0" presId="urn:microsoft.com/office/officeart/2005/8/layout/process5"/>
  </dgm:cxnLst>
  <dgm:bg/>
  <dgm:whole>
    <a:ln>
      <a:noFill/>
    </a:ln>
  </dgm:whole>
  <dgm:extLst>
    <a:ext uri="http://schemas.microsoft.com/office/drawing/2008/diagram">
      <dsp:dataModelExt xmlns:dsp="http://schemas.microsoft.com/office/drawing/2008/diagram" relId="rId12"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78AEAC55-FA70-4553-8F4C-E579E75CC4F6}" type="doc">
      <dgm:prSet loTypeId="urn:microsoft.com/office/officeart/2005/8/layout/funnel1" loCatId="process" qsTypeId="urn:microsoft.com/office/officeart/2005/8/quickstyle/simple4" qsCatId="simple" csTypeId="urn:microsoft.com/office/officeart/2005/8/colors/accent2_2" csCatId="accent2" phldr="1"/>
      <dgm:spPr/>
      <dgm:t>
        <a:bodyPr/>
        <a:lstStyle/>
        <a:p>
          <a:endParaRPr lang="en-US"/>
        </a:p>
      </dgm:t>
    </dgm:pt>
    <dgm:pt modelId="{D5203D6A-FBA3-49C4-80A5-638400651DBB}">
      <dgm:prSet phldrT="[Text]" custT="1"/>
      <dgm:spPr/>
      <dgm:t>
        <a:bodyPr/>
        <a:lstStyle/>
        <a:p>
          <a:r>
            <a:rPr lang="en-US" sz="1400" b="1" dirty="0" smtClean="0"/>
            <a:t>TOPS</a:t>
          </a:r>
          <a:endParaRPr lang="en-US" sz="1400" b="1" dirty="0"/>
        </a:p>
      </dgm:t>
    </dgm:pt>
    <dgm:pt modelId="{D5BD7C2A-1148-474F-A85E-F484413CB53F}" type="parTrans" cxnId="{025B7E64-49FD-4C57-9299-F9A6111582C2}">
      <dgm:prSet/>
      <dgm:spPr/>
      <dgm:t>
        <a:bodyPr/>
        <a:lstStyle/>
        <a:p>
          <a:endParaRPr lang="en-US"/>
        </a:p>
      </dgm:t>
    </dgm:pt>
    <dgm:pt modelId="{E6D53A9B-C3E3-4359-A67E-D9BE0C48246B}" type="sibTrans" cxnId="{025B7E64-49FD-4C57-9299-F9A6111582C2}">
      <dgm:prSet/>
      <dgm:spPr/>
      <dgm:t>
        <a:bodyPr/>
        <a:lstStyle/>
        <a:p>
          <a:endParaRPr lang="en-US"/>
        </a:p>
      </dgm:t>
    </dgm:pt>
    <dgm:pt modelId="{20919C87-D7E8-4195-8094-354D35E827D4}">
      <dgm:prSet phldrT="[Text]" custT="1"/>
      <dgm:spPr/>
      <dgm:t>
        <a:bodyPr/>
        <a:lstStyle/>
        <a:p>
          <a:r>
            <a:rPr lang="en-US" sz="1400" b="1" dirty="0" smtClean="0"/>
            <a:t>WITS</a:t>
          </a:r>
          <a:endParaRPr lang="en-US" sz="1400" b="1" dirty="0"/>
        </a:p>
      </dgm:t>
    </dgm:pt>
    <dgm:pt modelId="{56BD59E7-3E8F-4C12-9D17-1EF6031A020A}" type="parTrans" cxnId="{8586DC44-3FD2-4EF4-B91F-C723F505FDDC}">
      <dgm:prSet/>
      <dgm:spPr/>
      <dgm:t>
        <a:bodyPr/>
        <a:lstStyle/>
        <a:p>
          <a:endParaRPr lang="en-US"/>
        </a:p>
      </dgm:t>
    </dgm:pt>
    <dgm:pt modelId="{7FE157C6-49F6-4564-90E4-54CB89472AC5}" type="sibTrans" cxnId="{8586DC44-3FD2-4EF4-B91F-C723F505FDDC}">
      <dgm:prSet/>
      <dgm:spPr/>
      <dgm:t>
        <a:bodyPr/>
        <a:lstStyle/>
        <a:p>
          <a:endParaRPr lang="en-US"/>
        </a:p>
      </dgm:t>
    </dgm:pt>
    <dgm:pt modelId="{69B6219B-FEB6-42B4-8BA3-58EEC28C028E}">
      <dgm:prSet phldrT="[Text]" custT="1"/>
      <dgm:spPr/>
      <dgm:t>
        <a:bodyPr/>
        <a:lstStyle/>
        <a:p>
          <a:r>
            <a:rPr lang="en-US" sz="1400" b="1" dirty="0" smtClean="0"/>
            <a:t>eMorris</a:t>
          </a:r>
          <a:endParaRPr lang="en-US" sz="1400" b="1" dirty="0"/>
        </a:p>
      </dgm:t>
    </dgm:pt>
    <dgm:pt modelId="{346C74B5-FCB1-4AAE-AD25-E2C4A9AC3354}" type="parTrans" cxnId="{E91B6CC1-339A-43F3-93FC-E04C1D988CEC}">
      <dgm:prSet/>
      <dgm:spPr/>
      <dgm:t>
        <a:bodyPr/>
        <a:lstStyle/>
        <a:p>
          <a:endParaRPr lang="en-US"/>
        </a:p>
      </dgm:t>
    </dgm:pt>
    <dgm:pt modelId="{37A56CF1-4E8D-4706-8A6C-3FFC17F1F363}" type="sibTrans" cxnId="{E91B6CC1-339A-43F3-93FC-E04C1D988CEC}">
      <dgm:prSet/>
      <dgm:spPr/>
      <dgm:t>
        <a:bodyPr/>
        <a:lstStyle/>
        <a:p>
          <a:endParaRPr lang="en-US"/>
        </a:p>
      </dgm:t>
    </dgm:pt>
    <dgm:pt modelId="{68E924FD-89C7-4BAB-9B06-2C6E4B1F1A66}">
      <dgm:prSet phldrT="[Text]" custT="1"/>
      <dgm:spPr/>
      <dgm:t>
        <a:bodyPr/>
        <a:lstStyle/>
        <a:p>
          <a:endParaRPr lang="en-US" sz="1400" b="1" dirty="0"/>
        </a:p>
      </dgm:t>
    </dgm:pt>
    <dgm:pt modelId="{5D2C7333-F473-4BBF-8F72-A36F43D869A8}" type="sibTrans" cxnId="{12444C8B-E044-40E0-99FD-6A02340996F0}">
      <dgm:prSet/>
      <dgm:spPr/>
      <dgm:t>
        <a:bodyPr/>
        <a:lstStyle/>
        <a:p>
          <a:endParaRPr lang="en-US"/>
        </a:p>
      </dgm:t>
    </dgm:pt>
    <dgm:pt modelId="{A120D6A7-442E-498E-9B56-F054B208AE37}" type="parTrans" cxnId="{12444C8B-E044-40E0-99FD-6A02340996F0}">
      <dgm:prSet/>
      <dgm:spPr/>
      <dgm:t>
        <a:bodyPr/>
        <a:lstStyle/>
        <a:p>
          <a:endParaRPr lang="en-US"/>
        </a:p>
      </dgm:t>
    </dgm:pt>
    <dgm:pt modelId="{90C81D07-872A-45F2-B68B-73BC4FFB1701}" type="pres">
      <dgm:prSet presAssocID="{78AEAC55-FA70-4553-8F4C-E579E75CC4F6}" presName="Name0" presStyleCnt="0">
        <dgm:presLayoutVars>
          <dgm:chMax val="4"/>
          <dgm:resizeHandles val="exact"/>
        </dgm:presLayoutVars>
      </dgm:prSet>
      <dgm:spPr/>
      <dgm:t>
        <a:bodyPr/>
        <a:lstStyle/>
        <a:p>
          <a:endParaRPr lang="en-US"/>
        </a:p>
      </dgm:t>
    </dgm:pt>
    <dgm:pt modelId="{27CADDC8-465B-4347-B9AD-07553ABF1ADC}" type="pres">
      <dgm:prSet presAssocID="{78AEAC55-FA70-4553-8F4C-E579E75CC4F6}" presName="ellipse" presStyleLbl="trBgShp" presStyleIdx="0" presStyleCnt="1" custLinFactNeighborX="2047" custLinFactNeighborY="-285"/>
      <dgm:spPr/>
      <dgm:t>
        <a:bodyPr/>
        <a:lstStyle/>
        <a:p>
          <a:endParaRPr lang="en-US"/>
        </a:p>
      </dgm:t>
    </dgm:pt>
    <dgm:pt modelId="{859F2E9F-DAFF-4145-AA75-C816D77DF6DA}" type="pres">
      <dgm:prSet presAssocID="{78AEAC55-FA70-4553-8F4C-E579E75CC4F6}" presName="arrow1" presStyleLbl="fgShp" presStyleIdx="0" presStyleCnt="1">
        <dgm:style>
          <a:lnRef idx="1">
            <a:schemeClr val="accent2"/>
          </a:lnRef>
          <a:fillRef idx="3">
            <a:schemeClr val="accent2"/>
          </a:fillRef>
          <a:effectRef idx="2">
            <a:schemeClr val="accent2"/>
          </a:effectRef>
          <a:fontRef idx="minor">
            <a:schemeClr val="lt1"/>
          </a:fontRef>
        </dgm:style>
      </dgm:prSet>
      <dgm:spPr/>
      <dgm:t>
        <a:bodyPr/>
        <a:lstStyle/>
        <a:p>
          <a:endParaRPr lang="en-US"/>
        </a:p>
      </dgm:t>
    </dgm:pt>
    <dgm:pt modelId="{BF618955-6429-451E-8DC3-71619E650BDD}" type="pres">
      <dgm:prSet presAssocID="{78AEAC55-FA70-4553-8F4C-E579E75CC4F6}" presName="rectangle" presStyleLbl="revTx" presStyleIdx="0" presStyleCnt="1" custScaleX="83333" custLinFactNeighborY="53334">
        <dgm:presLayoutVars>
          <dgm:bulletEnabled val="1"/>
        </dgm:presLayoutVars>
      </dgm:prSet>
      <dgm:spPr/>
      <dgm:t>
        <a:bodyPr/>
        <a:lstStyle/>
        <a:p>
          <a:endParaRPr lang="en-US"/>
        </a:p>
      </dgm:t>
    </dgm:pt>
    <dgm:pt modelId="{5816BD0C-2027-42BE-A869-1EE788E79B6A}" type="pres">
      <dgm:prSet presAssocID="{20919C87-D7E8-4195-8094-354D35E827D4}" presName="item1" presStyleLbl="node1" presStyleIdx="0" presStyleCnt="3">
        <dgm:presLayoutVars>
          <dgm:bulletEnabled val="1"/>
        </dgm:presLayoutVars>
      </dgm:prSet>
      <dgm:spPr/>
      <dgm:t>
        <a:bodyPr/>
        <a:lstStyle/>
        <a:p>
          <a:endParaRPr lang="en-US"/>
        </a:p>
      </dgm:t>
    </dgm:pt>
    <dgm:pt modelId="{515AF7FF-F531-4A2E-A78D-82B8394D18D1}" type="pres">
      <dgm:prSet presAssocID="{69B6219B-FEB6-42B4-8BA3-58EEC28C028E}" presName="item2" presStyleLbl="node1" presStyleIdx="1" presStyleCnt="3" custLinFactNeighborX="-5970">
        <dgm:presLayoutVars>
          <dgm:bulletEnabled val="1"/>
        </dgm:presLayoutVars>
      </dgm:prSet>
      <dgm:spPr/>
      <dgm:t>
        <a:bodyPr/>
        <a:lstStyle/>
        <a:p>
          <a:endParaRPr lang="en-US"/>
        </a:p>
      </dgm:t>
    </dgm:pt>
    <dgm:pt modelId="{556120EE-5135-4413-A41A-4382A5B0CCCF}" type="pres">
      <dgm:prSet presAssocID="{68E924FD-89C7-4BAB-9B06-2C6E4B1F1A66}" presName="item3" presStyleLbl="node1" presStyleIdx="2" presStyleCnt="3" custScaleX="116119" custLinFactNeighborX="1990">
        <dgm:presLayoutVars>
          <dgm:bulletEnabled val="1"/>
        </dgm:presLayoutVars>
      </dgm:prSet>
      <dgm:spPr/>
      <dgm:t>
        <a:bodyPr/>
        <a:lstStyle/>
        <a:p>
          <a:endParaRPr lang="en-US"/>
        </a:p>
      </dgm:t>
    </dgm:pt>
    <dgm:pt modelId="{4BDB5632-5275-46D3-8F6B-3F539C89B139}" type="pres">
      <dgm:prSet presAssocID="{78AEAC55-FA70-4553-8F4C-E579E75CC4F6}" presName="funnel" presStyleLbl="trAlignAcc1" presStyleIdx="0" presStyleCnt="1"/>
      <dgm:spPr/>
      <dgm:t>
        <a:bodyPr/>
        <a:lstStyle/>
        <a:p>
          <a:endParaRPr lang="en-US"/>
        </a:p>
      </dgm:t>
    </dgm:pt>
  </dgm:ptLst>
  <dgm:cxnLst>
    <dgm:cxn modelId="{8586DC44-3FD2-4EF4-B91F-C723F505FDDC}" srcId="{78AEAC55-FA70-4553-8F4C-E579E75CC4F6}" destId="{20919C87-D7E8-4195-8094-354D35E827D4}" srcOrd="1" destOrd="0" parTransId="{56BD59E7-3E8F-4C12-9D17-1EF6031A020A}" sibTransId="{7FE157C6-49F6-4564-90E4-54CB89472AC5}"/>
    <dgm:cxn modelId="{10CA7477-8346-4E26-868C-018CEA356482}" type="presOf" srcId="{68E924FD-89C7-4BAB-9B06-2C6E4B1F1A66}" destId="{BF618955-6429-451E-8DC3-71619E650BDD}" srcOrd="0" destOrd="0" presId="urn:microsoft.com/office/officeart/2005/8/layout/funnel1"/>
    <dgm:cxn modelId="{9D44FF54-529F-45ED-A8C9-ECA93549F808}" type="presOf" srcId="{69B6219B-FEB6-42B4-8BA3-58EEC28C028E}" destId="{5816BD0C-2027-42BE-A869-1EE788E79B6A}" srcOrd="0" destOrd="0" presId="urn:microsoft.com/office/officeart/2005/8/layout/funnel1"/>
    <dgm:cxn modelId="{B8C10E34-3550-4AE5-A202-28792FF1D6CF}" type="presOf" srcId="{D5203D6A-FBA3-49C4-80A5-638400651DBB}" destId="{556120EE-5135-4413-A41A-4382A5B0CCCF}" srcOrd="0" destOrd="0" presId="urn:microsoft.com/office/officeart/2005/8/layout/funnel1"/>
    <dgm:cxn modelId="{025B7E64-49FD-4C57-9299-F9A6111582C2}" srcId="{78AEAC55-FA70-4553-8F4C-E579E75CC4F6}" destId="{D5203D6A-FBA3-49C4-80A5-638400651DBB}" srcOrd="0" destOrd="0" parTransId="{D5BD7C2A-1148-474F-A85E-F484413CB53F}" sibTransId="{E6D53A9B-C3E3-4359-A67E-D9BE0C48246B}"/>
    <dgm:cxn modelId="{E91B6CC1-339A-43F3-93FC-E04C1D988CEC}" srcId="{78AEAC55-FA70-4553-8F4C-E579E75CC4F6}" destId="{69B6219B-FEB6-42B4-8BA3-58EEC28C028E}" srcOrd="2" destOrd="0" parTransId="{346C74B5-FCB1-4AAE-AD25-E2C4A9AC3354}" sibTransId="{37A56CF1-4E8D-4706-8A6C-3FFC17F1F363}"/>
    <dgm:cxn modelId="{4DD5736B-2DE8-4FA8-8133-D72BE2971FEF}" type="presOf" srcId="{20919C87-D7E8-4195-8094-354D35E827D4}" destId="{515AF7FF-F531-4A2E-A78D-82B8394D18D1}" srcOrd="0" destOrd="0" presId="urn:microsoft.com/office/officeart/2005/8/layout/funnel1"/>
    <dgm:cxn modelId="{12444C8B-E044-40E0-99FD-6A02340996F0}" srcId="{78AEAC55-FA70-4553-8F4C-E579E75CC4F6}" destId="{68E924FD-89C7-4BAB-9B06-2C6E4B1F1A66}" srcOrd="3" destOrd="0" parTransId="{A120D6A7-442E-498E-9B56-F054B208AE37}" sibTransId="{5D2C7333-F473-4BBF-8F72-A36F43D869A8}"/>
    <dgm:cxn modelId="{5096D5C8-A4DB-4391-91B6-ADDCBB7C9AE0}" type="presOf" srcId="{78AEAC55-FA70-4553-8F4C-E579E75CC4F6}" destId="{90C81D07-872A-45F2-B68B-73BC4FFB1701}" srcOrd="0" destOrd="0" presId="urn:microsoft.com/office/officeart/2005/8/layout/funnel1"/>
    <dgm:cxn modelId="{E1613345-A12E-4F57-A1D8-4F0C972FC870}" type="presParOf" srcId="{90C81D07-872A-45F2-B68B-73BC4FFB1701}" destId="{27CADDC8-465B-4347-B9AD-07553ABF1ADC}" srcOrd="0" destOrd="0" presId="urn:microsoft.com/office/officeart/2005/8/layout/funnel1"/>
    <dgm:cxn modelId="{C27001A9-D95D-4DB0-B1E0-088BAD7AEFA7}" type="presParOf" srcId="{90C81D07-872A-45F2-B68B-73BC4FFB1701}" destId="{859F2E9F-DAFF-4145-AA75-C816D77DF6DA}" srcOrd="1" destOrd="0" presId="urn:microsoft.com/office/officeart/2005/8/layout/funnel1"/>
    <dgm:cxn modelId="{2FC4ACB8-BCB3-4C5A-84D1-C6D2526E2AC0}" type="presParOf" srcId="{90C81D07-872A-45F2-B68B-73BC4FFB1701}" destId="{BF618955-6429-451E-8DC3-71619E650BDD}" srcOrd="2" destOrd="0" presId="urn:microsoft.com/office/officeart/2005/8/layout/funnel1"/>
    <dgm:cxn modelId="{25AE8691-FBF4-4FF6-B82B-5C5D4E54C472}" type="presParOf" srcId="{90C81D07-872A-45F2-B68B-73BC4FFB1701}" destId="{5816BD0C-2027-42BE-A869-1EE788E79B6A}" srcOrd="3" destOrd="0" presId="urn:microsoft.com/office/officeart/2005/8/layout/funnel1"/>
    <dgm:cxn modelId="{FA9C1981-3CD8-40FA-9EF1-B72D221C01EA}" type="presParOf" srcId="{90C81D07-872A-45F2-B68B-73BC4FFB1701}" destId="{515AF7FF-F531-4A2E-A78D-82B8394D18D1}" srcOrd="4" destOrd="0" presId="urn:microsoft.com/office/officeart/2005/8/layout/funnel1"/>
    <dgm:cxn modelId="{E965AEDD-B1ED-4862-B7CD-B0D6F566D5A7}" type="presParOf" srcId="{90C81D07-872A-45F2-B68B-73BC4FFB1701}" destId="{556120EE-5135-4413-A41A-4382A5B0CCCF}" srcOrd="5" destOrd="0" presId="urn:microsoft.com/office/officeart/2005/8/layout/funnel1"/>
    <dgm:cxn modelId="{9ECC5C42-C5CF-4063-BF67-5DA3D2AC7202}" type="presParOf" srcId="{90C81D07-872A-45F2-B68B-73BC4FFB1701}" destId="{4BDB5632-5275-46D3-8F6B-3F539C89B139}" srcOrd="6" destOrd="0" presId="urn:microsoft.com/office/officeart/2005/8/layout/funnel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C3E5B4D-7E3A-4FAB-A028-625F4423F857}" type="doc">
      <dgm:prSet loTypeId="urn:microsoft.com/office/officeart/2005/8/layout/process5" loCatId="process" qsTypeId="urn:microsoft.com/office/officeart/2005/8/quickstyle/simple1" qsCatId="simple" csTypeId="urn:microsoft.com/office/officeart/2005/8/colors/accent1_2" csCatId="accent1" phldr="1"/>
      <dgm:spPr/>
      <dgm:t>
        <a:bodyPr/>
        <a:lstStyle/>
        <a:p>
          <a:endParaRPr lang="en-US"/>
        </a:p>
      </dgm:t>
    </dgm:pt>
    <dgm:pt modelId="{B4FFA9AD-B4CA-4BA6-97D8-A02EDBD15E33}">
      <dgm:prSet custT="1"/>
      <dgm:spPr>
        <a:solidFill>
          <a:srgbClr val="C00000"/>
        </a:solidFill>
      </dgm:spPr>
      <dgm:t>
        <a:bodyPr/>
        <a:lstStyle/>
        <a:p>
          <a:r>
            <a:rPr lang="en-US" sz="1400" b="1" dirty="0" smtClean="0">
              <a:solidFill>
                <a:schemeClr val="bg1"/>
              </a:solidFill>
            </a:rPr>
            <a:t>Accruals</a:t>
          </a:r>
          <a:endParaRPr lang="en-US" sz="1400" b="1" dirty="0">
            <a:solidFill>
              <a:schemeClr val="bg1"/>
            </a:solidFill>
          </a:endParaRPr>
        </a:p>
      </dgm:t>
    </dgm:pt>
    <dgm:pt modelId="{80CA519F-D1C1-4709-AE59-3209F0B27ABD}" type="parTrans" cxnId="{3B6D3E4A-A2E1-4640-BF27-2F7FCFF7F7E7}">
      <dgm:prSet/>
      <dgm:spPr/>
      <dgm:t>
        <a:bodyPr/>
        <a:lstStyle/>
        <a:p>
          <a:endParaRPr lang="en-US"/>
        </a:p>
      </dgm:t>
    </dgm:pt>
    <dgm:pt modelId="{608A71F0-BE2C-4D57-9A8B-1A14CA655E40}" type="sibTrans" cxnId="{3B6D3E4A-A2E1-4640-BF27-2F7FCFF7F7E7}">
      <dgm:prSet>
        <dgm:style>
          <a:lnRef idx="2">
            <a:schemeClr val="accent6">
              <a:shade val="50000"/>
            </a:schemeClr>
          </a:lnRef>
          <a:fillRef idx="1">
            <a:schemeClr val="accent6"/>
          </a:fillRef>
          <a:effectRef idx="0">
            <a:schemeClr val="accent6"/>
          </a:effectRef>
          <a:fontRef idx="minor">
            <a:schemeClr val="lt1"/>
          </a:fontRef>
        </dgm:style>
      </dgm:prSet>
      <dgm:spPr/>
      <dgm:t>
        <a:bodyPr/>
        <a:lstStyle/>
        <a:p>
          <a:endParaRPr lang="en-US" dirty="0"/>
        </a:p>
      </dgm:t>
    </dgm:pt>
    <dgm:pt modelId="{2385DD6E-96C0-487B-BE0A-04DD9035C2B1}">
      <dgm:prSet custT="1"/>
      <dgm:spPr>
        <a:solidFill>
          <a:srgbClr val="C00000"/>
        </a:solidFill>
      </dgm:spPr>
      <dgm:t>
        <a:bodyPr/>
        <a:lstStyle/>
        <a:p>
          <a:r>
            <a:rPr lang="en-US" sz="1300" b="1" dirty="0" smtClean="0">
              <a:solidFill>
                <a:schemeClr val="bg1"/>
              </a:solidFill>
            </a:rPr>
            <a:t>Track Receivable &amp; Record Overdue Charges</a:t>
          </a:r>
          <a:endParaRPr lang="en-US" sz="1300" b="1" dirty="0">
            <a:solidFill>
              <a:schemeClr val="bg1"/>
            </a:solidFill>
          </a:endParaRPr>
        </a:p>
      </dgm:t>
    </dgm:pt>
    <dgm:pt modelId="{9B9A9A38-C6CD-477C-BB06-C22F80735E50}" type="parTrans" cxnId="{F7CE42CD-6C9C-4E34-8B8D-C56B4E508B45}">
      <dgm:prSet/>
      <dgm:spPr/>
      <dgm:t>
        <a:bodyPr/>
        <a:lstStyle/>
        <a:p>
          <a:endParaRPr lang="en-US"/>
        </a:p>
      </dgm:t>
    </dgm:pt>
    <dgm:pt modelId="{ED802D29-1751-4C80-8485-D76D5C7C15FA}" type="sibTrans" cxnId="{F7CE42CD-6C9C-4E34-8B8D-C56B4E508B45}">
      <dgm:prSet/>
      <dgm:spPr/>
      <dgm:t>
        <a:bodyPr/>
        <a:lstStyle/>
        <a:p>
          <a:endParaRPr lang="en-US"/>
        </a:p>
      </dgm:t>
    </dgm:pt>
    <dgm:pt modelId="{013C0335-6FC1-4F2A-AA8B-6FEF3F347830}">
      <dgm:prSet custT="1"/>
      <dgm:spPr>
        <a:solidFill>
          <a:srgbClr val="C00000"/>
        </a:solidFill>
      </dgm:spPr>
      <dgm:t>
        <a:bodyPr/>
        <a:lstStyle/>
        <a:p>
          <a:r>
            <a:rPr lang="en-US" sz="1400" b="1" dirty="0" smtClean="0">
              <a:solidFill>
                <a:schemeClr val="bg1"/>
              </a:solidFill>
            </a:rPr>
            <a:t>Bill Customer</a:t>
          </a:r>
          <a:endParaRPr lang="en-US" sz="1400" b="1" dirty="0">
            <a:solidFill>
              <a:schemeClr val="bg1"/>
            </a:solidFill>
          </a:endParaRPr>
        </a:p>
      </dgm:t>
    </dgm:pt>
    <dgm:pt modelId="{25DB348A-EE2F-48AC-BA93-AA934A8D0B79}" type="sibTrans" cxnId="{2B83408A-9A16-489B-B224-539DCCAF5CD7}">
      <dgm:prSet custT="1">
        <dgm:style>
          <a:lnRef idx="2">
            <a:schemeClr val="accent6">
              <a:shade val="50000"/>
            </a:schemeClr>
          </a:lnRef>
          <a:fillRef idx="1">
            <a:schemeClr val="accent6"/>
          </a:fillRef>
          <a:effectRef idx="0">
            <a:schemeClr val="accent6"/>
          </a:effectRef>
          <a:fontRef idx="minor">
            <a:schemeClr val="lt1"/>
          </a:fontRef>
        </dgm:style>
      </dgm:prSet>
      <dgm:spPr/>
      <dgm:t>
        <a:bodyPr/>
        <a:lstStyle/>
        <a:p>
          <a:endParaRPr lang="en-US" sz="1200" b="1" dirty="0">
            <a:solidFill>
              <a:schemeClr val="tx1"/>
            </a:solidFill>
          </a:endParaRPr>
        </a:p>
      </dgm:t>
    </dgm:pt>
    <dgm:pt modelId="{9F710AE7-A534-4505-B199-DC05D21DC368}" type="parTrans" cxnId="{2B83408A-9A16-489B-B224-539DCCAF5CD7}">
      <dgm:prSet/>
      <dgm:spPr/>
      <dgm:t>
        <a:bodyPr/>
        <a:lstStyle/>
        <a:p>
          <a:endParaRPr lang="en-US" sz="1100">
            <a:solidFill>
              <a:schemeClr val="tx1"/>
            </a:solidFill>
          </a:endParaRPr>
        </a:p>
      </dgm:t>
    </dgm:pt>
    <dgm:pt modelId="{41C88E28-BA36-423B-8275-9295687351E1}" type="pres">
      <dgm:prSet presAssocID="{6C3E5B4D-7E3A-4FAB-A028-625F4423F857}" presName="diagram" presStyleCnt="0">
        <dgm:presLayoutVars>
          <dgm:dir val="rev"/>
          <dgm:resizeHandles val="exact"/>
        </dgm:presLayoutVars>
      </dgm:prSet>
      <dgm:spPr/>
      <dgm:t>
        <a:bodyPr/>
        <a:lstStyle/>
        <a:p>
          <a:endParaRPr lang="en-US"/>
        </a:p>
      </dgm:t>
    </dgm:pt>
    <dgm:pt modelId="{9D17A917-0E51-4971-B006-389CA951CDE9}" type="pres">
      <dgm:prSet presAssocID="{013C0335-6FC1-4F2A-AA8B-6FEF3F347830}" presName="node" presStyleLbl="node1" presStyleIdx="0" presStyleCnt="3" custScaleY="87182" custLinFactNeighborY="-427">
        <dgm:presLayoutVars>
          <dgm:bulletEnabled val="1"/>
        </dgm:presLayoutVars>
      </dgm:prSet>
      <dgm:spPr>
        <a:prstGeom prst="roundRect">
          <a:avLst/>
        </a:prstGeom>
      </dgm:spPr>
      <dgm:t>
        <a:bodyPr/>
        <a:lstStyle/>
        <a:p>
          <a:endParaRPr lang="en-US"/>
        </a:p>
      </dgm:t>
    </dgm:pt>
    <dgm:pt modelId="{B70F05C7-22D6-4E57-BA10-CAAE982C41E8}" type="pres">
      <dgm:prSet presAssocID="{25DB348A-EE2F-48AC-BA93-AA934A8D0B79}" presName="sibTrans" presStyleLbl="sibTrans2D1" presStyleIdx="0" presStyleCnt="2"/>
      <dgm:spPr/>
      <dgm:t>
        <a:bodyPr/>
        <a:lstStyle/>
        <a:p>
          <a:endParaRPr lang="en-US"/>
        </a:p>
      </dgm:t>
    </dgm:pt>
    <dgm:pt modelId="{C840A1AA-9175-42A2-A4C5-E4903B167729}" type="pres">
      <dgm:prSet presAssocID="{25DB348A-EE2F-48AC-BA93-AA934A8D0B79}" presName="connectorText" presStyleLbl="sibTrans2D1" presStyleIdx="0" presStyleCnt="2"/>
      <dgm:spPr/>
      <dgm:t>
        <a:bodyPr/>
        <a:lstStyle/>
        <a:p>
          <a:endParaRPr lang="en-US"/>
        </a:p>
      </dgm:t>
    </dgm:pt>
    <dgm:pt modelId="{8F42B288-2D68-42D8-8B8B-F8067CB6B08E}" type="pres">
      <dgm:prSet presAssocID="{B4FFA9AD-B4CA-4BA6-97D8-A02EDBD15E33}" presName="node" presStyleLbl="node1" presStyleIdx="1" presStyleCnt="3" custScaleY="87182" custLinFactNeighborX="4528" custLinFactNeighborY="1245">
        <dgm:presLayoutVars>
          <dgm:bulletEnabled val="1"/>
        </dgm:presLayoutVars>
      </dgm:prSet>
      <dgm:spPr>
        <a:prstGeom prst="roundRect">
          <a:avLst/>
        </a:prstGeom>
      </dgm:spPr>
      <dgm:t>
        <a:bodyPr/>
        <a:lstStyle/>
        <a:p>
          <a:endParaRPr lang="en-US"/>
        </a:p>
      </dgm:t>
    </dgm:pt>
    <dgm:pt modelId="{B7106E86-1E25-4260-A55F-B6450573B0E8}" type="pres">
      <dgm:prSet presAssocID="{608A71F0-BE2C-4D57-9A8B-1A14CA655E40}" presName="sibTrans" presStyleLbl="sibTrans2D1" presStyleIdx="1" presStyleCnt="2"/>
      <dgm:spPr/>
      <dgm:t>
        <a:bodyPr/>
        <a:lstStyle/>
        <a:p>
          <a:endParaRPr lang="en-US"/>
        </a:p>
      </dgm:t>
    </dgm:pt>
    <dgm:pt modelId="{FA90C5CE-A63F-4AFC-8216-2F5D1C65A119}" type="pres">
      <dgm:prSet presAssocID="{608A71F0-BE2C-4D57-9A8B-1A14CA655E40}" presName="connectorText" presStyleLbl="sibTrans2D1" presStyleIdx="1" presStyleCnt="2"/>
      <dgm:spPr/>
      <dgm:t>
        <a:bodyPr/>
        <a:lstStyle/>
        <a:p>
          <a:endParaRPr lang="en-US"/>
        </a:p>
      </dgm:t>
    </dgm:pt>
    <dgm:pt modelId="{153BAE1D-C45E-4192-9E30-ED42D715E075}" type="pres">
      <dgm:prSet presAssocID="{2385DD6E-96C0-487B-BE0A-04DD9035C2B1}" presName="node" presStyleLbl="node1" presStyleIdx="2" presStyleCnt="3" custScaleY="87182" custLinFactNeighborX="4528" custLinFactNeighborY="-827">
        <dgm:presLayoutVars>
          <dgm:bulletEnabled val="1"/>
        </dgm:presLayoutVars>
      </dgm:prSet>
      <dgm:spPr>
        <a:prstGeom prst="roundRect">
          <a:avLst/>
        </a:prstGeom>
      </dgm:spPr>
      <dgm:t>
        <a:bodyPr/>
        <a:lstStyle/>
        <a:p>
          <a:endParaRPr lang="en-US"/>
        </a:p>
      </dgm:t>
    </dgm:pt>
  </dgm:ptLst>
  <dgm:cxnLst>
    <dgm:cxn modelId="{3B6D3E4A-A2E1-4640-BF27-2F7FCFF7F7E7}" srcId="{6C3E5B4D-7E3A-4FAB-A028-625F4423F857}" destId="{B4FFA9AD-B4CA-4BA6-97D8-A02EDBD15E33}" srcOrd="1" destOrd="0" parTransId="{80CA519F-D1C1-4709-AE59-3209F0B27ABD}" sibTransId="{608A71F0-BE2C-4D57-9A8B-1A14CA655E40}"/>
    <dgm:cxn modelId="{2B83408A-9A16-489B-B224-539DCCAF5CD7}" srcId="{6C3E5B4D-7E3A-4FAB-A028-625F4423F857}" destId="{013C0335-6FC1-4F2A-AA8B-6FEF3F347830}" srcOrd="0" destOrd="0" parTransId="{9F710AE7-A534-4505-B199-DC05D21DC368}" sibTransId="{25DB348A-EE2F-48AC-BA93-AA934A8D0B79}"/>
    <dgm:cxn modelId="{CC9C26F3-3C05-4B60-81B5-87EAF2A907E9}" type="presOf" srcId="{B4FFA9AD-B4CA-4BA6-97D8-A02EDBD15E33}" destId="{8F42B288-2D68-42D8-8B8B-F8067CB6B08E}" srcOrd="0" destOrd="0" presId="urn:microsoft.com/office/officeart/2005/8/layout/process5"/>
    <dgm:cxn modelId="{E6F48522-AD59-4FA3-9AAD-3461F5D01E67}" type="presOf" srcId="{608A71F0-BE2C-4D57-9A8B-1A14CA655E40}" destId="{B7106E86-1E25-4260-A55F-B6450573B0E8}" srcOrd="0" destOrd="0" presId="urn:microsoft.com/office/officeart/2005/8/layout/process5"/>
    <dgm:cxn modelId="{57AC951B-EA61-4D12-9EDE-F59BE614BB1B}" type="presOf" srcId="{608A71F0-BE2C-4D57-9A8B-1A14CA655E40}" destId="{FA90C5CE-A63F-4AFC-8216-2F5D1C65A119}" srcOrd="1" destOrd="0" presId="urn:microsoft.com/office/officeart/2005/8/layout/process5"/>
    <dgm:cxn modelId="{2F7E58A0-B0E6-4AFC-A678-74EBC0CC6C2C}" type="presOf" srcId="{013C0335-6FC1-4F2A-AA8B-6FEF3F347830}" destId="{9D17A917-0E51-4971-B006-389CA951CDE9}" srcOrd="0" destOrd="0" presId="urn:microsoft.com/office/officeart/2005/8/layout/process5"/>
    <dgm:cxn modelId="{148CEA60-96BA-4753-B481-C5525B4599C8}" type="presOf" srcId="{25DB348A-EE2F-48AC-BA93-AA934A8D0B79}" destId="{C840A1AA-9175-42A2-A4C5-E4903B167729}" srcOrd="1" destOrd="0" presId="urn:microsoft.com/office/officeart/2005/8/layout/process5"/>
    <dgm:cxn modelId="{75F0C969-4411-4E91-AADB-A3FAC96C3231}" type="presOf" srcId="{6C3E5B4D-7E3A-4FAB-A028-625F4423F857}" destId="{41C88E28-BA36-423B-8275-9295687351E1}" srcOrd="0" destOrd="0" presId="urn:microsoft.com/office/officeart/2005/8/layout/process5"/>
    <dgm:cxn modelId="{4BE3A9EE-E1B7-45BE-8FF1-A61E81498388}" type="presOf" srcId="{2385DD6E-96C0-487B-BE0A-04DD9035C2B1}" destId="{153BAE1D-C45E-4192-9E30-ED42D715E075}" srcOrd="0" destOrd="0" presId="urn:microsoft.com/office/officeart/2005/8/layout/process5"/>
    <dgm:cxn modelId="{F7CE42CD-6C9C-4E34-8B8D-C56B4E508B45}" srcId="{6C3E5B4D-7E3A-4FAB-A028-625F4423F857}" destId="{2385DD6E-96C0-487B-BE0A-04DD9035C2B1}" srcOrd="2" destOrd="0" parTransId="{9B9A9A38-C6CD-477C-BB06-C22F80735E50}" sibTransId="{ED802D29-1751-4C80-8485-D76D5C7C15FA}"/>
    <dgm:cxn modelId="{1A544FC6-2439-44EE-B7EC-FD18A32522A0}" type="presOf" srcId="{25DB348A-EE2F-48AC-BA93-AA934A8D0B79}" destId="{B70F05C7-22D6-4E57-BA10-CAAE982C41E8}" srcOrd="0" destOrd="0" presId="urn:microsoft.com/office/officeart/2005/8/layout/process5"/>
    <dgm:cxn modelId="{DAE3331F-9071-4B7C-9D99-D8A16DEBB064}" type="presParOf" srcId="{41C88E28-BA36-423B-8275-9295687351E1}" destId="{9D17A917-0E51-4971-B006-389CA951CDE9}" srcOrd="0" destOrd="0" presId="urn:microsoft.com/office/officeart/2005/8/layout/process5"/>
    <dgm:cxn modelId="{12B9320E-AEA6-449F-AE9F-54E9158322A3}" type="presParOf" srcId="{41C88E28-BA36-423B-8275-9295687351E1}" destId="{B70F05C7-22D6-4E57-BA10-CAAE982C41E8}" srcOrd="1" destOrd="0" presId="urn:microsoft.com/office/officeart/2005/8/layout/process5"/>
    <dgm:cxn modelId="{A82D5CC6-590D-465C-9983-3C717D725D22}" type="presParOf" srcId="{B70F05C7-22D6-4E57-BA10-CAAE982C41E8}" destId="{C840A1AA-9175-42A2-A4C5-E4903B167729}" srcOrd="0" destOrd="0" presId="urn:microsoft.com/office/officeart/2005/8/layout/process5"/>
    <dgm:cxn modelId="{39B73A89-AA1B-415B-9FC1-A0BD105129F0}" type="presParOf" srcId="{41C88E28-BA36-423B-8275-9295687351E1}" destId="{8F42B288-2D68-42D8-8B8B-F8067CB6B08E}" srcOrd="2" destOrd="0" presId="urn:microsoft.com/office/officeart/2005/8/layout/process5"/>
    <dgm:cxn modelId="{F3E39728-2F83-439B-BF41-D680375A31BB}" type="presParOf" srcId="{41C88E28-BA36-423B-8275-9295687351E1}" destId="{B7106E86-1E25-4260-A55F-B6450573B0E8}" srcOrd="3" destOrd="0" presId="urn:microsoft.com/office/officeart/2005/8/layout/process5"/>
    <dgm:cxn modelId="{A17378DA-6292-4038-A7E5-11333126CFB9}" type="presParOf" srcId="{B7106E86-1E25-4260-A55F-B6450573B0E8}" destId="{FA90C5CE-A63F-4AFC-8216-2F5D1C65A119}" srcOrd="0" destOrd="0" presId="urn:microsoft.com/office/officeart/2005/8/layout/process5"/>
    <dgm:cxn modelId="{89ED91F8-11C3-4B23-A454-82508B131C31}" type="presParOf" srcId="{41C88E28-BA36-423B-8275-9295687351E1}" destId="{153BAE1D-C45E-4192-9E30-ED42D715E075}" srcOrd="4" destOrd="0" presId="urn:microsoft.com/office/officeart/2005/8/layout/process5"/>
  </dgm:cxnLst>
  <dgm:bg/>
  <dgm:whole>
    <a:ln>
      <a:noFill/>
    </a:ln>
  </dgm:whole>
  <dgm:extLst>
    <a:ext uri="http://schemas.microsoft.com/office/drawing/2008/diagram">
      <dsp:dataModelExt xmlns:dsp="http://schemas.microsoft.com/office/drawing/2008/diagram" relId="rId17" minVer="http://schemas.openxmlformats.org/drawingml/2006/diagram"/>
    </a:ext>
    <a:ext uri="{C62137D5-CB1D-491B-B009-E17868A290BF}">
      <dgm14:recolorImg xmlns:dgm14="http://schemas.microsoft.com/office/drawing/2010/diagram" val="1"/>
    </a:ext>
  </dgm:extLst>
</dgm:dataModel>
</file>

<file path=ppt/diagrams/data4.xml><?xml version="1.0" encoding="utf-8"?>
<dgm:dataModel xmlns:dgm="http://schemas.openxmlformats.org/drawingml/2006/diagram" xmlns:a="http://schemas.openxmlformats.org/drawingml/2006/main">
  <dgm:ptLst>
    <dgm:pt modelId="{C4414B6D-5451-4457-B347-A52E97EAB9F7}" type="doc">
      <dgm:prSet loTypeId="urn:microsoft.com/office/officeart/2005/8/layout/process5" loCatId="process" qsTypeId="urn:microsoft.com/office/officeart/2005/8/quickstyle/simple1" qsCatId="simple" csTypeId="urn:microsoft.com/office/officeart/2005/8/colors/accent1_2" csCatId="accent1" phldr="1"/>
      <dgm:spPr/>
      <dgm:t>
        <a:bodyPr/>
        <a:lstStyle/>
        <a:p>
          <a:endParaRPr lang="en-US"/>
        </a:p>
      </dgm:t>
    </dgm:pt>
    <dgm:pt modelId="{032A816C-67EE-47C6-B7D8-A52479DF5617}">
      <dgm:prSet custT="1"/>
      <dgm:spPr>
        <a:solidFill>
          <a:srgbClr val="C00000"/>
        </a:solidFill>
        <a:ln w="57150">
          <a:noFill/>
        </a:ln>
      </dgm:spPr>
      <dgm:t>
        <a:bodyPr/>
        <a:lstStyle/>
        <a:p>
          <a:r>
            <a:rPr lang="en-US" sz="1300" b="1" dirty="0" smtClean="0"/>
            <a:t>Establish Agreement</a:t>
          </a:r>
          <a:endParaRPr lang="en-US" sz="1300" b="1" dirty="0"/>
        </a:p>
      </dgm:t>
    </dgm:pt>
    <dgm:pt modelId="{350677A5-8D47-4023-BBAC-0ED0F5029D43}" type="parTrans" cxnId="{4EC258AF-4897-4BE9-A574-22F4ACD71A81}">
      <dgm:prSet/>
      <dgm:spPr/>
      <dgm:t>
        <a:bodyPr/>
        <a:lstStyle/>
        <a:p>
          <a:endParaRPr lang="en-US"/>
        </a:p>
      </dgm:t>
    </dgm:pt>
    <dgm:pt modelId="{4B4E1A6E-4C27-4CCB-B53C-72D259B7B020}" type="sibTrans" cxnId="{4EC258AF-4897-4BE9-A574-22F4ACD71A81}">
      <dgm:prSet>
        <dgm:style>
          <a:lnRef idx="2">
            <a:schemeClr val="accent2">
              <a:shade val="50000"/>
            </a:schemeClr>
          </a:lnRef>
          <a:fillRef idx="1">
            <a:schemeClr val="accent2"/>
          </a:fillRef>
          <a:effectRef idx="0">
            <a:schemeClr val="accent2"/>
          </a:effectRef>
          <a:fontRef idx="minor">
            <a:schemeClr val="lt1"/>
          </a:fontRef>
        </dgm:style>
      </dgm:prSet>
      <dgm:spPr/>
      <dgm:t>
        <a:bodyPr/>
        <a:lstStyle/>
        <a:p>
          <a:endParaRPr lang="en-US" dirty="0"/>
        </a:p>
      </dgm:t>
    </dgm:pt>
    <dgm:pt modelId="{1990061C-8088-403B-A27A-FD9D2FC0A70F}">
      <dgm:prSet phldrT="[Text]" custT="1"/>
      <dgm:spPr>
        <a:solidFill>
          <a:srgbClr val="C00000"/>
        </a:solidFill>
        <a:ln w="57150">
          <a:noFill/>
        </a:ln>
      </dgm:spPr>
      <dgm:t>
        <a:bodyPr/>
        <a:lstStyle/>
        <a:p>
          <a:r>
            <a:rPr lang="en-US" sz="1300" b="1" dirty="0" smtClean="0"/>
            <a:t>Initiate Billing Records at Feeder System</a:t>
          </a:r>
          <a:endParaRPr lang="en-US" sz="1300" b="1" dirty="0"/>
        </a:p>
      </dgm:t>
    </dgm:pt>
    <dgm:pt modelId="{9EC0E3E9-4A29-4438-B1EA-55F0AD41BAB2}" type="parTrans" cxnId="{0DAC3958-8924-4EFD-826C-4E91D35716EF}">
      <dgm:prSet/>
      <dgm:spPr/>
      <dgm:t>
        <a:bodyPr/>
        <a:lstStyle/>
        <a:p>
          <a:endParaRPr lang="en-US"/>
        </a:p>
      </dgm:t>
    </dgm:pt>
    <dgm:pt modelId="{0989F50D-E7E4-4794-A6D6-0BA4941067BB}" type="sibTrans" cxnId="{0DAC3958-8924-4EFD-826C-4E91D35716EF}">
      <dgm:prSet>
        <dgm:style>
          <a:lnRef idx="2">
            <a:schemeClr val="accent2">
              <a:shade val="50000"/>
            </a:schemeClr>
          </a:lnRef>
          <a:fillRef idx="1">
            <a:schemeClr val="accent2"/>
          </a:fillRef>
          <a:effectRef idx="0">
            <a:schemeClr val="accent2"/>
          </a:effectRef>
          <a:fontRef idx="minor">
            <a:schemeClr val="lt1"/>
          </a:fontRef>
        </dgm:style>
      </dgm:prSet>
      <dgm:spPr/>
      <dgm:t>
        <a:bodyPr/>
        <a:lstStyle/>
        <a:p>
          <a:endParaRPr lang="en-US" dirty="0"/>
        </a:p>
      </dgm:t>
    </dgm:pt>
    <dgm:pt modelId="{0DBFD983-06CC-47A2-A90A-2EF6DF580005}">
      <dgm:prSet custT="1"/>
      <dgm:spPr>
        <a:solidFill>
          <a:srgbClr val="C00000"/>
        </a:solidFill>
        <a:ln>
          <a:noFill/>
        </a:ln>
      </dgm:spPr>
      <dgm:t>
        <a:bodyPr/>
        <a:lstStyle/>
        <a:p>
          <a:r>
            <a:rPr lang="en-US" sz="1300" b="1" dirty="0" smtClean="0"/>
            <a:t>Establish Detail Billing Records in Pegasys</a:t>
          </a:r>
          <a:endParaRPr lang="en-US" sz="1300" b="1" dirty="0"/>
        </a:p>
      </dgm:t>
    </dgm:pt>
    <dgm:pt modelId="{F5C3E07A-DADD-430F-9651-F630FD1E7B95}" type="parTrans" cxnId="{6BBB16EA-2477-459E-AD4E-5EB15C6E511E}">
      <dgm:prSet/>
      <dgm:spPr/>
      <dgm:t>
        <a:bodyPr/>
        <a:lstStyle/>
        <a:p>
          <a:endParaRPr lang="en-US"/>
        </a:p>
      </dgm:t>
    </dgm:pt>
    <dgm:pt modelId="{10AF718E-7347-4603-91E9-451BA47C1858}" type="sibTrans" cxnId="{6BBB16EA-2477-459E-AD4E-5EB15C6E511E}">
      <dgm:prSet>
        <dgm:style>
          <a:lnRef idx="2">
            <a:schemeClr val="accent2">
              <a:shade val="50000"/>
            </a:schemeClr>
          </a:lnRef>
          <a:fillRef idx="1">
            <a:schemeClr val="accent2"/>
          </a:fillRef>
          <a:effectRef idx="0">
            <a:schemeClr val="accent2"/>
          </a:effectRef>
          <a:fontRef idx="minor">
            <a:schemeClr val="lt1"/>
          </a:fontRef>
        </dgm:style>
      </dgm:prSet>
      <dgm:spPr/>
      <dgm:t>
        <a:bodyPr/>
        <a:lstStyle/>
        <a:p>
          <a:endParaRPr lang="en-US" dirty="0"/>
        </a:p>
      </dgm:t>
    </dgm:pt>
    <dgm:pt modelId="{5E326C96-140F-46DC-871B-98686E9A1892}">
      <dgm:prSet custT="1"/>
      <dgm:spPr>
        <a:solidFill>
          <a:srgbClr val="C00000"/>
        </a:solidFill>
        <a:ln>
          <a:noFill/>
        </a:ln>
      </dgm:spPr>
      <dgm:t>
        <a:bodyPr/>
        <a:lstStyle/>
        <a:p>
          <a:r>
            <a:rPr lang="en-US" sz="1300" b="1" dirty="0" smtClean="0"/>
            <a:t>Generate Receivable and /or Advance Offset</a:t>
          </a:r>
          <a:endParaRPr lang="en-US" sz="1300" b="1" dirty="0"/>
        </a:p>
      </dgm:t>
    </dgm:pt>
    <dgm:pt modelId="{A3FB0515-061A-4003-9E2B-BA0850C02E9C}" type="parTrans" cxnId="{D355C4C9-89E1-443C-9A51-982C41DF0F0A}">
      <dgm:prSet/>
      <dgm:spPr/>
      <dgm:t>
        <a:bodyPr/>
        <a:lstStyle/>
        <a:p>
          <a:endParaRPr lang="en-US"/>
        </a:p>
      </dgm:t>
    </dgm:pt>
    <dgm:pt modelId="{4698B205-8E93-4852-AB6B-B287A8234366}" type="sibTrans" cxnId="{D355C4C9-89E1-443C-9A51-982C41DF0F0A}">
      <dgm:prSet>
        <dgm:style>
          <a:lnRef idx="2">
            <a:schemeClr val="accent2">
              <a:shade val="50000"/>
            </a:schemeClr>
          </a:lnRef>
          <a:fillRef idx="1">
            <a:schemeClr val="accent2"/>
          </a:fillRef>
          <a:effectRef idx="0">
            <a:schemeClr val="accent2"/>
          </a:effectRef>
          <a:fontRef idx="minor">
            <a:schemeClr val="lt1"/>
          </a:fontRef>
        </dgm:style>
      </dgm:prSet>
      <dgm:spPr/>
      <dgm:t>
        <a:bodyPr/>
        <a:lstStyle/>
        <a:p>
          <a:endParaRPr lang="en-US" dirty="0"/>
        </a:p>
      </dgm:t>
    </dgm:pt>
    <dgm:pt modelId="{8C372F46-5CBD-40A4-9DF7-64156AC91C6E}">
      <dgm:prSet custT="1"/>
      <dgm:spPr>
        <a:solidFill>
          <a:srgbClr val="C00000"/>
        </a:solidFill>
        <a:ln>
          <a:noFill/>
        </a:ln>
      </dgm:spPr>
      <dgm:t>
        <a:bodyPr/>
        <a:lstStyle/>
        <a:p>
          <a:r>
            <a:rPr lang="en-US" sz="1300" b="1" dirty="0" smtClean="0"/>
            <a:t>Record Accrual</a:t>
          </a:r>
          <a:endParaRPr lang="en-US" sz="1300" b="1" dirty="0"/>
        </a:p>
      </dgm:t>
    </dgm:pt>
    <dgm:pt modelId="{4E56D2B7-A2F7-4382-B57E-57E57501FF57}" type="parTrans" cxnId="{ADDABE29-6208-4DB9-B30C-C9BBAEAEA7E8}">
      <dgm:prSet/>
      <dgm:spPr/>
      <dgm:t>
        <a:bodyPr/>
        <a:lstStyle/>
        <a:p>
          <a:endParaRPr lang="en-US"/>
        </a:p>
      </dgm:t>
    </dgm:pt>
    <dgm:pt modelId="{2A0507A5-1EF9-408A-8CAF-77C0CA1F9C66}" type="sibTrans" cxnId="{ADDABE29-6208-4DB9-B30C-C9BBAEAEA7E8}">
      <dgm:prSet>
        <dgm:style>
          <a:lnRef idx="2">
            <a:schemeClr val="accent2">
              <a:shade val="50000"/>
            </a:schemeClr>
          </a:lnRef>
          <a:fillRef idx="1">
            <a:schemeClr val="accent2"/>
          </a:fillRef>
          <a:effectRef idx="0">
            <a:schemeClr val="accent2"/>
          </a:effectRef>
          <a:fontRef idx="minor">
            <a:schemeClr val="lt1"/>
          </a:fontRef>
        </dgm:style>
      </dgm:prSet>
      <dgm:spPr/>
      <dgm:t>
        <a:bodyPr/>
        <a:lstStyle/>
        <a:p>
          <a:endParaRPr lang="en-US" dirty="0"/>
        </a:p>
      </dgm:t>
    </dgm:pt>
    <dgm:pt modelId="{4CBB2266-BF0D-4AA2-BE57-F93ABF6B67FD}">
      <dgm:prSet phldrT="[Text]" custT="1"/>
      <dgm:spPr>
        <a:solidFill>
          <a:srgbClr val="C00000"/>
        </a:solidFill>
        <a:ln>
          <a:noFill/>
        </a:ln>
      </dgm:spPr>
      <dgm:t>
        <a:bodyPr/>
        <a:lstStyle/>
        <a:p>
          <a:r>
            <a:rPr lang="en-US" sz="1300" b="1" dirty="0" smtClean="0"/>
            <a:t>Record Collection</a:t>
          </a:r>
          <a:endParaRPr lang="en-US" sz="1300" b="1" dirty="0"/>
        </a:p>
      </dgm:t>
    </dgm:pt>
    <dgm:pt modelId="{817765B8-FB8D-4AD8-BB63-789897E0F156}" type="parTrans" cxnId="{8B717C28-4D20-4435-A73D-575923B34788}">
      <dgm:prSet/>
      <dgm:spPr/>
      <dgm:t>
        <a:bodyPr/>
        <a:lstStyle/>
        <a:p>
          <a:endParaRPr lang="en-US"/>
        </a:p>
      </dgm:t>
    </dgm:pt>
    <dgm:pt modelId="{7D39937A-506C-4D68-9A1E-EA611F59034D}" type="sibTrans" cxnId="{8B717C28-4D20-4435-A73D-575923B34788}">
      <dgm:prSet>
        <dgm:style>
          <a:lnRef idx="2">
            <a:schemeClr val="accent2">
              <a:shade val="50000"/>
            </a:schemeClr>
          </a:lnRef>
          <a:fillRef idx="1">
            <a:schemeClr val="accent2"/>
          </a:fillRef>
          <a:effectRef idx="0">
            <a:schemeClr val="accent2"/>
          </a:effectRef>
          <a:fontRef idx="minor">
            <a:schemeClr val="lt1"/>
          </a:fontRef>
        </dgm:style>
      </dgm:prSet>
      <dgm:spPr/>
      <dgm:t>
        <a:bodyPr/>
        <a:lstStyle/>
        <a:p>
          <a:endParaRPr lang="en-US" dirty="0"/>
        </a:p>
      </dgm:t>
    </dgm:pt>
    <dgm:pt modelId="{E26634F6-9B37-4748-A144-FD99B4503A55}">
      <dgm:prSet phldrT="[Text]" custT="1"/>
      <dgm:spPr>
        <a:solidFill>
          <a:srgbClr val="C00000"/>
        </a:solidFill>
        <a:ln>
          <a:noFill/>
        </a:ln>
      </dgm:spPr>
      <dgm:t>
        <a:bodyPr/>
        <a:lstStyle/>
        <a:p>
          <a:r>
            <a:rPr lang="en-US" sz="1300" b="1" dirty="0" smtClean="0"/>
            <a:t>Disputes/</a:t>
          </a:r>
        </a:p>
        <a:p>
          <a:r>
            <a:rPr lang="en-US" sz="1300" b="1" dirty="0" smtClean="0"/>
            <a:t>Chargebacks</a:t>
          </a:r>
          <a:endParaRPr lang="en-US" sz="1300" b="1" dirty="0"/>
        </a:p>
      </dgm:t>
    </dgm:pt>
    <dgm:pt modelId="{6B0BCFBD-4982-4B69-88A7-10AE4B02268B}" type="parTrans" cxnId="{62F8603A-58C8-436A-807E-8543628618A2}">
      <dgm:prSet/>
      <dgm:spPr/>
      <dgm:t>
        <a:bodyPr/>
        <a:lstStyle/>
        <a:p>
          <a:endParaRPr lang="en-US"/>
        </a:p>
      </dgm:t>
    </dgm:pt>
    <dgm:pt modelId="{EDD4D27D-8212-4383-A5B6-DC30EECFE068}" type="sibTrans" cxnId="{62F8603A-58C8-436A-807E-8543628618A2}">
      <dgm:prSet>
        <dgm:style>
          <a:lnRef idx="2">
            <a:schemeClr val="accent2">
              <a:shade val="50000"/>
            </a:schemeClr>
          </a:lnRef>
          <a:fillRef idx="1">
            <a:schemeClr val="accent2"/>
          </a:fillRef>
          <a:effectRef idx="0">
            <a:schemeClr val="accent2"/>
          </a:effectRef>
          <a:fontRef idx="minor">
            <a:schemeClr val="lt1"/>
          </a:fontRef>
        </dgm:style>
      </dgm:prSet>
      <dgm:spPr/>
      <dgm:t>
        <a:bodyPr/>
        <a:lstStyle/>
        <a:p>
          <a:endParaRPr lang="en-US" dirty="0"/>
        </a:p>
      </dgm:t>
    </dgm:pt>
    <dgm:pt modelId="{D4DCCF78-3D6E-481F-8D3E-E20E91533B3D}">
      <dgm:prSet phldrT="[Text]" custT="1"/>
      <dgm:spPr>
        <a:solidFill>
          <a:srgbClr val="C00000"/>
        </a:solidFill>
        <a:ln>
          <a:noFill/>
        </a:ln>
      </dgm:spPr>
      <dgm:t>
        <a:bodyPr/>
        <a:lstStyle/>
        <a:p>
          <a:r>
            <a:rPr lang="en-US" sz="1300" b="1" dirty="0" smtClean="0"/>
            <a:t>Process Write off/ Adjustment/ Treasury Referral</a:t>
          </a:r>
          <a:endParaRPr lang="en-US" sz="1300" b="1" dirty="0"/>
        </a:p>
      </dgm:t>
    </dgm:pt>
    <dgm:pt modelId="{F3657F69-3D1D-4719-A5E0-768E73FB1A66}" type="parTrans" cxnId="{42BB18B6-CEA4-46FC-98C6-2415311E18F2}">
      <dgm:prSet/>
      <dgm:spPr/>
      <dgm:t>
        <a:bodyPr/>
        <a:lstStyle/>
        <a:p>
          <a:endParaRPr lang="en-US"/>
        </a:p>
      </dgm:t>
    </dgm:pt>
    <dgm:pt modelId="{7C83477A-231F-4AFF-84E9-BACFA0FF8947}" type="sibTrans" cxnId="{42BB18B6-CEA4-46FC-98C6-2415311E18F2}">
      <dgm:prSet/>
      <dgm:spPr/>
      <dgm:t>
        <a:bodyPr/>
        <a:lstStyle/>
        <a:p>
          <a:endParaRPr lang="en-US"/>
        </a:p>
      </dgm:t>
    </dgm:pt>
    <dgm:pt modelId="{4F839517-6ED0-44E5-9EBD-9316B1678234}">
      <dgm:prSet custT="1"/>
      <dgm:spPr>
        <a:solidFill>
          <a:srgbClr val="C00000"/>
        </a:solidFill>
        <a:ln>
          <a:noFill/>
        </a:ln>
      </dgm:spPr>
      <dgm:t>
        <a:bodyPr/>
        <a:lstStyle/>
        <a:p>
          <a:r>
            <a:rPr lang="en-US" sz="1300" b="1" dirty="0" smtClean="0"/>
            <a:t>Bill Customer</a:t>
          </a:r>
          <a:endParaRPr lang="en-US" sz="1300" b="1" dirty="0"/>
        </a:p>
      </dgm:t>
    </dgm:pt>
    <dgm:pt modelId="{9818688A-3F0B-49E8-8B38-1C2F2590FAB6}" type="sibTrans" cxnId="{B72F762E-74AD-433F-B848-B11AE2BC8A4D}">
      <dgm:prSet>
        <dgm:style>
          <a:lnRef idx="2">
            <a:schemeClr val="accent2">
              <a:shade val="50000"/>
            </a:schemeClr>
          </a:lnRef>
          <a:fillRef idx="1">
            <a:schemeClr val="accent2"/>
          </a:fillRef>
          <a:effectRef idx="0">
            <a:schemeClr val="accent2"/>
          </a:effectRef>
          <a:fontRef idx="minor">
            <a:schemeClr val="lt1"/>
          </a:fontRef>
        </dgm:style>
      </dgm:prSet>
      <dgm:spPr/>
      <dgm:t>
        <a:bodyPr/>
        <a:lstStyle/>
        <a:p>
          <a:endParaRPr lang="en-US" dirty="0"/>
        </a:p>
      </dgm:t>
    </dgm:pt>
    <dgm:pt modelId="{74A70C3B-7A57-41FF-B036-7ED37DC4B4E0}" type="parTrans" cxnId="{B72F762E-74AD-433F-B848-B11AE2BC8A4D}">
      <dgm:prSet/>
      <dgm:spPr/>
      <dgm:t>
        <a:bodyPr/>
        <a:lstStyle/>
        <a:p>
          <a:endParaRPr lang="en-US"/>
        </a:p>
      </dgm:t>
    </dgm:pt>
    <dgm:pt modelId="{47F34036-5001-4750-BE04-8E8E43E5C00C}">
      <dgm:prSet custT="1"/>
      <dgm:spPr>
        <a:solidFill>
          <a:srgbClr val="C00000"/>
        </a:solidFill>
        <a:ln>
          <a:noFill/>
        </a:ln>
      </dgm:spPr>
      <dgm:t>
        <a:bodyPr/>
        <a:lstStyle/>
        <a:p>
          <a:r>
            <a:rPr lang="en-US" sz="1300" b="1" dirty="0" smtClean="0"/>
            <a:t>Track Receivable &amp; Record Overdue Charges</a:t>
          </a:r>
          <a:endParaRPr lang="en-US" sz="1300" b="1" dirty="0"/>
        </a:p>
      </dgm:t>
    </dgm:pt>
    <dgm:pt modelId="{FACCED67-B755-4677-9B1F-7DB381A185EA}" type="parTrans" cxnId="{A4287592-3257-458D-9684-7B04D0BA0B13}">
      <dgm:prSet/>
      <dgm:spPr/>
      <dgm:t>
        <a:bodyPr/>
        <a:lstStyle/>
        <a:p>
          <a:endParaRPr lang="en-US"/>
        </a:p>
      </dgm:t>
    </dgm:pt>
    <dgm:pt modelId="{3B2A1AFD-DA5C-4A57-B272-89E0ACC6F856}" type="sibTrans" cxnId="{A4287592-3257-458D-9684-7B04D0BA0B13}">
      <dgm:prSet/>
      <dgm:spPr>
        <a:solidFill>
          <a:schemeClr val="accent2"/>
        </a:solidFill>
      </dgm:spPr>
      <dgm:t>
        <a:bodyPr/>
        <a:lstStyle/>
        <a:p>
          <a:endParaRPr lang="en-US" dirty="0"/>
        </a:p>
      </dgm:t>
    </dgm:pt>
    <dgm:pt modelId="{41E1C057-DD8C-4D46-9170-34989797F569}" type="pres">
      <dgm:prSet presAssocID="{C4414B6D-5451-4457-B347-A52E97EAB9F7}" presName="diagram" presStyleCnt="0">
        <dgm:presLayoutVars>
          <dgm:dir/>
          <dgm:resizeHandles val="exact"/>
        </dgm:presLayoutVars>
      </dgm:prSet>
      <dgm:spPr/>
      <dgm:t>
        <a:bodyPr/>
        <a:lstStyle/>
        <a:p>
          <a:endParaRPr lang="en-US"/>
        </a:p>
      </dgm:t>
    </dgm:pt>
    <dgm:pt modelId="{9418FFC8-9B6F-4ACE-AB84-D7993456F310}" type="pres">
      <dgm:prSet presAssocID="{032A816C-67EE-47C6-B7D8-A52479DF5617}" presName="node" presStyleLbl="node1" presStyleIdx="0" presStyleCnt="10" custLinFactNeighborY="-64480">
        <dgm:presLayoutVars>
          <dgm:bulletEnabled val="1"/>
        </dgm:presLayoutVars>
      </dgm:prSet>
      <dgm:spPr>
        <a:prstGeom prst="roundRect">
          <a:avLst/>
        </a:prstGeom>
      </dgm:spPr>
      <dgm:t>
        <a:bodyPr/>
        <a:lstStyle/>
        <a:p>
          <a:endParaRPr lang="en-US"/>
        </a:p>
      </dgm:t>
    </dgm:pt>
    <dgm:pt modelId="{1F398DE9-E986-4472-A570-AA79BC39BC1A}" type="pres">
      <dgm:prSet presAssocID="{4B4E1A6E-4C27-4CCB-B53C-72D259B7B020}" presName="sibTrans" presStyleLbl="sibTrans2D1" presStyleIdx="0" presStyleCnt="9"/>
      <dgm:spPr/>
      <dgm:t>
        <a:bodyPr/>
        <a:lstStyle/>
        <a:p>
          <a:endParaRPr lang="en-US"/>
        </a:p>
      </dgm:t>
    </dgm:pt>
    <dgm:pt modelId="{AF5C7849-B4FA-4E33-9B50-C940106186A2}" type="pres">
      <dgm:prSet presAssocID="{4B4E1A6E-4C27-4CCB-B53C-72D259B7B020}" presName="connectorText" presStyleLbl="sibTrans2D1" presStyleIdx="0" presStyleCnt="9"/>
      <dgm:spPr/>
      <dgm:t>
        <a:bodyPr/>
        <a:lstStyle/>
        <a:p>
          <a:endParaRPr lang="en-US"/>
        </a:p>
      </dgm:t>
    </dgm:pt>
    <dgm:pt modelId="{3378D6E3-4B0A-4778-A430-1FAAA2B53225}" type="pres">
      <dgm:prSet presAssocID="{1990061C-8088-403B-A27A-FD9D2FC0A70F}" presName="node" presStyleLbl="node1" presStyleIdx="1" presStyleCnt="10" custLinFactNeighborY="-64480" custRadScaleRad="168240" custRadScaleInc="-299344">
        <dgm:presLayoutVars>
          <dgm:bulletEnabled val="1"/>
        </dgm:presLayoutVars>
      </dgm:prSet>
      <dgm:spPr>
        <a:prstGeom prst="roundRect">
          <a:avLst/>
        </a:prstGeom>
      </dgm:spPr>
      <dgm:t>
        <a:bodyPr/>
        <a:lstStyle/>
        <a:p>
          <a:endParaRPr lang="en-US"/>
        </a:p>
      </dgm:t>
    </dgm:pt>
    <dgm:pt modelId="{9DB36A0B-5ED8-4B46-B9B7-4BC0635C42D8}" type="pres">
      <dgm:prSet presAssocID="{0989F50D-E7E4-4794-A6D6-0BA4941067BB}" presName="sibTrans" presStyleLbl="sibTrans2D1" presStyleIdx="1" presStyleCnt="9"/>
      <dgm:spPr/>
      <dgm:t>
        <a:bodyPr/>
        <a:lstStyle/>
        <a:p>
          <a:endParaRPr lang="en-US"/>
        </a:p>
      </dgm:t>
    </dgm:pt>
    <dgm:pt modelId="{F51C7293-CC36-411D-838B-65AAB3FC71C7}" type="pres">
      <dgm:prSet presAssocID="{0989F50D-E7E4-4794-A6D6-0BA4941067BB}" presName="connectorText" presStyleLbl="sibTrans2D1" presStyleIdx="1" presStyleCnt="9"/>
      <dgm:spPr/>
      <dgm:t>
        <a:bodyPr/>
        <a:lstStyle/>
        <a:p>
          <a:endParaRPr lang="en-US"/>
        </a:p>
      </dgm:t>
    </dgm:pt>
    <dgm:pt modelId="{2F24F8BD-4925-45B0-82BB-3B58A4FEC9DE}" type="pres">
      <dgm:prSet presAssocID="{0DBFD983-06CC-47A2-A90A-2EF6DF580005}" presName="node" presStyleLbl="node1" presStyleIdx="2" presStyleCnt="10" custLinFactNeighborY="-64480" custRadScaleRad="87667" custRadScaleInc="-395473">
        <dgm:presLayoutVars>
          <dgm:bulletEnabled val="1"/>
        </dgm:presLayoutVars>
      </dgm:prSet>
      <dgm:spPr>
        <a:prstGeom prst="roundRect">
          <a:avLst/>
        </a:prstGeom>
      </dgm:spPr>
      <dgm:t>
        <a:bodyPr/>
        <a:lstStyle/>
        <a:p>
          <a:endParaRPr lang="en-US"/>
        </a:p>
      </dgm:t>
    </dgm:pt>
    <dgm:pt modelId="{61F294E4-F1E2-4923-B1D4-F60ECA561A39}" type="pres">
      <dgm:prSet presAssocID="{10AF718E-7347-4603-91E9-451BA47C1858}" presName="sibTrans" presStyleLbl="sibTrans2D1" presStyleIdx="2" presStyleCnt="9"/>
      <dgm:spPr/>
      <dgm:t>
        <a:bodyPr/>
        <a:lstStyle/>
        <a:p>
          <a:endParaRPr lang="en-US"/>
        </a:p>
      </dgm:t>
    </dgm:pt>
    <dgm:pt modelId="{25CD9267-FCD0-4E48-A26F-40ADEC5B1C30}" type="pres">
      <dgm:prSet presAssocID="{10AF718E-7347-4603-91E9-451BA47C1858}" presName="connectorText" presStyleLbl="sibTrans2D1" presStyleIdx="2" presStyleCnt="9"/>
      <dgm:spPr/>
      <dgm:t>
        <a:bodyPr/>
        <a:lstStyle/>
        <a:p>
          <a:endParaRPr lang="en-US"/>
        </a:p>
      </dgm:t>
    </dgm:pt>
    <dgm:pt modelId="{B1734182-69C5-4FEF-B689-7BD4B7A93BFC}" type="pres">
      <dgm:prSet presAssocID="{5E326C96-140F-46DC-871B-98686E9A1892}" presName="node" presStyleLbl="node1" presStyleIdx="3" presStyleCnt="10" custLinFactNeighborY="-64480">
        <dgm:presLayoutVars>
          <dgm:bulletEnabled val="1"/>
        </dgm:presLayoutVars>
      </dgm:prSet>
      <dgm:spPr>
        <a:prstGeom prst="roundRect">
          <a:avLst/>
        </a:prstGeom>
      </dgm:spPr>
      <dgm:t>
        <a:bodyPr/>
        <a:lstStyle/>
        <a:p>
          <a:endParaRPr lang="en-US"/>
        </a:p>
      </dgm:t>
    </dgm:pt>
    <dgm:pt modelId="{77D8AEB6-2D7E-48AE-B610-C8AA201E2149}" type="pres">
      <dgm:prSet presAssocID="{4698B205-8E93-4852-AB6B-B287A8234366}" presName="sibTrans" presStyleLbl="sibTrans2D1" presStyleIdx="3" presStyleCnt="9" custScaleX="56300" custLinFactNeighborX="-656" custLinFactNeighborY="42670"/>
      <dgm:spPr/>
      <dgm:t>
        <a:bodyPr/>
        <a:lstStyle/>
        <a:p>
          <a:endParaRPr lang="en-US"/>
        </a:p>
      </dgm:t>
    </dgm:pt>
    <dgm:pt modelId="{F05EE6FF-3D94-426F-8265-F674388E5195}" type="pres">
      <dgm:prSet presAssocID="{4698B205-8E93-4852-AB6B-B287A8234366}" presName="connectorText" presStyleLbl="sibTrans2D1" presStyleIdx="3" presStyleCnt="9"/>
      <dgm:spPr/>
      <dgm:t>
        <a:bodyPr/>
        <a:lstStyle/>
        <a:p>
          <a:endParaRPr lang="en-US"/>
        </a:p>
      </dgm:t>
    </dgm:pt>
    <dgm:pt modelId="{DC3ABCEF-DCD3-4D6B-8E28-1786AF6247A5}" type="pres">
      <dgm:prSet presAssocID="{4F839517-6ED0-44E5-9EBD-9316B1678234}" presName="node" presStyleLbl="node1" presStyleIdx="4" presStyleCnt="10" custLinFactNeighborY="-29016">
        <dgm:presLayoutVars>
          <dgm:bulletEnabled val="1"/>
        </dgm:presLayoutVars>
      </dgm:prSet>
      <dgm:spPr>
        <a:prstGeom prst="roundRect">
          <a:avLst/>
        </a:prstGeom>
      </dgm:spPr>
      <dgm:t>
        <a:bodyPr/>
        <a:lstStyle/>
        <a:p>
          <a:endParaRPr lang="en-US"/>
        </a:p>
      </dgm:t>
    </dgm:pt>
    <dgm:pt modelId="{99F07205-6754-491F-8C4A-9E0663180932}" type="pres">
      <dgm:prSet presAssocID="{9818688A-3F0B-49E8-8B38-1C2F2590FAB6}" presName="sibTrans" presStyleLbl="sibTrans2D1" presStyleIdx="4" presStyleCnt="9"/>
      <dgm:spPr/>
      <dgm:t>
        <a:bodyPr/>
        <a:lstStyle/>
        <a:p>
          <a:endParaRPr lang="en-US"/>
        </a:p>
      </dgm:t>
    </dgm:pt>
    <dgm:pt modelId="{B2D5C13A-E4BD-4FE5-8F8B-899166B30A51}" type="pres">
      <dgm:prSet presAssocID="{9818688A-3F0B-49E8-8B38-1C2F2590FAB6}" presName="connectorText" presStyleLbl="sibTrans2D1" presStyleIdx="4" presStyleCnt="9"/>
      <dgm:spPr/>
      <dgm:t>
        <a:bodyPr/>
        <a:lstStyle/>
        <a:p>
          <a:endParaRPr lang="en-US"/>
        </a:p>
      </dgm:t>
    </dgm:pt>
    <dgm:pt modelId="{74A4A262-AD7D-439F-A92D-C0FA4133D014}" type="pres">
      <dgm:prSet presAssocID="{8C372F46-5CBD-40A4-9DF7-64156AC91C6E}" presName="node" presStyleLbl="node1" presStyleIdx="5" presStyleCnt="10" custLinFactNeighborY="-24204">
        <dgm:presLayoutVars>
          <dgm:bulletEnabled val="1"/>
        </dgm:presLayoutVars>
      </dgm:prSet>
      <dgm:spPr>
        <a:prstGeom prst="roundRect">
          <a:avLst/>
        </a:prstGeom>
      </dgm:spPr>
      <dgm:t>
        <a:bodyPr/>
        <a:lstStyle/>
        <a:p>
          <a:endParaRPr lang="en-US"/>
        </a:p>
      </dgm:t>
    </dgm:pt>
    <dgm:pt modelId="{30088046-5B65-4B8A-B7C7-B7E7FD204D14}" type="pres">
      <dgm:prSet presAssocID="{2A0507A5-1EF9-408A-8CAF-77C0CA1F9C66}" presName="sibTrans" presStyleLbl="sibTrans2D1" presStyleIdx="5" presStyleCnt="9"/>
      <dgm:spPr/>
      <dgm:t>
        <a:bodyPr/>
        <a:lstStyle/>
        <a:p>
          <a:endParaRPr lang="en-US"/>
        </a:p>
      </dgm:t>
    </dgm:pt>
    <dgm:pt modelId="{AA7B3B3C-2F44-4444-ACA4-FED5102EFA8A}" type="pres">
      <dgm:prSet presAssocID="{2A0507A5-1EF9-408A-8CAF-77C0CA1F9C66}" presName="connectorText" presStyleLbl="sibTrans2D1" presStyleIdx="5" presStyleCnt="9"/>
      <dgm:spPr/>
      <dgm:t>
        <a:bodyPr/>
        <a:lstStyle/>
        <a:p>
          <a:endParaRPr lang="en-US"/>
        </a:p>
      </dgm:t>
    </dgm:pt>
    <dgm:pt modelId="{5CBF4201-DA06-4DAD-BCF0-830A6718DBA6}" type="pres">
      <dgm:prSet presAssocID="{47F34036-5001-4750-BE04-8E8E43E5C00C}" presName="node" presStyleLbl="node1" presStyleIdx="6" presStyleCnt="10" custLinFactNeighborX="-1919" custLinFactNeighborY="-21291">
        <dgm:presLayoutVars>
          <dgm:bulletEnabled val="1"/>
        </dgm:presLayoutVars>
      </dgm:prSet>
      <dgm:spPr>
        <a:prstGeom prst="roundRect">
          <a:avLst/>
        </a:prstGeom>
      </dgm:spPr>
      <dgm:t>
        <a:bodyPr/>
        <a:lstStyle/>
        <a:p>
          <a:endParaRPr lang="en-US"/>
        </a:p>
      </dgm:t>
    </dgm:pt>
    <dgm:pt modelId="{F6C3406F-81B0-425B-A8D9-D65BFA55BD21}" type="pres">
      <dgm:prSet presAssocID="{3B2A1AFD-DA5C-4A57-B272-89E0ACC6F856}" presName="sibTrans" presStyleLbl="sibTrans2D1" presStyleIdx="6" presStyleCnt="9"/>
      <dgm:spPr/>
      <dgm:t>
        <a:bodyPr/>
        <a:lstStyle/>
        <a:p>
          <a:endParaRPr lang="en-US"/>
        </a:p>
      </dgm:t>
    </dgm:pt>
    <dgm:pt modelId="{6C183292-FC9C-4527-87E0-AE47F8DD11C1}" type="pres">
      <dgm:prSet presAssocID="{3B2A1AFD-DA5C-4A57-B272-89E0ACC6F856}" presName="connectorText" presStyleLbl="sibTrans2D1" presStyleIdx="6" presStyleCnt="9"/>
      <dgm:spPr/>
      <dgm:t>
        <a:bodyPr/>
        <a:lstStyle/>
        <a:p>
          <a:endParaRPr lang="en-US"/>
        </a:p>
      </dgm:t>
    </dgm:pt>
    <dgm:pt modelId="{B7329898-1D0A-426F-8106-901F5988FF8A}" type="pres">
      <dgm:prSet presAssocID="{4CBB2266-BF0D-4AA2-BE57-F93ABF6B67FD}" presName="node" presStyleLbl="node1" presStyleIdx="7" presStyleCnt="10" custLinFactNeighborY="-29016">
        <dgm:presLayoutVars>
          <dgm:bulletEnabled val="1"/>
        </dgm:presLayoutVars>
      </dgm:prSet>
      <dgm:spPr>
        <a:prstGeom prst="roundRect">
          <a:avLst/>
        </a:prstGeom>
      </dgm:spPr>
      <dgm:t>
        <a:bodyPr/>
        <a:lstStyle/>
        <a:p>
          <a:endParaRPr lang="en-US"/>
        </a:p>
      </dgm:t>
    </dgm:pt>
    <dgm:pt modelId="{CF92E7C8-2188-4E1A-872D-0978500AB140}" type="pres">
      <dgm:prSet presAssocID="{7D39937A-506C-4D68-9A1E-EA611F59034D}" presName="sibTrans" presStyleLbl="sibTrans2D1" presStyleIdx="7" presStyleCnt="9" custScaleX="36817" custLinFactY="41596" custLinFactNeighborX="-3945" custLinFactNeighborY="100000"/>
      <dgm:spPr/>
      <dgm:t>
        <a:bodyPr/>
        <a:lstStyle/>
        <a:p>
          <a:endParaRPr lang="en-US"/>
        </a:p>
      </dgm:t>
    </dgm:pt>
    <dgm:pt modelId="{86EBA285-B094-485F-8C4B-C89E46990ACA}" type="pres">
      <dgm:prSet presAssocID="{7D39937A-506C-4D68-9A1E-EA611F59034D}" presName="connectorText" presStyleLbl="sibTrans2D1" presStyleIdx="7" presStyleCnt="9"/>
      <dgm:spPr/>
      <dgm:t>
        <a:bodyPr/>
        <a:lstStyle/>
        <a:p>
          <a:endParaRPr lang="en-US"/>
        </a:p>
      </dgm:t>
    </dgm:pt>
    <dgm:pt modelId="{E6563113-718E-4B5B-9DBE-B94804340502}" type="pres">
      <dgm:prSet presAssocID="{E26634F6-9B37-4748-A144-FD99B4503A55}" presName="node" presStyleLbl="node1" presStyleIdx="8" presStyleCnt="10" custScaleY="97351" custLinFactNeighborX="-285" custLinFactNeighborY="50243">
        <dgm:presLayoutVars>
          <dgm:bulletEnabled val="1"/>
        </dgm:presLayoutVars>
      </dgm:prSet>
      <dgm:spPr>
        <a:prstGeom prst="roundRect">
          <a:avLst/>
        </a:prstGeom>
      </dgm:spPr>
      <dgm:t>
        <a:bodyPr/>
        <a:lstStyle/>
        <a:p>
          <a:endParaRPr lang="en-US"/>
        </a:p>
      </dgm:t>
    </dgm:pt>
    <dgm:pt modelId="{F1521A4F-4FAA-4E57-9231-9261786BC122}" type="pres">
      <dgm:prSet presAssocID="{EDD4D27D-8212-4383-A5B6-DC30EECFE068}" presName="sibTrans" presStyleLbl="sibTrans2D1" presStyleIdx="8" presStyleCnt="9"/>
      <dgm:spPr/>
      <dgm:t>
        <a:bodyPr/>
        <a:lstStyle/>
        <a:p>
          <a:endParaRPr lang="en-US"/>
        </a:p>
      </dgm:t>
    </dgm:pt>
    <dgm:pt modelId="{108CE567-D7D2-4AFD-A642-ADD5DF3160E2}" type="pres">
      <dgm:prSet presAssocID="{EDD4D27D-8212-4383-A5B6-DC30EECFE068}" presName="connectorText" presStyleLbl="sibTrans2D1" presStyleIdx="8" presStyleCnt="9"/>
      <dgm:spPr/>
      <dgm:t>
        <a:bodyPr/>
        <a:lstStyle/>
        <a:p>
          <a:endParaRPr lang="en-US"/>
        </a:p>
      </dgm:t>
    </dgm:pt>
    <dgm:pt modelId="{7A2D27F9-B1B5-41C6-908F-8D1FFB9A4657}" type="pres">
      <dgm:prSet presAssocID="{D4DCCF78-3D6E-481F-8D3E-E20E91533B3D}" presName="node" presStyleLbl="node1" presStyleIdx="9" presStyleCnt="10" custScaleY="97351" custLinFactNeighborX="-1919" custLinFactNeighborY="50243">
        <dgm:presLayoutVars>
          <dgm:bulletEnabled val="1"/>
        </dgm:presLayoutVars>
      </dgm:prSet>
      <dgm:spPr>
        <a:prstGeom prst="roundRect">
          <a:avLst/>
        </a:prstGeom>
      </dgm:spPr>
      <dgm:t>
        <a:bodyPr/>
        <a:lstStyle/>
        <a:p>
          <a:endParaRPr lang="en-US"/>
        </a:p>
      </dgm:t>
    </dgm:pt>
  </dgm:ptLst>
  <dgm:cxnLst>
    <dgm:cxn modelId="{C63AF0B5-B4D7-48D4-9711-9EBEAF9464C4}" type="presOf" srcId="{1990061C-8088-403B-A27A-FD9D2FC0A70F}" destId="{3378D6E3-4B0A-4778-A430-1FAAA2B53225}" srcOrd="0" destOrd="0" presId="urn:microsoft.com/office/officeart/2005/8/layout/process5"/>
    <dgm:cxn modelId="{0DAC3958-8924-4EFD-826C-4E91D35716EF}" srcId="{C4414B6D-5451-4457-B347-A52E97EAB9F7}" destId="{1990061C-8088-403B-A27A-FD9D2FC0A70F}" srcOrd="1" destOrd="0" parTransId="{9EC0E3E9-4A29-4438-B1EA-55F0AD41BAB2}" sibTransId="{0989F50D-E7E4-4794-A6D6-0BA4941067BB}"/>
    <dgm:cxn modelId="{8F110B45-5983-4D00-AE6B-86F3766B5D5C}" type="presOf" srcId="{3B2A1AFD-DA5C-4A57-B272-89E0ACC6F856}" destId="{F6C3406F-81B0-425B-A8D9-D65BFA55BD21}" srcOrd="0" destOrd="0" presId="urn:microsoft.com/office/officeart/2005/8/layout/process5"/>
    <dgm:cxn modelId="{35376AF6-F16A-4DC2-8E95-CC72828D0DEC}" type="presOf" srcId="{4F839517-6ED0-44E5-9EBD-9316B1678234}" destId="{DC3ABCEF-DCD3-4D6B-8E28-1786AF6247A5}" srcOrd="0" destOrd="0" presId="urn:microsoft.com/office/officeart/2005/8/layout/process5"/>
    <dgm:cxn modelId="{62F8603A-58C8-436A-807E-8543628618A2}" srcId="{C4414B6D-5451-4457-B347-A52E97EAB9F7}" destId="{E26634F6-9B37-4748-A144-FD99B4503A55}" srcOrd="8" destOrd="0" parTransId="{6B0BCFBD-4982-4B69-88A7-10AE4B02268B}" sibTransId="{EDD4D27D-8212-4383-A5B6-DC30EECFE068}"/>
    <dgm:cxn modelId="{D9E4B0DD-B002-451C-B2AF-F068F52F8E70}" type="presOf" srcId="{EDD4D27D-8212-4383-A5B6-DC30EECFE068}" destId="{108CE567-D7D2-4AFD-A642-ADD5DF3160E2}" srcOrd="1" destOrd="0" presId="urn:microsoft.com/office/officeart/2005/8/layout/process5"/>
    <dgm:cxn modelId="{6118ABB8-8836-4212-9094-CC56556FF8AB}" type="presOf" srcId="{032A816C-67EE-47C6-B7D8-A52479DF5617}" destId="{9418FFC8-9B6F-4ACE-AB84-D7993456F310}" srcOrd="0" destOrd="0" presId="urn:microsoft.com/office/officeart/2005/8/layout/process5"/>
    <dgm:cxn modelId="{08EC8B7F-A697-4E07-B39C-DF0DA839E39A}" type="presOf" srcId="{E26634F6-9B37-4748-A144-FD99B4503A55}" destId="{E6563113-718E-4B5B-9DBE-B94804340502}" srcOrd="0" destOrd="0" presId="urn:microsoft.com/office/officeart/2005/8/layout/process5"/>
    <dgm:cxn modelId="{1A459071-EA49-4D71-B19E-50EDC3A19936}" type="presOf" srcId="{4B4E1A6E-4C27-4CCB-B53C-72D259B7B020}" destId="{1F398DE9-E986-4472-A570-AA79BC39BC1A}" srcOrd="0" destOrd="0" presId="urn:microsoft.com/office/officeart/2005/8/layout/process5"/>
    <dgm:cxn modelId="{8A6EAF13-90F6-40D0-BF52-50597BD211CD}" type="presOf" srcId="{5E326C96-140F-46DC-871B-98686E9A1892}" destId="{B1734182-69C5-4FEF-B689-7BD4B7A93BFC}" srcOrd="0" destOrd="0" presId="urn:microsoft.com/office/officeart/2005/8/layout/process5"/>
    <dgm:cxn modelId="{4EC258AF-4897-4BE9-A574-22F4ACD71A81}" srcId="{C4414B6D-5451-4457-B347-A52E97EAB9F7}" destId="{032A816C-67EE-47C6-B7D8-A52479DF5617}" srcOrd="0" destOrd="0" parTransId="{350677A5-8D47-4023-BBAC-0ED0F5029D43}" sibTransId="{4B4E1A6E-4C27-4CCB-B53C-72D259B7B020}"/>
    <dgm:cxn modelId="{42BB18B6-CEA4-46FC-98C6-2415311E18F2}" srcId="{C4414B6D-5451-4457-B347-A52E97EAB9F7}" destId="{D4DCCF78-3D6E-481F-8D3E-E20E91533B3D}" srcOrd="9" destOrd="0" parTransId="{F3657F69-3D1D-4719-A5E0-768E73FB1A66}" sibTransId="{7C83477A-231F-4AFF-84E9-BACFA0FF8947}"/>
    <dgm:cxn modelId="{CC29DA39-F3D9-49CE-BFF5-B79B3BE25FE6}" type="presOf" srcId="{0989F50D-E7E4-4794-A6D6-0BA4941067BB}" destId="{9DB36A0B-5ED8-4B46-B9B7-4BC0635C42D8}" srcOrd="0" destOrd="0" presId="urn:microsoft.com/office/officeart/2005/8/layout/process5"/>
    <dgm:cxn modelId="{DF1D7FA1-F442-4148-93CD-64B21C8E856F}" type="presOf" srcId="{10AF718E-7347-4603-91E9-451BA47C1858}" destId="{61F294E4-F1E2-4923-B1D4-F60ECA561A39}" srcOrd="0" destOrd="0" presId="urn:microsoft.com/office/officeart/2005/8/layout/process5"/>
    <dgm:cxn modelId="{81B7CE0B-7309-4625-9FC2-30AC402BF73E}" type="presOf" srcId="{0989F50D-E7E4-4794-A6D6-0BA4941067BB}" destId="{F51C7293-CC36-411D-838B-65AAB3FC71C7}" srcOrd="1" destOrd="0" presId="urn:microsoft.com/office/officeart/2005/8/layout/process5"/>
    <dgm:cxn modelId="{B0494EEF-FE99-40B7-A201-027206AF0AD3}" type="presOf" srcId="{7D39937A-506C-4D68-9A1E-EA611F59034D}" destId="{86EBA285-B094-485F-8C4B-C89E46990ACA}" srcOrd="1" destOrd="0" presId="urn:microsoft.com/office/officeart/2005/8/layout/process5"/>
    <dgm:cxn modelId="{ADDABE29-6208-4DB9-B30C-C9BBAEAEA7E8}" srcId="{C4414B6D-5451-4457-B347-A52E97EAB9F7}" destId="{8C372F46-5CBD-40A4-9DF7-64156AC91C6E}" srcOrd="5" destOrd="0" parTransId="{4E56D2B7-A2F7-4382-B57E-57E57501FF57}" sibTransId="{2A0507A5-1EF9-408A-8CAF-77C0CA1F9C66}"/>
    <dgm:cxn modelId="{98CC58BC-B2A8-45DC-BC32-D8B47BBC501F}" type="presOf" srcId="{4B4E1A6E-4C27-4CCB-B53C-72D259B7B020}" destId="{AF5C7849-B4FA-4E33-9B50-C940106186A2}" srcOrd="1" destOrd="0" presId="urn:microsoft.com/office/officeart/2005/8/layout/process5"/>
    <dgm:cxn modelId="{0D35B575-97E2-40B0-A585-74F995936539}" type="presOf" srcId="{0DBFD983-06CC-47A2-A90A-2EF6DF580005}" destId="{2F24F8BD-4925-45B0-82BB-3B58A4FEC9DE}" srcOrd="0" destOrd="0" presId="urn:microsoft.com/office/officeart/2005/8/layout/process5"/>
    <dgm:cxn modelId="{3FD9CF0D-065C-4024-809D-5B1373FA0118}" type="presOf" srcId="{9818688A-3F0B-49E8-8B38-1C2F2590FAB6}" destId="{99F07205-6754-491F-8C4A-9E0663180932}" srcOrd="0" destOrd="0" presId="urn:microsoft.com/office/officeart/2005/8/layout/process5"/>
    <dgm:cxn modelId="{6AA5E185-1109-420D-82F3-3A9A198328A8}" type="presOf" srcId="{4698B205-8E93-4852-AB6B-B287A8234366}" destId="{77D8AEB6-2D7E-48AE-B610-C8AA201E2149}" srcOrd="0" destOrd="0" presId="urn:microsoft.com/office/officeart/2005/8/layout/process5"/>
    <dgm:cxn modelId="{52A6B846-A82D-4B50-A87B-DE6F2DFB607B}" type="presOf" srcId="{4CBB2266-BF0D-4AA2-BE57-F93ABF6B67FD}" destId="{B7329898-1D0A-426F-8106-901F5988FF8A}" srcOrd="0" destOrd="0" presId="urn:microsoft.com/office/officeart/2005/8/layout/process5"/>
    <dgm:cxn modelId="{08C7E6E2-77DF-4741-A3AF-C61BF5C03472}" type="presOf" srcId="{8C372F46-5CBD-40A4-9DF7-64156AC91C6E}" destId="{74A4A262-AD7D-439F-A92D-C0FA4133D014}" srcOrd="0" destOrd="0" presId="urn:microsoft.com/office/officeart/2005/8/layout/process5"/>
    <dgm:cxn modelId="{18928F1E-3E38-4586-8CAF-8421DE591FE6}" type="presOf" srcId="{4698B205-8E93-4852-AB6B-B287A8234366}" destId="{F05EE6FF-3D94-426F-8265-F674388E5195}" srcOrd="1" destOrd="0" presId="urn:microsoft.com/office/officeart/2005/8/layout/process5"/>
    <dgm:cxn modelId="{80270FDA-EBF1-4415-BE27-5C87B9766ED5}" type="presOf" srcId="{C4414B6D-5451-4457-B347-A52E97EAB9F7}" destId="{41E1C057-DD8C-4D46-9170-34989797F569}" srcOrd="0" destOrd="0" presId="urn:microsoft.com/office/officeart/2005/8/layout/process5"/>
    <dgm:cxn modelId="{57A2B7F3-DC6B-431F-B552-BBC2967B4997}" type="presOf" srcId="{3B2A1AFD-DA5C-4A57-B272-89E0ACC6F856}" destId="{6C183292-FC9C-4527-87E0-AE47F8DD11C1}" srcOrd="1" destOrd="0" presId="urn:microsoft.com/office/officeart/2005/8/layout/process5"/>
    <dgm:cxn modelId="{D0F96CBB-82B7-4725-A667-4F42686E4CCB}" type="presOf" srcId="{2A0507A5-1EF9-408A-8CAF-77C0CA1F9C66}" destId="{AA7B3B3C-2F44-4444-ACA4-FED5102EFA8A}" srcOrd="1" destOrd="0" presId="urn:microsoft.com/office/officeart/2005/8/layout/process5"/>
    <dgm:cxn modelId="{8B717C28-4D20-4435-A73D-575923B34788}" srcId="{C4414B6D-5451-4457-B347-A52E97EAB9F7}" destId="{4CBB2266-BF0D-4AA2-BE57-F93ABF6B67FD}" srcOrd="7" destOrd="0" parTransId="{817765B8-FB8D-4AD8-BB63-789897E0F156}" sibTransId="{7D39937A-506C-4D68-9A1E-EA611F59034D}"/>
    <dgm:cxn modelId="{6BBB16EA-2477-459E-AD4E-5EB15C6E511E}" srcId="{C4414B6D-5451-4457-B347-A52E97EAB9F7}" destId="{0DBFD983-06CC-47A2-A90A-2EF6DF580005}" srcOrd="2" destOrd="0" parTransId="{F5C3E07A-DADD-430F-9651-F630FD1E7B95}" sibTransId="{10AF718E-7347-4603-91E9-451BA47C1858}"/>
    <dgm:cxn modelId="{42883CBC-8043-4AF1-98B3-7632BDC4B573}" type="presOf" srcId="{10AF718E-7347-4603-91E9-451BA47C1858}" destId="{25CD9267-FCD0-4E48-A26F-40ADEC5B1C30}" srcOrd="1" destOrd="0" presId="urn:microsoft.com/office/officeart/2005/8/layout/process5"/>
    <dgm:cxn modelId="{B72F762E-74AD-433F-B848-B11AE2BC8A4D}" srcId="{C4414B6D-5451-4457-B347-A52E97EAB9F7}" destId="{4F839517-6ED0-44E5-9EBD-9316B1678234}" srcOrd="4" destOrd="0" parTransId="{74A70C3B-7A57-41FF-B036-7ED37DC4B4E0}" sibTransId="{9818688A-3F0B-49E8-8B38-1C2F2590FAB6}"/>
    <dgm:cxn modelId="{BBBE976C-6AAF-44C7-B00F-EA3033F58EB6}" type="presOf" srcId="{9818688A-3F0B-49E8-8B38-1C2F2590FAB6}" destId="{B2D5C13A-E4BD-4FE5-8F8B-899166B30A51}" srcOrd="1" destOrd="0" presId="urn:microsoft.com/office/officeart/2005/8/layout/process5"/>
    <dgm:cxn modelId="{D355C4C9-89E1-443C-9A51-982C41DF0F0A}" srcId="{C4414B6D-5451-4457-B347-A52E97EAB9F7}" destId="{5E326C96-140F-46DC-871B-98686E9A1892}" srcOrd="3" destOrd="0" parTransId="{A3FB0515-061A-4003-9E2B-BA0850C02E9C}" sibTransId="{4698B205-8E93-4852-AB6B-B287A8234366}"/>
    <dgm:cxn modelId="{DD324413-4BAF-4C77-9783-4227B42DBF66}" type="presOf" srcId="{EDD4D27D-8212-4383-A5B6-DC30EECFE068}" destId="{F1521A4F-4FAA-4E57-9231-9261786BC122}" srcOrd="0" destOrd="0" presId="urn:microsoft.com/office/officeart/2005/8/layout/process5"/>
    <dgm:cxn modelId="{A4287592-3257-458D-9684-7B04D0BA0B13}" srcId="{C4414B6D-5451-4457-B347-A52E97EAB9F7}" destId="{47F34036-5001-4750-BE04-8E8E43E5C00C}" srcOrd="6" destOrd="0" parTransId="{FACCED67-B755-4677-9B1F-7DB381A185EA}" sibTransId="{3B2A1AFD-DA5C-4A57-B272-89E0ACC6F856}"/>
    <dgm:cxn modelId="{113910BE-825B-42B0-B9ED-A1A4858787CC}" type="presOf" srcId="{2A0507A5-1EF9-408A-8CAF-77C0CA1F9C66}" destId="{30088046-5B65-4B8A-B7C7-B7E7FD204D14}" srcOrd="0" destOrd="0" presId="urn:microsoft.com/office/officeart/2005/8/layout/process5"/>
    <dgm:cxn modelId="{0D5A6FA5-4C62-489F-8DCC-6298038FEF61}" type="presOf" srcId="{47F34036-5001-4750-BE04-8E8E43E5C00C}" destId="{5CBF4201-DA06-4DAD-BCF0-830A6718DBA6}" srcOrd="0" destOrd="0" presId="urn:microsoft.com/office/officeart/2005/8/layout/process5"/>
    <dgm:cxn modelId="{F9550E4B-B30D-4489-B198-1496DEBF8379}" type="presOf" srcId="{D4DCCF78-3D6E-481F-8D3E-E20E91533B3D}" destId="{7A2D27F9-B1B5-41C6-908F-8D1FFB9A4657}" srcOrd="0" destOrd="0" presId="urn:microsoft.com/office/officeart/2005/8/layout/process5"/>
    <dgm:cxn modelId="{E24F884A-7566-4594-A1EC-A5FA390316D4}" type="presOf" srcId="{7D39937A-506C-4D68-9A1E-EA611F59034D}" destId="{CF92E7C8-2188-4E1A-872D-0978500AB140}" srcOrd="0" destOrd="0" presId="urn:microsoft.com/office/officeart/2005/8/layout/process5"/>
    <dgm:cxn modelId="{5AB56687-B28B-4494-B073-43F41145F5D2}" type="presParOf" srcId="{41E1C057-DD8C-4D46-9170-34989797F569}" destId="{9418FFC8-9B6F-4ACE-AB84-D7993456F310}" srcOrd="0" destOrd="0" presId="urn:microsoft.com/office/officeart/2005/8/layout/process5"/>
    <dgm:cxn modelId="{9B375626-90B3-4803-95BD-8D8149B78978}" type="presParOf" srcId="{41E1C057-DD8C-4D46-9170-34989797F569}" destId="{1F398DE9-E986-4472-A570-AA79BC39BC1A}" srcOrd="1" destOrd="0" presId="urn:microsoft.com/office/officeart/2005/8/layout/process5"/>
    <dgm:cxn modelId="{83009BA2-0273-4F21-9579-3CB34ED48AD2}" type="presParOf" srcId="{1F398DE9-E986-4472-A570-AA79BC39BC1A}" destId="{AF5C7849-B4FA-4E33-9B50-C940106186A2}" srcOrd="0" destOrd="0" presId="urn:microsoft.com/office/officeart/2005/8/layout/process5"/>
    <dgm:cxn modelId="{8E9FC3EC-F84D-4700-BBC1-39036A76FF3C}" type="presParOf" srcId="{41E1C057-DD8C-4D46-9170-34989797F569}" destId="{3378D6E3-4B0A-4778-A430-1FAAA2B53225}" srcOrd="2" destOrd="0" presId="urn:microsoft.com/office/officeart/2005/8/layout/process5"/>
    <dgm:cxn modelId="{B76AE28F-E70D-4EA7-87F8-B70AEDF64996}" type="presParOf" srcId="{41E1C057-DD8C-4D46-9170-34989797F569}" destId="{9DB36A0B-5ED8-4B46-B9B7-4BC0635C42D8}" srcOrd="3" destOrd="0" presId="urn:microsoft.com/office/officeart/2005/8/layout/process5"/>
    <dgm:cxn modelId="{F357738B-6F79-4CB2-96CC-62310149DB96}" type="presParOf" srcId="{9DB36A0B-5ED8-4B46-B9B7-4BC0635C42D8}" destId="{F51C7293-CC36-411D-838B-65AAB3FC71C7}" srcOrd="0" destOrd="0" presId="urn:microsoft.com/office/officeart/2005/8/layout/process5"/>
    <dgm:cxn modelId="{28A4C170-C17B-4128-8F4D-0C1679DCF7AA}" type="presParOf" srcId="{41E1C057-DD8C-4D46-9170-34989797F569}" destId="{2F24F8BD-4925-45B0-82BB-3B58A4FEC9DE}" srcOrd="4" destOrd="0" presId="urn:microsoft.com/office/officeart/2005/8/layout/process5"/>
    <dgm:cxn modelId="{BCEC41FC-B8E7-4E84-BEBA-8CDA77ACA39F}" type="presParOf" srcId="{41E1C057-DD8C-4D46-9170-34989797F569}" destId="{61F294E4-F1E2-4923-B1D4-F60ECA561A39}" srcOrd="5" destOrd="0" presId="urn:microsoft.com/office/officeart/2005/8/layout/process5"/>
    <dgm:cxn modelId="{7C5C270D-4198-4334-8472-7B272BFEBD1E}" type="presParOf" srcId="{61F294E4-F1E2-4923-B1D4-F60ECA561A39}" destId="{25CD9267-FCD0-4E48-A26F-40ADEC5B1C30}" srcOrd="0" destOrd="0" presId="urn:microsoft.com/office/officeart/2005/8/layout/process5"/>
    <dgm:cxn modelId="{3A3975EC-6BB9-4315-92E6-6FFCA4B6CF4B}" type="presParOf" srcId="{41E1C057-DD8C-4D46-9170-34989797F569}" destId="{B1734182-69C5-4FEF-B689-7BD4B7A93BFC}" srcOrd="6" destOrd="0" presId="urn:microsoft.com/office/officeart/2005/8/layout/process5"/>
    <dgm:cxn modelId="{E6651D58-A682-46D8-BA78-7816694684B8}" type="presParOf" srcId="{41E1C057-DD8C-4D46-9170-34989797F569}" destId="{77D8AEB6-2D7E-48AE-B610-C8AA201E2149}" srcOrd="7" destOrd="0" presId="urn:microsoft.com/office/officeart/2005/8/layout/process5"/>
    <dgm:cxn modelId="{55AD3069-DD32-4789-8322-C2747455A84B}" type="presParOf" srcId="{77D8AEB6-2D7E-48AE-B610-C8AA201E2149}" destId="{F05EE6FF-3D94-426F-8265-F674388E5195}" srcOrd="0" destOrd="0" presId="urn:microsoft.com/office/officeart/2005/8/layout/process5"/>
    <dgm:cxn modelId="{543CDDCF-8B79-4183-B4B2-DBADEAA696A0}" type="presParOf" srcId="{41E1C057-DD8C-4D46-9170-34989797F569}" destId="{DC3ABCEF-DCD3-4D6B-8E28-1786AF6247A5}" srcOrd="8" destOrd="0" presId="urn:microsoft.com/office/officeart/2005/8/layout/process5"/>
    <dgm:cxn modelId="{D59091B3-ED2A-4C83-A03C-D309DBEC89B1}" type="presParOf" srcId="{41E1C057-DD8C-4D46-9170-34989797F569}" destId="{99F07205-6754-491F-8C4A-9E0663180932}" srcOrd="9" destOrd="0" presId="urn:microsoft.com/office/officeart/2005/8/layout/process5"/>
    <dgm:cxn modelId="{53FE3542-9086-4851-9EB2-D1FA0378D605}" type="presParOf" srcId="{99F07205-6754-491F-8C4A-9E0663180932}" destId="{B2D5C13A-E4BD-4FE5-8F8B-899166B30A51}" srcOrd="0" destOrd="0" presId="urn:microsoft.com/office/officeart/2005/8/layout/process5"/>
    <dgm:cxn modelId="{C19A7D3A-F3E6-4D42-BCFE-6EB0457E3949}" type="presParOf" srcId="{41E1C057-DD8C-4D46-9170-34989797F569}" destId="{74A4A262-AD7D-439F-A92D-C0FA4133D014}" srcOrd="10" destOrd="0" presId="urn:microsoft.com/office/officeart/2005/8/layout/process5"/>
    <dgm:cxn modelId="{A2526CB4-CC98-4B2E-9450-9EAA7BECAA6F}" type="presParOf" srcId="{41E1C057-DD8C-4D46-9170-34989797F569}" destId="{30088046-5B65-4B8A-B7C7-B7E7FD204D14}" srcOrd="11" destOrd="0" presId="urn:microsoft.com/office/officeart/2005/8/layout/process5"/>
    <dgm:cxn modelId="{993099C1-167F-4B33-8501-0D8F9B0A5F39}" type="presParOf" srcId="{30088046-5B65-4B8A-B7C7-B7E7FD204D14}" destId="{AA7B3B3C-2F44-4444-ACA4-FED5102EFA8A}" srcOrd="0" destOrd="0" presId="urn:microsoft.com/office/officeart/2005/8/layout/process5"/>
    <dgm:cxn modelId="{DBF39398-EDA5-4720-A49F-25C8ED64A28A}" type="presParOf" srcId="{41E1C057-DD8C-4D46-9170-34989797F569}" destId="{5CBF4201-DA06-4DAD-BCF0-830A6718DBA6}" srcOrd="12" destOrd="0" presId="urn:microsoft.com/office/officeart/2005/8/layout/process5"/>
    <dgm:cxn modelId="{9E32FC93-153D-4C89-9229-0EB0FAFE15BC}" type="presParOf" srcId="{41E1C057-DD8C-4D46-9170-34989797F569}" destId="{F6C3406F-81B0-425B-A8D9-D65BFA55BD21}" srcOrd="13" destOrd="0" presId="urn:microsoft.com/office/officeart/2005/8/layout/process5"/>
    <dgm:cxn modelId="{B79970ED-A8AD-4061-A3EB-C8017D82D69C}" type="presParOf" srcId="{F6C3406F-81B0-425B-A8D9-D65BFA55BD21}" destId="{6C183292-FC9C-4527-87E0-AE47F8DD11C1}" srcOrd="0" destOrd="0" presId="urn:microsoft.com/office/officeart/2005/8/layout/process5"/>
    <dgm:cxn modelId="{957FEEC1-CCFC-48B9-9473-B171515A9B58}" type="presParOf" srcId="{41E1C057-DD8C-4D46-9170-34989797F569}" destId="{B7329898-1D0A-426F-8106-901F5988FF8A}" srcOrd="14" destOrd="0" presId="urn:microsoft.com/office/officeart/2005/8/layout/process5"/>
    <dgm:cxn modelId="{723A1779-9817-47EF-ABFF-D1102C0170D5}" type="presParOf" srcId="{41E1C057-DD8C-4D46-9170-34989797F569}" destId="{CF92E7C8-2188-4E1A-872D-0978500AB140}" srcOrd="15" destOrd="0" presId="urn:microsoft.com/office/officeart/2005/8/layout/process5"/>
    <dgm:cxn modelId="{1C261EA7-4B58-4E3F-9712-10F45B8BF49B}" type="presParOf" srcId="{CF92E7C8-2188-4E1A-872D-0978500AB140}" destId="{86EBA285-B094-485F-8C4B-C89E46990ACA}" srcOrd="0" destOrd="0" presId="urn:microsoft.com/office/officeart/2005/8/layout/process5"/>
    <dgm:cxn modelId="{41F65397-EFCA-4B89-BD11-5764009A239C}" type="presParOf" srcId="{41E1C057-DD8C-4D46-9170-34989797F569}" destId="{E6563113-718E-4B5B-9DBE-B94804340502}" srcOrd="16" destOrd="0" presId="urn:microsoft.com/office/officeart/2005/8/layout/process5"/>
    <dgm:cxn modelId="{5BEAB7D2-D132-45DA-9E38-DCA3D04229EE}" type="presParOf" srcId="{41E1C057-DD8C-4D46-9170-34989797F569}" destId="{F1521A4F-4FAA-4E57-9231-9261786BC122}" srcOrd="17" destOrd="0" presId="urn:microsoft.com/office/officeart/2005/8/layout/process5"/>
    <dgm:cxn modelId="{12B2B73F-1418-404C-B7E8-DF1F4AB665FF}" type="presParOf" srcId="{F1521A4F-4FAA-4E57-9231-9261786BC122}" destId="{108CE567-D7D2-4AFD-A642-ADD5DF3160E2}" srcOrd="0" destOrd="0" presId="urn:microsoft.com/office/officeart/2005/8/layout/process5"/>
    <dgm:cxn modelId="{FE01EFB6-447B-4554-A990-0544070DC087}" type="presParOf" srcId="{41E1C057-DD8C-4D46-9170-34989797F569}" destId="{7A2D27F9-B1B5-41C6-908F-8D1FFB9A4657}" srcOrd="18" destOrd="0" presId="urn:microsoft.com/office/officeart/2005/8/layout/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957CD115-035B-4D0B-ADD0-CC01CD51FA36}" type="doc">
      <dgm:prSet loTypeId="urn:microsoft.com/office/officeart/2005/8/layout/cycle1" loCatId="cycle" qsTypeId="urn:microsoft.com/office/officeart/2005/8/quickstyle/simple4" qsCatId="simple" csTypeId="urn:microsoft.com/office/officeart/2005/8/colors/accent2_2" csCatId="accent2" phldr="1"/>
      <dgm:spPr/>
      <dgm:t>
        <a:bodyPr/>
        <a:lstStyle/>
        <a:p>
          <a:endParaRPr lang="en-US"/>
        </a:p>
      </dgm:t>
    </dgm:pt>
    <dgm:pt modelId="{2507117D-8C4D-4714-B26B-977A1F22AF53}">
      <dgm:prSet phldrT="[Text]" custT="1"/>
      <dgm:spPr/>
      <dgm:t>
        <a:bodyPr/>
        <a:lstStyle/>
        <a:p>
          <a:r>
            <a:rPr lang="en-US" sz="1200" b="1" dirty="0" smtClean="0"/>
            <a:t>FMESB performs batch control edits and transfers file to Pegasys</a:t>
          </a:r>
          <a:endParaRPr lang="en-US" sz="1200" b="1" dirty="0"/>
        </a:p>
      </dgm:t>
    </dgm:pt>
    <dgm:pt modelId="{EEEBAD4A-B280-47DA-8736-EFB0ADBBFE04}" type="parTrans" cxnId="{0C896958-7054-489E-A316-2507D9B4D589}">
      <dgm:prSet/>
      <dgm:spPr/>
      <dgm:t>
        <a:bodyPr/>
        <a:lstStyle/>
        <a:p>
          <a:endParaRPr lang="en-US" sz="1200"/>
        </a:p>
      </dgm:t>
    </dgm:pt>
    <dgm:pt modelId="{FE4A4D41-7965-4421-A235-75D8BBC44FA0}" type="sibTrans" cxnId="{0C896958-7054-489E-A316-2507D9B4D589}">
      <dgm:prSet/>
      <dgm:spPr/>
      <dgm:t>
        <a:bodyPr/>
        <a:lstStyle/>
        <a:p>
          <a:endParaRPr lang="en-US" sz="1200"/>
        </a:p>
      </dgm:t>
    </dgm:pt>
    <dgm:pt modelId="{340B8DC1-3ACA-4156-AC1F-621573EE98DC}">
      <dgm:prSet phldrT="[Text]" custT="1"/>
      <dgm:spPr/>
      <dgm:t>
        <a:bodyPr/>
        <a:lstStyle/>
        <a:p>
          <a:r>
            <a:rPr lang="en-US" sz="1200" b="1" dirty="0" smtClean="0"/>
            <a:t>Detail Billing Processes executed against file</a:t>
          </a:r>
          <a:endParaRPr lang="en-US" sz="1200" b="1" dirty="0"/>
        </a:p>
      </dgm:t>
    </dgm:pt>
    <dgm:pt modelId="{27C0459C-1BC1-4A18-9EA8-CEAAD60F847F}" type="parTrans" cxnId="{4177D7C2-2655-4B37-8C7E-CAB88B18924A}">
      <dgm:prSet/>
      <dgm:spPr/>
      <dgm:t>
        <a:bodyPr/>
        <a:lstStyle/>
        <a:p>
          <a:endParaRPr lang="en-US" sz="1200"/>
        </a:p>
      </dgm:t>
    </dgm:pt>
    <dgm:pt modelId="{2BCC1669-F149-4E18-9D5D-96C989F70AE7}" type="sibTrans" cxnId="{4177D7C2-2655-4B37-8C7E-CAB88B18924A}">
      <dgm:prSet/>
      <dgm:spPr/>
      <dgm:t>
        <a:bodyPr/>
        <a:lstStyle/>
        <a:p>
          <a:endParaRPr lang="en-US" sz="1200"/>
        </a:p>
      </dgm:t>
    </dgm:pt>
    <dgm:pt modelId="{DCE6A639-7ECE-432E-8D65-CDB4E2977BF1}">
      <dgm:prSet phldrT="[Text]" custT="1"/>
      <dgm:spPr/>
      <dgm:t>
        <a:bodyPr/>
        <a:lstStyle/>
        <a:p>
          <a:r>
            <a:rPr lang="en-US" sz="1200" b="1" dirty="0" smtClean="0"/>
            <a:t>Outbound Return Files to the ASSIST module via FMESB</a:t>
          </a:r>
          <a:endParaRPr lang="en-US" sz="1200" b="1" dirty="0"/>
        </a:p>
      </dgm:t>
    </dgm:pt>
    <dgm:pt modelId="{FB7B503D-E56F-4211-B5AE-E6EB9126D3C1}" type="parTrans" cxnId="{F1E87269-BBD3-4CF0-9FC9-3320854C47B7}">
      <dgm:prSet/>
      <dgm:spPr/>
      <dgm:t>
        <a:bodyPr/>
        <a:lstStyle/>
        <a:p>
          <a:endParaRPr lang="en-US" sz="1200"/>
        </a:p>
      </dgm:t>
    </dgm:pt>
    <dgm:pt modelId="{793F1560-056B-4D36-A588-74598F4CB77F}" type="sibTrans" cxnId="{F1E87269-BBD3-4CF0-9FC9-3320854C47B7}">
      <dgm:prSet/>
      <dgm:spPr/>
      <dgm:t>
        <a:bodyPr/>
        <a:lstStyle/>
        <a:p>
          <a:endParaRPr lang="en-US" sz="1200"/>
        </a:p>
      </dgm:t>
    </dgm:pt>
    <dgm:pt modelId="{8DC76572-0393-4434-B478-473AAF4CF484}">
      <dgm:prSet phldrT="[Text]" custT="1"/>
      <dgm:spPr/>
      <dgm:t>
        <a:bodyPr/>
        <a:lstStyle/>
        <a:p>
          <a:r>
            <a:rPr lang="en-US" sz="1200" b="1" dirty="0" smtClean="0"/>
            <a:t>The ASSIST module combines data and generates DBR files</a:t>
          </a:r>
          <a:endParaRPr lang="en-US" sz="1200" b="1" dirty="0"/>
        </a:p>
      </dgm:t>
    </dgm:pt>
    <dgm:pt modelId="{EB4C1D12-800E-49AE-B45A-3C67CAD4AD36}" type="parTrans" cxnId="{9F359D2F-AAC9-4137-B446-284A6DC61CD3}">
      <dgm:prSet/>
      <dgm:spPr/>
      <dgm:t>
        <a:bodyPr/>
        <a:lstStyle/>
        <a:p>
          <a:endParaRPr lang="en-US" sz="1200"/>
        </a:p>
      </dgm:t>
    </dgm:pt>
    <dgm:pt modelId="{D3385FB7-11BB-4885-A676-30C760D083A9}" type="sibTrans" cxnId="{9F359D2F-AAC9-4137-B446-284A6DC61CD3}">
      <dgm:prSet/>
      <dgm:spPr/>
      <dgm:t>
        <a:bodyPr/>
        <a:lstStyle/>
        <a:p>
          <a:endParaRPr lang="en-US" sz="1200"/>
        </a:p>
      </dgm:t>
    </dgm:pt>
    <dgm:pt modelId="{1464A47F-05A2-4849-95E5-517A3A922EBB}">
      <dgm:prSet phldrT="[Text]" custT="1"/>
      <dgm:spPr/>
      <dgm:t>
        <a:bodyPr/>
        <a:lstStyle/>
        <a:p>
          <a:r>
            <a:rPr lang="en-US" sz="1200" b="1" dirty="0" smtClean="0"/>
            <a:t>Pegasys Batch Controls validates file against batch controls parameters and database</a:t>
          </a:r>
          <a:endParaRPr lang="en-US" sz="1200" b="1" dirty="0"/>
        </a:p>
      </dgm:t>
    </dgm:pt>
    <dgm:pt modelId="{D9876B9F-B19E-4C56-B18F-2F9F11A2A5CE}" type="parTrans" cxnId="{0AF6364C-3ACD-443E-8458-5A7D56565184}">
      <dgm:prSet/>
      <dgm:spPr/>
      <dgm:t>
        <a:bodyPr/>
        <a:lstStyle/>
        <a:p>
          <a:endParaRPr lang="en-US" sz="1200"/>
        </a:p>
      </dgm:t>
    </dgm:pt>
    <dgm:pt modelId="{08D73A9D-FC9E-46DF-808D-1D9CCB83488F}" type="sibTrans" cxnId="{0AF6364C-3ACD-443E-8458-5A7D56565184}">
      <dgm:prSet/>
      <dgm:spPr/>
      <dgm:t>
        <a:bodyPr/>
        <a:lstStyle/>
        <a:p>
          <a:endParaRPr lang="en-US" sz="1200"/>
        </a:p>
      </dgm:t>
    </dgm:pt>
    <dgm:pt modelId="{BBFB545A-8B40-48F4-B9F4-2A97890C2925}" type="pres">
      <dgm:prSet presAssocID="{957CD115-035B-4D0B-ADD0-CC01CD51FA36}" presName="cycle" presStyleCnt="0">
        <dgm:presLayoutVars>
          <dgm:dir/>
          <dgm:resizeHandles val="exact"/>
        </dgm:presLayoutVars>
      </dgm:prSet>
      <dgm:spPr/>
      <dgm:t>
        <a:bodyPr/>
        <a:lstStyle/>
        <a:p>
          <a:endParaRPr lang="en-US"/>
        </a:p>
      </dgm:t>
    </dgm:pt>
    <dgm:pt modelId="{E1549DC5-A602-4DCB-AFB5-9C7A8093811F}" type="pres">
      <dgm:prSet presAssocID="{2507117D-8C4D-4714-B26B-977A1F22AF53}" presName="dummy" presStyleCnt="0"/>
      <dgm:spPr/>
      <dgm:t>
        <a:bodyPr/>
        <a:lstStyle/>
        <a:p>
          <a:endParaRPr lang="en-US"/>
        </a:p>
      </dgm:t>
    </dgm:pt>
    <dgm:pt modelId="{5E53C4A7-1878-4202-BE19-B822E696A635}" type="pres">
      <dgm:prSet presAssocID="{2507117D-8C4D-4714-B26B-977A1F22AF53}" presName="node" presStyleLbl="revTx" presStyleIdx="0" presStyleCnt="5" custScaleX="117560" custRadScaleRad="102825" custRadScaleInc="-4732">
        <dgm:presLayoutVars>
          <dgm:bulletEnabled val="1"/>
        </dgm:presLayoutVars>
      </dgm:prSet>
      <dgm:spPr/>
      <dgm:t>
        <a:bodyPr/>
        <a:lstStyle/>
        <a:p>
          <a:endParaRPr lang="en-US"/>
        </a:p>
      </dgm:t>
    </dgm:pt>
    <dgm:pt modelId="{9E91A196-1DA4-4F82-90CC-6DE5DA139791}" type="pres">
      <dgm:prSet presAssocID="{FE4A4D41-7965-4421-A235-75D8BBC44FA0}" presName="sibTrans" presStyleLbl="node1" presStyleIdx="0" presStyleCnt="5"/>
      <dgm:spPr/>
      <dgm:t>
        <a:bodyPr/>
        <a:lstStyle/>
        <a:p>
          <a:endParaRPr lang="en-US"/>
        </a:p>
      </dgm:t>
    </dgm:pt>
    <dgm:pt modelId="{4978ABDE-33AE-4130-A79B-B5A4A706C61F}" type="pres">
      <dgm:prSet presAssocID="{1464A47F-05A2-4849-95E5-517A3A922EBB}" presName="dummy" presStyleCnt="0"/>
      <dgm:spPr/>
      <dgm:t>
        <a:bodyPr/>
        <a:lstStyle/>
        <a:p>
          <a:endParaRPr lang="en-US"/>
        </a:p>
      </dgm:t>
    </dgm:pt>
    <dgm:pt modelId="{25D637F3-3C71-430E-936B-079299769626}" type="pres">
      <dgm:prSet presAssocID="{1464A47F-05A2-4849-95E5-517A3A922EBB}" presName="node" presStyleLbl="revTx" presStyleIdx="1" presStyleCnt="5" custScaleX="170889">
        <dgm:presLayoutVars>
          <dgm:bulletEnabled val="1"/>
        </dgm:presLayoutVars>
      </dgm:prSet>
      <dgm:spPr/>
      <dgm:t>
        <a:bodyPr/>
        <a:lstStyle/>
        <a:p>
          <a:endParaRPr lang="en-US"/>
        </a:p>
      </dgm:t>
    </dgm:pt>
    <dgm:pt modelId="{8875B91B-C267-40CA-86F5-FBCF7B620263}" type="pres">
      <dgm:prSet presAssocID="{08D73A9D-FC9E-46DF-808D-1D9CCB83488F}" presName="sibTrans" presStyleLbl="node1" presStyleIdx="1" presStyleCnt="5"/>
      <dgm:spPr/>
      <dgm:t>
        <a:bodyPr/>
        <a:lstStyle/>
        <a:p>
          <a:endParaRPr lang="en-US"/>
        </a:p>
      </dgm:t>
    </dgm:pt>
    <dgm:pt modelId="{31CDAA5E-B7F1-4116-8170-E6748B2F0E5C}" type="pres">
      <dgm:prSet presAssocID="{340B8DC1-3ACA-4156-AC1F-621573EE98DC}" presName="dummy" presStyleCnt="0"/>
      <dgm:spPr/>
      <dgm:t>
        <a:bodyPr/>
        <a:lstStyle/>
        <a:p>
          <a:endParaRPr lang="en-US"/>
        </a:p>
      </dgm:t>
    </dgm:pt>
    <dgm:pt modelId="{2DCA7BDA-D78A-40E7-A49F-9D21BFA3AEEA}" type="pres">
      <dgm:prSet presAssocID="{340B8DC1-3ACA-4156-AC1F-621573EE98DC}" presName="node" presStyleLbl="revTx" presStyleIdx="2" presStyleCnt="5" custScaleX="112992">
        <dgm:presLayoutVars>
          <dgm:bulletEnabled val="1"/>
        </dgm:presLayoutVars>
      </dgm:prSet>
      <dgm:spPr/>
      <dgm:t>
        <a:bodyPr/>
        <a:lstStyle/>
        <a:p>
          <a:endParaRPr lang="en-US"/>
        </a:p>
      </dgm:t>
    </dgm:pt>
    <dgm:pt modelId="{4A07126D-AA56-4CB1-AD0C-E1C0026193E7}" type="pres">
      <dgm:prSet presAssocID="{2BCC1669-F149-4E18-9D5D-96C989F70AE7}" presName="sibTrans" presStyleLbl="node1" presStyleIdx="2" presStyleCnt="5"/>
      <dgm:spPr/>
      <dgm:t>
        <a:bodyPr/>
        <a:lstStyle/>
        <a:p>
          <a:endParaRPr lang="en-US"/>
        </a:p>
      </dgm:t>
    </dgm:pt>
    <dgm:pt modelId="{B79D7A55-1288-43F6-9A29-DA5FA7F028A4}" type="pres">
      <dgm:prSet presAssocID="{DCE6A639-7ECE-432E-8D65-CDB4E2977BF1}" presName="dummy" presStyleCnt="0"/>
      <dgm:spPr/>
      <dgm:t>
        <a:bodyPr/>
        <a:lstStyle/>
        <a:p>
          <a:endParaRPr lang="en-US"/>
        </a:p>
      </dgm:t>
    </dgm:pt>
    <dgm:pt modelId="{A5297422-9B05-49B7-8B0E-DB187519BCDD}" type="pres">
      <dgm:prSet presAssocID="{DCE6A639-7ECE-432E-8D65-CDB4E2977BF1}" presName="node" presStyleLbl="revTx" presStyleIdx="3" presStyleCnt="5" custScaleX="117004">
        <dgm:presLayoutVars>
          <dgm:bulletEnabled val="1"/>
        </dgm:presLayoutVars>
      </dgm:prSet>
      <dgm:spPr/>
      <dgm:t>
        <a:bodyPr/>
        <a:lstStyle/>
        <a:p>
          <a:endParaRPr lang="en-US"/>
        </a:p>
      </dgm:t>
    </dgm:pt>
    <dgm:pt modelId="{0CB505A0-0873-4A6D-8E76-079FA25C3304}" type="pres">
      <dgm:prSet presAssocID="{793F1560-056B-4D36-A588-74598F4CB77F}" presName="sibTrans" presStyleLbl="node1" presStyleIdx="3" presStyleCnt="5"/>
      <dgm:spPr/>
      <dgm:t>
        <a:bodyPr/>
        <a:lstStyle/>
        <a:p>
          <a:endParaRPr lang="en-US"/>
        </a:p>
      </dgm:t>
    </dgm:pt>
    <dgm:pt modelId="{524E5070-9841-4975-82B9-B65E61D54E24}" type="pres">
      <dgm:prSet presAssocID="{8DC76572-0393-4434-B478-473AAF4CF484}" presName="dummy" presStyleCnt="0"/>
      <dgm:spPr/>
      <dgm:t>
        <a:bodyPr/>
        <a:lstStyle/>
        <a:p>
          <a:endParaRPr lang="en-US"/>
        </a:p>
      </dgm:t>
    </dgm:pt>
    <dgm:pt modelId="{9CF9E8E1-6B3F-478F-BAC9-652BB337A26A}" type="pres">
      <dgm:prSet presAssocID="{8DC76572-0393-4434-B478-473AAF4CF484}" presName="node" presStyleLbl="revTx" presStyleIdx="4" presStyleCnt="5" custScaleX="129197" custRadScaleRad="105120" custRadScaleInc="-15338">
        <dgm:presLayoutVars>
          <dgm:bulletEnabled val="1"/>
        </dgm:presLayoutVars>
      </dgm:prSet>
      <dgm:spPr/>
      <dgm:t>
        <a:bodyPr/>
        <a:lstStyle/>
        <a:p>
          <a:endParaRPr lang="en-US"/>
        </a:p>
      </dgm:t>
    </dgm:pt>
    <dgm:pt modelId="{0849F788-2732-4E94-B136-5712D2C54F02}" type="pres">
      <dgm:prSet presAssocID="{D3385FB7-11BB-4885-A676-30C760D083A9}" presName="sibTrans" presStyleLbl="node1" presStyleIdx="4" presStyleCnt="5"/>
      <dgm:spPr/>
      <dgm:t>
        <a:bodyPr/>
        <a:lstStyle/>
        <a:p>
          <a:endParaRPr lang="en-US"/>
        </a:p>
      </dgm:t>
    </dgm:pt>
  </dgm:ptLst>
  <dgm:cxnLst>
    <dgm:cxn modelId="{4A6633A2-2B29-45F1-BD85-60F739AA4C09}" type="presOf" srcId="{8DC76572-0393-4434-B478-473AAF4CF484}" destId="{9CF9E8E1-6B3F-478F-BAC9-652BB337A26A}" srcOrd="0" destOrd="0" presId="urn:microsoft.com/office/officeart/2005/8/layout/cycle1"/>
    <dgm:cxn modelId="{CE59624B-3706-4D2F-AD8F-C0A96AF875EA}" type="presOf" srcId="{2507117D-8C4D-4714-B26B-977A1F22AF53}" destId="{5E53C4A7-1878-4202-BE19-B822E696A635}" srcOrd="0" destOrd="0" presId="urn:microsoft.com/office/officeart/2005/8/layout/cycle1"/>
    <dgm:cxn modelId="{9F359D2F-AAC9-4137-B446-284A6DC61CD3}" srcId="{957CD115-035B-4D0B-ADD0-CC01CD51FA36}" destId="{8DC76572-0393-4434-B478-473AAF4CF484}" srcOrd="4" destOrd="0" parTransId="{EB4C1D12-800E-49AE-B45A-3C67CAD4AD36}" sibTransId="{D3385FB7-11BB-4885-A676-30C760D083A9}"/>
    <dgm:cxn modelId="{0AF6364C-3ACD-443E-8458-5A7D56565184}" srcId="{957CD115-035B-4D0B-ADD0-CC01CD51FA36}" destId="{1464A47F-05A2-4849-95E5-517A3A922EBB}" srcOrd="1" destOrd="0" parTransId="{D9876B9F-B19E-4C56-B18F-2F9F11A2A5CE}" sibTransId="{08D73A9D-FC9E-46DF-808D-1D9CCB83488F}"/>
    <dgm:cxn modelId="{5C1299D0-92DD-40B2-AD26-641183D9B7E8}" type="presOf" srcId="{DCE6A639-7ECE-432E-8D65-CDB4E2977BF1}" destId="{A5297422-9B05-49B7-8B0E-DB187519BCDD}" srcOrd="0" destOrd="0" presId="urn:microsoft.com/office/officeart/2005/8/layout/cycle1"/>
    <dgm:cxn modelId="{DC5A73E1-9414-4920-8830-F9FA70114B13}" type="presOf" srcId="{957CD115-035B-4D0B-ADD0-CC01CD51FA36}" destId="{BBFB545A-8B40-48F4-B9F4-2A97890C2925}" srcOrd="0" destOrd="0" presId="urn:microsoft.com/office/officeart/2005/8/layout/cycle1"/>
    <dgm:cxn modelId="{6C0AE0D7-3A2F-4C2B-9C9F-83E8EF04A699}" type="presOf" srcId="{2BCC1669-F149-4E18-9D5D-96C989F70AE7}" destId="{4A07126D-AA56-4CB1-AD0C-E1C0026193E7}" srcOrd="0" destOrd="0" presId="urn:microsoft.com/office/officeart/2005/8/layout/cycle1"/>
    <dgm:cxn modelId="{116ECF00-D0ED-4FE8-A417-BE9389D4818F}" type="presOf" srcId="{1464A47F-05A2-4849-95E5-517A3A922EBB}" destId="{25D637F3-3C71-430E-936B-079299769626}" srcOrd="0" destOrd="0" presId="urn:microsoft.com/office/officeart/2005/8/layout/cycle1"/>
    <dgm:cxn modelId="{4177D7C2-2655-4B37-8C7E-CAB88B18924A}" srcId="{957CD115-035B-4D0B-ADD0-CC01CD51FA36}" destId="{340B8DC1-3ACA-4156-AC1F-621573EE98DC}" srcOrd="2" destOrd="0" parTransId="{27C0459C-1BC1-4A18-9EA8-CEAAD60F847F}" sibTransId="{2BCC1669-F149-4E18-9D5D-96C989F70AE7}"/>
    <dgm:cxn modelId="{870BCA01-ECA4-4116-813C-FD20681F117B}" type="presOf" srcId="{793F1560-056B-4D36-A588-74598F4CB77F}" destId="{0CB505A0-0873-4A6D-8E76-079FA25C3304}" srcOrd="0" destOrd="0" presId="urn:microsoft.com/office/officeart/2005/8/layout/cycle1"/>
    <dgm:cxn modelId="{289E3D30-BBD3-4734-8155-AE144407E390}" type="presOf" srcId="{D3385FB7-11BB-4885-A676-30C760D083A9}" destId="{0849F788-2732-4E94-B136-5712D2C54F02}" srcOrd="0" destOrd="0" presId="urn:microsoft.com/office/officeart/2005/8/layout/cycle1"/>
    <dgm:cxn modelId="{0C896958-7054-489E-A316-2507D9B4D589}" srcId="{957CD115-035B-4D0B-ADD0-CC01CD51FA36}" destId="{2507117D-8C4D-4714-B26B-977A1F22AF53}" srcOrd="0" destOrd="0" parTransId="{EEEBAD4A-B280-47DA-8736-EFB0ADBBFE04}" sibTransId="{FE4A4D41-7965-4421-A235-75D8BBC44FA0}"/>
    <dgm:cxn modelId="{064557C0-30E0-4219-8AA4-4ABBD6A06E8F}" type="presOf" srcId="{FE4A4D41-7965-4421-A235-75D8BBC44FA0}" destId="{9E91A196-1DA4-4F82-90CC-6DE5DA139791}" srcOrd="0" destOrd="0" presId="urn:microsoft.com/office/officeart/2005/8/layout/cycle1"/>
    <dgm:cxn modelId="{E4CACB78-27B1-4E24-AC30-9A8529CF1270}" type="presOf" srcId="{340B8DC1-3ACA-4156-AC1F-621573EE98DC}" destId="{2DCA7BDA-D78A-40E7-A49F-9D21BFA3AEEA}" srcOrd="0" destOrd="0" presId="urn:microsoft.com/office/officeart/2005/8/layout/cycle1"/>
    <dgm:cxn modelId="{494F96AC-9680-4658-BDEA-7E722A68AF78}" type="presOf" srcId="{08D73A9D-FC9E-46DF-808D-1D9CCB83488F}" destId="{8875B91B-C267-40CA-86F5-FBCF7B620263}" srcOrd="0" destOrd="0" presId="urn:microsoft.com/office/officeart/2005/8/layout/cycle1"/>
    <dgm:cxn modelId="{F1E87269-BBD3-4CF0-9FC9-3320854C47B7}" srcId="{957CD115-035B-4D0B-ADD0-CC01CD51FA36}" destId="{DCE6A639-7ECE-432E-8D65-CDB4E2977BF1}" srcOrd="3" destOrd="0" parTransId="{FB7B503D-E56F-4211-B5AE-E6EB9126D3C1}" sibTransId="{793F1560-056B-4D36-A588-74598F4CB77F}"/>
    <dgm:cxn modelId="{3EDA0EE8-AC55-473A-B55B-7975443BAC65}" type="presParOf" srcId="{BBFB545A-8B40-48F4-B9F4-2A97890C2925}" destId="{E1549DC5-A602-4DCB-AFB5-9C7A8093811F}" srcOrd="0" destOrd="0" presId="urn:microsoft.com/office/officeart/2005/8/layout/cycle1"/>
    <dgm:cxn modelId="{9B787A62-C881-4E49-83B1-7DFA06EACBCD}" type="presParOf" srcId="{BBFB545A-8B40-48F4-B9F4-2A97890C2925}" destId="{5E53C4A7-1878-4202-BE19-B822E696A635}" srcOrd="1" destOrd="0" presId="urn:microsoft.com/office/officeart/2005/8/layout/cycle1"/>
    <dgm:cxn modelId="{83DA6667-F093-4404-9B3B-F7D5CB3B2BB3}" type="presParOf" srcId="{BBFB545A-8B40-48F4-B9F4-2A97890C2925}" destId="{9E91A196-1DA4-4F82-90CC-6DE5DA139791}" srcOrd="2" destOrd="0" presId="urn:microsoft.com/office/officeart/2005/8/layout/cycle1"/>
    <dgm:cxn modelId="{70FD7DA6-0202-4E26-9CF4-C552E238B5B7}" type="presParOf" srcId="{BBFB545A-8B40-48F4-B9F4-2A97890C2925}" destId="{4978ABDE-33AE-4130-A79B-B5A4A706C61F}" srcOrd="3" destOrd="0" presId="urn:microsoft.com/office/officeart/2005/8/layout/cycle1"/>
    <dgm:cxn modelId="{9881B43B-3CB1-4194-8844-94FBE2F45D61}" type="presParOf" srcId="{BBFB545A-8B40-48F4-B9F4-2A97890C2925}" destId="{25D637F3-3C71-430E-936B-079299769626}" srcOrd="4" destOrd="0" presId="urn:microsoft.com/office/officeart/2005/8/layout/cycle1"/>
    <dgm:cxn modelId="{180A97D0-E852-41C7-BB1B-D6339F06413C}" type="presParOf" srcId="{BBFB545A-8B40-48F4-B9F4-2A97890C2925}" destId="{8875B91B-C267-40CA-86F5-FBCF7B620263}" srcOrd="5" destOrd="0" presId="urn:microsoft.com/office/officeart/2005/8/layout/cycle1"/>
    <dgm:cxn modelId="{92B51E7F-3259-46DA-BB15-C149879B480E}" type="presParOf" srcId="{BBFB545A-8B40-48F4-B9F4-2A97890C2925}" destId="{31CDAA5E-B7F1-4116-8170-E6748B2F0E5C}" srcOrd="6" destOrd="0" presId="urn:microsoft.com/office/officeart/2005/8/layout/cycle1"/>
    <dgm:cxn modelId="{F9238EFF-0A1B-4004-8934-F232529113E6}" type="presParOf" srcId="{BBFB545A-8B40-48F4-B9F4-2A97890C2925}" destId="{2DCA7BDA-D78A-40E7-A49F-9D21BFA3AEEA}" srcOrd="7" destOrd="0" presId="urn:microsoft.com/office/officeart/2005/8/layout/cycle1"/>
    <dgm:cxn modelId="{DEB244CD-9CD4-4973-872E-13CEF699D96A}" type="presParOf" srcId="{BBFB545A-8B40-48F4-B9F4-2A97890C2925}" destId="{4A07126D-AA56-4CB1-AD0C-E1C0026193E7}" srcOrd="8" destOrd="0" presId="urn:microsoft.com/office/officeart/2005/8/layout/cycle1"/>
    <dgm:cxn modelId="{10FA8974-7A0F-4861-8A26-7BE422AB8F6B}" type="presParOf" srcId="{BBFB545A-8B40-48F4-B9F4-2A97890C2925}" destId="{B79D7A55-1288-43F6-9A29-DA5FA7F028A4}" srcOrd="9" destOrd="0" presId="urn:microsoft.com/office/officeart/2005/8/layout/cycle1"/>
    <dgm:cxn modelId="{222CB115-510F-4E33-8F90-9634B5E5AEC0}" type="presParOf" srcId="{BBFB545A-8B40-48F4-B9F4-2A97890C2925}" destId="{A5297422-9B05-49B7-8B0E-DB187519BCDD}" srcOrd="10" destOrd="0" presId="urn:microsoft.com/office/officeart/2005/8/layout/cycle1"/>
    <dgm:cxn modelId="{6095AC57-92CB-4A3D-A623-5B069D7951F5}" type="presParOf" srcId="{BBFB545A-8B40-48F4-B9F4-2A97890C2925}" destId="{0CB505A0-0873-4A6D-8E76-079FA25C3304}" srcOrd="11" destOrd="0" presId="urn:microsoft.com/office/officeart/2005/8/layout/cycle1"/>
    <dgm:cxn modelId="{480AD88C-1AB7-4FBC-B718-3DC38A03364E}" type="presParOf" srcId="{BBFB545A-8B40-48F4-B9F4-2A97890C2925}" destId="{524E5070-9841-4975-82B9-B65E61D54E24}" srcOrd="12" destOrd="0" presId="urn:microsoft.com/office/officeart/2005/8/layout/cycle1"/>
    <dgm:cxn modelId="{E45061EA-0CB6-4C53-ABFA-6A2AEAFA7608}" type="presParOf" srcId="{BBFB545A-8B40-48F4-B9F4-2A97890C2925}" destId="{9CF9E8E1-6B3F-478F-BAC9-652BB337A26A}" srcOrd="13" destOrd="0" presId="urn:microsoft.com/office/officeart/2005/8/layout/cycle1"/>
    <dgm:cxn modelId="{E0DCB11B-EC2B-48EA-8900-A11818C64A1B}" type="presParOf" srcId="{BBFB545A-8B40-48F4-B9F4-2A97890C2925}" destId="{0849F788-2732-4E94-B136-5712D2C54F02}" srcOrd="14" destOrd="0" presId="urn:microsoft.com/office/officeart/2005/8/layout/cycl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82DED43D-8ABF-426A-804A-DDAF2B5B7969}" type="doc">
      <dgm:prSet loTypeId="urn:microsoft.com/office/officeart/2005/8/layout/vList5" loCatId="list" qsTypeId="urn:microsoft.com/office/officeart/2005/8/quickstyle/simple4" qsCatId="simple" csTypeId="urn:microsoft.com/office/officeart/2005/8/colors/accent2_2" csCatId="accent2" phldr="1"/>
      <dgm:spPr/>
      <dgm:t>
        <a:bodyPr/>
        <a:lstStyle/>
        <a:p>
          <a:endParaRPr lang="en-US"/>
        </a:p>
      </dgm:t>
    </dgm:pt>
    <dgm:pt modelId="{6FE7B85B-D1B8-4547-B181-E053099AAA07}">
      <dgm:prSet phldrT="[Text]" custT="1"/>
      <dgm:spPr/>
      <dgm:t>
        <a:bodyPr/>
        <a:lstStyle/>
        <a:p>
          <a:r>
            <a:rPr lang="en-US" sz="1200" b="1" dirty="0" smtClean="0"/>
            <a:t>DBR Import</a:t>
          </a:r>
          <a:endParaRPr lang="en-US" sz="1200" b="1" dirty="0"/>
        </a:p>
      </dgm:t>
    </dgm:pt>
    <dgm:pt modelId="{02F338CA-874C-4411-B02D-D7D5972750ED}" type="parTrans" cxnId="{F737EDCD-03B8-40FF-AE01-96886049EE01}">
      <dgm:prSet/>
      <dgm:spPr/>
      <dgm:t>
        <a:bodyPr/>
        <a:lstStyle/>
        <a:p>
          <a:endParaRPr lang="en-US"/>
        </a:p>
      </dgm:t>
    </dgm:pt>
    <dgm:pt modelId="{6E8F2CE9-3972-4C41-80DC-E3BA8C38D2DC}" type="sibTrans" cxnId="{F737EDCD-03B8-40FF-AE01-96886049EE01}">
      <dgm:prSet/>
      <dgm:spPr/>
      <dgm:t>
        <a:bodyPr/>
        <a:lstStyle/>
        <a:p>
          <a:endParaRPr lang="en-US"/>
        </a:p>
      </dgm:t>
    </dgm:pt>
    <dgm:pt modelId="{EF84369B-D349-470D-84E9-2E079F6726E1}">
      <dgm:prSet phldrT="[Text]" custT="1"/>
      <dgm:spPr/>
      <dgm:t>
        <a:bodyPr/>
        <a:lstStyle/>
        <a:p>
          <a:r>
            <a:rPr lang="en-US" sz="1200" b="1" dirty="0" smtClean="0"/>
            <a:t>Crosswalk</a:t>
          </a:r>
          <a:endParaRPr lang="en-US" sz="1200" b="1" dirty="0"/>
        </a:p>
      </dgm:t>
    </dgm:pt>
    <dgm:pt modelId="{9E419756-70B4-4D5B-BDB9-48F279746820}" type="parTrans" cxnId="{CFFA8058-B620-4728-9335-A6E8D1C38070}">
      <dgm:prSet/>
      <dgm:spPr/>
      <dgm:t>
        <a:bodyPr/>
        <a:lstStyle/>
        <a:p>
          <a:endParaRPr lang="en-US"/>
        </a:p>
      </dgm:t>
    </dgm:pt>
    <dgm:pt modelId="{667B06FC-ECF4-45BA-B19A-B45C3EAEBCDE}" type="sibTrans" cxnId="{CFFA8058-B620-4728-9335-A6E8D1C38070}">
      <dgm:prSet/>
      <dgm:spPr/>
      <dgm:t>
        <a:bodyPr/>
        <a:lstStyle/>
        <a:p>
          <a:endParaRPr lang="en-US"/>
        </a:p>
      </dgm:t>
    </dgm:pt>
    <dgm:pt modelId="{5EB09B20-D7AD-4C8B-A949-ADD64038B2E9}">
      <dgm:prSet phldrT="[Text]" custT="1"/>
      <dgm:spPr/>
      <dgm:t>
        <a:bodyPr/>
        <a:lstStyle/>
        <a:p>
          <a:r>
            <a:rPr lang="en-US" sz="1200" b="1" dirty="0" smtClean="0"/>
            <a:t>Summarization</a:t>
          </a:r>
          <a:endParaRPr lang="en-US" sz="1200" b="1" dirty="0"/>
        </a:p>
      </dgm:t>
    </dgm:pt>
    <dgm:pt modelId="{6E88540E-7363-4455-BF1C-0B540E767B93}" type="parTrans" cxnId="{3116AB02-35D1-44E1-B8F5-29901C8F89CB}">
      <dgm:prSet/>
      <dgm:spPr/>
      <dgm:t>
        <a:bodyPr/>
        <a:lstStyle/>
        <a:p>
          <a:endParaRPr lang="en-US"/>
        </a:p>
      </dgm:t>
    </dgm:pt>
    <dgm:pt modelId="{67F80C0C-5643-4977-8203-13315E800097}" type="sibTrans" cxnId="{3116AB02-35D1-44E1-B8F5-29901C8F89CB}">
      <dgm:prSet/>
      <dgm:spPr/>
      <dgm:t>
        <a:bodyPr/>
        <a:lstStyle/>
        <a:p>
          <a:endParaRPr lang="en-US"/>
        </a:p>
      </dgm:t>
    </dgm:pt>
    <dgm:pt modelId="{A37BE3B9-6AD4-4C1B-99A4-D4FF20B86D73}">
      <dgm:prSet phldrT="[Text]" custT="1"/>
      <dgm:spPr/>
      <dgm:t>
        <a:bodyPr/>
        <a:lstStyle/>
        <a:p>
          <a:r>
            <a:rPr lang="en-US" sz="1200" b="1" dirty="0" smtClean="0"/>
            <a:t>Detail Billing Processes</a:t>
          </a:r>
          <a:endParaRPr lang="en-US" sz="1200" b="1" dirty="0"/>
        </a:p>
      </dgm:t>
    </dgm:pt>
    <dgm:pt modelId="{FA4C19A4-5664-46A6-848A-69D34B26811E}" type="parTrans" cxnId="{F07EDA44-7C92-48F7-A786-2CFAA2712C1D}">
      <dgm:prSet/>
      <dgm:spPr/>
      <dgm:t>
        <a:bodyPr/>
        <a:lstStyle/>
        <a:p>
          <a:endParaRPr lang="en-US"/>
        </a:p>
      </dgm:t>
    </dgm:pt>
    <dgm:pt modelId="{4B180D19-F7EE-4CF0-AE28-1DE93092414C}" type="sibTrans" cxnId="{F07EDA44-7C92-48F7-A786-2CFAA2712C1D}">
      <dgm:prSet/>
      <dgm:spPr/>
      <dgm:t>
        <a:bodyPr/>
        <a:lstStyle/>
        <a:p>
          <a:endParaRPr lang="en-US"/>
        </a:p>
      </dgm:t>
    </dgm:pt>
    <dgm:pt modelId="{4C0CA651-D212-46E7-803E-2B1088A8DA58}" type="pres">
      <dgm:prSet presAssocID="{82DED43D-8ABF-426A-804A-DDAF2B5B7969}" presName="Name0" presStyleCnt="0">
        <dgm:presLayoutVars>
          <dgm:dir/>
          <dgm:animLvl val="lvl"/>
          <dgm:resizeHandles val="exact"/>
        </dgm:presLayoutVars>
      </dgm:prSet>
      <dgm:spPr/>
      <dgm:t>
        <a:bodyPr/>
        <a:lstStyle/>
        <a:p>
          <a:endParaRPr lang="en-US"/>
        </a:p>
      </dgm:t>
    </dgm:pt>
    <dgm:pt modelId="{CF2A7129-3AA2-4DEA-8259-49E53F73F4D3}" type="pres">
      <dgm:prSet presAssocID="{A37BE3B9-6AD4-4C1B-99A4-D4FF20B86D73}" presName="linNode" presStyleCnt="0"/>
      <dgm:spPr/>
      <dgm:t>
        <a:bodyPr/>
        <a:lstStyle/>
        <a:p>
          <a:endParaRPr lang="en-US"/>
        </a:p>
      </dgm:t>
    </dgm:pt>
    <dgm:pt modelId="{6C7D8E80-6286-4CF9-A27B-6A56E182CF98}" type="pres">
      <dgm:prSet presAssocID="{A37BE3B9-6AD4-4C1B-99A4-D4FF20B86D73}" presName="parentText" presStyleLbl="node1" presStyleIdx="0" presStyleCnt="1">
        <dgm:presLayoutVars>
          <dgm:chMax val="1"/>
          <dgm:bulletEnabled val="1"/>
        </dgm:presLayoutVars>
      </dgm:prSet>
      <dgm:spPr/>
      <dgm:t>
        <a:bodyPr/>
        <a:lstStyle/>
        <a:p>
          <a:endParaRPr lang="en-US"/>
        </a:p>
      </dgm:t>
    </dgm:pt>
    <dgm:pt modelId="{09833DF8-DCFE-41E6-9192-9C45F9E3C0E7}" type="pres">
      <dgm:prSet presAssocID="{A37BE3B9-6AD4-4C1B-99A4-D4FF20B86D73}" presName="descendantText" presStyleLbl="alignAccFollowNode1" presStyleIdx="0" presStyleCnt="1" custLinFactNeighborY="8296">
        <dgm:presLayoutVars>
          <dgm:bulletEnabled val="1"/>
        </dgm:presLayoutVars>
      </dgm:prSet>
      <dgm:spPr/>
      <dgm:t>
        <a:bodyPr/>
        <a:lstStyle/>
        <a:p>
          <a:endParaRPr lang="en-US"/>
        </a:p>
      </dgm:t>
    </dgm:pt>
  </dgm:ptLst>
  <dgm:cxnLst>
    <dgm:cxn modelId="{FF16BB0D-AB54-4E3E-8A1F-45C7F5C7D12B}" type="presOf" srcId="{82DED43D-8ABF-426A-804A-DDAF2B5B7969}" destId="{4C0CA651-D212-46E7-803E-2B1088A8DA58}" srcOrd="0" destOrd="0" presId="urn:microsoft.com/office/officeart/2005/8/layout/vList5"/>
    <dgm:cxn modelId="{602A775B-9F86-42A2-AEFF-0ECCBC576DD2}" type="presOf" srcId="{5EB09B20-D7AD-4C8B-A949-ADD64038B2E9}" destId="{09833DF8-DCFE-41E6-9192-9C45F9E3C0E7}" srcOrd="0" destOrd="2" presId="urn:microsoft.com/office/officeart/2005/8/layout/vList5"/>
    <dgm:cxn modelId="{944129B0-E90F-49D0-B18B-1E683BF87FE3}" type="presOf" srcId="{6FE7B85B-D1B8-4547-B181-E053099AAA07}" destId="{09833DF8-DCFE-41E6-9192-9C45F9E3C0E7}" srcOrd="0" destOrd="0" presId="urn:microsoft.com/office/officeart/2005/8/layout/vList5"/>
    <dgm:cxn modelId="{CFFA8058-B620-4728-9335-A6E8D1C38070}" srcId="{A37BE3B9-6AD4-4C1B-99A4-D4FF20B86D73}" destId="{EF84369B-D349-470D-84E9-2E079F6726E1}" srcOrd="1" destOrd="0" parTransId="{9E419756-70B4-4D5B-BDB9-48F279746820}" sibTransId="{667B06FC-ECF4-45BA-B19A-B45C3EAEBCDE}"/>
    <dgm:cxn modelId="{3116AB02-35D1-44E1-B8F5-29901C8F89CB}" srcId="{A37BE3B9-6AD4-4C1B-99A4-D4FF20B86D73}" destId="{5EB09B20-D7AD-4C8B-A949-ADD64038B2E9}" srcOrd="2" destOrd="0" parTransId="{6E88540E-7363-4455-BF1C-0B540E767B93}" sibTransId="{67F80C0C-5643-4977-8203-13315E800097}"/>
    <dgm:cxn modelId="{81EC26BE-6F5A-4414-8C33-7745C29FC851}" type="presOf" srcId="{A37BE3B9-6AD4-4C1B-99A4-D4FF20B86D73}" destId="{6C7D8E80-6286-4CF9-A27B-6A56E182CF98}" srcOrd="0" destOrd="0" presId="urn:microsoft.com/office/officeart/2005/8/layout/vList5"/>
    <dgm:cxn modelId="{F07EDA44-7C92-48F7-A786-2CFAA2712C1D}" srcId="{82DED43D-8ABF-426A-804A-DDAF2B5B7969}" destId="{A37BE3B9-6AD4-4C1B-99A4-D4FF20B86D73}" srcOrd="0" destOrd="0" parTransId="{FA4C19A4-5664-46A6-848A-69D34B26811E}" sibTransId="{4B180D19-F7EE-4CF0-AE28-1DE93092414C}"/>
    <dgm:cxn modelId="{4CEE27CE-B4C9-4FBE-BB9C-AAFA0A5D5E86}" type="presOf" srcId="{EF84369B-D349-470D-84E9-2E079F6726E1}" destId="{09833DF8-DCFE-41E6-9192-9C45F9E3C0E7}" srcOrd="0" destOrd="1" presId="urn:microsoft.com/office/officeart/2005/8/layout/vList5"/>
    <dgm:cxn modelId="{F737EDCD-03B8-40FF-AE01-96886049EE01}" srcId="{A37BE3B9-6AD4-4C1B-99A4-D4FF20B86D73}" destId="{6FE7B85B-D1B8-4547-B181-E053099AAA07}" srcOrd="0" destOrd="0" parTransId="{02F338CA-874C-4411-B02D-D7D5972750ED}" sibTransId="{6E8F2CE9-3972-4C41-80DC-E3BA8C38D2DC}"/>
    <dgm:cxn modelId="{D7598AB1-E2FA-4AE6-B416-EF8D387F8187}" type="presParOf" srcId="{4C0CA651-D212-46E7-803E-2B1088A8DA58}" destId="{CF2A7129-3AA2-4DEA-8259-49E53F73F4D3}" srcOrd="0" destOrd="0" presId="urn:microsoft.com/office/officeart/2005/8/layout/vList5"/>
    <dgm:cxn modelId="{69DF89BD-6CEA-47CA-A089-DAF336ED9EC2}" type="presParOf" srcId="{CF2A7129-3AA2-4DEA-8259-49E53F73F4D3}" destId="{6C7D8E80-6286-4CF9-A27B-6A56E182CF98}" srcOrd="0" destOrd="0" presId="urn:microsoft.com/office/officeart/2005/8/layout/vList5"/>
    <dgm:cxn modelId="{DABC1EE4-0F7F-4AAE-8110-1BA391695BD6}" type="presParOf" srcId="{CF2A7129-3AA2-4DEA-8259-49E53F73F4D3}" destId="{09833DF8-DCFE-41E6-9192-9C45F9E3C0E7}" srcOrd="1" destOrd="0" presId="urn:microsoft.com/office/officeart/2005/8/layout/vList5"/>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78AEAC55-FA70-4553-8F4C-E579E75CC4F6}" type="doc">
      <dgm:prSet loTypeId="urn:microsoft.com/office/officeart/2005/8/layout/funnel1" loCatId="process" qsTypeId="urn:microsoft.com/office/officeart/2005/8/quickstyle/simple4" qsCatId="simple" csTypeId="urn:microsoft.com/office/officeart/2005/8/colors/accent2_2" csCatId="accent2" phldr="1"/>
      <dgm:spPr/>
      <dgm:t>
        <a:bodyPr/>
        <a:lstStyle/>
        <a:p>
          <a:endParaRPr lang="en-US"/>
        </a:p>
      </dgm:t>
    </dgm:pt>
    <dgm:pt modelId="{D5203D6A-FBA3-49C4-80A5-638400651DBB}">
      <dgm:prSet phldrT="[Text]" custT="1"/>
      <dgm:spPr/>
      <dgm:t>
        <a:bodyPr/>
        <a:lstStyle/>
        <a:p>
          <a:r>
            <a:rPr lang="en-US" sz="1400" b="1" dirty="0" smtClean="0"/>
            <a:t>TOPS</a:t>
          </a:r>
          <a:endParaRPr lang="en-US" sz="1400" b="1" dirty="0"/>
        </a:p>
      </dgm:t>
    </dgm:pt>
    <dgm:pt modelId="{D5BD7C2A-1148-474F-A85E-F484413CB53F}" type="parTrans" cxnId="{025B7E64-49FD-4C57-9299-F9A6111582C2}">
      <dgm:prSet/>
      <dgm:spPr/>
      <dgm:t>
        <a:bodyPr/>
        <a:lstStyle/>
        <a:p>
          <a:endParaRPr lang="en-US"/>
        </a:p>
      </dgm:t>
    </dgm:pt>
    <dgm:pt modelId="{E6D53A9B-C3E3-4359-A67E-D9BE0C48246B}" type="sibTrans" cxnId="{025B7E64-49FD-4C57-9299-F9A6111582C2}">
      <dgm:prSet/>
      <dgm:spPr/>
      <dgm:t>
        <a:bodyPr/>
        <a:lstStyle/>
        <a:p>
          <a:endParaRPr lang="en-US"/>
        </a:p>
      </dgm:t>
    </dgm:pt>
    <dgm:pt modelId="{20919C87-D7E8-4195-8094-354D35E827D4}">
      <dgm:prSet phldrT="[Text]" custT="1"/>
      <dgm:spPr/>
      <dgm:t>
        <a:bodyPr/>
        <a:lstStyle/>
        <a:p>
          <a:r>
            <a:rPr lang="en-US" sz="1400" b="1" dirty="0" smtClean="0"/>
            <a:t>WITS</a:t>
          </a:r>
          <a:endParaRPr lang="en-US" sz="1400" b="1" dirty="0"/>
        </a:p>
      </dgm:t>
    </dgm:pt>
    <dgm:pt modelId="{56BD59E7-3E8F-4C12-9D17-1EF6031A020A}" type="parTrans" cxnId="{8586DC44-3FD2-4EF4-B91F-C723F505FDDC}">
      <dgm:prSet/>
      <dgm:spPr/>
      <dgm:t>
        <a:bodyPr/>
        <a:lstStyle/>
        <a:p>
          <a:endParaRPr lang="en-US"/>
        </a:p>
      </dgm:t>
    </dgm:pt>
    <dgm:pt modelId="{7FE157C6-49F6-4564-90E4-54CB89472AC5}" type="sibTrans" cxnId="{8586DC44-3FD2-4EF4-B91F-C723F505FDDC}">
      <dgm:prSet/>
      <dgm:spPr/>
      <dgm:t>
        <a:bodyPr/>
        <a:lstStyle/>
        <a:p>
          <a:endParaRPr lang="en-US"/>
        </a:p>
      </dgm:t>
    </dgm:pt>
    <dgm:pt modelId="{68E924FD-89C7-4BAB-9B06-2C6E4B1F1A66}">
      <dgm:prSet phldrT="[Text]" custT="1"/>
      <dgm:spPr/>
      <dgm:t>
        <a:bodyPr/>
        <a:lstStyle/>
        <a:p>
          <a:r>
            <a:rPr lang="en-US" sz="1200" b="1" dirty="0" smtClean="0"/>
            <a:t>Billing</a:t>
          </a:r>
        </a:p>
        <a:p>
          <a:r>
            <a:rPr lang="en-US" sz="1200" b="1" dirty="0" smtClean="0"/>
            <a:t>Record Files</a:t>
          </a:r>
          <a:endParaRPr lang="en-US" sz="1200" b="1" dirty="0"/>
        </a:p>
      </dgm:t>
    </dgm:pt>
    <dgm:pt modelId="{A120D6A7-442E-498E-9B56-F054B208AE37}" type="parTrans" cxnId="{12444C8B-E044-40E0-99FD-6A02340996F0}">
      <dgm:prSet/>
      <dgm:spPr/>
      <dgm:t>
        <a:bodyPr/>
        <a:lstStyle/>
        <a:p>
          <a:endParaRPr lang="en-US"/>
        </a:p>
      </dgm:t>
    </dgm:pt>
    <dgm:pt modelId="{5D2C7333-F473-4BBF-8F72-A36F43D869A8}" type="sibTrans" cxnId="{12444C8B-E044-40E0-99FD-6A02340996F0}">
      <dgm:prSet/>
      <dgm:spPr/>
      <dgm:t>
        <a:bodyPr/>
        <a:lstStyle/>
        <a:p>
          <a:endParaRPr lang="en-US"/>
        </a:p>
      </dgm:t>
    </dgm:pt>
    <dgm:pt modelId="{69B6219B-FEB6-42B4-8BA3-58EEC28C028E}">
      <dgm:prSet phldrT="[Text]" custT="1"/>
      <dgm:spPr/>
      <dgm:t>
        <a:bodyPr/>
        <a:lstStyle/>
        <a:p>
          <a:r>
            <a:rPr lang="en-US" sz="1400" b="1" dirty="0" smtClean="0"/>
            <a:t>eMorris</a:t>
          </a:r>
          <a:endParaRPr lang="en-US" sz="1400" b="1" dirty="0"/>
        </a:p>
      </dgm:t>
    </dgm:pt>
    <dgm:pt modelId="{346C74B5-FCB1-4AAE-AD25-E2C4A9AC3354}" type="parTrans" cxnId="{E91B6CC1-339A-43F3-93FC-E04C1D988CEC}">
      <dgm:prSet/>
      <dgm:spPr/>
      <dgm:t>
        <a:bodyPr/>
        <a:lstStyle/>
        <a:p>
          <a:endParaRPr lang="en-US"/>
        </a:p>
      </dgm:t>
    </dgm:pt>
    <dgm:pt modelId="{37A56CF1-4E8D-4706-8A6C-3FFC17F1F363}" type="sibTrans" cxnId="{E91B6CC1-339A-43F3-93FC-E04C1D988CEC}">
      <dgm:prSet/>
      <dgm:spPr/>
      <dgm:t>
        <a:bodyPr/>
        <a:lstStyle/>
        <a:p>
          <a:endParaRPr lang="en-US"/>
        </a:p>
      </dgm:t>
    </dgm:pt>
    <dgm:pt modelId="{90C81D07-872A-45F2-B68B-73BC4FFB1701}" type="pres">
      <dgm:prSet presAssocID="{78AEAC55-FA70-4553-8F4C-E579E75CC4F6}" presName="Name0" presStyleCnt="0">
        <dgm:presLayoutVars>
          <dgm:chMax val="4"/>
          <dgm:resizeHandles val="exact"/>
        </dgm:presLayoutVars>
      </dgm:prSet>
      <dgm:spPr/>
      <dgm:t>
        <a:bodyPr/>
        <a:lstStyle/>
        <a:p>
          <a:endParaRPr lang="en-US"/>
        </a:p>
      </dgm:t>
    </dgm:pt>
    <dgm:pt modelId="{27CADDC8-465B-4347-B9AD-07553ABF1ADC}" type="pres">
      <dgm:prSet presAssocID="{78AEAC55-FA70-4553-8F4C-E579E75CC4F6}" presName="ellipse" presStyleLbl="trBgShp" presStyleIdx="0" presStyleCnt="1"/>
      <dgm:spPr/>
      <dgm:t>
        <a:bodyPr/>
        <a:lstStyle/>
        <a:p>
          <a:endParaRPr lang="en-US"/>
        </a:p>
      </dgm:t>
    </dgm:pt>
    <dgm:pt modelId="{859F2E9F-DAFF-4145-AA75-C816D77DF6DA}" type="pres">
      <dgm:prSet presAssocID="{78AEAC55-FA70-4553-8F4C-E579E75CC4F6}" presName="arrow1" presStyleLbl="fgShp" presStyleIdx="0" presStyleCnt="1"/>
      <dgm:spPr/>
      <dgm:t>
        <a:bodyPr/>
        <a:lstStyle/>
        <a:p>
          <a:endParaRPr lang="en-US"/>
        </a:p>
      </dgm:t>
    </dgm:pt>
    <dgm:pt modelId="{BF618955-6429-451E-8DC3-71619E650BDD}" type="pres">
      <dgm:prSet presAssocID="{78AEAC55-FA70-4553-8F4C-E579E75CC4F6}" presName="rectangle" presStyleLbl="revTx" presStyleIdx="0" presStyleCnt="1" custScaleX="83333" custLinFactNeighborY="53334">
        <dgm:presLayoutVars>
          <dgm:bulletEnabled val="1"/>
        </dgm:presLayoutVars>
      </dgm:prSet>
      <dgm:spPr/>
      <dgm:t>
        <a:bodyPr/>
        <a:lstStyle/>
        <a:p>
          <a:endParaRPr lang="en-US"/>
        </a:p>
      </dgm:t>
    </dgm:pt>
    <dgm:pt modelId="{5816BD0C-2027-42BE-A869-1EE788E79B6A}" type="pres">
      <dgm:prSet presAssocID="{20919C87-D7E8-4195-8094-354D35E827D4}" presName="item1" presStyleLbl="node1" presStyleIdx="0" presStyleCnt="3">
        <dgm:presLayoutVars>
          <dgm:bulletEnabled val="1"/>
        </dgm:presLayoutVars>
      </dgm:prSet>
      <dgm:spPr/>
      <dgm:t>
        <a:bodyPr/>
        <a:lstStyle/>
        <a:p>
          <a:endParaRPr lang="en-US"/>
        </a:p>
      </dgm:t>
    </dgm:pt>
    <dgm:pt modelId="{515AF7FF-F531-4A2E-A78D-82B8394D18D1}" type="pres">
      <dgm:prSet presAssocID="{69B6219B-FEB6-42B4-8BA3-58EEC28C028E}" presName="item2" presStyleLbl="node1" presStyleIdx="1" presStyleCnt="3">
        <dgm:presLayoutVars>
          <dgm:bulletEnabled val="1"/>
        </dgm:presLayoutVars>
      </dgm:prSet>
      <dgm:spPr/>
      <dgm:t>
        <a:bodyPr/>
        <a:lstStyle/>
        <a:p>
          <a:endParaRPr lang="en-US"/>
        </a:p>
      </dgm:t>
    </dgm:pt>
    <dgm:pt modelId="{556120EE-5135-4413-A41A-4382A5B0CCCF}" type="pres">
      <dgm:prSet presAssocID="{68E924FD-89C7-4BAB-9B06-2C6E4B1F1A66}" presName="item3" presStyleLbl="node1" presStyleIdx="2" presStyleCnt="3">
        <dgm:presLayoutVars>
          <dgm:bulletEnabled val="1"/>
        </dgm:presLayoutVars>
      </dgm:prSet>
      <dgm:spPr/>
      <dgm:t>
        <a:bodyPr/>
        <a:lstStyle/>
        <a:p>
          <a:endParaRPr lang="en-US"/>
        </a:p>
      </dgm:t>
    </dgm:pt>
    <dgm:pt modelId="{4BDB5632-5275-46D3-8F6B-3F539C89B139}" type="pres">
      <dgm:prSet presAssocID="{78AEAC55-FA70-4553-8F4C-E579E75CC4F6}" presName="funnel" presStyleLbl="trAlignAcc1" presStyleIdx="0" presStyleCnt="1"/>
      <dgm:spPr/>
      <dgm:t>
        <a:bodyPr/>
        <a:lstStyle/>
        <a:p>
          <a:endParaRPr lang="en-US"/>
        </a:p>
      </dgm:t>
    </dgm:pt>
  </dgm:ptLst>
  <dgm:cxnLst>
    <dgm:cxn modelId="{E91B6CC1-339A-43F3-93FC-E04C1D988CEC}" srcId="{78AEAC55-FA70-4553-8F4C-E579E75CC4F6}" destId="{69B6219B-FEB6-42B4-8BA3-58EEC28C028E}" srcOrd="2" destOrd="0" parTransId="{346C74B5-FCB1-4AAE-AD25-E2C4A9AC3354}" sibTransId="{37A56CF1-4E8D-4706-8A6C-3FFC17F1F363}"/>
    <dgm:cxn modelId="{D0A62039-0FF7-4F8A-AE68-0B3326082CD6}" type="presOf" srcId="{78AEAC55-FA70-4553-8F4C-E579E75CC4F6}" destId="{90C81D07-872A-45F2-B68B-73BC4FFB1701}" srcOrd="0" destOrd="0" presId="urn:microsoft.com/office/officeart/2005/8/layout/funnel1"/>
    <dgm:cxn modelId="{BA8CF422-4BFD-4E3B-95BF-022CBFA8DBC8}" type="presOf" srcId="{D5203D6A-FBA3-49C4-80A5-638400651DBB}" destId="{556120EE-5135-4413-A41A-4382A5B0CCCF}" srcOrd="0" destOrd="0" presId="urn:microsoft.com/office/officeart/2005/8/layout/funnel1"/>
    <dgm:cxn modelId="{025B7E64-49FD-4C57-9299-F9A6111582C2}" srcId="{78AEAC55-FA70-4553-8F4C-E579E75CC4F6}" destId="{D5203D6A-FBA3-49C4-80A5-638400651DBB}" srcOrd="0" destOrd="0" parTransId="{D5BD7C2A-1148-474F-A85E-F484413CB53F}" sibTransId="{E6D53A9B-C3E3-4359-A67E-D9BE0C48246B}"/>
    <dgm:cxn modelId="{8586DC44-3FD2-4EF4-B91F-C723F505FDDC}" srcId="{78AEAC55-FA70-4553-8F4C-E579E75CC4F6}" destId="{20919C87-D7E8-4195-8094-354D35E827D4}" srcOrd="1" destOrd="0" parTransId="{56BD59E7-3E8F-4C12-9D17-1EF6031A020A}" sibTransId="{7FE157C6-49F6-4564-90E4-54CB89472AC5}"/>
    <dgm:cxn modelId="{12444C8B-E044-40E0-99FD-6A02340996F0}" srcId="{78AEAC55-FA70-4553-8F4C-E579E75CC4F6}" destId="{68E924FD-89C7-4BAB-9B06-2C6E4B1F1A66}" srcOrd="3" destOrd="0" parTransId="{A120D6A7-442E-498E-9B56-F054B208AE37}" sibTransId="{5D2C7333-F473-4BBF-8F72-A36F43D869A8}"/>
    <dgm:cxn modelId="{153A3A2A-3D7D-470D-A49D-F8E1D14AD7AA}" type="presOf" srcId="{20919C87-D7E8-4195-8094-354D35E827D4}" destId="{515AF7FF-F531-4A2E-A78D-82B8394D18D1}" srcOrd="0" destOrd="0" presId="urn:microsoft.com/office/officeart/2005/8/layout/funnel1"/>
    <dgm:cxn modelId="{3AFC1F93-EAA1-42BA-B4F7-32BDF07D7A27}" type="presOf" srcId="{68E924FD-89C7-4BAB-9B06-2C6E4B1F1A66}" destId="{BF618955-6429-451E-8DC3-71619E650BDD}" srcOrd="0" destOrd="0" presId="urn:microsoft.com/office/officeart/2005/8/layout/funnel1"/>
    <dgm:cxn modelId="{C549B02C-9F53-4C5E-AF9B-1F8122313A9B}" type="presOf" srcId="{69B6219B-FEB6-42B4-8BA3-58EEC28C028E}" destId="{5816BD0C-2027-42BE-A869-1EE788E79B6A}" srcOrd="0" destOrd="0" presId="urn:microsoft.com/office/officeart/2005/8/layout/funnel1"/>
    <dgm:cxn modelId="{83F9F554-6D78-45C4-955D-13A8048C9747}" type="presParOf" srcId="{90C81D07-872A-45F2-B68B-73BC4FFB1701}" destId="{27CADDC8-465B-4347-B9AD-07553ABF1ADC}" srcOrd="0" destOrd="0" presId="urn:microsoft.com/office/officeart/2005/8/layout/funnel1"/>
    <dgm:cxn modelId="{BB6D7CD4-2C0E-449E-A3AB-278BC629EB92}" type="presParOf" srcId="{90C81D07-872A-45F2-B68B-73BC4FFB1701}" destId="{859F2E9F-DAFF-4145-AA75-C816D77DF6DA}" srcOrd="1" destOrd="0" presId="urn:microsoft.com/office/officeart/2005/8/layout/funnel1"/>
    <dgm:cxn modelId="{4844FF81-ECA5-46FF-A812-CCA77045FEB4}" type="presParOf" srcId="{90C81D07-872A-45F2-B68B-73BC4FFB1701}" destId="{BF618955-6429-451E-8DC3-71619E650BDD}" srcOrd="2" destOrd="0" presId="urn:microsoft.com/office/officeart/2005/8/layout/funnel1"/>
    <dgm:cxn modelId="{783C9213-F5E0-49CE-B2F0-DAA98A066F10}" type="presParOf" srcId="{90C81D07-872A-45F2-B68B-73BC4FFB1701}" destId="{5816BD0C-2027-42BE-A869-1EE788E79B6A}" srcOrd="3" destOrd="0" presId="urn:microsoft.com/office/officeart/2005/8/layout/funnel1"/>
    <dgm:cxn modelId="{865967BC-C1AE-463A-88A6-24DDA6E458FB}" type="presParOf" srcId="{90C81D07-872A-45F2-B68B-73BC4FFB1701}" destId="{515AF7FF-F531-4A2E-A78D-82B8394D18D1}" srcOrd="4" destOrd="0" presId="urn:microsoft.com/office/officeart/2005/8/layout/funnel1"/>
    <dgm:cxn modelId="{8515E647-86CC-46CE-9027-87FE6128FADE}" type="presParOf" srcId="{90C81D07-872A-45F2-B68B-73BC4FFB1701}" destId="{556120EE-5135-4413-A41A-4382A5B0CCCF}" srcOrd="5" destOrd="0" presId="urn:microsoft.com/office/officeart/2005/8/layout/funnel1"/>
    <dgm:cxn modelId="{522ACB67-2F1D-4A27-A7CF-5E5EA6CC7A12}" type="presParOf" srcId="{90C81D07-872A-45F2-B68B-73BC4FFB1701}" destId="{4BDB5632-5275-46D3-8F6B-3F539C89B139}" srcOrd="6" destOrd="0" presId="urn:microsoft.com/office/officeart/2005/8/layout/funnel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957CD115-035B-4D0B-ADD0-CC01CD51FA36}" type="doc">
      <dgm:prSet loTypeId="urn:microsoft.com/office/officeart/2005/8/layout/cycle1" loCatId="cycle" qsTypeId="urn:microsoft.com/office/officeart/2005/8/quickstyle/simple4" qsCatId="simple" csTypeId="urn:microsoft.com/office/officeart/2005/8/colors/accent2_2" csCatId="accent2" phldr="1"/>
      <dgm:spPr/>
      <dgm:t>
        <a:bodyPr/>
        <a:lstStyle/>
        <a:p>
          <a:endParaRPr lang="en-US"/>
        </a:p>
      </dgm:t>
    </dgm:pt>
    <dgm:pt modelId="{2507117D-8C4D-4714-B26B-977A1F22AF53}">
      <dgm:prSet phldrT="[Text]" custT="1"/>
      <dgm:spPr/>
      <dgm:t>
        <a:bodyPr/>
        <a:lstStyle/>
        <a:p>
          <a:r>
            <a:rPr lang="en-US" sz="1200" b="1" dirty="0" smtClean="0"/>
            <a:t>FMESB performs batch control edits and transfers file to Pegasys</a:t>
          </a:r>
          <a:endParaRPr lang="en-US" sz="1200" b="1" dirty="0"/>
        </a:p>
      </dgm:t>
    </dgm:pt>
    <dgm:pt modelId="{EEEBAD4A-B280-47DA-8736-EFB0ADBBFE04}" type="parTrans" cxnId="{0C896958-7054-489E-A316-2507D9B4D589}">
      <dgm:prSet/>
      <dgm:spPr/>
      <dgm:t>
        <a:bodyPr/>
        <a:lstStyle/>
        <a:p>
          <a:endParaRPr lang="en-US" sz="1200"/>
        </a:p>
      </dgm:t>
    </dgm:pt>
    <dgm:pt modelId="{FE4A4D41-7965-4421-A235-75D8BBC44FA0}" type="sibTrans" cxnId="{0C896958-7054-489E-A316-2507D9B4D589}">
      <dgm:prSet/>
      <dgm:spPr/>
      <dgm:t>
        <a:bodyPr/>
        <a:lstStyle/>
        <a:p>
          <a:endParaRPr lang="en-US" sz="1200"/>
        </a:p>
      </dgm:t>
    </dgm:pt>
    <dgm:pt modelId="{340B8DC1-3ACA-4156-AC1F-621573EE98DC}">
      <dgm:prSet phldrT="[Text]" custT="1"/>
      <dgm:spPr/>
      <dgm:t>
        <a:bodyPr/>
        <a:lstStyle/>
        <a:p>
          <a:r>
            <a:rPr lang="en-US" sz="1200" b="1" dirty="0" smtClean="0"/>
            <a:t>Detail Billing Processes executed against file</a:t>
          </a:r>
          <a:endParaRPr lang="en-US" sz="1200" b="1" dirty="0"/>
        </a:p>
      </dgm:t>
    </dgm:pt>
    <dgm:pt modelId="{27C0459C-1BC1-4A18-9EA8-CEAAD60F847F}" type="parTrans" cxnId="{4177D7C2-2655-4B37-8C7E-CAB88B18924A}">
      <dgm:prSet/>
      <dgm:spPr/>
      <dgm:t>
        <a:bodyPr/>
        <a:lstStyle/>
        <a:p>
          <a:endParaRPr lang="en-US" sz="1200"/>
        </a:p>
      </dgm:t>
    </dgm:pt>
    <dgm:pt modelId="{2BCC1669-F149-4E18-9D5D-96C989F70AE7}" type="sibTrans" cxnId="{4177D7C2-2655-4B37-8C7E-CAB88B18924A}">
      <dgm:prSet/>
      <dgm:spPr/>
      <dgm:t>
        <a:bodyPr/>
        <a:lstStyle/>
        <a:p>
          <a:endParaRPr lang="en-US" sz="1200"/>
        </a:p>
      </dgm:t>
    </dgm:pt>
    <dgm:pt modelId="{DCE6A639-7ECE-432E-8D65-CDB4E2977BF1}">
      <dgm:prSet phldrT="[Text]" custT="1"/>
      <dgm:spPr/>
      <dgm:t>
        <a:bodyPr/>
        <a:lstStyle/>
        <a:p>
          <a:r>
            <a:rPr lang="en-US" sz="1200" b="1" dirty="0" smtClean="0"/>
            <a:t>Outbound Return Files to FAS via FMESB</a:t>
          </a:r>
          <a:endParaRPr lang="en-US" sz="1200" b="1" dirty="0"/>
        </a:p>
      </dgm:t>
    </dgm:pt>
    <dgm:pt modelId="{FB7B503D-E56F-4211-B5AE-E6EB9126D3C1}" type="parTrans" cxnId="{F1E87269-BBD3-4CF0-9FC9-3320854C47B7}">
      <dgm:prSet/>
      <dgm:spPr/>
      <dgm:t>
        <a:bodyPr/>
        <a:lstStyle/>
        <a:p>
          <a:endParaRPr lang="en-US" sz="1200"/>
        </a:p>
      </dgm:t>
    </dgm:pt>
    <dgm:pt modelId="{793F1560-056B-4D36-A588-74598F4CB77F}" type="sibTrans" cxnId="{F1E87269-BBD3-4CF0-9FC9-3320854C47B7}">
      <dgm:prSet/>
      <dgm:spPr/>
      <dgm:t>
        <a:bodyPr/>
        <a:lstStyle/>
        <a:p>
          <a:endParaRPr lang="en-US" sz="1200"/>
        </a:p>
      </dgm:t>
    </dgm:pt>
    <dgm:pt modelId="{8DC76572-0393-4434-B478-473AAF4CF484}">
      <dgm:prSet phldrT="[Text]" custT="1"/>
      <dgm:spPr/>
      <dgm:t>
        <a:bodyPr/>
        <a:lstStyle/>
        <a:p>
          <a:r>
            <a:rPr lang="en-US" sz="1200" b="1" dirty="0" smtClean="0"/>
            <a:t>FAS Financial Interface/ Pegasys Connect combines data and generates DBR files</a:t>
          </a:r>
          <a:endParaRPr lang="en-US" sz="1200" b="1" dirty="0"/>
        </a:p>
      </dgm:t>
    </dgm:pt>
    <dgm:pt modelId="{EB4C1D12-800E-49AE-B45A-3C67CAD4AD36}" type="parTrans" cxnId="{9F359D2F-AAC9-4137-B446-284A6DC61CD3}">
      <dgm:prSet/>
      <dgm:spPr/>
      <dgm:t>
        <a:bodyPr/>
        <a:lstStyle/>
        <a:p>
          <a:endParaRPr lang="en-US" sz="1200"/>
        </a:p>
      </dgm:t>
    </dgm:pt>
    <dgm:pt modelId="{D3385FB7-11BB-4885-A676-30C760D083A9}" type="sibTrans" cxnId="{9F359D2F-AAC9-4137-B446-284A6DC61CD3}">
      <dgm:prSet/>
      <dgm:spPr/>
      <dgm:t>
        <a:bodyPr/>
        <a:lstStyle/>
        <a:p>
          <a:endParaRPr lang="en-US" sz="1200"/>
        </a:p>
      </dgm:t>
    </dgm:pt>
    <dgm:pt modelId="{1464A47F-05A2-4849-95E5-517A3A922EBB}">
      <dgm:prSet phldrT="[Text]" custT="1"/>
      <dgm:spPr/>
      <dgm:t>
        <a:bodyPr/>
        <a:lstStyle/>
        <a:p>
          <a:r>
            <a:rPr lang="en-US" sz="1200" b="1" dirty="0" smtClean="0"/>
            <a:t>Pegasys Batch Controls validates file against batch controls parameters and database</a:t>
          </a:r>
          <a:endParaRPr lang="en-US" sz="1200" b="1" dirty="0"/>
        </a:p>
      </dgm:t>
    </dgm:pt>
    <dgm:pt modelId="{D9876B9F-B19E-4C56-B18F-2F9F11A2A5CE}" type="parTrans" cxnId="{0AF6364C-3ACD-443E-8458-5A7D56565184}">
      <dgm:prSet/>
      <dgm:spPr/>
      <dgm:t>
        <a:bodyPr/>
        <a:lstStyle/>
        <a:p>
          <a:endParaRPr lang="en-US" sz="1200"/>
        </a:p>
      </dgm:t>
    </dgm:pt>
    <dgm:pt modelId="{08D73A9D-FC9E-46DF-808D-1D9CCB83488F}" type="sibTrans" cxnId="{0AF6364C-3ACD-443E-8458-5A7D56565184}">
      <dgm:prSet/>
      <dgm:spPr/>
      <dgm:t>
        <a:bodyPr/>
        <a:lstStyle/>
        <a:p>
          <a:endParaRPr lang="en-US" sz="1200"/>
        </a:p>
      </dgm:t>
    </dgm:pt>
    <dgm:pt modelId="{BBFB545A-8B40-48F4-B9F4-2A97890C2925}" type="pres">
      <dgm:prSet presAssocID="{957CD115-035B-4D0B-ADD0-CC01CD51FA36}" presName="cycle" presStyleCnt="0">
        <dgm:presLayoutVars>
          <dgm:dir/>
          <dgm:resizeHandles val="exact"/>
        </dgm:presLayoutVars>
      </dgm:prSet>
      <dgm:spPr/>
      <dgm:t>
        <a:bodyPr/>
        <a:lstStyle/>
        <a:p>
          <a:endParaRPr lang="en-US"/>
        </a:p>
      </dgm:t>
    </dgm:pt>
    <dgm:pt modelId="{E1549DC5-A602-4DCB-AFB5-9C7A8093811F}" type="pres">
      <dgm:prSet presAssocID="{2507117D-8C4D-4714-B26B-977A1F22AF53}" presName="dummy" presStyleCnt="0"/>
      <dgm:spPr/>
      <dgm:t>
        <a:bodyPr/>
        <a:lstStyle/>
        <a:p>
          <a:endParaRPr lang="en-US"/>
        </a:p>
      </dgm:t>
    </dgm:pt>
    <dgm:pt modelId="{5E53C4A7-1878-4202-BE19-B822E696A635}" type="pres">
      <dgm:prSet presAssocID="{2507117D-8C4D-4714-B26B-977A1F22AF53}" presName="node" presStyleLbl="revTx" presStyleIdx="0" presStyleCnt="5" custScaleX="117560" custRadScaleRad="102825" custRadScaleInc="-4732">
        <dgm:presLayoutVars>
          <dgm:bulletEnabled val="1"/>
        </dgm:presLayoutVars>
      </dgm:prSet>
      <dgm:spPr/>
      <dgm:t>
        <a:bodyPr/>
        <a:lstStyle/>
        <a:p>
          <a:endParaRPr lang="en-US"/>
        </a:p>
      </dgm:t>
    </dgm:pt>
    <dgm:pt modelId="{9E91A196-1DA4-4F82-90CC-6DE5DA139791}" type="pres">
      <dgm:prSet presAssocID="{FE4A4D41-7965-4421-A235-75D8BBC44FA0}" presName="sibTrans" presStyleLbl="node1" presStyleIdx="0" presStyleCnt="5"/>
      <dgm:spPr/>
      <dgm:t>
        <a:bodyPr/>
        <a:lstStyle/>
        <a:p>
          <a:endParaRPr lang="en-US"/>
        </a:p>
      </dgm:t>
    </dgm:pt>
    <dgm:pt modelId="{4978ABDE-33AE-4130-A79B-B5A4A706C61F}" type="pres">
      <dgm:prSet presAssocID="{1464A47F-05A2-4849-95E5-517A3A922EBB}" presName="dummy" presStyleCnt="0"/>
      <dgm:spPr/>
      <dgm:t>
        <a:bodyPr/>
        <a:lstStyle/>
        <a:p>
          <a:endParaRPr lang="en-US"/>
        </a:p>
      </dgm:t>
    </dgm:pt>
    <dgm:pt modelId="{25D637F3-3C71-430E-936B-079299769626}" type="pres">
      <dgm:prSet presAssocID="{1464A47F-05A2-4849-95E5-517A3A922EBB}" presName="node" presStyleLbl="revTx" presStyleIdx="1" presStyleCnt="5" custScaleX="170889">
        <dgm:presLayoutVars>
          <dgm:bulletEnabled val="1"/>
        </dgm:presLayoutVars>
      </dgm:prSet>
      <dgm:spPr/>
      <dgm:t>
        <a:bodyPr/>
        <a:lstStyle/>
        <a:p>
          <a:endParaRPr lang="en-US"/>
        </a:p>
      </dgm:t>
    </dgm:pt>
    <dgm:pt modelId="{8875B91B-C267-40CA-86F5-FBCF7B620263}" type="pres">
      <dgm:prSet presAssocID="{08D73A9D-FC9E-46DF-808D-1D9CCB83488F}" presName="sibTrans" presStyleLbl="node1" presStyleIdx="1" presStyleCnt="5"/>
      <dgm:spPr/>
      <dgm:t>
        <a:bodyPr/>
        <a:lstStyle/>
        <a:p>
          <a:endParaRPr lang="en-US"/>
        </a:p>
      </dgm:t>
    </dgm:pt>
    <dgm:pt modelId="{31CDAA5E-B7F1-4116-8170-E6748B2F0E5C}" type="pres">
      <dgm:prSet presAssocID="{340B8DC1-3ACA-4156-AC1F-621573EE98DC}" presName="dummy" presStyleCnt="0"/>
      <dgm:spPr/>
      <dgm:t>
        <a:bodyPr/>
        <a:lstStyle/>
        <a:p>
          <a:endParaRPr lang="en-US"/>
        </a:p>
      </dgm:t>
    </dgm:pt>
    <dgm:pt modelId="{2DCA7BDA-D78A-40E7-A49F-9D21BFA3AEEA}" type="pres">
      <dgm:prSet presAssocID="{340B8DC1-3ACA-4156-AC1F-621573EE98DC}" presName="node" presStyleLbl="revTx" presStyleIdx="2" presStyleCnt="5" custScaleX="137160">
        <dgm:presLayoutVars>
          <dgm:bulletEnabled val="1"/>
        </dgm:presLayoutVars>
      </dgm:prSet>
      <dgm:spPr/>
      <dgm:t>
        <a:bodyPr/>
        <a:lstStyle/>
        <a:p>
          <a:endParaRPr lang="en-US"/>
        </a:p>
      </dgm:t>
    </dgm:pt>
    <dgm:pt modelId="{4A07126D-AA56-4CB1-AD0C-E1C0026193E7}" type="pres">
      <dgm:prSet presAssocID="{2BCC1669-F149-4E18-9D5D-96C989F70AE7}" presName="sibTrans" presStyleLbl="node1" presStyleIdx="2" presStyleCnt="5"/>
      <dgm:spPr/>
      <dgm:t>
        <a:bodyPr/>
        <a:lstStyle/>
        <a:p>
          <a:endParaRPr lang="en-US"/>
        </a:p>
      </dgm:t>
    </dgm:pt>
    <dgm:pt modelId="{B79D7A55-1288-43F6-9A29-DA5FA7F028A4}" type="pres">
      <dgm:prSet presAssocID="{DCE6A639-7ECE-432E-8D65-CDB4E2977BF1}" presName="dummy" presStyleCnt="0"/>
      <dgm:spPr/>
      <dgm:t>
        <a:bodyPr/>
        <a:lstStyle/>
        <a:p>
          <a:endParaRPr lang="en-US"/>
        </a:p>
      </dgm:t>
    </dgm:pt>
    <dgm:pt modelId="{A5297422-9B05-49B7-8B0E-DB187519BCDD}" type="pres">
      <dgm:prSet presAssocID="{DCE6A639-7ECE-432E-8D65-CDB4E2977BF1}" presName="node" presStyleLbl="revTx" presStyleIdx="3" presStyleCnt="5" custScaleX="96995">
        <dgm:presLayoutVars>
          <dgm:bulletEnabled val="1"/>
        </dgm:presLayoutVars>
      </dgm:prSet>
      <dgm:spPr/>
      <dgm:t>
        <a:bodyPr/>
        <a:lstStyle/>
        <a:p>
          <a:endParaRPr lang="en-US"/>
        </a:p>
      </dgm:t>
    </dgm:pt>
    <dgm:pt modelId="{0CB505A0-0873-4A6D-8E76-079FA25C3304}" type="pres">
      <dgm:prSet presAssocID="{793F1560-056B-4D36-A588-74598F4CB77F}" presName="sibTrans" presStyleLbl="node1" presStyleIdx="3" presStyleCnt="5"/>
      <dgm:spPr/>
      <dgm:t>
        <a:bodyPr/>
        <a:lstStyle/>
        <a:p>
          <a:endParaRPr lang="en-US"/>
        </a:p>
      </dgm:t>
    </dgm:pt>
    <dgm:pt modelId="{524E5070-9841-4975-82B9-B65E61D54E24}" type="pres">
      <dgm:prSet presAssocID="{8DC76572-0393-4434-B478-473AAF4CF484}" presName="dummy" presStyleCnt="0"/>
      <dgm:spPr/>
      <dgm:t>
        <a:bodyPr/>
        <a:lstStyle/>
        <a:p>
          <a:endParaRPr lang="en-US"/>
        </a:p>
      </dgm:t>
    </dgm:pt>
    <dgm:pt modelId="{9CF9E8E1-6B3F-478F-BAC9-652BB337A26A}" type="pres">
      <dgm:prSet presAssocID="{8DC76572-0393-4434-B478-473AAF4CF484}" presName="node" presStyleLbl="revTx" presStyleIdx="4" presStyleCnt="5" custScaleX="129197" custRadScaleRad="105120" custRadScaleInc="-15338">
        <dgm:presLayoutVars>
          <dgm:bulletEnabled val="1"/>
        </dgm:presLayoutVars>
      </dgm:prSet>
      <dgm:spPr/>
      <dgm:t>
        <a:bodyPr/>
        <a:lstStyle/>
        <a:p>
          <a:endParaRPr lang="en-US"/>
        </a:p>
      </dgm:t>
    </dgm:pt>
    <dgm:pt modelId="{0849F788-2732-4E94-B136-5712D2C54F02}" type="pres">
      <dgm:prSet presAssocID="{D3385FB7-11BB-4885-A676-30C760D083A9}" presName="sibTrans" presStyleLbl="node1" presStyleIdx="4" presStyleCnt="5"/>
      <dgm:spPr/>
      <dgm:t>
        <a:bodyPr/>
        <a:lstStyle/>
        <a:p>
          <a:endParaRPr lang="en-US"/>
        </a:p>
      </dgm:t>
    </dgm:pt>
  </dgm:ptLst>
  <dgm:cxnLst>
    <dgm:cxn modelId="{3D4E2A33-5B14-4B6E-BD9F-0519ACD38AD5}" type="presOf" srcId="{D3385FB7-11BB-4885-A676-30C760D083A9}" destId="{0849F788-2732-4E94-B136-5712D2C54F02}" srcOrd="0" destOrd="0" presId="urn:microsoft.com/office/officeart/2005/8/layout/cycle1"/>
    <dgm:cxn modelId="{9F359D2F-AAC9-4137-B446-284A6DC61CD3}" srcId="{957CD115-035B-4D0B-ADD0-CC01CD51FA36}" destId="{8DC76572-0393-4434-B478-473AAF4CF484}" srcOrd="4" destOrd="0" parTransId="{EB4C1D12-800E-49AE-B45A-3C67CAD4AD36}" sibTransId="{D3385FB7-11BB-4885-A676-30C760D083A9}"/>
    <dgm:cxn modelId="{0AF6364C-3ACD-443E-8458-5A7D56565184}" srcId="{957CD115-035B-4D0B-ADD0-CC01CD51FA36}" destId="{1464A47F-05A2-4849-95E5-517A3A922EBB}" srcOrd="1" destOrd="0" parTransId="{D9876B9F-B19E-4C56-B18F-2F9F11A2A5CE}" sibTransId="{08D73A9D-FC9E-46DF-808D-1D9CCB83488F}"/>
    <dgm:cxn modelId="{312685DB-1298-4D33-93BE-97D91FC4796D}" type="presOf" srcId="{957CD115-035B-4D0B-ADD0-CC01CD51FA36}" destId="{BBFB545A-8B40-48F4-B9F4-2A97890C2925}" srcOrd="0" destOrd="0" presId="urn:microsoft.com/office/officeart/2005/8/layout/cycle1"/>
    <dgm:cxn modelId="{4B223295-9856-4617-A0B4-B58DF29E2CD5}" type="presOf" srcId="{2507117D-8C4D-4714-B26B-977A1F22AF53}" destId="{5E53C4A7-1878-4202-BE19-B822E696A635}" srcOrd="0" destOrd="0" presId="urn:microsoft.com/office/officeart/2005/8/layout/cycle1"/>
    <dgm:cxn modelId="{EAD1C5C8-2EFF-4550-B2FD-46B41F6BFF48}" type="presOf" srcId="{1464A47F-05A2-4849-95E5-517A3A922EBB}" destId="{25D637F3-3C71-430E-936B-079299769626}" srcOrd="0" destOrd="0" presId="urn:microsoft.com/office/officeart/2005/8/layout/cycle1"/>
    <dgm:cxn modelId="{DAD92B79-F789-47C6-BAB2-45A56F3E91E0}" type="presOf" srcId="{DCE6A639-7ECE-432E-8D65-CDB4E2977BF1}" destId="{A5297422-9B05-49B7-8B0E-DB187519BCDD}" srcOrd="0" destOrd="0" presId="urn:microsoft.com/office/officeart/2005/8/layout/cycle1"/>
    <dgm:cxn modelId="{4177D7C2-2655-4B37-8C7E-CAB88B18924A}" srcId="{957CD115-035B-4D0B-ADD0-CC01CD51FA36}" destId="{340B8DC1-3ACA-4156-AC1F-621573EE98DC}" srcOrd="2" destOrd="0" parTransId="{27C0459C-1BC1-4A18-9EA8-CEAAD60F847F}" sibTransId="{2BCC1669-F149-4E18-9D5D-96C989F70AE7}"/>
    <dgm:cxn modelId="{D246E3C8-98F0-48CA-AA16-9ABA59B15AB5}" type="presOf" srcId="{2BCC1669-F149-4E18-9D5D-96C989F70AE7}" destId="{4A07126D-AA56-4CB1-AD0C-E1C0026193E7}" srcOrd="0" destOrd="0" presId="urn:microsoft.com/office/officeart/2005/8/layout/cycle1"/>
    <dgm:cxn modelId="{96A4DD6D-E1EF-4961-94EE-1A9A81D1A618}" type="presOf" srcId="{08D73A9D-FC9E-46DF-808D-1D9CCB83488F}" destId="{8875B91B-C267-40CA-86F5-FBCF7B620263}" srcOrd="0" destOrd="0" presId="urn:microsoft.com/office/officeart/2005/8/layout/cycle1"/>
    <dgm:cxn modelId="{04799C91-335B-4084-A60A-6EC190EDB755}" type="presOf" srcId="{FE4A4D41-7965-4421-A235-75D8BBC44FA0}" destId="{9E91A196-1DA4-4F82-90CC-6DE5DA139791}" srcOrd="0" destOrd="0" presId="urn:microsoft.com/office/officeart/2005/8/layout/cycle1"/>
    <dgm:cxn modelId="{0C896958-7054-489E-A316-2507D9B4D589}" srcId="{957CD115-035B-4D0B-ADD0-CC01CD51FA36}" destId="{2507117D-8C4D-4714-B26B-977A1F22AF53}" srcOrd="0" destOrd="0" parTransId="{EEEBAD4A-B280-47DA-8736-EFB0ADBBFE04}" sibTransId="{FE4A4D41-7965-4421-A235-75D8BBC44FA0}"/>
    <dgm:cxn modelId="{F1E87269-BBD3-4CF0-9FC9-3320854C47B7}" srcId="{957CD115-035B-4D0B-ADD0-CC01CD51FA36}" destId="{DCE6A639-7ECE-432E-8D65-CDB4E2977BF1}" srcOrd="3" destOrd="0" parTransId="{FB7B503D-E56F-4211-B5AE-E6EB9126D3C1}" sibTransId="{793F1560-056B-4D36-A588-74598F4CB77F}"/>
    <dgm:cxn modelId="{90EBF80F-3B23-4A5A-9551-22F75E79B00B}" type="presOf" srcId="{340B8DC1-3ACA-4156-AC1F-621573EE98DC}" destId="{2DCA7BDA-D78A-40E7-A49F-9D21BFA3AEEA}" srcOrd="0" destOrd="0" presId="urn:microsoft.com/office/officeart/2005/8/layout/cycle1"/>
    <dgm:cxn modelId="{B456094E-8A1D-4D24-B229-C5852C74BFEE}" type="presOf" srcId="{8DC76572-0393-4434-B478-473AAF4CF484}" destId="{9CF9E8E1-6B3F-478F-BAC9-652BB337A26A}" srcOrd="0" destOrd="0" presId="urn:microsoft.com/office/officeart/2005/8/layout/cycle1"/>
    <dgm:cxn modelId="{041514F3-E10D-41BA-8D96-6D0D19B539BB}" type="presOf" srcId="{793F1560-056B-4D36-A588-74598F4CB77F}" destId="{0CB505A0-0873-4A6D-8E76-079FA25C3304}" srcOrd="0" destOrd="0" presId="urn:microsoft.com/office/officeart/2005/8/layout/cycle1"/>
    <dgm:cxn modelId="{31B419E4-0B25-47CE-A6DE-1DCB9FF9BC17}" type="presParOf" srcId="{BBFB545A-8B40-48F4-B9F4-2A97890C2925}" destId="{E1549DC5-A602-4DCB-AFB5-9C7A8093811F}" srcOrd="0" destOrd="0" presId="urn:microsoft.com/office/officeart/2005/8/layout/cycle1"/>
    <dgm:cxn modelId="{4E855D5E-8896-4646-8368-809F0DC8713E}" type="presParOf" srcId="{BBFB545A-8B40-48F4-B9F4-2A97890C2925}" destId="{5E53C4A7-1878-4202-BE19-B822E696A635}" srcOrd="1" destOrd="0" presId="urn:microsoft.com/office/officeart/2005/8/layout/cycle1"/>
    <dgm:cxn modelId="{E7AD63A3-1AB7-4A4B-8B01-C0ED39056B8B}" type="presParOf" srcId="{BBFB545A-8B40-48F4-B9F4-2A97890C2925}" destId="{9E91A196-1DA4-4F82-90CC-6DE5DA139791}" srcOrd="2" destOrd="0" presId="urn:microsoft.com/office/officeart/2005/8/layout/cycle1"/>
    <dgm:cxn modelId="{F691A308-5989-4A8F-82E8-42A2115E0DE3}" type="presParOf" srcId="{BBFB545A-8B40-48F4-B9F4-2A97890C2925}" destId="{4978ABDE-33AE-4130-A79B-B5A4A706C61F}" srcOrd="3" destOrd="0" presId="urn:microsoft.com/office/officeart/2005/8/layout/cycle1"/>
    <dgm:cxn modelId="{9B6220B5-7CD6-4340-9B20-4B38E9E68765}" type="presParOf" srcId="{BBFB545A-8B40-48F4-B9F4-2A97890C2925}" destId="{25D637F3-3C71-430E-936B-079299769626}" srcOrd="4" destOrd="0" presId="urn:microsoft.com/office/officeart/2005/8/layout/cycle1"/>
    <dgm:cxn modelId="{E5398624-6003-464F-B7D3-B98004FDA0D3}" type="presParOf" srcId="{BBFB545A-8B40-48F4-B9F4-2A97890C2925}" destId="{8875B91B-C267-40CA-86F5-FBCF7B620263}" srcOrd="5" destOrd="0" presId="urn:microsoft.com/office/officeart/2005/8/layout/cycle1"/>
    <dgm:cxn modelId="{E6E75E05-6B9F-44E2-A01A-2E6426E77B11}" type="presParOf" srcId="{BBFB545A-8B40-48F4-B9F4-2A97890C2925}" destId="{31CDAA5E-B7F1-4116-8170-E6748B2F0E5C}" srcOrd="6" destOrd="0" presId="urn:microsoft.com/office/officeart/2005/8/layout/cycle1"/>
    <dgm:cxn modelId="{9DB7BBD8-680C-48CD-B9B8-9A8CF2EB41F9}" type="presParOf" srcId="{BBFB545A-8B40-48F4-B9F4-2A97890C2925}" destId="{2DCA7BDA-D78A-40E7-A49F-9D21BFA3AEEA}" srcOrd="7" destOrd="0" presId="urn:microsoft.com/office/officeart/2005/8/layout/cycle1"/>
    <dgm:cxn modelId="{41649ACB-CECE-4637-8C18-B8BA2AD0E71B}" type="presParOf" srcId="{BBFB545A-8B40-48F4-B9F4-2A97890C2925}" destId="{4A07126D-AA56-4CB1-AD0C-E1C0026193E7}" srcOrd="8" destOrd="0" presId="urn:microsoft.com/office/officeart/2005/8/layout/cycle1"/>
    <dgm:cxn modelId="{DF21B662-3CBD-4A36-B1BA-9D90D6D66860}" type="presParOf" srcId="{BBFB545A-8B40-48F4-B9F4-2A97890C2925}" destId="{B79D7A55-1288-43F6-9A29-DA5FA7F028A4}" srcOrd="9" destOrd="0" presId="urn:microsoft.com/office/officeart/2005/8/layout/cycle1"/>
    <dgm:cxn modelId="{0A212E5E-7762-4A7E-A5A4-447586BB7F07}" type="presParOf" srcId="{BBFB545A-8B40-48F4-B9F4-2A97890C2925}" destId="{A5297422-9B05-49B7-8B0E-DB187519BCDD}" srcOrd="10" destOrd="0" presId="urn:microsoft.com/office/officeart/2005/8/layout/cycle1"/>
    <dgm:cxn modelId="{4EE9D8DC-12C0-464A-B1DF-6E8708357153}" type="presParOf" srcId="{BBFB545A-8B40-48F4-B9F4-2A97890C2925}" destId="{0CB505A0-0873-4A6D-8E76-079FA25C3304}" srcOrd="11" destOrd="0" presId="urn:microsoft.com/office/officeart/2005/8/layout/cycle1"/>
    <dgm:cxn modelId="{D0B63CE1-E003-47D4-8190-1136700B39FF}" type="presParOf" srcId="{BBFB545A-8B40-48F4-B9F4-2A97890C2925}" destId="{524E5070-9841-4975-82B9-B65E61D54E24}" srcOrd="12" destOrd="0" presId="urn:microsoft.com/office/officeart/2005/8/layout/cycle1"/>
    <dgm:cxn modelId="{16456F42-228F-4816-BB5E-5D8FB134E3FB}" type="presParOf" srcId="{BBFB545A-8B40-48F4-B9F4-2A97890C2925}" destId="{9CF9E8E1-6B3F-478F-BAC9-652BB337A26A}" srcOrd="13" destOrd="0" presId="urn:microsoft.com/office/officeart/2005/8/layout/cycle1"/>
    <dgm:cxn modelId="{275A64AF-6E4D-413C-BE7A-DB376E51DB6E}" type="presParOf" srcId="{BBFB545A-8B40-48F4-B9F4-2A97890C2925}" destId="{0849F788-2732-4E94-B136-5712D2C54F02}" srcOrd="14" destOrd="0" presId="urn:microsoft.com/office/officeart/2005/8/layout/cycle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82DED43D-8ABF-426A-804A-DDAF2B5B7969}" type="doc">
      <dgm:prSet loTypeId="urn:microsoft.com/office/officeart/2005/8/layout/vList5" loCatId="list" qsTypeId="urn:microsoft.com/office/officeart/2005/8/quickstyle/simple4" qsCatId="simple" csTypeId="urn:microsoft.com/office/officeart/2005/8/colors/accent2_2" csCatId="accent2" phldr="1"/>
      <dgm:spPr/>
      <dgm:t>
        <a:bodyPr/>
        <a:lstStyle/>
        <a:p>
          <a:endParaRPr lang="en-US"/>
        </a:p>
      </dgm:t>
    </dgm:pt>
    <dgm:pt modelId="{6FE7B85B-D1B8-4547-B181-E053099AAA07}">
      <dgm:prSet phldrT="[Text]" custT="1"/>
      <dgm:spPr/>
      <dgm:t>
        <a:bodyPr/>
        <a:lstStyle/>
        <a:p>
          <a:r>
            <a:rPr lang="en-US" sz="1200" b="1" dirty="0" smtClean="0"/>
            <a:t>DBR Import</a:t>
          </a:r>
          <a:endParaRPr lang="en-US" sz="1200" b="1" dirty="0"/>
        </a:p>
      </dgm:t>
    </dgm:pt>
    <dgm:pt modelId="{02F338CA-874C-4411-B02D-D7D5972750ED}" type="parTrans" cxnId="{F737EDCD-03B8-40FF-AE01-96886049EE01}">
      <dgm:prSet/>
      <dgm:spPr/>
      <dgm:t>
        <a:bodyPr/>
        <a:lstStyle/>
        <a:p>
          <a:endParaRPr lang="en-US"/>
        </a:p>
      </dgm:t>
    </dgm:pt>
    <dgm:pt modelId="{6E8F2CE9-3972-4C41-80DC-E3BA8C38D2DC}" type="sibTrans" cxnId="{F737EDCD-03B8-40FF-AE01-96886049EE01}">
      <dgm:prSet/>
      <dgm:spPr/>
      <dgm:t>
        <a:bodyPr/>
        <a:lstStyle/>
        <a:p>
          <a:endParaRPr lang="en-US"/>
        </a:p>
      </dgm:t>
    </dgm:pt>
    <dgm:pt modelId="{EF84369B-D349-470D-84E9-2E079F6726E1}">
      <dgm:prSet phldrT="[Text]" custT="1"/>
      <dgm:spPr/>
      <dgm:t>
        <a:bodyPr/>
        <a:lstStyle/>
        <a:p>
          <a:r>
            <a:rPr lang="en-US" sz="1200" b="1" dirty="0" smtClean="0"/>
            <a:t>Crosswalk</a:t>
          </a:r>
          <a:endParaRPr lang="en-US" sz="1200" b="1" dirty="0"/>
        </a:p>
      </dgm:t>
    </dgm:pt>
    <dgm:pt modelId="{9E419756-70B4-4D5B-BDB9-48F279746820}" type="parTrans" cxnId="{CFFA8058-B620-4728-9335-A6E8D1C38070}">
      <dgm:prSet/>
      <dgm:spPr/>
      <dgm:t>
        <a:bodyPr/>
        <a:lstStyle/>
        <a:p>
          <a:endParaRPr lang="en-US"/>
        </a:p>
      </dgm:t>
    </dgm:pt>
    <dgm:pt modelId="{667B06FC-ECF4-45BA-B19A-B45C3EAEBCDE}" type="sibTrans" cxnId="{CFFA8058-B620-4728-9335-A6E8D1C38070}">
      <dgm:prSet/>
      <dgm:spPr/>
      <dgm:t>
        <a:bodyPr/>
        <a:lstStyle/>
        <a:p>
          <a:endParaRPr lang="en-US"/>
        </a:p>
      </dgm:t>
    </dgm:pt>
    <dgm:pt modelId="{5EB09B20-D7AD-4C8B-A949-ADD64038B2E9}">
      <dgm:prSet phldrT="[Text]" custT="1"/>
      <dgm:spPr/>
      <dgm:t>
        <a:bodyPr/>
        <a:lstStyle/>
        <a:p>
          <a:r>
            <a:rPr lang="en-US" sz="1200" b="1" dirty="0" smtClean="0"/>
            <a:t>Summarization</a:t>
          </a:r>
          <a:endParaRPr lang="en-US" sz="1200" b="1" dirty="0"/>
        </a:p>
      </dgm:t>
    </dgm:pt>
    <dgm:pt modelId="{6E88540E-7363-4455-BF1C-0B540E767B93}" type="parTrans" cxnId="{3116AB02-35D1-44E1-B8F5-29901C8F89CB}">
      <dgm:prSet/>
      <dgm:spPr/>
      <dgm:t>
        <a:bodyPr/>
        <a:lstStyle/>
        <a:p>
          <a:endParaRPr lang="en-US"/>
        </a:p>
      </dgm:t>
    </dgm:pt>
    <dgm:pt modelId="{67F80C0C-5643-4977-8203-13315E800097}" type="sibTrans" cxnId="{3116AB02-35D1-44E1-B8F5-29901C8F89CB}">
      <dgm:prSet/>
      <dgm:spPr/>
      <dgm:t>
        <a:bodyPr/>
        <a:lstStyle/>
        <a:p>
          <a:endParaRPr lang="en-US"/>
        </a:p>
      </dgm:t>
    </dgm:pt>
    <dgm:pt modelId="{A37BE3B9-6AD4-4C1B-99A4-D4FF20B86D73}">
      <dgm:prSet phldrT="[Text]" custT="1"/>
      <dgm:spPr/>
      <dgm:t>
        <a:bodyPr/>
        <a:lstStyle/>
        <a:p>
          <a:r>
            <a:rPr lang="en-US" sz="1200" b="1" dirty="0" smtClean="0"/>
            <a:t>Detail Billing Processes</a:t>
          </a:r>
          <a:endParaRPr lang="en-US" sz="1200" b="1" dirty="0"/>
        </a:p>
      </dgm:t>
    </dgm:pt>
    <dgm:pt modelId="{FA4C19A4-5664-46A6-848A-69D34B26811E}" type="parTrans" cxnId="{F07EDA44-7C92-48F7-A786-2CFAA2712C1D}">
      <dgm:prSet/>
      <dgm:spPr/>
      <dgm:t>
        <a:bodyPr/>
        <a:lstStyle/>
        <a:p>
          <a:endParaRPr lang="en-US"/>
        </a:p>
      </dgm:t>
    </dgm:pt>
    <dgm:pt modelId="{4B180D19-F7EE-4CF0-AE28-1DE93092414C}" type="sibTrans" cxnId="{F07EDA44-7C92-48F7-A786-2CFAA2712C1D}">
      <dgm:prSet/>
      <dgm:spPr/>
      <dgm:t>
        <a:bodyPr/>
        <a:lstStyle/>
        <a:p>
          <a:endParaRPr lang="en-US"/>
        </a:p>
      </dgm:t>
    </dgm:pt>
    <dgm:pt modelId="{4C0CA651-D212-46E7-803E-2B1088A8DA58}" type="pres">
      <dgm:prSet presAssocID="{82DED43D-8ABF-426A-804A-DDAF2B5B7969}" presName="Name0" presStyleCnt="0">
        <dgm:presLayoutVars>
          <dgm:dir/>
          <dgm:animLvl val="lvl"/>
          <dgm:resizeHandles val="exact"/>
        </dgm:presLayoutVars>
      </dgm:prSet>
      <dgm:spPr/>
      <dgm:t>
        <a:bodyPr/>
        <a:lstStyle/>
        <a:p>
          <a:endParaRPr lang="en-US"/>
        </a:p>
      </dgm:t>
    </dgm:pt>
    <dgm:pt modelId="{CF2A7129-3AA2-4DEA-8259-49E53F73F4D3}" type="pres">
      <dgm:prSet presAssocID="{A37BE3B9-6AD4-4C1B-99A4-D4FF20B86D73}" presName="linNode" presStyleCnt="0"/>
      <dgm:spPr/>
      <dgm:t>
        <a:bodyPr/>
        <a:lstStyle/>
        <a:p>
          <a:endParaRPr lang="en-US"/>
        </a:p>
      </dgm:t>
    </dgm:pt>
    <dgm:pt modelId="{6C7D8E80-6286-4CF9-A27B-6A56E182CF98}" type="pres">
      <dgm:prSet presAssocID="{A37BE3B9-6AD4-4C1B-99A4-D4FF20B86D73}" presName="parentText" presStyleLbl="node1" presStyleIdx="0" presStyleCnt="1">
        <dgm:presLayoutVars>
          <dgm:chMax val="1"/>
          <dgm:bulletEnabled val="1"/>
        </dgm:presLayoutVars>
      </dgm:prSet>
      <dgm:spPr/>
      <dgm:t>
        <a:bodyPr/>
        <a:lstStyle/>
        <a:p>
          <a:endParaRPr lang="en-US"/>
        </a:p>
      </dgm:t>
    </dgm:pt>
    <dgm:pt modelId="{09833DF8-DCFE-41E6-9192-9C45F9E3C0E7}" type="pres">
      <dgm:prSet presAssocID="{A37BE3B9-6AD4-4C1B-99A4-D4FF20B86D73}" presName="descendantText" presStyleLbl="alignAccFollowNode1" presStyleIdx="0" presStyleCnt="1" custLinFactNeighborY="8296">
        <dgm:presLayoutVars>
          <dgm:bulletEnabled val="1"/>
        </dgm:presLayoutVars>
      </dgm:prSet>
      <dgm:spPr/>
      <dgm:t>
        <a:bodyPr/>
        <a:lstStyle/>
        <a:p>
          <a:endParaRPr lang="en-US"/>
        </a:p>
      </dgm:t>
    </dgm:pt>
  </dgm:ptLst>
  <dgm:cxnLst>
    <dgm:cxn modelId="{F1DCC8F1-8829-4CCE-AAA2-655D445A710F}" type="presOf" srcId="{6FE7B85B-D1B8-4547-B181-E053099AAA07}" destId="{09833DF8-DCFE-41E6-9192-9C45F9E3C0E7}" srcOrd="0" destOrd="0" presId="urn:microsoft.com/office/officeart/2005/8/layout/vList5"/>
    <dgm:cxn modelId="{8718FE14-E9FC-4F60-9F69-4FF2A0D0D2B6}" type="presOf" srcId="{5EB09B20-D7AD-4C8B-A949-ADD64038B2E9}" destId="{09833DF8-DCFE-41E6-9192-9C45F9E3C0E7}" srcOrd="0" destOrd="2" presId="urn:microsoft.com/office/officeart/2005/8/layout/vList5"/>
    <dgm:cxn modelId="{3116AB02-35D1-44E1-B8F5-29901C8F89CB}" srcId="{A37BE3B9-6AD4-4C1B-99A4-D4FF20B86D73}" destId="{5EB09B20-D7AD-4C8B-A949-ADD64038B2E9}" srcOrd="2" destOrd="0" parTransId="{6E88540E-7363-4455-BF1C-0B540E767B93}" sibTransId="{67F80C0C-5643-4977-8203-13315E800097}"/>
    <dgm:cxn modelId="{DA499EBD-01F0-4E37-A529-57A66965ADD8}" type="presOf" srcId="{EF84369B-D349-470D-84E9-2E079F6726E1}" destId="{09833DF8-DCFE-41E6-9192-9C45F9E3C0E7}" srcOrd="0" destOrd="1" presId="urn:microsoft.com/office/officeart/2005/8/layout/vList5"/>
    <dgm:cxn modelId="{F07EDA44-7C92-48F7-A786-2CFAA2712C1D}" srcId="{82DED43D-8ABF-426A-804A-DDAF2B5B7969}" destId="{A37BE3B9-6AD4-4C1B-99A4-D4FF20B86D73}" srcOrd="0" destOrd="0" parTransId="{FA4C19A4-5664-46A6-848A-69D34B26811E}" sibTransId="{4B180D19-F7EE-4CF0-AE28-1DE93092414C}"/>
    <dgm:cxn modelId="{50D25E2D-9A22-4131-B350-42D42037C9EE}" type="presOf" srcId="{82DED43D-8ABF-426A-804A-DDAF2B5B7969}" destId="{4C0CA651-D212-46E7-803E-2B1088A8DA58}" srcOrd="0" destOrd="0" presId="urn:microsoft.com/office/officeart/2005/8/layout/vList5"/>
    <dgm:cxn modelId="{CFFA8058-B620-4728-9335-A6E8D1C38070}" srcId="{A37BE3B9-6AD4-4C1B-99A4-D4FF20B86D73}" destId="{EF84369B-D349-470D-84E9-2E079F6726E1}" srcOrd="1" destOrd="0" parTransId="{9E419756-70B4-4D5B-BDB9-48F279746820}" sibTransId="{667B06FC-ECF4-45BA-B19A-B45C3EAEBCDE}"/>
    <dgm:cxn modelId="{F737EDCD-03B8-40FF-AE01-96886049EE01}" srcId="{A37BE3B9-6AD4-4C1B-99A4-D4FF20B86D73}" destId="{6FE7B85B-D1B8-4547-B181-E053099AAA07}" srcOrd="0" destOrd="0" parTransId="{02F338CA-874C-4411-B02D-D7D5972750ED}" sibTransId="{6E8F2CE9-3972-4C41-80DC-E3BA8C38D2DC}"/>
    <dgm:cxn modelId="{12C05066-3E7C-403D-A97B-11F3DB9080B2}" type="presOf" srcId="{A37BE3B9-6AD4-4C1B-99A4-D4FF20B86D73}" destId="{6C7D8E80-6286-4CF9-A27B-6A56E182CF98}" srcOrd="0" destOrd="0" presId="urn:microsoft.com/office/officeart/2005/8/layout/vList5"/>
    <dgm:cxn modelId="{DA6753F1-316F-400C-AB9C-D7EC4ADC00F3}" type="presParOf" srcId="{4C0CA651-D212-46E7-803E-2B1088A8DA58}" destId="{CF2A7129-3AA2-4DEA-8259-49E53F73F4D3}" srcOrd="0" destOrd="0" presId="urn:microsoft.com/office/officeart/2005/8/layout/vList5"/>
    <dgm:cxn modelId="{1A7F70EB-0ED6-4697-8D52-E83B0CDC1C8E}" type="presParOf" srcId="{CF2A7129-3AA2-4DEA-8259-49E53F73F4D3}" destId="{6C7D8E80-6286-4CF9-A27B-6A56E182CF98}" srcOrd="0" destOrd="0" presId="urn:microsoft.com/office/officeart/2005/8/layout/vList5"/>
    <dgm:cxn modelId="{CD0CFD82-E9B4-4E62-9123-90E165204D15}" type="presParOf" srcId="{CF2A7129-3AA2-4DEA-8259-49E53F73F4D3}" destId="{09833DF8-DCFE-41E6-9192-9C45F9E3C0E7}" srcOrd="1" destOrd="0" presId="urn:microsoft.com/office/officeart/2005/8/layout/vList5"/>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72B428-408F-4EE9-BC6B-47C5C0588079}">
      <dsp:nvSpPr>
        <dsp:cNvPr id="0" name=""/>
        <dsp:cNvSpPr/>
      </dsp:nvSpPr>
      <dsp:spPr>
        <a:xfrm>
          <a:off x="262877" y="425"/>
          <a:ext cx="1735213" cy="896130"/>
        </a:xfrm>
        <a:prstGeom prst="roundRect">
          <a:avLst/>
        </a:prstGeom>
        <a:solidFill>
          <a:srgbClr val="C0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b="1" kern="1200" dirty="0" smtClean="0">
              <a:solidFill>
                <a:schemeClr val="bg1"/>
              </a:solidFill>
            </a:rPr>
            <a:t>Initiate Billing Records at Feeder System</a:t>
          </a:r>
          <a:endParaRPr lang="en-US" sz="1400" b="1" kern="1200" dirty="0">
            <a:solidFill>
              <a:schemeClr val="bg1"/>
            </a:solidFill>
          </a:endParaRPr>
        </a:p>
      </dsp:txBody>
      <dsp:txXfrm>
        <a:off x="306622" y="44170"/>
        <a:ext cx="1647723" cy="808640"/>
      </dsp:txXfrm>
    </dsp:sp>
    <dsp:sp modelId="{DECB5C80-22A2-486E-BC4C-4046C528C5BF}">
      <dsp:nvSpPr>
        <dsp:cNvPr id="0" name=""/>
        <dsp:cNvSpPr/>
      </dsp:nvSpPr>
      <dsp:spPr>
        <a:xfrm>
          <a:off x="2150790" y="233323"/>
          <a:ext cx="367865" cy="430332"/>
        </a:xfrm>
        <a:prstGeom prst="rightArrow">
          <a:avLst>
            <a:gd name="adj1" fmla="val 60000"/>
            <a:gd name="adj2" fmla="val 50000"/>
          </a:avLst>
        </a:prstGeom>
        <a:solidFill>
          <a:schemeClr val="accent6"/>
        </a:solidFill>
        <a:ln w="25400" cap="flat" cmpd="sng" algn="ctr">
          <a:solidFill>
            <a:schemeClr val="accent6">
              <a:shade val="50000"/>
            </a:schemeClr>
          </a:solidFill>
          <a:prstDash val="solid"/>
        </a:ln>
        <a:effectLst/>
      </dsp:spPr>
      <dsp:style>
        <a:lnRef idx="2">
          <a:schemeClr val="accent6">
            <a:shade val="50000"/>
          </a:schemeClr>
        </a:lnRef>
        <a:fillRef idx="1">
          <a:schemeClr val="accent6"/>
        </a:fillRef>
        <a:effectRef idx="0">
          <a:schemeClr val="accent6"/>
        </a:effectRef>
        <a:fontRef idx="minor">
          <a:schemeClr val="lt1"/>
        </a:fontRef>
      </dsp:style>
      <dsp:txBody>
        <a:bodyPr spcFirstLastPara="0" vert="horz" wrap="square" lIns="0" tIns="0" rIns="0" bIns="0" numCol="1" spcCol="1270" anchor="ctr" anchorCtr="0">
          <a:noAutofit/>
        </a:bodyPr>
        <a:lstStyle/>
        <a:p>
          <a:pPr lvl="0" algn="ctr" defTabSz="533400">
            <a:lnSpc>
              <a:spcPct val="90000"/>
            </a:lnSpc>
            <a:spcBef>
              <a:spcPct val="0"/>
            </a:spcBef>
            <a:spcAft>
              <a:spcPct val="35000"/>
            </a:spcAft>
          </a:pPr>
          <a:endParaRPr lang="en-US" sz="1200" b="1" kern="1200" dirty="0">
            <a:solidFill>
              <a:schemeClr val="tx1"/>
            </a:solidFill>
          </a:endParaRPr>
        </a:p>
      </dsp:txBody>
      <dsp:txXfrm>
        <a:off x="2150790" y="319389"/>
        <a:ext cx="257506" cy="258200"/>
      </dsp:txXfrm>
    </dsp:sp>
    <dsp:sp modelId="{951EDCA7-884D-4B10-9A5A-88D6CBCDD637}">
      <dsp:nvSpPr>
        <dsp:cNvPr id="0" name=""/>
        <dsp:cNvSpPr/>
      </dsp:nvSpPr>
      <dsp:spPr>
        <a:xfrm>
          <a:off x="2692176" y="425"/>
          <a:ext cx="1735213" cy="896130"/>
        </a:xfrm>
        <a:prstGeom prst="roundRect">
          <a:avLst/>
        </a:prstGeom>
        <a:solidFill>
          <a:srgbClr val="C0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b="1" kern="1200" dirty="0" smtClean="0">
              <a:solidFill>
                <a:schemeClr val="bg1"/>
              </a:solidFill>
            </a:rPr>
            <a:t>Establish Detail Billing Records in Pegasys</a:t>
          </a:r>
          <a:endParaRPr lang="en-US" sz="1400" b="1" kern="1200" dirty="0">
            <a:solidFill>
              <a:schemeClr val="bg1"/>
            </a:solidFill>
          </a:endParaRPr>
        </a:p>
      </dsp:txBody>
      <dsp:txXfrm>
        <a:off x="2735921" y="44170"/>
        <a:ext cx="1647723" cy="808640"/>
      </dsp:txXfrm>
    </dsp:sp>
    <dsp:sp modelId="{CD03F46F-16A8-4662-87E1-6165A028C307}">
      <dsp:nvSpPr>
        <dsp:cNvPr id="0" name=""/>
        <dsp:cNvSpPr/>
      </dsp:nvSpPr>
      <dsp:spPr>
        <a:xfrm rot="21599712">
          <a:off x="4565685" y="233225"/>
          <a:ext cx="333166" cy="430332"/>
        </a:xfrm>
        <a:prstGeom prst="rightArrow">
          <a:avLst>
            <a:gd name="adj1" fmla="val 60000"/>
            <a:gd name="adj2" fmla="val 50000"/>
          </a:avLst>
        </a:prstGeom>
        <a:solidFill>
          <a:schemeClr val="accent6"/>
        </a:solidFill>
        <a:ln w="25400" cap="flat" cmpd="sng" algn="ctr">
          <a:solidFill>
            <a:schemeClr val="accent6">
              <a:shade val="50000"/>
            </a:schemeClr>
          </a:solidFill>
          <a:prstDash val="solid"/>
        </a:ln>
        <a:effectLst/>
      </dsp:spPr>
      <dsp:style>
        <a:lnRef idx="2">
          <a:schemeClr val="accent6">
            <a:shade val="50000"/>
          </a:schemeClr>
        </a:lnRef>
        <a:fillRef idx="1">
          <a:schemeClr val="accent6"/>
        </a:fillRef>
        <a:effectRef idx="0">
          <a:schemeClr val="accent6"/>
        </a:effectRef>
        <a:fontRef idx="minor">
          <a:schemeClr val="lt1"/>
        </a:fontRef>
      </dsp:style>
      <dsp:txBody>
        <a:bodyPr spcFirstLastPara="0" vert="horz" wrap="square" lIns="0" tIns="0" rIns="0" bIns="0" numCol="1" spcCol="1270" anchor="ctr" anchorCtr="0">
          <a:noAutofit/>
        </a:bodyPr>
        <a:lstStyle/>
        <a:p>
          <a:pPr lvl="0" algn="ctr" defTabSz="844550">
            <a:lnSpc>
              <a:spcPct val="90000"/>
            </a:lnSpc>
            <a:spcBef>
              <a:spcPct val="0"/>
            </a:spcBef>
            <a:spcAft>
              <a:spcPct val="35000"/>
            </a:spcAft>
          </a:pPr>
          <a:endParaRPr lang="en-US" sz="1900" kern="1200" dirty="0"/>
        </a:p>
      </dsp:txBody>
      <dsp:txXfrm>
        <a:off x="4565685" y="319295"/>
        <a:ext cx="233216" cy="258200"/>
      </dsp:txXfrm>
    </dsp:sp>
    <dsp:sp modelId="{8063028E-A164-4233-B8CC-BD977D7EE51B}">
      <dsp:nvSpPr>
        <dsp:cNvPr id="0" name=""/>
        <dsp:cNvSpPr/>
      </dsp:nvSpPr>
      <dsp:spPr>
        <a:xfrm>
          <a:off x="5056006" y="227"/>
          <a:ext cx="1735213" cy="896130"/>
        </a:xfrm>
        <a:prstGeom prst="roundRect">
          <a:avLst/>
        </a:prstGeom>
        <a:solidFill>
          <a:srgbClr val="C0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b="1" kern="1200" dirty="0" smtClean="0">
              <a:solidFill>
                <a:schemeClr val="bg1"/>
              </a:solidFill>
            </a:rPr>
            <a:t>Generate Receivable and  Earned Revenue</a:t>
          </a:r>
          <a:endParaRPr lang="en-US" sz="1400" b="1" kern="1200" dirty="0">
            <a:solidFill>
              <a:schemeClr val="bg1"/>
            </a:solidFill>
          </a:endParaRPr>
        </a:p>
      </dsp:txBody>
      <dsp:txXfrm>
        <a:off x="5099751" y="43972"/>
        <a:ext cx="1647723" cy="808640"/>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418FFC8-9B6F-4ACE-AB84-D7993456F310}">
      <dsp:nvSpPr>
        <dsp:cNvPr id="0" name=""/>
        <dsp:cNvSpPr/>
      </dsp:nvSpPr>
      <dsp:spPr>
        <a:xfrm>
          <a:off x="3683" y="0"/>
          <a:ext cx="1610453" cy="966272"/>
        </a:xfrm>
        <a:prstGeom prst="roundRect">
          <a:avLst/>
        </a:prstGeom>
        <a:solidFill>
          <a:srgbClr val="C00000"/>
        </a:solidFill>
        <a:ln w="5715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US" sz="1300" b="1" kern="1200" dirty="0" smtClean="0"/>
            <a:t>Establish Agreement</a:t>
          </a:r>
          <a:endParaRPr lang="en-US" sz="1300" b="1" kern="1200" dirty="0"/>
        </a:p>
      </dsp:txBody>
      <dsp:txXfrm>
        <a:off x="50853" y="47170"/>
        <a:ext cx="1516113" cy="871932"/>
      </dsp:txXfrm>
    </dsp:sp>
    <dsp:sp modelId="{1F398DE9-E986-4472-A570-AA79BC39BC1A}">
      <dsp:nvSpPr>
        <dsp:cNvPr id="0" name=""/>
        <dsp:cNvSpPr/>
      </dsp:nvSpPr>
      <dsp:spPr>
        <a:xfrm>
          <a:off x="1755857" y="283439"/>
          <a:ext cx="341416" cy="399392"/>
        </a:xfrm>
        <a:prstGeom prst="rightArrow">
          <a:avLst>
            <a:gd name="adj1" fmla="val 60000"/>
            <a:gd name="adj2" fmla="val 50000"/>
          </a:avLst>
        </a:prstGeom>
        <a:solidFill>
          <a:schemeClr val="accent2"/>
        </a:solidFill>
        <a:ln w="25400" cap="flat" cmpd="sng" algn="ctr">
          <a:solidFill>
            <a:schemeClr val="accent2">
              <a:shade val="50000"/>
            </a:schemeClr>
          </a:solidFill>
          <a:prstDash val="solid"/>
        </a:ln>
        <a:effectLst/>
      </dsp:spPr>
      <dsp:style>
        <a:lnRef idx="2">
          <a:schemeClr val="accent2">
            <a:shade val="50000"/>
          </a:schemeClr>
        </a:lnRef>
        <a:fillRef idx="1">
          <a:schemeClr val="accent2"/>
        </a:fillRef>
        <a:effectRef idx="0">
          <a:schemeClr val="accent2"/>
        </a:effectRef>
        <a:fontRef idx="minor">
          <a:schemeClr val="lt1"/>
        </a:fontRef>
      </dsp:style>
      <dsp:txBody>
        <a:bodyPr spcFirstLastPara="0" vert="horz" wrap="square" lIns="0" tIns="0" rIns="0" bIns="0" numCol="1" spcCol="1270" anchor="ctr" anchorCtr="0">
          <a:noAutofit/>
        </a:bodyPr>
        <a:lstStyle/>
        <a:p>
          <a:pPr lvl="0" algn="ctr" defTabSz="800100">
            <a:lnSpc>
              <a:spcPct val="90000"/>
            </a:lnSpc>
            <a:spcBef>
              <a:spcPct val="0"/>
            </a:spcBef>
            <a:spcAft>
              <a:spcPct val="35000"/>
            </a:spcAft>
          </a:pPr>
          <a:endParaRPr lang="en-US" sz="1800" kern="1200" dirty="0"/>
        </a:p>
      </dsp:txBody>
      <dsp:txXfrm>
        <a:off x="1755857" y="363317"/>
        <a:ext cx="238991" cy="239636"/>
      </dsp:txXfrm>
    </dsp:sp>
    <dsp:sp modelId="{3378D6E3-4B0A-4778-A430-1FAAA2B53225}">
      <dsp:nvSpPr>
        <dsp:cNvPr id="0" name=""/>
        <dsp:cNvSpPr/>
      </dsp:nvSpPr>
      <dsp:spPr>
        <a:xfrm>
          <a:off x="2258318" y="0"/>
          <a:ext cx="1610453" cy="966272"/>
        </a:xfrm>
        <a:prstGeom prst="roundRect">
          <a:avLst/>
        </a:prstGeom>
        <a:solidFill>
          <a:srgbClr val="C00000"/>
        </a:solidFill>
        <a:ln w="5715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US" sz="1300" b="1" kern="1200" dirty="0" smtClean="0"/>
            <a:t>Initiate Billing Records at Feeder System</a:t>
          </a:r>
          <a:endParaRPr lang="en-US" sz="1300" b="1" kern="1200" dirty="0"/>
        </a:p>
      </dsp:txBody>
      <dsp:txXfrm>
        <a:off x="2305488" y="47170"/>
        <a:ext cx="1516113" cy="871932"/>
      </dsp:txXfrm>
    </dsp:sp>
    <dsp:sp modelId="{9DB36A0B-5ED8-4B46-B9B7-4BC0635C42D8}">
      <dsp:nvSpPr>
        <dsp:cNvPr id="0" name=""/>
        <dsp:cNvSpPr/>
      </dsp:nvSpPr>
      <dsp:spPr>
        <a:xfrm>
          <a:off x="4010492" y="283439"/>
          <a:ext cx="341416" cy="399392"/>
        </a:xfrm>
        <a:prstGeom prst="rightArrow">
          <a:avLst>
            <a:gd name="adj1" fmla="val 60000"/>
            <a:gd name="adj2" fmla="val 50000"/>
          </a:avLst>
        </a:prstGeom>
        <a:solidFill>
          <a:schemeClr val="accent2"/>
        </a:solidFill>
        <a:ln w="25400" cap="flat" cmpd="sng" algn="ctr">
          <a:solidFill>
            <a:schemeClr val="accent2">
              <a:shade val="50000"/>
            </a:schemeClr>
          </a:solidFill>
          <a:prstDash val="solid"/>
        </a:ln>
        <a:effectLst/>
      </dsp:spPr>
      <dsp:style>
        <a:lnRef idx="2">
          <a:schemeClr val="accent2">
            <a:shade val="50000"/>
          </a:schemeClr>
        </a:lnRef>
        <a:fillRef idx="1">
          <a:schemeClr val="accent2"/>
        </a:fillRef>
        <a:effectRef idx="0">
          <a:schemeClr val="accent2"/>
        </a:effectRef>
        <a:fontRef idx="minor">
          <a:schemeClr val="lt1"/>
        </a:fontRef>
      </dsp:style>
      <dsp:txBody>
        <a:bodyPr spcFirstLastPara="0" vert="horz" wrap="square" lIns="0" tIns="0" rIns="0" bIns="0" numCol="1" spcCol="1270" anchor="ctr" anchorCtr="0">
          <a:noAutofit/>
        </a:bodyPr>
        <a:lstStyle/>
        <a:p>
          <a:pPr lvl="0" algn="ctr" defTabSz="800100">
            <a:lnSpc>
              <a:spcPct val="90000"/>
            </a:lnSpc>
            <a:spcBef>
              <a:spcPct val="0"/>
            </a:spcBef>
            <a:spcAft>
              <a:spcPct val="35000"/>
            </a:spcAft>
          </a:pPr>
          <a:endParaRPr lang="en-US" sz="1800" kern="1200" dirty="0"/>
        </a:p>
      </dsp:txBody>
      <dsp:txXfrm>
        <a:off x="4010492" y="363317"/>
        <a:ext cx="238991" cy="239636"/>
      </dsp:txXfrm>
    </dsp:sp>
    <dsp:sp modelId="{2F24F8BD-4925-45B0-82BB-3B58A4FEC9DE}">
      <dsp:nvSpPr>
        <dsp:cNvPr id="0" name=""/>
        <dsp:cNvSpPr/>
      </dsp:nvSpPr>
      <dsp:spPr>
        <a:xfrm>
          <a:off x="4512954" y="0"/>
          <a:ext cx="1610453" cy="966272"/>
        </a:xfrm>
        <a:prstGeom prst="roundRect">
          <a:avLst/>
        </a:prstGeom>
        <a:solidFill>
          <a:srgbClr val="C00000"/>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US" sz="1300" b="1" kern="1200" dirty="0" smtClean="0"/>
            <a:t>Establish Detail Billing Records in Pegasys</a:t>
          </a:r>
          <a:endParaRPr lang="en-US" sz="1300" b="1" kern="1200" dirty="0"/>
        </a:p>
      </dsp:txBody>
      <dsp:txXfrm>
        <a:off x="4560124" y="47170"/>
        <a:ext cx="1516113" cy="871932"/>
      </dsp:txXfrm>
    </dsp:sp>
    <dsp:sp modelId="{61F294E4-F1E2-4923-B1D4-F60ECA561A39}">
      <dsp:nvSpPr>
        <dsp:cNvPr id="0" name=""/>
        <dsp:cNvSpPr/>
      </dsp:nvSpPr>
      <dsp:spPr>
        <a:xfrm>
          <a:off x="6265128" y="283439"/>
          <a:ext cx="341416" cy="399392"/>
        </a:xfrm>
        <a:prstGeom prst="rightArrow">
          <a:avLst>
            <a:gd name="adj1" fmla="val 60000"/>
            <a:gd name="adj2" fmla="val 50000"/>
          </a:avLst>
        </a:prstGeom>
        <a:solidFill>
          <a:schemeClr val="accent2"/>
        </a:solidFill>
        <a:ln w="25400" cap="flat" cmpd="sng" algn="ctr">
          <a:solidFill>
            <a:schemeClr val="accent2">
              <a:shade val="50000"/>
            </a:schemeClr>
          </a:solidFill>
          <a:prstDash val="solid"/>
        </a:ln>
        <a:effectLst/>
      </dsp:spPr>
      <dsp:style>
        <a:lnRef idx="2">
          <a:schemeClr val="accent2">
            <a:shade val="50000"/>
          </a:schemeClr>
        </a:lnRef>
        <a:fillRef idx="1">
          <a:schemeClr val="accent2"/>
        </a:fillRef>
        <a:effectRef idx="0">
          <a:schemeClr val="accent2"/>
        </a:effectRef>
        <a:fontRef idx="minor">
          <a:schemeClr val="lt1"/>
        </a:fontRef>
      </dsp:style>
      <dsp:txBody>
        <a:bodyPr spcFirstLastPara="0" vert="horz" wrap="square" lIns="0" tIns="0" rIns="0" bIns="0" numCol="1" spcCol="1270" anchor="ctr" anchorCtr="0">
          <a:noAutofit/>
        </a:bodyPr>
        <a:lstStyle/>
        <a:p>
          <a:pPr lvl="0" algn="ctr" defTabSz="800100">
            <a:lnSpc>
              <a:spcPct val="90000"/>
            </a:lnSpc>
            <a:spcBef>
              <a:spcPct val="0"/>
            </a:spcBef>
            <a:spcAft>
              <a:spcPct val="35000"/>
            </a:spcAft>
          </a:pPr>
          <a:endParaRPr lang="en-US" sz="1800" kern="1200" dirty="0"/>
        </a:p>
      </dsp:txBody>
      <dsp:txXfrm>
        <a:off x="6265128" y="363317"/>
        <a:ext cx="238991" cy="239636"/>
      </dsp:txXfrm>
    </dsp:sp>
    <dsp:sp modelId="{B1734182-69C5-4FEF-B689-7BD4B7A93BFC}">
      <dsp:nvSpPr>
        <dsp:cNvPr id="0" name=""/>
        <dsp:cNvSpPr/>
      </dsp:nvSpPr>
      <dsp:spPr>
        <a:xfrm>
          <a:off x="6767589" y="0"/>
          <a:ext cx="1610453" cy="966272"/>
        </a:xfrm>
        <a:prstGeom prst="roundRect">
          <a:avLst/>
        </a:prstGeom>
        <a:solidFill>
          <a:srgbClr val="C00000"/>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US" sz="1300" b="1" kern="1200" dirty="0" smtClean="0"/>
            <a:t>Generate Receivable and /or Advance Offset</a:t>
          </a:r>
          <a:endParaRPr lang="en-US" sz="1300" b="1" kern="1200" dirty="0"/>
        </a:p>
      </dsp:txBody>
      <dsp:txXfrm>
        <a:off x="6814759" y="47170"/>
        <a:ext cx="1516113" cy="871932"/>
      </dsp:txXfrm>
    </dsp:sp>
    <dsp:sp modelId="{77D8AEB6-2D7E-48AE-B610-C8AA201E2149}">
      <dsp:nvSpPr>
        <dsp:cNvPr id="0" name=""/>
        <dsp:cNvSpPr/>
      </dsp:nvSpPr>
      <dsp:spPr>
        <a:xfrm rot="5400000">
          <a:off x="7425173" y="1406022"/>
          <a:ext cx="288561" cy="399392"/>
        </a:xfrm>
        <a:prstGeom prst="rightArrow">
          <a:avLst>
            <a:gd name="adj1" fmla="val 60000"/>
            <a:gd name="adj2" fmla="val 50000"/>
          </a:avLst>
        </a:prstGeom>
        <a:solidFill>
          <a:schemeClr val="accent2"/>
        </a:solidFill>
        <a:ln w="25400" cap="flat" cmpd="sng" algn="ctr">
          <a:solidFill>
            <a:schemeClr val="accent2">
              <a:shade val="50000"/>
            </a:schemeClr>
          </a:solidFill>
          <a:prstDash val="solid"/>
        </a:ln>
        <a:effectLst/>
      </dsp:spPr>
      <dsp:style>
        <a:lnRef idx="2">
          <a:schemeClr val="accent2">
            <a:shade val="50000"/>
          </a:schemeClr>
        </a:lnRef>
        <a:fillRef idx="1">
          <a:schemeClr val="accent2"/>
        </a:fillRef>
        <a:effectRef idx="0">
          <a:schemeClr val="accent2"/>
        </a:effectRef>
        <a:fontRef idx="minor">
          <a:schemeClr val="lt1"/>
        </a:fontRef>
      </dsp:style>
      <dsp:txBody>
        <a:bodyPr spcFirstLastPara="0" vert="horz" wrap="square" lIns="0" tIns="0" rIns="0" bIns="0" numCol="1" spcCol="1270" anchor="ctr" anchorCtr="0">
          <a:noAutofit/>
        </a:bodyPr>
        <a:lstStyle/>
        <a:p>
          <a:pPr lvl="0" algn="ctr" defTabSz="666750">
            <a:lnSpc>
              <a:spcPct val="90000"/>
            </a:lnSpc>
            <a:spcBef>
              <a:spcPct val="0"/>
            </a:spcBef>
            <a:spcAft>
              <a:spcPct val="35000"/>
            </a:spcAft>
          </a:pPr>
          <a:endParaRPr lang="en-US" sz="1500" kern="1200" dirty="0"/>
        </a:p>
      </dsp:txBody>
      <dsp:txXfrm rot="-5400000">
        <a:off x="7449636" y="1461437"/>
        <a:ext cx="239636" cy="201993"/>
      </dsp:txXfrm>
    </dsp:sp>
    <dsp:sp modelId="{DC3ABCEF-DCD3-4D6B-8E28-1786AF6247A5}">
      <dsp:nvSpPr>
        <dsp:cNvPr id="0" name=""/>
        <dsp:cNvSpPr/>
      </dsp:nvSpPr>
      <dsp:spPr>
        <a:xfrm>
          <a:off x="6767589" y="1933335"/>
          <a:ext cx="1610453" cy="966272"/>
        </a:xfrm>
        <a:prstGeom prst="roundRect">
          <a:avLst/>
        </a:prstGeom>
        <a:solidFill>
          <a:srgbClr val="C00000"/>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US" sz="1300" b="1" kern="1200" dirty="0" smtClean="0"/>
            <a:t>Bill Customer</a:t>
          </a:r>
          <a:endParaRPr lang="en-US" sz="1300" b="1" kern="1200" dirty="0"/>
        </a:p>
      </dsp:txBody>
      <dsp:txXfrm>
        <a:off x="6814759" y="1980505"/>
        <a:ext cx="1516113" cy="871932"/>
      </dsp:txXfrm>
    </dsp:sp>
    <dsp:sp modelId="{99F07205-6754-491F-8C4A-9E0663180932}">
      <dsp:nvSpPr>
        <dsp:cNvPr id="0" name=""/>
        <dsp:cNvSpPr/>
      </dsp:nvSpPr>
      <dsp:spPr>
        <a:xfrm rot="10729114">
          <a:off x="6284417" y="2239824"/>
          <a:ext cx="341488" cy="399392"/>
        </a:xfrm>
        <a:prstGeom prst="rightArrow">
          <a:avLst>
            <a:gd name="adj1" fmla="val 60000"/>
            <a:gd name="adj2" fmla="val 50000"/>
          </a:avLst>
        </a:prstGeom>
        <a:solidFill>
          <a:schemeClr val="accent2"/>
        </a:solidFill>
        <a:ln w="25400" cap="flat" cmpd="sng" algn="ctr">
          <a:solidFill>
            <a:schemeClr val="accent2">
              <a:shade val="50000"/>
            </a:schemeClr>
          </a:solidFill>
          <a:prstDash val="solid"/>
        </a:ln>
        <a:effectLst/>
      </dsp:spPr>
      <dsp:style>
        <a:lnRef idx="2">
          <a:schemeClr val="accent2">
            <a:shade val="50000"/>
          </a:schemeClr>
        </a:lnRef>
        <a:fillRef idx="1">
          <a:schemeClr val="accent2"/>
        </a:fillRef>
        <a:effectRef idx="0">
          <a:schemeClr val="accent2"/>
        </a:effectRef>
        <a:fontRef idx="minor">
          <a:schemeClr val="lt1"/>
        </a:fontRef>
      </dsp:style>
      <dsp:txBody>
        <a:bodyPr spcFirstLastPara="0" vert="horz" wrap="square" lIns="0" tIns="0" rIns="0" bIns="0" numCol="1" spcCol="1270" anchor="ctr" anchorCtr="0">
          <a:noAutofit/>
        </a:bodyPr>
        <a:lstStyle/>
        <a:p>
          <a:pPr lvl="0" algn="ctr" defTabSz="800100">
            <a:lnSpc>
              <a:spcPct val="90000"/>
            </a:lnSpc>
            <a:spcBef>
              <a:spcPct val="0"/>
            </a:spcBef>
            <a:spcAft>
              <a:spcPct val="35000"/>
            </a:spcAft>
          </a:pPr>
          <a:endParaRPr lang="en-US" sz="1800" kern="1200" dirty="0"/>
        </a:p>
      </dsp:txBody>
      <dsp:txXfrm rot="10800000">
        <a:off x="6386852" y="2318646"/>
        <a:ext cx="239042" cy="239636"/>
      </dsp:txXfrm>
    </dsp:sp>
    <dsp:sp modelId="{74A4A262-AD7D-439F-A92D-C0FA4133D014}">
      <dsp:nvSpPr>
        <dsp:cNvPr id="0" name=""/>
        <dsp:cNvSpPr/>
      </dsp:nvSpPr>
      <dsp:spPr>
        <a:xfrm>
          <a:off x="4512954" y="1979832"/>
          <a:ext cx="1610453" cy="966272"/>
        </a:xfrm>
        <a:prstGeom prst="roundRect">
          <a:avLst/>
        </a:prstGeom>
        <a:solidFill>
          <a:srgbClr val="C00000"/>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US" sz="1300" b="1" kern="1200" dirty="0" smtClean="0"/>
            <a:t>Record Accrual</a:t>
          </a:r>
          <a:endParaRPr lang="en-US" sz="1300" b="1" kern="1200" dirty="0"/>
        </a:p>
      </dsp:txBody>
      <dsp:txXfrm>
        <a:off x="4560124" y="2027002"/>
        <a:ext cx="1516113" cy="871932"/>
      </dsp:txXfrm>
    </dsp:sp>
    <dsp:sp modelId="{30088046-5B65-4B8A-B7C7-B7E7FD204D14}">
      <dsp:nvSpPr>
        <dsp:cNvPr id="0" name=""/>
        <dsp:cNvSpPr/>
      </dsp:nvSpPr>
      <dsp:spPr>
        <a:xfrm rot="10757665">
          <a:off x="4006626" y="2277221"/>
          <a:ext cx="357822" cy="399392"/>
        </a:xfrm>
        <a:prstGeom prst="rightArrow">
          <a:avLst>
            <a:gd name="adj1" fmla="val 60000"/>
            <a:gd name="adj2" fmla="val 50000"/>
          </a:avLst>
        </a:prstGeom>
        <a:solidFill>
          <a:schemeClr val="accent2"/>
        </a:solidFill>
        <a:ln w="25400" cap="flat" cmpd="sng" algn="ctr">
          <a:solidFill>
            <a:schemeClr val="accent2">
              <a:shade val="50000"/>
            </a:schemeClr>
          </a:solidFill>
          <a:prstDash val="solid"/>
        </a:ln>
        <a:effectLst/>
      </dsp:spPr>
      <dsp:style>
        <a:lnRef idx="2">
          <a:schemeClr val="accent2">
            <a:shade val="50000"/>
          </a:schemeClr>
        </a:lnRef>
        <a:fillRef idx="1">
          <a:schemeClr val="accent2"/>
        </a:fillRef>
        <a:effectRef idx="0">
          <a:schemeClr val="accent2"/>
        </a:effectRef>
        <a:fontRef idx="minor">
          <a:schemeClr val="lt1"/>
        </a:fontRef>
      </dsp:style>
      <dsp:txBody>
        <a:bodyPr spcFirstLastPara="0" vert="horz" wrap="square" lIns="0" tIns="0" rIns="0" bIns="0" numCol="1" spcCol="1270" anchor="ctr" anchorCtr="0">
          <a:noAutofit/>
        </a:bodyPr>
        <a:lstStyle/>
        <a:p>
          <a:pPr lvl="0" algn="ctr" defTabSz="800100">
            <a:lnSpc>
              <a:spcPct val="90000"/>
            </a:lnSpc>
            <a:spcBef>
              <a:spcPct val="0"/>
            </a:spcBef>
            <a:spcAft>
              <a:spcPct val="35000"/>
            </a:spcAft>
          </a:pPr>
          <a:endParaRPr lang="en-US" sz="1800" kern="1200" dirty="0"/>
        </a:p>
      </dsp:txBody>
      <dsp:txXfrm rot="10800000">
        <a:off x="4113969" y="2356438"/>
        <a:ext cx="250475" cy="239636"/>
      </dsp:txXfrm>
    </dsp:sp>
    <dsp:sp modelId="{5CBF4201-DA06-4DAD-BCF0-830A6718DBA6}">
      <dsp:nvSpPr>
        <dsp:cNvPr id="0" name=""/>
        <dsp:cNvSpPr/>
      </dsp:nvSpPr>
      <dsp:spPr>
        <a:xfrm>
          <a:off x="2227414" y="2007980"/>
          <a:ext cx="1610453" cy="966272"/>
        </a:xfrm>
        <a:prstGeom prst="roundRect">
          <a:avLst/>
        </a:prstGeom>
        <a:solidFill>
          <a:srgbClr val="C00000"/>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US" sz="1300" b="1" kern="1200" dirty="0" smtClean="0"/>
            <a:t>Track Receivable &amp; Record Overdue Charges</a:t>
          </a:r>
          <a:endParaRPr lang="en-US" sz="1300" b="1" kern="1200" dirty="0"/>
        </a:p>
      </dsp:txBody>
      <dsp:txXfrm>
        <a:off x="2274584" y="2055150"/>
        <a:ext cx="1516113" cy="871932"/>
      </dsp:txXfrm>
    </dsp:sp>
    <dsp:sp modelId="{F6C3406F-81B0-425B-A8D9-D65BFA55BD21}">
      <dsp:nvSpPr>
        <dsp:cNvPr id="0" name=""/>
        <dsp:cNvSpPr/>
      </dsp:nvSpPr>
      <dsp:spPr>
        <a:xfrm rot="10915352">
          <a:off x="1767364" y="2254406"/>
          <a:ext cx="325219" cy="399392"/>
        </a:xfrm>
        <a:prstGeom prst="rightArrow">
          <a:avLst>
            <a:gd name="adj1" fmla="val 60000"/>
            <a:gd name="adj2" fmla="val 50000"/>
          </a:avLst>
        </a:prstGeom>
        <a:solidFill>
          <a:schemeClr val="accent2"/>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00100">
            <a:lnSpc>
              <a:spcPct val="90000"/>
            </a:lnSpc>
            <a:spcBef>
              <a:spcPct val="0"/>
            </a:spcBef>
            <a:spcAft>
              <a:spcPct val="35000"/>
            </a:spcAft>
          </a:pPr>
          <a:endParaRPr lang="en-US" sz="1800" kern="1200" dirty="0"/>
        </a:p>
      </dsp:txBody>
      <dsp:txXfrm rot="10800000">
        <a:off x="1864903" y="2335921"/>
        <a:ext cx="227653" cy="239636"/>
      </dsp:txXfrm>
    </dsp:sp>
    <dsp:sp modelId="{B7329898-1D0A-426F-8106-901F5988FF8A}">
      <dsp:nvSpPr>
        <dsp:cNvPr id="0" name=""/>
        <dsp:cNvSpPr/>
      </dsp:nvSpPr>
      <dsp:spPr>
        <a:xfrm>
          <a:off x="3683" y="1933335"/>
          <a:ext cx="1610453" cy="966272"/>
        </a:xfrm>
        <a:prstGeom prst="roundRect">
          <a:avLst/>
        </a:prstGeom>
        <a:solidFill>
          <a:srgbClr val="C00000"/>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US" sz="1300" b="1" kern="1200" dirty="0" smtClean="0"/>
            <a:t>Record Collection</a:t>
          </a:r>
          <a:endParaRPr lang="en-US" sz="1300" b="1" kern="1200" dirty="0"/>
        </a:p>
      </dsp:txBody>
      <dsp:txXfrm>
        <a:off x="50853" y="1980505"/>
        <a:ext cx="1516113" cy="871932"/>
      </dsp:txXfrm>
    </dsp:sp>
    <dsp:sp modelId="{CF92E7C8-2188-4E1A-872D-0978500AB140}">
      <dsp:nvSpPr>
        <dsp:cNvPr id="0" name=""/>
        <dsp:cNvSpPr/>
      </dsp:nvSpPr>
      <dsp:spPr>
        <a:xfrm rot="5405357">
          <a:off x="640039" y="3949304"/>
          <a:ext cx="275141" cy="399392"/>
        </a:xfrm>
        <a:prstGeom prst="rightArrow">
          <a:avLst>
            <a:gd name="adj1" fmla="val 60000"/>
            <a:gd name="adj2" fmla="val 50000"/>
          </a:avLst>
        </a:prstGeom>
        <a:solidFill>
          <a:schemeClr val="accent2"/>
        </a:solidFill>
        <a:ln w="25400" cap="flat" cmpd="sng" algn="ctr">
          <a:solidFill>
            <a:schemeClr val="accent2">
              <a:shade val="50000"/>
            </a:schemeClr>
          </a:solidFill>
          <a:prstDash val="solid"/>
        </a:ln>
        <a:effectLst/>
      </dsp:spPr>
      <dsp:style>
        <a:lnRef idx="2">
          <a:schemeClr val="accent2">
            <a:shade val="50000"/>
          </a:schemeClr>
        </a:lnRef>
        <a:fillRef idx="1">
          <a:schemeClr val="accent2"/>
        </a:fillRef>
        <a:effectRef idx="0">
          <a:schemeClr val="accent2"/>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en-US" sz="1400" kern="1200" dirty="0"/>
        </a:p>
      </dsp:txBody>
      <dsp:txXfrm rot="-5400000">
        <a:off x="657856" y="4011429"/>
        <a:ext cx="239636" cy="192599"/>
      </dsp:txXfrm>
    </dsp:sp>
    <dsp:sp modelId="{E6563113-718E-4B5B-9DBE-B94804340502}">
      <dsp:nvSpPr>
        <dsp:cNvPr id="0" name=""/>
        <dsp:cNvSpPr/>
      </dsp:nvSpPr>
      <dsp:spPr>
        <a:xfrm>
          <a:off x="0" y="4309647"/>
          <a:ext cx="1610453" cy="940675"/>
        </a:xfrm>
        <a:prstGeom prst="roundRect">
          <a:avLst/>
        </a:prstGeom>
        <a:solidFill>
          <a:srgbClr val="C00000"/>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US" sz="1300" b="1" kern="1200" dirty="0" smtClean="0"/>
            <a:t>Disputes/</a:t>
          </a:r>
        </a:p>
        <a:p>
          <a:pPr lvl="0" algn="ctr" defTabSz="577850">
            <a:lnSpc>
              <a:spcPct val="90000"/>
            </a:lnSpc>
            <a:spcBef>
              <a:spcPct val="0"/>
            </a:spcBef>
            <a:spcAft>
              <a:spcPct val="35000"/>
            </a:spcAft>
          </a:pPr>
          <a:r>
            <a:rPr lang="en-US" sz="1300" b="1" kern="1200" dirty="0" smtClean="0"/>
            <a:t>Chargebacks</a:t>
          </a:r>
          <a:endParaRPr lang="en-US" sz="1300" b="1" kern="1200" dirty="0"/>
        </a:p>
      </dsp:txBody>
      <dsp:txXfrm>
        <a:off x="45920" y="4355567"/>
        <a:ext cx="1518613" cy="848835"/>
      </dsp:txXfrm>
    </dsp:sp>
    <dsp:sp modelId="{F1521A4F-4FAA-4E57-9231-9261786BC122}">
      <dsp:nvSpPr>
        <dsp:cNvPr id="0" name=""/>
        <dsp:cNvSpPr/>
      </dsp:nvSpPr>
      <dsp:spPr>
        <a:xfrm>
          <a:off x="1746185" y="4580288"/>
          <a:ext cx="326988" cy="399392"/>
        </a:xfrm>
        <a:prstGeom prst="rightArrow">
          <a:avLst>
            <a:gd name="adj1" fmla="val 60000"/>
            <a:gd name="adj2" fmla="val 50000"/>
          </a:avLst>
        </a:prstGeom>
        <a:solidFill>
          <a:schemeClr val="accent2"/>
        </a:solidFill>
        <a:ln w="25400" cap="flat" cmpd="sng" algn="ctr">
          <a:solidFill>
            <a:schemeClr val="accent2">
              <a:shade val="50000"/>
            </a:schemeClr>
          </a:solidFill>
          <a:prstDash val="solid"/>
        </a:ln>
        <a:effectLst/>
      </dsp:spPr>
      <dsp:style>
        <a:lnRef idx="2">
          <a:schemeClr val="accent2">
            <a:shade val="50000"/>
          </a:schemeClr>
        </a:lnRef>
        <a:fillRef idx="1">
          <a:schemeClr val="accent2"/>
        </a:fillRef>
        <a:effectRef idx="0">
          <a:schemeClr val="accent2"/>
        </a:effectRef>
        <a:fontRef idx="minor">
          <a:schemeClr val="lt1"/>
        </a:fontRef>
      </dsp:style>
      <dsp:txBody>
        <a:bodyPr spcFirstLastPara="0" vert="horz" wrap="square" lIns="0" tIns="0" rIns="0" bIns="0" numCol="1" spcCol="1270" anchor="ctr" anchorCtr="0">
          <a:noAutofit/>
        </a:bodyPr>
        <a:lstStyle/>
        <a:p>
          <a:pPr lvl="0" algn="ctr" defTabSz="800100">
            <a:lnSpc>
              <a:spcPct val="90000"/>
            </a:lnSpc>
            <a:spcBef>
              <a:spcPct val="0"/>
            </a:spcBef>
            <a:spcAft>
              <a:spcPct val="35000"/>
            </a:spcAft>
          </a:pPr>
          <a:endParaRPr lang="en-US" sz="1800" kern="1200" dirty="0"/>
        </a:p>
      </dsp:txBody>
      <dsp:txXfrm>
        <a:off x="1746185" y="4660166"/>
        <a:ext cx="228892" cy="239636"/>
      </dsp:txXfrm>
    </dsp:sp>
    <dsp:sp modelId="{7A2D27F9-B1B5-41C6-908F-8D1FFB9A4657}">
      <dsp:nvSpPr>
        <dsp:cNvPr id="0" name=""/>
        <dsp:cNvSpPr/>
      </dsp:nvSpPr>
      <dsp:spPr>
        <a:xfrm>
          <a:off x="2227414" y="4309647"/>
          <a:ext cx="1610453" cy="940675"/>
        </a:xfrm>
        <a:prstGeom prst="roundRect">
          <a:avLst/>
        </a:prstGeom>
        <a:solidFill>
          <a:srgbClr val="C00000"/>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US" sz="1300" b="1" kern="1200" dirty="0" smtClean="0"/>
            <a:t>Process Write off/ Adjustment/ Treasury Referral</a:t>
          </a:r>
          <a:endParaRPr lang="en-US" sz="1300" b="1" kern="1200" dirty="0"/>
        </a:p>
      </dsp:txBody>
      <dsp:txXfrm>
        <a:off x="2273334" y="4355567"/>
        <a:ext cx="1518613" cy="848835"/>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939697-5F2E-4365-9E0B-B581A7E575BA}">
      <dsp:nvSpPr>
        <dsp:cNvPr id="0" name=""/>
        <dsp:cNvSpPr/>
      </dsp:nvSpPr>
      <dsp:spPr>
        <a:xfrm>
          <a:off x="5357" y="353824"/>
          <a:ext cx="1601390" cy="960834"/>
        </a:xfrm>
        <a:prstGeom prst="roundRect">
          <a:avLst>
            <a:gd name="adj" fmla="val 10000"/>
          </a:avLst>
        </a:prstGeom>
        <a:solidFill>
          <a:schemeClr val="accent5"/>
        </a:solidFill>
        <a:ln w="2540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b="1" kern="1200" dirty="0" smtClean="0">
              <a:solidFill>
                <a:schemeClr val="tx1"/>
              </a:solidFill>
            </a:rPr>
            <a:t>PCAS (Agreement)</a:t>
          </a:r>
          <a:endParaRPr lang="en-US" sz="1800" b="1" kern="1200" dirty="0">
            <a:solidFill>
              <a:schemeClr val="tx1"/>
            </a:solidFill>
          </a:endParaRPr>
        </a:p>
      </dsp:txBody>
      <dsp:txXfrm>
        <a:off x="33499" y="381966"/>
        <a:ext cx="1545106" cy="904550"/>
      </dsp:txXfrm>
    </dsp:sp>
    <dsp:sp modelId="{5572543D-6EFD-4CB5-B0D7-5CAED67DEE9F}">
      <dsp:nvSpPr>
        <dsp:cNvPr id="0" name=""/>
        <dsp:cNvSpPr/>
      </dsp:nvSpPr>
      <dsp:spPr>
        <a:xfrm>
          <a:off x="1766887" y="635669"/>
          <a:ext cx="339494" cy="397144"/>
        </a:xfrm>
        <a:prstGeom prst="rightArrow">
          <a:avLst>
            <a:gd name="adj1" fmla="val 60000"/>
            <a:gd name="adj2" fmla="val 50000"/>
          </a:avLst>
        </a:prstGeom>
        <a:solidFill>
          <a:srgbClr val="002060"/>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en-US" sz="1400" kern="1200" dirty="0"/>
        </a:p>
      </dsp:txBody>
      <dsp:txXfrm>
        <a:off x="1766887" y="715098"/>
        <a:ext cx="237646" cy="238286"/>
      </dsp:txXfrm>
    </dsp:sp>
    <dsp:sp modelId="{24B992ED-BB65-4F35-B9E8-5C80A026EC3F}">
      <dsp:nvSpPr>
        <dsp:cNvPr id="0" name=""/>
        <dsp:cNvSpPr/>
      </dsp:nvSpPr>
      <dsp:spPr>
        <a:xfrm>
          <a:off x="2247304" y="353824"/>
          <a:ext cx="1601390" cy="960834"/>
        </a:xfrm>
        <a:prstGeom prst="roundRect">
          <a:avLst>
            <a:gd name="adj" fmla="val 10000"/>
          </a:avLst>
        </a:prstGeom>
        <a:solidFill>
          <a:schemeClr val="accent5"/>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b="1" kern="1200" dirty="0" smtClean="0">
              <a:solidFill>
                <a:schemeClr val="tx1"/>
              </a:solidFill>
            </a:rPr>
            <a:t>Receivables (Billing)</a:t>
          </a:r>
          <a:endParaRPr lang="en-US" sz="1800" b="1" kern="1200" dirty="0">
            <a:solidFill>
              <a:schemeClr val="tx1"/>
            </a:solidFill>
          </a:endParaRPr>
        </a:p>
      </dsp:txBody>
      <dsp:txXfrm>
        <a:off x="2275446" y="381966"/>
        <a:ext cx="1545106" cy="904550"/>
      </dsp:txXfrm>
    </dsp:sp>
    <dsp:sp modelId="{4E40F7D2-09BE-4B75-9C52-AAF2B77E8D8B}">
      <dsp:nvSpPr>
        <dsp:cNvPr id="0" name=""/>
        <dsp:cNvSpPr/>
      </dsp:nvSpPr>
      <dsp:spPr>
        <a:xfrm>
          <a:off x="4008834" y="635669"/>
          <a:ext cx="339494" cy="397144"/>
        </a:xfrm>
        <a:prstGeom prst="rightArrow">
          <a:avLst>
            <a:gd name="adj1" fmla="val 60000"/>
            <a:gd name="adj2" fmla="val 50000"/>
          </a:avLst>
        </a:prstGeom>
        <a:solidFill>
          <a:srgbClr val="002060"/>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en-US" sz="1400" kern="1200" dirty="0"/>
        </a:p>
      </dsp:txBody>
      <dsp:txXfrm>
        <a:off x="4008834" y="715098"/>
        <a:ext cx="237646" cy="238286"/>
      </dsp:txXfrm>
    </dsp:sp>
    <dsp:sp modelId="{186C27E6-17B7-41DD-BF47-FF7E125EE96D}">
      <dsp:nvSpPr>
        <dsp:cNvPr id="0" name=""/>
        <dsp:cNvSpPr/>
      </dsp:nvSpPr>
      <dsp:spPr>
        <a:xfrm>
          <a:off x="4489251" y="353824"/>
          <a:ext cx="1601390" cy="960834"/>
        </a:xfrm>
        <a:prstGeom prst="roundRect">
          <a:avLst>
            <a:gd name="adj" fmla="val 10000"/>
          </a:avLst>
        </a:prstGeom>
        <a:solidFill>
          <a:schemeClr val="accent5"/>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b="1" kern="1200" dirty="0" smtClean="0">
              <a:solidFill>
                <a:schemeClr val="tx1"/>
              </a:solidFill>
            </a:rPr>
            <a:t>Collections</a:t>
          </a:r>
          <a:endParaRPr lang="en-US" sz="1800" b="1" kern="1200" dirty="0">
            <a:solidFill>
              <a:schemeClr val="tx1"/>
            </a:solidFill>
          </a:endParaRPr>
        </a:p>
      </dsp:txBody>
      <dsp:txXfrm>
        <a:off x="4517393" y="381966"/>
        <a:ext cx="1545106" cy="904550"/>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6DCA08-86CF-48A0-A240-959510B8593E}">
      <dsp:nvSpPr>
        <dsp:cNvPr id="0" name=""/>
        <dsp:cNvSpPr/>
      </dsp:nvSpPr>
      <dsp:spPr>
        <a:xfrm>
          <a:off x="825444" y="591002"/>
          <a:ext cx="1472320" cy="1472320"/>
        </a:xfrm>
        <a:prstGeom prst="ellipse">
          <a:avLst/>
        </a:prstGeom>
        <a:solidFill>
          <a:schemeClr val="accent1">
            <a:lumMod val="90000"/>
            <a:alpha val="50000"/>
          </a:schemeClr>
        </a:solidFill>
        <a:ln w="25400" cap="flat" cmpd="sng" algn="ctr">
          <a:solidFill>
            <a:schemeClr val="lt1">
              <a:hueOff val="0"/>
              <a:satOff val="0"/>
              <a:lumOff val="0"/>
              <a:alpha val="9900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44450" tIns="44450" rIns="44450" bIns="44450" numCol="1" spcCol="1270" anchor="ctr" anchorCtr="0">
          <a:noAutofit/>
        </a:bodyPr>
        <a:lstStyle/>
        <a:p>
          <a:pPr lvl="0" algn="ctr" defTabSz="1555750" rtl="0">
            <a:lnSpc>
              <a:spcPct val="90000"/>
            </a:lnSpc>
            <a:spcBef>
              <a:spcPct val="0"/>
            </a:spcBef>
            <a:spcAft>
              <a:spcPct val="35000"/>
            </a:spcAft>
          </a:pPr>
          <a:r>
            <a:rPr lang="en-US" sz="3500" b="0" kern="1200" dirty="0" smtClean="0">
              <a:solidFill>
                <a:schemeClr val="bg2">
                  <a:lumMod val="50000"/>
                </a:schemeClr>
              </a:solidFill>
            </a:rPr>
            <a:t>GSA</a:t>
          </a:r>
          <a:endParaRPr lang="en-US" sz="3500" b="0" kern="1200" dirty="0">
            <a:solidFill>
              <a:schemeClr val="bg2">
                <a:lumMod val="50000"/>
              </a:schemeClr>
            </a:solidFill>
          </a:endParaRPr>
        </a:p>
      </dsp:txBody>
      <dsp:txXfrm>
        <a:off x="1041060" y="806618"/>
        <a:ext cx="1041088" cy="1041088"/>
      </dsp:txXfrm>
    </dsp:sp>
    <dsp:sp modelId="{AC0849A5-9126-418F-9B42-F83CBAFA1290}">
      <dsp:nvSpPr>
        <dsp:cNvPr id="0" name=""/>
        <dsp:cNvSpPr/>
      </dsp:nvSpPr>
      <dsp:spPr>
        <a:xfrm>
          <a:off x="1193524" y="262"/>
          <a:ext cx="736160" cy="736160"/>
        </a:xfrm>
        <a:prstGeom prst="ellipse">
          <a:avLst/>
        </a:prstGeom>
        <a:solidFill>
          <a:schemeClr val="accent1">
            <a:lumMod val="9000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15240" tIns="15240" rIns="15240" bIns="15240" numCol="1" spcCol="1270" anchor="ctr" anchorCtr="0">
          <a:noAutofit/>
        </a:bodyPr>
        <a:lstStyle/>
        <a:p>
          <a:pPr lvl="0" algn="ctr" defTabSz="533400" rtl="0">
            <a:lnSpc>
              <a:spcPct val="90000"/>
            </a:lnSpc>
            <a:spcBef>
              <a:spcPct val="0"/>
            </a:spcBef>
            <a:spcAft>
              <a:spcPct val="35000"/>
            </a:spcAft>
          </a:pPr>
          <a:r>
            <a:rPr lang="en-US" sz="1200" b="1" kern="1200" dirty="0" smtClean="0">
              <a:solidFill>
                <a:schemeClr val="bg2">
                  <a:lumMod val="50000"/>
                </a:schemeClr>
              </a:solidFill>
            </a:rPr>
            <a:t>PBS</a:t>
          </a:r>
          <a:endParaRPr lang="en-US" sz="1200" b="1" kern="1200" dirty="0">
            <a:solidFill>
              <a:schemeClr val="bg2">
                <a:lumMod val="50000"/>
              </a:schemeClr>
            </a:solidFill>
          </a:endParaRPr>
        </a:p>
      </dsp:txBody>
      <dsp:txXfrm>
        <a:off x="1301332" y="108070"/>
        <a:ext cx="520544" cy="520544"/>
      </dsp:txXfrm>
    </dsp:sp>
    <dsp:sp modelId="{68E7B565-3E85-4724-A48F-9758259FDE6F}">
      <dsp:nvSpPr>
        <dsp:cNvPr id="0" name=""/>
        <dsp:cNvSpPr/>
      </dsp:nvSpPr>
      <dsp:spPr>
        <a:xfrm>
          <a:off x="2152343" y="959082"/>
          <a:ext cx="736160" cy="736160"/>
        </a:xfrm>
        <a:prstGeom prst="ellipse">
          <a:avLst/>
        </a:prstGeom>
        <a:solidFill>
          <a:schemeClr val="accent1">
            <a:lumMod val="9000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15240" tIns="15240" rIns="15240" bIns="15240" numCol="1" spcCol="1270" anchor="ctr" anchorCtr="0">
          <a:noAutofit/>
        </a:bodyPr>
        <a:lstStyle/>
        <a:p>
          <a:pPr lvl="0" algn="ctr" defTabSz="533400" rtl="0">
            <a:lnSpc>
              <a:spcPct val="90000"/>
            </a:lnSpc>
            <a:spcBef>
              <a:spcPct val="0"/>
            </a:spcBef>
            <a:spcAft>
              <a:spcPct val="35000"/>
            </a:spcAft>
          </a:pPr>
          <a:r>
            <a:rPr lang="en-US" sz="1200" b="1" kern="1200" dirty="0" smtClean="0">
              <a:solidFill>
                <a:schemeClr val="bg2">
                  <a:lumMod val="50000"/>
                </a:schemeClr>
              </a:solidFill>
            </a:rPr>
            <a:t>OGP</a:t>
          </a:r>
          <a:endParaRPr lang="en-US" sz="1200" b="1" kern="1200" dirty="0">
            <a:solidFill>
              <a:schemeClr val="bg2">
                <a:lumMod val="50000"/>
              </a:schemeClr>
            </a:solidFill>
          </a:endParaRPr>
        </a:p>
      </dsp:txBody>
      <dsp:txXfrm>
        <a:off x="2260151" y="1066890"/>
        <a:ext cx="520544" cy="520544"/>
      </dsp:txXfrm>
    </dsp:sp>
    <dsp:sp modelId="{13392287-67AB-4B9B-9066-45D0A282CB08}">
      <dsp:nvSpPr>
        <dsp:cNvPr id="0" name=""/>
        <dsp:cNvSpPr/>
      </dsp:nvSpPr>
      <dsp:spPr>
        <a:xfrm>
          <a:off x="1193524" y="1917901"/>
          <a:ext cx="736160" cy="736160"/>
        </a:xfrm>
        <a:prstGeom prst="ellipse">
          <a:avLst/>
        </a:prstGeom>
        <a:solidFill>
          <a:schemeClr val="accent1">
            <a:lumMod val="9000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15240" tIns="15240" rIns="15240" bIns="15240" numCol="1" spcCol="1270" anchor="ctr" anchorCtr="0">
          <a:noAutofit/>
        </a:bodyPr>
        <a:lstStyle/>
        <a:p>
          <a:pPr lvl="0" algn="ctr" defTabSz="533400" rtl="0">
            <a:lnSpc>
              <a:spcPct val="90000"/>
            </a:lnSpc>
            <a:spcBef>
              <a:spcPct val="0"/>
            </a:spcBef>
            <a:spcAft>
              <a:spcPct val="35000"/>
            </a:spcAft>
          </a:pPr>
          <a:r>
            <a:rPr lang="en-US" sz="1200" b="1" kern="1200" dirty="0" smtClean="0">
              <a:solidFill>
                <a:schemeClr val="bg2">
                  <a:lumMod val="50000"/>
                </a:schemeClr>
              </a:solidFill>
            </a:rPr>
            <a:t>OCSIT</a:t>
          </a:r>
          <a:endParaRPr lang="en-US" sz="1200" b="1" kern="1200" dirty="0">
            <a:solidFill>
              <a:schemeClr val="bg2">
                <a:lumMod val="50000"/>
              </a:schemeClr>
            </a:solidFill>
          </a:endParaRPr>
        </a:p>
      </dsp:txBody>
      <dsp:txXfrm>
        <a:off x="1301332" y="2025709"/>
        <a:ext cx="520544" cy="520544"/>
      </dsp:txXfrm>
    </dsp:sp>
    <dsp:sp modelId="{8D144501-29B2-4BBB-A789-E3427C70D1DA}">
      <dsp:nvSpPr>
        <dsp:cNvPr id="0" name=""/>
        <dsp:cNvSpPr/>
      </dsp:nvSpPr>
      <dsp:spPr>
        <a:xfrm>
          <a:off x="234704" y="959082"/>
          <a:ext cx="736160" cy="736160"/>
        </a:xfrm>
        <a:prstGeom prst="ellipse">
          <a:avLst/>
        </a:prstGeom>
        <a:solidFill>
          <a:schemeClr val="accent1">
            <a:lumMod val="9000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15240" tIns="15240" rIns="15240" bIns="15240" numCol="1" spcCol="1270" anchor="ctr" anchorCtr="0">
          <a:noAutofit/>
        </a:bodyPr>
        <a:lstStyle/>
        <a:p>
          <a:pPr lvl="0" algn="ctr" defTabSz="533400" rtl="0">
            <a:lnSpc>
              <a:spcPct val="90000"/>
            </a:lnSpc>
            <a:spcBef>
              <a:spcPct val="0"/>
            </a:spcBef>
            <a:spcAft>
              <a:spcPct val="35000"/>
            </a:spcAft>
          </a:pPr>
          <a:r>
            <a:rPr lang="en-US" sz="1200" b="1" kern="1200" dirty="0" smtClean="0">
              <a:solidFill>
                <a:schemeClr val="bg2">
                  <a:lumMod val="50000"/>
                </a:schemeClr>
              </a:solidFill>
            </a:rPr>
            <a:t>FAS</a:t>
          </a:r>
          <a:endParaRPr lang="en-US" sz="1200" b="1" kern="1200" dirty="0">
            <a:solidFill>
              <a:schemeClr val="bg2">
                <a:lumMod val="50000"/>
              </a:schemeClr>
            </a:solidFill>
          </a:endParaRPr>
        </a:p>
      </dsp:txBody>
      <dsp:txXfrm>
        <a:off x="342512" y="1066890"/>
        <a:ext cx="520544" cy="520544"/>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94C31B-50F7-4B29-8C13-E7EB34E939DC}">
      <dsp:nvSpPr>
        <dsp:cNvPr id="0" name=""/>
        <dsp:cNvSpPr/>
      </dsp:nvSpPr>
      <dsp:spPr>
        <a:xfrm>
          <a:off x="1061212" y="1299729"/>
          <a:ext cx="1274919" cy="1268557"/>
        </a:xfrm>
        <a:prstGeom prst="ellipse">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1422400" rtl="0">
            <a:lnSpc>
              <a:spcPct val="90000"/>
            </a:lnSpc>
            <a:spcBef>
              <a:spcPct val="0"/>
            </a:spcBef>
            <a:spcAft>
              <a:spcPct val="35000"/>
            </a:spcAft>
          </a:pPr>
          <a:r>
            <a:rPr lang="en-US" sz="3200" kern="1200" dirty="0" smtClean="0">
              <a:solidFill>
                <a:schemeClr val="bg2">
                  <a:lumMod val="50000"/>
                </a:schemeClr>
              </a:solidFill>
            </a:rPr>
            <a:t>GSA</a:t>
          </a:r>
          <a:endParaRPr lang="en-US" sz="3200" kern="1200" dirty="0">
            <a:solidFill>
              <a:schemeClr val="bg2">
                <a:lumMod val="50000"/>
              </a:schemeClr>
            </a:solidFill>
          </a:endParaRPr>
        </a:p>
      </dsp:txBody>
      <dsp:txXfrm>
        <a:off x="1247920" y="1485505"/>
        <a:ext cx="901503" cy="897005"/>
      </dsp:txXfrm>
    </dsp:sp>
    <dsp:sp modelId="{155FE837-8323-4E11-96F7-4D44C35C4B06}">
      <dsp:nvSpPr>
        <dsp:cNvPr id="0" name=""/>
        <dsp:cNvSpPr/>
      </dsp:nvSpPr>
      <dsp:spPr>
        <a:xfrm rot="12887364">
          <a:off x="760521" y="1278674"/>
          <a:ext cx="464103" cy="322426"/>
        </a:xfrm>
        <a:prstGeom prst="leftRightArrow">
          <a:avLst/>
        </a:prstGeom>
        <a:solidFill>
          <a:schemeClr val="lt1"/>
        </a:solidFill>
        <a:ln w="25400" cap="flat" cmpd="sng" algn="ctr">
          <a:solidFill>
            <a:schemeClr val="accent1"/>
          </a:solidFill>
          <a:prstDash val="solid"/>
        </a:ln>
        <a:effectLst/>
      </dsp:spPr>
      <dsp:style>
        <a:lnRef idx="2">
          <a:schemeClr val="accent5"/>
        </a:lnRef>
        <a:fillRef idx="1">
          <a:schemeClr val="lt1"/>
        </a:fillRef>
        <a:effectRef idx="0">
          <a:schemeClr val="accent5"/>
        </a:effectRef>
        <a:fontRef idx="minor">
          <a:schemeClr val="dk1"/>
        </a:fontRef>
      </dsp:style>
    </dsp:sp>
    <dsp:sp modelId="{48C2D141-F94B-42FB-A180-2A066FCB09A3}">
      <dsp:nvSpPr>
        <dsp:cNvPr id="0" name=""/>
        <dsp:cNvSpPr/>
      </dsp:nvSpPr>
      <dsp:spPr>
        <a:xfrm>
          <a:off x="78875" y="791255"/>
          <a:ext cx="730963" cy="542651"/>
        </a:xfrm>
        <a:prstGeom prst="roundRect">
          <a:avLst>
            <a:gd name="adj" fmla="val 10000"/>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lvl="0" algn="ctr" defTabSz="800100" rtl="0">
            <a:lnSpc>
              <a:spcPct val="90000"/>
            </a:lnSpc>
            <a:spcBef>
              <a:spcPct val="0"/>
            </a:spcBef>
            <a:spcAft>
              <a:spcPct val="35000"/>
            </a:spcAft>
          </a:pPr>
          <a:r>
            <a:rPr lang="en-US" sz="1800" kern="1200" dirty="0" smtClean="0">
              <a:solidFill>
                <a:schemeClr val="bg2">
                  <a:lumMod val="50000"/>
                </a:schemeClr>
              </a:solidFill>
            </a:rPr>
            <a:t>DoD</a:t>
          </a:r>
          <a:endParaRPr lang="en-US" sz="1800" kern="1200" dirty="0">
            <a:solidFill>
              <a:schemeClr val="bg2">
                <a:lumMod val="50000"/>
              </a:schemeClr>
            </a:solidFill>
          </a:endParaRPr>
        </a:p>
      </dsp:txBody>
      <dsp:txXfrm>
        <a:off x="94769" y="807149"/>
        <a:ext cx="699175" cy="510863"/>
      </dsp:txXfrm>
    </dsp:sp>
    <dsp:sp modelId="{96234E79-29EC-4F93-A744-40D98F588185}">
      <dsp:nvSpPr>
        <dsp:cNvPr id="0" name=""/>
        <dsp:cNvSpPr/>
      </dsp:nvSpPr>
      <dsp:spPr>
        <a:xfrm rot="16200000">
          <a:off x="1420032" y="828587"/>
          <a:ext cx="557279" cy="366493"/>
        </a:xfrm>
        <a:prstGeom prst="leftRightArrow">
          <a:avLst/>
        </a:prstGeom>
        <a:solidFill>
          <a:schemeClr val="lt1"/>
        </a:solidFill>
        <a:ln w="25400" cap="flat" cmpd="sng" algn="ctr">
          <a:solidFill>
            <a:schemeClr val="accent1"/>
          </a:solidFill>
          <a:prstDash val="solid"/>
        </a:ln>
        <a:effectLst/>
      </dsp:spPr>
      <dsp:style>
        <a:lnRef idx="2">
          <a:schemeClr val="accent5"/>
        </a:lnRef>
        <a:fillRef idx="1">
          <a:schemeClr val="lt1"/>
        </a:fillRef>
        <a:effectRef idx="0">
          <a:schemeClr val="accent5"/>
        </a:effectRef>
        <a:fontRef idx="minor">
          <a:schemeClr val="dk1"/>
        </a:fontRef>
      </dsp:style>
    </dsp:sp>
    <dsp:sp modelId="{295B8470-CEBB-4668-B9B6-0912318F4281}">
      <dsp:nvSpPr>
        <dsp:cNvPr id="0" name=""/>
        <dsp:cNvSpPr/>
      </dsp:nvSpPr>
      <dsp:spPr>
        <a:xfrm>
          <a:off x="1153423" y="170273"/>
          <a:ext cx="1090497" cy="543457"/>
        </a:xfrm>
        <a:prstGeom prst="roundRect">
          <a:avLst>
            <a:gd name="adj" fmla="val 10000"/>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lvl="0" algn="ctr" defTabSz="711200" rtl="0">
            <a:lnSpc>
              <a:spcPct val="90000"/>
            </a:lnSpc>
            <a:spcBef>
              <a:spcPct val="0"/>
            </a:spcBef>
            <a:spcAft>
              <a:spcPct val="35000"/>
            </a:spcAft>
          </a:pPr>
          <a:r>
            <a:rPr lang="en-US" sz="1600" kern="1200" dirty="0" smtClean="0">
              <a:solidFill>
                <a:schemeClr val="bg2">
                  <a:lumMod val="50000"/>
                </a:schemeClr>
              </a:solidFill>
            </a:rPr>
            <a:t>California State Gov</a:t>
          </a:r>
          <a:endParaRPr lang="en-US" sz="1600" kern="1200" dirty="0">
            <a:solidFill>
              <a:schemeClr val="bg2">
                <a:lumMod val="50000"/>
              </a:schemeClr>
            </a:solidFill>
          </a:endParaRPr>
        </a:p>
      </dsp:txBody>
      <dsp:txXfrm>
        <a:off x="1169340" y="186190"/>
        <a:ext cx="1058663" cy="511623"/>
      </dsp:txXfrm>
    </dsp:sp>
    <dsp:sp modelId="{5506103E-9159-4F0E-89D8-42C2212846C7}">
      <dsp:nvSpPr>
        <dsp:cNvPr id="0" name=""/>
        <dsp:cNvSpPr/>
      </dsp:nvSpPr>
      <dsp:spPr>
        <a:xfrm rot="19382496">
          <a:off x="2143657" y="1234519"/>
          <a:ext cx="557367" cy="351357"/>
        </a:xfrm>
        <a:prstGeom prst="leftRightArrow">
          <a:avLst/>
        </a:prstGeom>
        <a:solidFill>
          <a:schemeClr val="lt1"/>
        </a:solidFill>
        <a:ln w="25400" cap="flat" cmpd="sng" algn="ctr">
          <a:solidFill>
            <a:schemeClr val="accent1"/>
          </a:solidFill>
          <a:prstDash val="solid"/>
        </a:ln>
        <a:effectLst/>
      </dsp:spPr>
      <dsp:style>
        <a:lnRef idx="2">
          <a:schemeClr val="accent5"/>
        </a:lnRef>
        <a:fillRef idx="1">
          <a:schemeClr val="lt1"/>
        </a:fillRef>
        <a:effectRef idx="0">
          <a:schemeClr val="accent5"/>
        </a:effectRef>
        <a:fontRef idx="minor">
          <a:schemeClr val="dk1"/>
        </a:fontRef>
      </dsp:style>
    </dsp:sp>
    <dsp:sp modelId="{0EF4A93F-A4E7-49EF-AA0B-44009A62FD72}">
      <dsp:nvSpPr>
        <dsp:cNvPr id="0" name=""/>
        <dsp:cNvSpPr/>
      </dsp:nvSpPr>
      <dsp:spPr>
        <a:xfrm>
          <a:off x="2663145" y="637200"/>
          <a:ext cx="723728" cy="597698"/>
        </a:xfrm>
        <a:prstGeom prst="roundRect">
          <a:avLst>
            <a:gd name="adj" fmla="val 10000"/>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lvl="0" algn="ctr" defTabSz="800100" rtl="0">
            <a:lnSpc>
              <a:spcPct val="90000"/>
            </a:lnSpc>
            <a:spcBef>
              <a:spcPct val="0"/>
            </a:spcBef>
            <a:spcAft>
              <a:spcPct val="35000"/>
            </a:spcAft>
          </a:pPr>
          <a:r>
            <a:rPr lang="en-US" sz="1800" kern="1200" dirty="0" smtClean="0">
              <a:solidFill>
                <a:schemeClr val="bg2">
                  <a:lumMod val="50000"/>
                </a:schemeClr>
              </a:solidFill>
            </a:rPr>
            <a:t>EPA</a:t>
          </a:r>
          <a:endParaRPr lang="en-US" sz="1800" kern="1200" dirty="0">
            <a:solidFill>
              <a:schemeClr val="bg2">
                <a:lumMod val="50000"/>
              </a:schemeClr>
            </a:solidFill>
          </a:endParaRPr>
        </a:p>
      </dsp:txBody>
      <dsp:txXfrm>
        <a:off x="2680651" y="654706"/>
        <a:ext cx="688716" cy="562686"/>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9C48D6-875B-47D3-AACD-240F358CC9C4}">
      <dsp:nvSpPr>
        <dsp:cNvPr id="0" name=""/>
        <dsp:cNvSpPr/>
      </dsp:nvSpPr>
      <dsp:spPr>
        <a:xfrm>
          <a:off x="3150487" y="1353629"/>
          <a:ext cx="1001770" cy="395770"/>
        </a:xfrm>
        <a:custGeom>
          <a:avLst/>
          <a:gdLst/>
          <a:ahLst/>
          <a:cxnLst/>
          <a:rect l="0" t="0" r="0" b="0"/>
          <a:pathLst>
            <a:path>
              <a:moveTo>
                <a:pt x="0" y="0"/>
              </a:moveTo>
              <a:lnTo>
                <a:pt x="0" y="197885"/>
              </a:lnTo>
              <a:lnTo>
                <a:pt x="1001770" y="197885"/>
              </a:lnTo>
              <a:lnTo>
                <a:pt x="1001770" y="39577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8BD64D7-C6B2-44B5-B9F5-875AB26C359D}">
      <dsp:nvSpPr>
        <dsp:cNvPr id="0" name=""/>
        <dsp:cNvSpPr/>
      </dsp:nvSpPr>
      <dsp:spPr>
        <a:xfrm>
          <a:off x="1984918" y="2597478"/>
          <a:ext cx="1024230" cy="511715"/>
        </a:xfrm>
        <a:custGeom>
          <a:avLst/>
          <a:gdLst/>
          <a:ahLst/>
          <a:cxnLst/>
          <a:rect l="0" t="0" r="0" b="0"/>
          <a:pathLst>
            <a:path>
              <a:moveTo>
                <a:pt x="0" y="0"/>
              </a:moveTo>
              <a:lnTo>
                <a:pt x="0" y="313829"/>
              </a:lnTo>
              <a:lnTo>
                <a:pt x="1024230" y="313829"/>
              </a:lnTo>
              <a:lnTo>
                <a:pt x="1024230" y="511715"/>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883E835-329B-4D0E-B07E-4E5E2BA56EB6}">
      <dsp:nvSpPr>
        <dsp:cNvPr id="0" name=""/>
        <dsp:cNvSpPr/>
      </dsp:nvSpPr>
      <dsp:spPr>
        <a:xfrm>
          <a:off x="873459" y="2597478"/>
          <a:ext cx="1111458" cy="511715"/>
        </a:xfrm>
        <a:custGeom>
          <a:avLst/>
          <a:gdLst/>
          <a:ahLst/>
          <a:cxnLst/>
          <a:rect l="0" t="0" r="0" b="0"/>
          <a:pathLst>
            <a:path>
              <a:moveTo>
                <a:pt x="1111458" y="0"/>
              </a:moveTo>
              <a:lnTo>
                <a:pt x="1111458" y="313829"/>
              </a:lnTo>
              <a:lnTo>
                <a:pt x="0" y="313829"/>
              </a:lnTo>
              <a:lnTo>
                <a:pt x="0" y="511715"/>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7188A30-898D-46B9-BE9A-842DC3662032}">
      <dsp:nvSpPr>
        <dsp:cNvPr id="0" name=""/>
        <dsp:cNvSpPr/>
      </dsp:nvSpPr>
      <dsp:spPr>
        <a:xfrm>
          <a:off x="1984918" y="1353629"/>
          <a:ext cx="1165569" cy="395770"/>
        </a:xfrm>
        <a:custGeom>
          <a:avLst/>
          <a:gdLst/>
          <a:ahLst/>
          <a:cxnLst/>
          <a:rect l="0" t="0" r="0" b="0"/>
          <a:pathLst>
            <a:path>
              <a:moveTo>
                <a:pt x="1165569" y="0"/>
              </a:moveTo>
              <a:lnTo>
                <a:pt x="1165569" y="197885"/>
              </a:lnTo>
              <a:lnTo>
                <a:pt x="0" y="197885"/>
              </a:lnTo>
              <a:lnTo>
                <a:pt x="0" y="39577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CD7EB8D-E033-4B60-81DA-AF50E57A5659}">
      <dsp:nvSpPr>
        <dsp:cNvPr id="0" name=""/>
        <dsp:cNvSpPr/>
      </dsp:nvSpPr>
      <dsp:spPr>
        <a:xfrm>
          <a:off x="2331492" y="505549"/>
          <a:ext cx="1637991" cy="848079"/>
        </a:xfrm>
        <a:prstGeom prst="rect">
          <a:avLst/>
        </a:prstGeom>
        <a:solidFill>
          <a:schemeClr val="accent1"/>
        </a:solidFill>
        <a:ln w="25400"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12700" tIns="12700" rIns="12700" bIns="119673" numCol="1" spcCol="1270" anchor="ctr" anchorCtr="0">
          <a:noAutofit/>
        </a:bodyPr>
        <a:lstStyle/>
        <a:p>
          <a:pPr lvl="0" algn="ctr" defTabSz="889000" rtl="0">
            <a:lnSpc>
              <a:spcPct val="90000"/>
            </a:lnSpc>
            <a:spcBef>
              <a:spcPct val="0"/>
            </a:spcBef>
            <a:spcAft>
              <a:spcPct val="35000"/>
            </a:spcAft>
          </a:pPr>
          <a:r>
            <a:rPr lang="en-US" sz="2000" kern="1200" dirty="0" smtClean="0">
              <a:solidFill>
                <a:schemeClr val="bg2">
                  <a:lumMod val="50000"/>
                </a:schemeClr>
              </a:solidFill>
            </a:rPr>
            <a:t>Agreements</a:t>
          </a:r>
          <a:endParaRPr lang="en-US" sz="2000" kern="1200" dirty="0">
            <a:solidFill>
              <a:schemeClr val="bg2">
                <a:lumMod val="50000"/>
              </a:schemeClr>
            </a:solidFill>
          </a:endParaRPr>
        </a:p>
      </dsp:txBody>
      <dsp:txXfrm>
        <a:off x="2331492" y="505549"/>
        <a:ext cx="1637991" cy="848079"/>
      </dsp:txXfrm>
    </dsp:sp>
    <dsp:sp modelId="{021E7F58-7A0D-40A9-A22E-65FE8EECD7D9}">
      <dsp:nvSpPr>
        <dsp:cNvPr id="0" name=""/>
        <dsp:cNvSpPr/>
      </dsp:nvSpPr>
      <dsp:spPr>
        <a:xfrm flipV="1">
          <a:off x="4403877" y="2608975"/>
          <a:ext cx="83070" cy="86574"/>
        </a:xfrm>
        <a:prstGeom prst="rect">
          <a:avLst/>
        </a:prstGeom>
        <a:solidFill>
          <a:schemeClr val="lt1"/>
        </a:solidFill>
        <a:ln w="25400" cap="flat" cmpd="sng" algn="ctr">
          <a:solidFill>
            <a:schemeClr val="accent3"/>
          </a:solidFill>
          <a:prstDash val="solid"/>
        </a:ln>
        <a:effectLst/>
      </dsp:spPr>
      <dsp:style>
        <a:lnRef idx="2">
          <a:schemeClr val="accent3"/>
        </a:lnRef>
        <a:fillRef idx="1">
          <a:schemeClr val="lt1"/>
        </a:fillRef>
        <a:effectRef idx="0">
          <a:schemeClr val="accent3"/>
        </a:effectRef>
        <a:fontRef idx="minor">
          <a:schemeClr val="dk1"/>
        </a:fontRef>
      </dsp:style>
      <dsp:txBody>
        <a:bodyPr spcFirstLastPara="0" vert="horz" wrap="square" lIns="15240" tIns="3810" rIns="15240" bIns="3810" numCol="1" spcCol="1270" anchor="ctr" anchorCtr="0">
          <a:noAutofit/>
        </a:bodyPr>
        <a:lstStyle/>
        <a:p>
          <a:pPr lvl="0" algn="r" defTabSz="266700">
            <a:lnSpc>
              <a:spcPct val="90000"/>
            </a:lnSpc>
            <a:spcBef>
              <a:spcPct val="0"/>
            </a:spcBef>
            <a:spcAft>
              <a:spcPct val="35000"/>
            </a:spcAft>
          </a:pPr>
          <a:endParaRPr lang="en-US" sz="600" kern="1200" dirty="0"/>
        </a:p>
      </dsp:txBody>
      <dsp:txXfrm rot="10800000">
        <a:off x="4403877" y="2608975"/>
        <a:ext cx="83070" cy="86574"/>
      </dsp:txXfrm>
    </dsp:sp>
    <dsp:sp modelId="{26A0A677-AAEB-4437-B5CA-E1117446E290}">
      <dsp:nvSpPr>
        <dsp:cNvPr id="0" name=""/>
        <dsp:cNvSpPr/>
      </dsp:nvSpPr>
      <dsp:spPr>
        <a:xfrm>
          <a:off x="1165922" y="1749399"/>
          <a:ext cx="1637991" cy="848079"/>
        </a:xfrm>
        <a:prstGeom prst="rect">
          <a:avLst/>
        </a:prstGeom>
        <a:solidFill>
          <a:schemeClr val="accent1"/>
        </a:solidFill>
        <a:ln w="25400"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12700" tIns="12700" rIns="12700" bIns="119673" numCol="1" spcCol="1270" anchor="ctr" anchorCtr="0">
          <a:noAutofit/>
        </a:bodyPr>
        <a:lstStyle/>
        <a:p>
          <a:pPr lvl="0" algn="ctr" defTabSz="889000" rtl="0">
            <a:lnSpc>
              <a:spcPct val="90000"/>
            </a:lnSpc>
            <a:spcBef>
              <a:spcPct val="0"/>
            </a:spcBef>
            <a:spcAft>
              <a:spcPct val="35000"/>
            </a:spcAft>
          </a:pPr>
          <a:r>
            <a:rPr lang="en-US" sz="2000" kern="1200" dirty="0" smtClean="0">
              <a:solidFill>
                <a:schemeClr val="bg2">
                  <a:lumMod val="50000"/>
                </a:schemeClr>
              </a:solidFill>
            </a:rPr>
            <a:t>External</a:t>
          </a:r>
          <a:endParaRPr lang="en-US" sz="2000" kern="1200" dirty="0">
            <a:solidFill>
              <a:schemeClr val="bg2">
                <a:lumMod val="50000"/>
              </a:schemeClr>
            </a:solidFill>
          </a:endParaRPr>
        </a:p>
      </dsp:txBody>
      <dsp:txXfrm>
        <a:off x="1165922" y="1749399"/>
        <a:ext cx="1637991" cy="848079"/>
      </dsp:txXfrm>
    </dsp:sp>
    <dsp:sp modelId="{36D725CC-2019-414F-B700-8B5C21AF4624}">
      <dsp:nvSpPr>
        <dsp:cNvPr id="0" name=""/>
        <dsp:cNvSpPr/>
      </dsp:nvSpPr>
      <dsp:spPr>
        <a:xfrm>
          <a:off x="867328" y="4225373"/>
          <a:ext cx="1413750" cy="326120"/>
        </a:xfrm>
        <a:prstGeom prst="rect">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33020" tIns="8255" rIns="33020" bIns="8255" numCol="1" spcCol="1270" anchor="ctr" anchorCtr="0">
          <a:noAutofit/>
        </a:bodyPr>
        <a:lstStyle/>
        <a:p>
          <a:pPr lvl="0" algn="r" defTabSz="577850">
            <a:lnSpc>
              <a:spcPct val="90000"/>
            </a:lnSpc>
            <a:spcBef>
              <a:spcPct val="0"/>
            </a:spcBef>
            <a:spcAft>
              <a:spcPct val="35000"/>
            </a:spcAft>
          </a:pPr>
          <a:endParaRPr lang="en-US" sz="1300" kern="1200" dirty="0"/>
        </a:p>
      </dsp:txBody>
      <dsp:txXfrm>
        <a:off x="867328" y="4225373"/>
        <a:ext cx="1413750" cy="326120"/>
      </dsp:txXfrm>
    </dsp:sp>
    <dsp:sp modelId="{2DEBCF5B-02F3-439D-90DA-F9A4AB3C9F50}">
      <dsp:nvSpPr>
        <dsp:cNvPr id="0" name=""/>
        <dsp:cNvSpPr/>
      </dsp:nvSpPr>
      <dsp:spPr>
        <a:xfrm>
          <a:off x="54464" y="3109194"/>
          <a:ext cx="1637991" cy="848079"/>
        </a:xfrm>
        <a:prstGeom prst="rect">
          <a:avLst/>
        </a:prstGeom>
        <a:solidFill>
          <a:schemeClr val="accent1"/>
        </a:solidFill>
        <a:ln w="25400"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12700" tIns="12700" rIns="12700" bIns="119673" numCol="1" spcCol="1270" anchor="ctr" anchorCtr="0">
          <a:noAutofit/>
        </a:bodyPr>
        <a:lstStyle/>
        <a:p>
          <a:pPr lvl="0" algn="ctr" defTabSz="889000" rtl="0">
            <a:lnSpc>
              <a:spcPct val="90000"/>
            </a:lnSpc>
            <a:spcBef>
              <a:spcPct val="0"/>
            </a:spcBef>
            <a:spcAft>
              <a:spcPct val="35000"/>
            </a:spcAft>
          </a:pPr>
          <a:r>
            <a:rPr lang="en-US" sz="2000" kern="1200" dirty="0" smtClean="0">
              <a:solidFill>
                <a:schemeClr val="bg2">
                  <a:lumMod val="50000"/>
                </a:schemeClr>
              </a:solidFill>
            </a:rPr>
            <a:t>Federal</a:t>
          </a:r>
          <a:endParaRPr lang="en-US" sz="2000" kern="1200" dirty="0">
            <a:solidFill>
              <a:schemeClr val="bg2">
                <a:lumMod val="50000"/>
              </a:schemeClr>
            </a:solidFill>
          </a:endParaRPr>
        </a:p>
      </dsp:txBody>
      <dsp:txXfrm>
        <a:off x="54464" y="3109194"/>
        <a:ext cx="1637991" cy="848079"/>
      </dsp:txXfrm>
    </dsp:sp>
    <dsp:sp modelId="{215CD63E-0B34-42CE-896C-1F78B7697A6D}">
      <dsp:nvSpPr>
        <dsp:cNvPr id="0" name=""/>
        <dsp:cNvSpPr/>
      </dsp:nvSpPr>
      <dsp:spPr>
        <a:xfrm>
          <a:off x="275920" y="4071855"/>
          <a:ext cx="1350448" cy="379215"/>
        </a:xfrm>
        <a:prstGeom prst="rect">
          <a:avLst/>
        </a:prstGeom>
        <a:solidFill>
          <a:schemeClr val="bg1">
            <a:alpha val="90000"/>
          </a:schemeClr>
        </a:solidFill>
        <a:ln w="25400"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35560" tIns="8890" rIns="35560" bIns="8890" numCol="1" spcCol="1270" anchor="ctr" anchorCtr="0">
          <a:noAutofit/>
        </a:bodyPr>
        <a:lstStyle/>
        <a:p>
          <a:pPr lvl="0" algn="r" defTabSz="622300">
            <a:lnSpc>
              <a:spcPct val="90000"/>
            </a:lnSpc>
            <a:spcBef>
              <a:spcPct val="0"/>
            </a:spcBef>
            <a:spcAft>
              <a:spcPct val="35000"/>
            </a:spcAft>
          </a:pPr>
          <a:endParaRPr lang="en-US" sz="1400" kern="1200" dirty="0"/>
        </a:p>
      </dsp:txBody>
      <dsp:txXfrm>
        <a:off x="275920" y="4071855"/>
        <a:ext cx="1350448" cy="379215"/>
      </dsp:txXfrm>
    </dsp:sp>
    <dsp:sp modelId="{DC81A137-A88B-4652-B374-FC1AEC116A01}">
      <dsp:nvSpPr>
        <dsp:cNvPr id="0" name=""/>
        <dsp:cNvSpPr/>
      </dsp:nvSpPr>
      <dsp:spPr>
        <a:xfrm>
          <a:off x="2190153" y="3109194"/>
          <a:ext cx="1637991" cy="848079"/>
        </a:xfrm>
        <a:prstGeom prst="rect">
          <a:avLst/>
        </a:prstGeom>
        <a:solidFill>
          <a:schemeClr val="accent1"/>
        </a:solidFill>
        <a:ln w="25400"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12700" tIns="12700" rIns="12700" bIns="119673" numCol="1" spcCol="1270" anchor="ctr" anchorCtr="0">
          <a:noAutofit/>
        </a:bodyPr>
        <a:lstStyle/>
        <a:p>
          <a:pPr lvl="0" algn="ctr" defTabSz="889000" rtl="0">
            <a:lnSpc>
              <a:spcPct val="90000"/>
            </a:lnSpc>
            <a:spcBef>
              <a:spcPct val="0"/>
            </a:spcBef>
            <a:spcAft>
              <a:spcPct val="35000"/>
            </a:spcAft>
          </a:pPr>
          <a:r>
            <a:rPr lang="en-US" sz="2000" kern="1200" dirty="0" smtClean="0">
              <a:solidFill>
                <a:schemeClr val="bg2">
                  <a:lumMod val="50000"/>
                </a:schemeClr>
              </a:solidFill>
            </a:rPr>
            <a:t>Non-Federal</a:t>
          </a:r>
          <a:endParaRPr lang="en-US" sz="2000" kern="1200" dirty="0">
            <a:solidFill>
              <a:schemeClr val="bg2">
                <a:lumMod val="50000"/>
              </a:schemeClr>
            </a:solidFill>
          </a:endParaRPr>
        </a:p>
      </dsp:txBody>
      <dsp:txXfrm>
        <a:off x="2190153" y="3109194"/>
        <a:ext cx="1637991" cy="848079"/>
      </dsp:txXfrm>
    </dsp:sp>
    <dsp:sp modelId="{0D316C8A-0E00-4931-986A-34CD8FCDACB4}">
      <dsp:nvSpPr>
        <dsp:cNvPr id="0" name=""/>
        <dsp:cNvSpPr/>
      </dsp:nvSpPr>
      <dsp:spPr>
        <a:xfrm>
          <a:off x="2536591" y="3759109"/>
          <a:ext cx="1588206" cy="573844"/>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5560" tIns="8890" rIns="35560" bIns="8890" numCol="1" spcCol="1270" anchor="ctr" anchorCtr="0">
          <a:noAutofit/>
        </a:bodyPr>
        <a:lstStyle/>
        <a:p>
          <a:pPr lvl="0" algn="ctr" defTabSz="622300">
            <a:lnSpc>
              <a:spcPct val="90000"/>
            </a:lnSpc>
            <a:spcBef>
              <a:spcPct val="0"/>
            </a:spcBef>
            <a:spcAft>
              <a:spcPct val="35000"/>
            </a:spcAft>
          </a:pPr>
          <a:r>
            <a:rPr lang="en-US" sz="1400" kern="1200" dirty="0" smtClean="0"/>
            <a:t>Requires Advance CR</a:t>
          </a:r>
        </a:p>
      </dsp:txBody>
      <dsp:txXfrm>
        <a:off x="2536591" y="3759109"/>
        <a:ext cx="1588206" cy="573844"/>
      </dsp:txXfrm>
    </dsp:sp>
    <dsp:sp modelId="{DFACE774-3E26-4B91-BAFB-F303862D3D7A}">
      <dsp:nvSpPr>
        <dsp:cNvPr id="0" name=""/>
        <dsp:cNvSpPr/>
      </dsp:nvSpPr>
      <dsp:spPr>
        <a:xfrm>
          <a:off x="3333262" y="1749399"/>
          <a:ext cx="1637991" cy="848079"/>
        </a:xfrm>
        <a:prstGeom prst="rect">
          <a:avLst/>
        </a:prstGeom>
        <a:solidFill>
          <a:schemeClr val="accent1"/>
        </a:solidFill>
        <a:ln w="25400"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12700" tIns="12700" rIns="12700" bIns="119673" numCol="1" spcCol="1270" anchor="ctr" anchorCtr="0">
          <a:noAutofit/>
        </a:bodyPr>
        <a:lstStyle/>
        <a:p>
          <a:pPr lvl="0" algn="ctr" defTabSz="889000" rtl="0">
            <a:lnSpc>
              <a:spcPct val="90000"/>
            </a:lnSpc>
            <a:spcBef>
              <a:spcPct val="0"/>
            </a:spcBef>
            <a:spcAft>
              <a:spcPct val="35000"/>
            </a:spcAft>
          </a:pPr>
          <a:r>
            <a:rPr lang="en-US" sz="2000" kern="1200" dirty="0" smtClean="0">
              <a:solidFill>
                <a:schemeClr val="bg2">
                  <a:lumMod val="50000"/>
                </a:schemeClr>
              </a:solidFill>
            </a:rPr>
            <a:t>Internal</a:t>
          </a:r>
          <a:endParaRPr lang="en-US" sz="2000" kern="1200" dirty="0">
            <a:solidFill>
              <a:schemeClr val="bg2">
                <a:lumMod val="50000"/>
              </a:schemeClr>
            </a:solidFill>
          </a:endParaRPr>
        </a:p>
      </dsp:txBody>
      <dsp:txXfrm>
        <a:off x="3333262" y="1749399"/>
        <a:ext cx="1637991" cy="848079"/>
      </dsp:txXfrm>
    </dsp:sp>
    <dsp:sp modelId="{E78EDC0E-8A8A-4D75-95F4-45C076A9FCB0}">
      <dsp:nvSpPr>
        <dsp:cNvPr id="0" name=""/>
        <dsp:cNvSpPr/>
      </dsp:nvSpPr>
      <dsp:spPr>
        <a:xfrm>
          <a:off x="3588595" y="2779370"/>
          <a:ext cx="1474192" cy="282693"/>
        </a:xfrm>
        <a:prstGeom prst="rect">
          <a:avLst/>
        </a:prstGeom>
        <a:noFill/>
        <a:ln w="25400"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48260" tIns="12065" rIns="48260" bIns="12065" numCol="1" spcCol="1270" anchor="ctr" anchorCtr="0">
          <a:noAutofit/>
        </a:bodyPr>
        <a:lstStyle/>
        <a:p>
          <a:pPr lvl="0" algn="r" defTabSz="844550">
            <a:lnSpc>
              <a:spcPct val="90000"/>
            </a:lnSpc>
            <a:spcBef>
              <a:spcPct val="0"/>
            </a:spcBef>
            <a:spcAft>
              <a:spcPct val="35000"/>
            </a:spcAft>
          </a:pPr>
          <a:endParaRPr lang="en-US" sz="1900" kern="1200" dirty="0"/>
        </a:p>
      </dsp:txBody>
      <dsp:txXfrm>
        <a:off x="3588595" y="2779370"/>
        <a:ext cx="1474192" cy="282693"/>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9C48D6-875B-47D3-AACD-240F358CC9C4}">
      <dsp:nvSpPr>
        <dsp:cNvPr id="0" name=""/>
        <dsp:cNvSpPr/>
      </dsp:nvSpPr>
      <dsp:spPr>
        <a:xfrm>
          <a:off x="3412335" y="1492049"/>
          <a:ext cx="1072346" cy="423653"/>
        </a:xfrm>
        <a:custGeom>
          <a:avLst/>
          <a:gdLst/>
          <a:ahLst/>
          <a:cxnLst/>
          <a:rect l="0" t="0" r="0" b="0"/>
          <a:pathLst>
            <a:path>
              <a:moveTo>
                <a:pt x="0" y="0"/>
              </a:moveTo>
              <a:lnTo>
                <a:pt x="0" y="211826"/>
              </a:lnTo>
              <a:lnTo>
                <a:pt x="1072346" y="211826"/>
              </a:lnTo>
              <a:lnTo>
                <a:pt x="1072346" y="423653"/>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8BD64D7-C6B2-44B5-B9F5-875AB26C359D}">
      <dsp:nvSpPr>
        <dsp:cNvPr id="0" name=""/>
        <dsp:cNvSpPr/>
      </dsp:nvSpPr>
      <dsp:spPr>
        <a:xfrm>
          <a:off x="2164649" y="2823530"/>
          <a:ext cx="1138570" cy="547766"/>
        </a:xfrm>
        <a:custGeom>
          <a:avLst/>
          <a:gdLst/>
          <a:ahLst/>
          <a:cxnLst/>
          <a:rect l="0" t="0" r="0" b="0"/>
          <a:pathLst>
            <a:path>
              <a:moveTo>
                <a:pt x="0" y="0"/>
              </a:moveTo>
              <a:lnTo>
                <a:pt x="0" y="335939"/>
              </a:lnTo>
              <a:lnTo>
                <a:pt x="1138570" y="335939"/>
              </a:lnTo>
              <a:lnTo>
                <a:pt x="1138570" y="547766"/>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883E835-329B-4D0E-B07E-4E5E2BA56EB6}">
      <dsp:nvSpPr>
        <dsp:cNvPr id="0" name=""/>
        <dsp:cNvSpPr/>
      </dsp:nvSpPr>
      <dsp:spPr>
        <a:xfrm>
          <a:off x="932704" y="2823530"/>
          <a:ext cx="1231944" cy="547766"/>
        </a:xfrm>
        <a:custGeom>
          <a:avLst/>
          <a:gdLst/>
          <a:ahLst/>
          <a:cxnLst/>
          <a:rect l="0" t="0" r="0" b="0"/>
          <a:pathLst>
            <a:path>
              <a:moveTo>
                <a:pt x="1231944" y="0"/>
              </a:moveTo>
              <a:lnTo>
                <a:pt x="1231944" y="335939"/>
              </a:lnTo>
              <a:lnTo>
                <a:pt x="0" y="335939"/>
              </a:lnTo>
              <a:lnTo>
                <a:pt x="0" y="547766"/>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7188A30-898D-46B9-BE9A-842DC3662032}">
      <dsp:nvSpPr>
        <dsp:cNvPr id="0" name=""/>
        <dsp:cNvSpPr/>
      </dsp:nvSpPr>
      <dsp:spPr>
        <a:xfrm>
          <a:off x="2164649" y="1492049"/>
          <a:ext cx="1247685" cy="423653"/>
        </a:xfrm>
        <a:custGeom>
          <a:avLst/>
          <a:gdLst/>
          <a:ahLst/>
          <a:cxnLst/>
          <a:rect l="0" t="0" r="0" b="0"/>
          <a:pathLst>
            <a:path>
              <a:moveTo>
                <a:pt x="1247685" y="0"/>
              </a:moveTo>
              <a:lnTo>
                <a:pt x="1247685" y="211826"/>
              </a:lnTo>
              <a:lnTo>
                <a:pt x="0" y="211826"/>
              </a:lnTo>
              <a:lnTo>
                <a:pt x="0" y="423653"/>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CD7EB8D-E033-4B60-81DA-AF50E57A5659}">
      <dsp:nvSpPr>
        <dsp:cNvPr id="0" name=""/>
        <dsp:cNvSpPr/>
      </dsp:nvSpPr>
      <dsp:spPr>
        <a:xfrm>
          <a:off x="2535639" y="584221"/>
          <a:ext cx="1753390" cy="907828"/>
        </a:xfrm>
        <a:prstGeom prst="rect">
          <a:avLst/>
        </a:prstGeom>
        <a:solidFill>
          <a:schemeClr val="accent1"/>
        </a:solidFill>
        <a:ln w="25400"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12700" tIns="12700" rIns="12700" bIns="128105" numCol="1" spcCol="1270" anchor="ctr" anchorCtr="0">
          <a:noAutofit/>
        </a:bodyPr>
        <a:lstStyle/>
        <a:p>
          <a:pPr lvl="0" algn="ctr" defTabSz="889000" rtl="0">
            <a:lnSpc>
              <a:spcPct val="90000"/>
            </a:lnSpc>
            <a:spcBef>
              <a:spcPct val="0"/>
            </a:spcBef>
            <a:spcAft>
              <a:spcPct val="35000"/>
            </a:spcAft>
          </a:pPr>
          <a:r>
            <a:rPr lang="en-US" sz="2000" kern="1200" dirty="0" smtClean="0">
              <a:solidFill>
                <a:schemeClr val="bg2">
                  <a:lumMod val="50000"/>
                </a:schemeClr>
              </a:solidFill>
            </a:rPr>
            <a:t>Agreements</a:t>
          </a:r>
          <a:endParaRPr lang="en-US" sz="2000" kern="1200" dirty="0">
            <a:solidFill>
              <a:schemeClr val="bg2">
                <a:lumMod val="50000"/>
              </a:schemeClr>
            </a:solidFill>
          </a:endParaRPr>
        </a:p>
      </dsp:txBody>
      <dsp:txXfrm>
        <a:off x="2535639" y="584221"/>
        <a:ext cx="1753390" cy="907828"/>
      </dsp:txXfrm>
    </dsp:sp>
    <dsp:sp modelId="{021E7F58-7A0D-40A9-A22E-65FE8EECD7D9}">
      <dsp:nvSpPr>
        <dsp:cNvPr id="0" name=""/>
        <dsp:cNvSpPr/>
      </dsp:nvSpPr>
      <dsp:spPr>
        <a:xfrm flipV="1">
          <a:off x="4754028" y="2835837"/>
          <a:ext cx="88923" cy="92674"/>
        </a:xfrm>
        <a:prstGeom prst="rect">
          <a:avLst/>
        </a:prstGeom>
        <a:solidFill>
          <a:schemeClr val="lt1"/>
        </a:solidFill>
        <a:ln w="25400" cap="flat" cmpd="sng" algn="ctr">
          <a:solidFill>
            <a:schemeClr val="accent3"/>
          </a:solidFill>
          <a:prstDash val="solid"/>
        </a:ln>
        <a:effectLst/>
      </dsp:spPr>
      <dsp:style>
        <a:lnRef idx="2">
          <a:schemeClr val="accent3"/>
        </a:lnRef>
        <a:fillRef idx="1">
          <a:schemeClr val="lt1"/>
        </a:fillRef>
        <a:effectRef idx="0">
          <a:schemeClr val="accent3"/>
        </a:effectRef>
        <a:fontRef idx="minor">
          <a:schemeClr val="dk1"/>
        </a:fontRef>
      </dsp:style>
      <dsp:txBody>
        <a:bodyPr spcFirstLastPara="0" vert="horz" wrap="square" lIns="15240" tIns="3810" rIns="15240" bIns="3810" numCol="1" spcCol="1270" anchor="ctr" anchorCtr="0">
          <a:noAutofit/>
        </a:bodyPr>
        <a:lstStyle/>
        <a:p>
          <a:pPr lvl="0" algn="r" defTabSz="266700">
            <a:lnSpc>
              <a:spcPct val="90000"/>
            </a:lnSpc>
            <a:spcBef>
              <a:spcPct val="0"/>
            </a:spcBef>
            <a:spcAft>
              <a:spcPct val="35000"/>
            </a:spcAft>
          </a:pPr>
          <a:endParaRPr lang="en-US" sz="600" kern="1200" dirty="0"/>
        </a:p>
      </dsp:txBody>
      <dsp:txXfrm rot="10800000">
        <a:off x="4754028" y="2835837"/>
        <a:ext cx="88923" cy="92674"/>
      </dsp:txXfrm>
    </dsp:sp>
    <dsp:sp modelId="{26A0A677-AAEB-4437-B5CA-E1117446E290}">
      <dsp:nvSpPr>
        <dsp:cNvPr id="0" name=""/>
        <dsp:cNvSpPr/>
      </dsp:nvSpPr>
      <dsp:spPr>
        <a:xfrm>
          <a:off x="1287953" y="1915702"/>
          <a:ext cx="1753390" cy="907828"/>
        </a:xfrm>
        <a:prstGeom prst="rect">
          <a:avLst/>
        </a:prstGeom>
        <a:solidFill>
          <a:schemeClr val="accent1"/>
        </a:solidFill>
        <a:ln w="25400"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12700" tIns="12700" rIns="12700" bIns="128105" numCol="1" spcCol="1270" anchor="ctr" anchorCtr="0">
          <a:noAutofit/>
        </a:bodyPr>
        <a:lstStyle/>
        <a:p>
          <a:pPr lvl="0" algn="ctr" defTabSz="889000" rtl="0">
            <a:lnSpc>
              <a:spcPct val="90000"/>
            </a:lnSpc>
            <a:spcBef>
              <a:spcPct val="0"/>
            </a:spcBef>
            <a:spcAft>
              <a:spcPct val="35000"/>
            </a:spcAft>
          </a:pPr>
          <a:r>
            <a:rPr lang="en-US" sz="2000" kern="1200" dirty="0" smtClean="0">
              <a:solidFill>
                <a:schemeClr val="bg2">
                  <a:lumMod val="50000"/>
                </a:schemeClr>
              </a:solidFill>
            </a:rPr>
            <a:t>External</a:t>
          </a:r>
          <a:endParaRPr lang="en-US" sz="2000" kern="1200" dirty="0">
            <a:solidFill>
              <a:schemeClr val="bg2">
                <a:lumMod val="50000"/>
              </a:schemeClr>
            </a:solidFill>
          </a:endParaRPr>
        </a:p>
      </dsp:txBody>
      <dsp:txXfrm>
        <a:off x="1287953" y="1915702"/>
        <a:ext cx="1753390" cy="907828"/>
      </dsp:txXfrm>
    </dsp:sp>
    <dsp:sp modelId="{36D725CC-2019-414F-B700-8B5C21AF4624}">
      <dsp:nvSpPr>
        <dsp:cNvPr id="0" name=""/>
        <dsp:cNvSpPr/>
      </dsp:nvSpPr>
      <dsp:spPr>
        <a:xfrm>
          <a:off x="968322" y="4566113"/>
          <a:ext cx="1513351" cy="349096"/>
        </a:xfrm>
        <a:prstGeom prst="rect">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33020" tIns="8255" rIns="33020" bIns="8255" numCol="1" spcCol="1270" anchor="ctr" anchorCtr="0">
          <a:noAutofit/>
        </a:bodyPr>
        <a:lstStyle/>
        <a:p>
          <a:pPr lvl="0" algn="r" defTabSz="577850">
            <a:lnSpc>
              <a:spcPct val="90000"/>
            </a:lnSpc>
            <a:spcBef>
              <a:spcPct val="0"/>
            </a:spcBef>
            <a:spcAft>
              <a:spcPct val="35000"/>
            </a:spcAft>
          </a:pPr>
          <a:endParaRPr lang="en-US" sz="1300" kern="1200" dirty="0"/>
        </a:p>
      </dsp:txBody>
      <dsp:txXfrm>
        <a:off x="968322" y="4566113"/>
        <a:ext cx="1513351" cy="349096"/>
      </dsp:txXfrm>
    </dsp:sp>
    <dsp:sp modelId="{2DEBCF5B-02F3-439D-90DA-F9A4AB3C9F50}">
      <dsp:nvSpPr>
        <dsp:cNvPr id="0" name=""/>
        <dsp:cNvSpPr/>
      </dsp:nvSpPr>
      <dsp:spPr>
        <a:xfrm>
          <a:off x="56009" y="3371296"/>
          <a:ext cx="1753390" cy="907828"/>
        </a:xfrm>
        <a:prstGeom prst="rect">
          <a:avLst/>
        </a:prstGeom>
        <a:solidFill>
          <a:schemeClr val="accent1"/>
        </a:solidFill>
        <a:ln w="25400"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12700" tIns="12700" rIns="12700" bIns="128105" numCol="1" spcCol="1270" anchor="ctr" anchorCtr="0">
          <a:noAutofit/>
        </a:bodyPr>
        <a:lstStyle/>
        <a:p>
          <a:pPr lvl="0" algn="ctr" defTabSz="889000" rtl="0">
            <a:lnSpc>
              <a:spcPct val="90000"/>
            </a:lnSpc>
            <a:spcBef>
              <a:spcPct val="0"/>
            </a:spcBef>
            <a:spcAft>
              <a:spcPct val="35000"/>
            </a:spcAft>
          </a:pPr>
          <a:r>
            <a:rPr lang="en-US" sz="2000" kern="1200" dirty="0" smtClean="0">
              <a:solidFill>
                <a:schemeClr val="bg2">
                  <a:lumMod val="50000"/>
                </a:schemeClr>
              </a:solidFill>
            </a:rPr>
            <a:t>Federal</a:t>
          </a:r>
          <a:endParaRPr lang="en-US" sz="2000" kern="1200" dirty="0">
            <a:solidFill>
              <a:schemeClr val="bg2">
                <a:lumMod val="50000"/>
              </a:schemeClr>
            </a:solidFill>
          </a:endParaRPr>
        </a:p>
      </dsp:txBody>
      <dsp:txXfrm>
        <a:off x="56009" y="3371296"/>
        <a:ext cx="1753390" cy="907828"/>
      </dsp:txXfrm>
    </dsp:sp>
    <dsp:sp modelId="{215CD63E-0B34-42CE-896C-1F78B7697A6D}">
      <dsp:nvSpPr>
        <dsp:cNvPr id="0" name=""/>
        <dsp:cNvSpPr/>
      </dsp:nvSpPr>
      <dsp:spPr>
        <a:xfrm>
          <a:off x="114921" y="4178487"/>
          <a:ext cx="1614315" cy="287763"/>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5560" tIns="8890" rIns="35560" bIns="8890" numCol="1" spcCol="1270" anchor="ctr" anchorCtr="0">
          <a:noAutofit/>
        </a:bodyPr>
        <a:lstStyle/>
        <a:p>
          <a:pPr lvl="0" algn="ctr" defTabSz="622300">
            <a:lnSpc>
              <a:spcPct val="90000"/>
            </a:lnSpc>
            <a:spcBef>
              <a:spcPct val="0"/>
            </a:spcBef>
            <a:spcAft>
              <a:spcPct val="35000"/>
            </a:spcAft>
          </a:pPr>
          <a:r>
            <a:rPr lang="en-US" sz="1400" kern="1200" dirty="0" smtClean="0"/>
            <a:t>IPAC / Standard</a:t>
          </a:r>
          <a:endParaRPr lang="en-US" sz="1400" kern="1200" dirty="0"/>
        </a:p>
      </dsp:txBody>
      <dsp:txXfrm>
        <a:off x="114921" y="4178487"/>
        <a:ext cx="1614315" cy="287763"/>
      </dsp:txXfrm>
    </dsp:sp>
    <dsp:sp modelId="{DC81A137-A88B-4652-B374-FC1AEC116A01}">
      <dsp:nvSpPr>
        <dsp:cNvPr id="0" name=""/>
        <dsp:cNvSpPr/>
      </dsp:nvSpPr>
      <dsp:spPr>
        <a:xfrm>
          <a:off x="2426524" y="3371296"/>
          <a:ext cx="1753390" cy="907828"/>
        </a:xfrm>
        <a:prstGeom prst="rect">
          <a:avLst/>
        </a:prstGeom>
        <a:solidFill>
          <a:schemeClr val="accent1"/>
        </a:solidFill>
        <a:ln w="25400"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12700" tIns="12700" rIns="12700" bIns="128105" numCol="1" spcCol="1270" anchor="ctr" anchorCtr="0">
          <a:noAutofit/>
        </a:bodyPr>
        <a:lstStyle/>
        <a:p>
          <a:pPr lvl="0" algn="ctr" defTabSz="889000" rtl="0">
            <a:lnSpc>
              <a:spcPct val="90000"/>
            </a:lnSpc>
            <a:spcBef>
              <a:spcPct val="0"/>
            </a:spcBef>
            <a:spcAft>
              <a:spcPct val="35000"/>
            </a:spcAft>
          </a:pPr>
          <a:r>
            <a:rPr lang="en-US" sz="2000" kern="1200" dirty="0" smtClean="0">
              <a:solidFill>
                <a:schemeClr val="bg2">
                  <a:lumMod val="50000"/>
                </a:schemeClr>
              </a:solidFill>
            </a:rPr>
            <a:t>Non-Federal</a:t>
          </a:r>
          <a:endParaRPr lang="en-US" sz="2000" kern="1200" dirty="0">
            <a:solidFill>
              <a:schemeClr val="bg2">
                <a:lumMod val="50000"/>
              </a:schemeClr>
            </a:solidFill>
          </a:endParaRPr>
        </a:p>
      </dsp:txBody>
      <dsp:txXfrm>
        <a:off x="2426524" y="3371296"/>
        <a:ext cx="1753390" cy="907828"/>
      </dsp:txXfrm>
    </dsp:sp>
    <dsp:sp modelId="{0D316C8A-0E00-4931-986A-34CD8FCDACB4}">
      <dsp:nvSpPr>
        <dsp:cNvPr id="0" name=""/>
        <dsp:cNvSpPr/>
      </dsp:nvSpPr>
      <dsp:spPr>
        <a:xfrm>
          <a:off x="2450703" y="4189435"/>
          <a:ext cx="1700098" cy="263947"/>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5560" tIns="8890" rIns="35560" bIns="8890" numCol="1" spcCol="1270" anchor="ctr" anchorCtr="0">
          <a:noAutofit/>
        </a:bodyPr>
        <a:lstStyle/>
        <a:p>
          <a:pPr lvl="0" algn="ctr" defTabSz="622300">
            <a:lnSpc>
              <a:spcPct val="90000"/>
            </a:lnSpc>
            <a:spcBef>
              <a:spcPct val="0"/>
            </a:spcBef>
            <a:spcAft>
              <a:spcPct val="35000"/>
            </a:spcAft>
          </a:pPr>
          <a:r>
            <a:rPr lang="en-US" sz="1400" kern="1200" dirty="0" smtClean="0"/>
            <a:t>Standard</a:t>
          </a:r>
        </a:p>
      </dsp:txBody>
      <dsp:txXfrm>
        <a:off x="2450703" y="4189435"/>
        <a:ext cx="1700098" cy="263947"/>
      </dsp:txXfrm>
    </dsp:sp>
    <dsp:sp modelId="{DFACE774-3E26-4B91-BAFB-F303862D3D7A}">
      <dsp:nvSpPr>
        <dsp:cNvPr id="0" name=""/>
        <dsp:cNvSpPr/>
      </dsp:nvSpPr>
      <dsp:spPr>
        <a:xfrm>
          <a:off x="3607986" y="1915702"/>
          <a:ext cx="1753390" cy="907828"/>
        </a:xfrm>
        <a:prstGeom prst="rect">
          <a:avLst/>
        </a:prstGeom>
        <a:solidFill>
          <a:schemeClr val="accent1"/>
        </a:solidFill>
        <a:ln w="25400"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12700" tIns="12700" rIns="12700" bIns="128105" numCol="1" spcCol="1270" anchor="ctr" anchorCtr="0">
          <a:noAutofit/>
        </a:bodyPr>
        <a:lstStyle/>
        <a:p>
          <a:pPr lvl="0" algn="ctr" defTabSz="889000" rtl="0">
            <a:lnSpc>
              <a:spcPct val="90000"/>
            </a:lnSpc>
            <a:spcBef>
              <a:spcPct val="0"/>
            </a:spcBef>
            <a:spcAft>
              <a:spcPct val="35000"/>
            </a:spcAft>
          </a:pPr>
          <a:r>
            <a:rPr lang="en-US" sz="2000" kern="1200" dirty="0" smtClean="0">
              <a:solidFill>
                <a:schemeClr val="bg2">
                  <a:lumMod val="50000"/>
                </a:schemeClr>
              </a:solidFill>
            </a:rPr>
            <a:t>Internal</a:t>
          </a:r>
          <a:endParaRPr lang="en-US" sz="2000" kern="1200" dirty="0">
            <a:solidFill>
              <a:schemeClr val="bg2">
                <a:lumMod val="50000"/>
              </a:schemeClr>
            </a:solidFill>
          </a:endParaRPr>
        </a:p>
      </dsp:txBody>
      <dsp:txXfrm>
        <a:off x="3607986" y="1915702"/>
        <a:ext cx="1753390" cy="907828"/>
      </dsp:txXfrm>
    </dsp:sp>
    <dsp:sp modelId="{E78EDC0E-8A8A-4D75-95F4-45C076A9FCB0}">
      <dsp:nvSpPr>
        <dsp:cNvPr id="0" name=""/>
        <dsp:cNvSpPr/>
      </dsp:nvSpPr>
      <dsp:spPr>
        <a:xfrm>
          <a:off x="3728363" y="2640982"/>
          <a:ext cx="1578051" cy="302609"/>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5560" tIns="8890" rIns="35560" bIns="8890" numCol="1" spcCol="1270" anchor="ctr" anchorCtr="0">
          <a:noAutofit/>
        </a:bodyPr>
        <a:lstStyle/>
        <a:p>
          <a:pPr lvl="0" algn="r" defTabSz="622300">
            <a:lnSpc>
              <a:spcPct val="90000"/>
            </a:lnSpc>
            <a:spcBef>
              <a:spcPct val="0"/>
            </a:spcBef>
            <a:spcAft>
              <a:spcPct val="35000"/>
            </a:spcAft>
          </a:pPr>
          <a:r>
            <a:rPr lang="en-US" sz="1400" kern="1200" dirty="0" smtClean="0"/>
            <a:t>Interfund/Intrafund</a:t>
          </a:r>
          <a:endParaRPr lang="en-US" sz="1400" kern="1200" dirty="0"/>
        </a:p>
      </dsp:txBody>
      <dsp:txXfrm>
        <a:off x="3728363" y="2640982"/>
        <a:ext cx="1578051" cy="302609"/>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B1DFDD-CA87-47CC-90B3-01DDED18E95D}">
      <dsp:nvSpPr>
        <dsp:cNvPr id="0" name=""/>
        <dsp:cNvSpPr/>
      </dsp:nvSpPr>
      <dsp:spPr>
        <a:xfrm>
          <a:off x="271657" y="452"/>
          <a:ext cx="1716187" cy="966827"/>
        </a:xfrm>
        <a:prstGeom prst="roundRect">
          <a:avLst/>
        </a:prstGeom>
        <a:solidFill>
          <a:srgbClr val="C0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b="1" kern="1200" dirty="0" smtClean="0">
              <a:solidFill>
                <a:schemeClr val="bg1"/>
              </a:solidFill>
            </a:rPr>
            <a:t>Record Collection</a:t>
          </a:r>
          <a:endParaRPr lang="en-US" sz="1400" b="1" kern="1200" dirty="0">
            <a:solidFill>
              <a:schemeClr val="bg1"/>
            </a:solidFill>
          </a:endParaRPr>
        </a:p>
      </dsp:txBody>
      <dsp:txXfrm>
        <a:off x="318854" y="47649"/>
        <a:ext cx="1621793" cy="872433"/>
      </dsp:txXfrm>
    </dsp:sp>
    <dsp:sp modelId="{E4D6FA8E-3319-4AE6-9679-CE68AEBF7AE2}">
      <dsp:nvSpPr>
        <dsp:cNvPr id="0" name=""/>
        <dsp:cNvSpPr/>
      </dsp:nvSpPr>
      <dsp:spPr>
        <a:xfrm>
          <a:off x="2138869" y="271059"/>
          <a:ext cx="363831" cy="425614"/>
        </a:xfrm>
        <a:prstGeom prst="rightArrow">
          <a:avLst>
            <a:gd name="adj1" fmla="val 60000"/>
            <a:gd name="adj2" fmla="val 50000"/>
          </a:avLst>
        </a:prstGeom>
        <a:solidFill>
          <a:schemeClr val="accent6"/>
        </a:solidFill>
        <a:ln w="25400" cap="flat" cmpd="sng" algn="ctr">
          <a:solidFill>
            <a:schemeClr val="accent6">
              <a:shade val="50000"/>
            </a:schemeClr>
          </a:solidFill>
          <a:prstDash val="solid"/>
        </a:ln>
        <a:effectLst/>
      </dsp:spPr>
      <dsp:style>
        <a:lnRef idx="2">
          <a:schemeClr val="accent6">
            <a:shade val="50000"/>
          </a:schemeClr>
        </a:lnRef>
        <a:fillRef idx="1">
          <a:schemeClr val="accent6"/>
        </a:fillRef>
        <a:effectRef idx="0">
          <a:schemeClr val="accent6"/>
        </a:effectRef>
        <a:fontRef idx="minor">
          <a:schemeClr val="lt1"/>
        </a:fontRef>
      </dsp:style>
      <dsp:txBody>
        <a:bodyPr spcFirstLastPara="0" vert="horz" wrap="square" lIns="0" tIns="0" rIns="0" bIns="0" numCol="1" spcCol="1270" anchor="ctr" anchorCtr="0">
          <a:noAutofit/>
        </a:bodyPr>
        <a:lstStyle/>
        <a:p>
          <a:pPr lvl="0" algn="ctr" defTabSz="533400">
            <a:lnSpc>
              <a:spcPct val="90000"/>
            </a:lnSpc>
            <a:spcBef>
              <a:spcPct val="0"/>
            </a:spcBef>
            <a:spcAft>
              <a:spcPct val="35000"/>
            </a:spcAft>
          </a:pPr>
          <a:endParaRPr lang="en-US" sz="1200" b="1" kern="1200" dirty="0">
            <a:solidFill>
              <a:schemeClr val="tx1"/>
            </a:solidFill>
          </a:endParaRPr>
        </a:p>
      </dsp:txBody>
      <dsp:txXfrm>
        <a:off x="2138869" y="356182"/>
        <a:ext cx="254682" cy="255368"/>
      </dsp:txXfrm>
    </dsp:sp>
    <dsp:sp modelId="{D8C7DF32-A00F-4C21-9177-9D654CED99AD}">
      <dsp:nvSpPr>
        <dsp:cNvPr id="0" name=""/>
        <dsp:cNvSpPr/>
      </dsp:nvSpPr>
      <dsp:spPr>
        <a:xfrm>
          <a:off x="2674320" y="452"/>
          <a:ext cx="1716187" cy="966827"/>
        </a:xfrm>
        <a:prstGeom prst="roundRect">
          <a:avLst/>
        </a:prstGeom>
        <a:solidFill>
          <a:srgbClr val="C0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b="1" kern="1200" dirty="0" smtClean="0">
              <a:solidFill>
                <a:schemeClr val="bg1"/>
              </a:solidFill>
            </a:rPr>
            <a:t>Disputes -</a:t>
          </a:r>
        </a:p>
        <a:p>
          <a:pPr lvl="0" algn="ctr" defTabSz="622300">
            <a:lnSpc>
              <a:spcPct val="90000"/>
            </a:lnSpc>
            <a:spcBef>
              <a:spcPct val="0"/>
            </a:spcBef>
            <a:spcAft>
              <a:spcPct val="35000"/>
            </a:spcAft>
          </a:pPr>
          <a:r>
            <a:rPr lang="en-US" sz="1400" b="1" kern="1200" dirty="0" smtClean="0">
              <a:solidFill>
                <a:schemeClr val="bg1"/>
              </a:solidFill>
            </a:rPr>
            <a:t>Chargebacks</a:t>
          </a:r>
          <a:endParaRPr lang="en-US" sz="1400" b="1" kern="1200" dirty="0">
            <a:solidFill>
              <a:schemeClr val="bg1"/>
            </a:solidFill>
          </a:endParaRPr>
        </a:p>
      </dsp:txBody>
      <dsp:txXfrm>
        <a:off x="2721517" y="47649"/>
        <a:ext cx="1621793" cy="872433"/>
      </dsp:txXfrm>
    </dsp:sp>
    <dsp:sp modelId="{CA8BA6CF-F1FA-4B05-91D6-D114663B0B55}">
      <dsp:nvSpPr>
        <dsp:cNvPr id="0" name=""/>
        <dsp:cNvSpPr/>
      </dsp:nvSpPr>
      <dsp:spPr>
        <a:xfrm>
          <a:off x="4541532" y="271059"/>
          <a:ext cx="363831" cy="425614"/>
        </a:xfrm>
        <a:prstGeom prst="rightArrow">
          <a:avLst>
            <a:gd name="adj1" fmla="val 60000"/>
            <a:gd name="adj2" fmla="val 50000"/>
          </a:avLst>
        </a:prstGeom>
        <a:solidFill>
          <a:schemeClr val="accent6"/>
        </a:solidFill>
        <a:ln w="25400" cap="flat" cmpd="sng" algn="ctr">
          <a:solidFill>
            <a:schemeClr val="accent6">
              <a:shade val="50000"/>
            </a:schemeClr>
          </a:solidFill>
          <a:prstDash val="solid"/>
        </a:ln>
        <a:effectLst/>
      </dsp:spPr>
      <dsp:style>
        <a:lnRef idx="2">
          <a:schemeClr val="accent6">
            <a:shade val="50000"/>
          </a:schemeClr>
        </a:lnRef>
        <a:fillRef idx="1">
          <a:schemeClr val="accent6"/>
        </a:fillRef>
        <a:effectRef idx="0">
          <a:schemeClr val="accent6"/>
        </a:effectRef>
        <a:fontRef idx="minor">
          <a:schemeClr val="lt1"/>
        </a:fontRef>
      </dsp:style>
      <dsp:txBody>
        <a:bodyPr spcFirstLastPara="0" vert="horz" wrap="square" lIns="0" tIns="0" rIns="0" bIns="0" numCol="1" spcCol="1270" anchor="ctr" anchorCtr="0">
          <a:noAutofit/>
        </a:bodyPr>
        <a:lstStyle/>
        <a:p>
          <a:pPr lvl="0" algn="ctr" defTabSz="533400">
            <a:lnSpc>
              <a:spcPct val="90000"/>
            </a:lnSpc>
            <a:spcBef>
              <a:spcPct val="0"/>
            </a:spcBef>
            <a:spcAft>
              <a:spcPct val="35000"/>
            </a:spcAft>
          </a:pPr>
          <a:endParaRPr lang="en-US" sz="1200" b="1" kern="1200" dirty="0">
            <a:solidFill>
              <a:schemeClr val="tx1"/>
            </a:solidFill>
          </a:endParaRPr>
        </a:p>
      </dsp:txBody>
      <dsp:txXfrm>
        <a:off x="4541532" y="356182"/>
        <a:ext cx="254682" cy="255368"/>
      </dsp:txXfrm>
    </dsp:sp>
    <dsp:sp modelId="{2E0BA29B-58DC-4900-848A-6773C07F784F}">
      <dsp:nvSpPr>
        <dsp:cNvPr id="0" name=""/>
        <dsp:cNvSpPr/>
      </dsp:nvSpPr>
      <dsp:spPr>
        <a:xfrm>
          <a:off x="5076982" y="452"/>
          <a:ext cx="1716187" cy="966827"/>
        </a:xfrm>
        <a:prstGeom prst="roundRect">
          <a:avLst/>
        </a:prstGeom>
        <a:solidFill>
          <a:srgbClr val="C0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b="1" kern="1200" dirty="0" smtClean="0">
              <a:solidFill>
                <a:schemeClr val="bg1"/>
              </a:solidFill>
            </a:rPr>
            <a:t>Write off/ Adjustment/ Treasury Referral</a:t>
          </a:r>
          <a:endParaRPr lang="en-US" sz="1400" b="1" kern="1200" dirty="0">
            <a:solidFill>
              <a:schemeClr val="bg1"/>
            </a:solidFill>
          </a:endParaRPr>
        </a:p>
      </dsp:txBody>
      <dsp:txXfrm>
        <a:off x="5124179" y="47649"/>
        <a:ext cx="1621793" cy="872433"/>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D17A917-0E51-4971-B006-389CA951CDE9}">
      <dsp:nvSpPr>
        <dsp:cNvPr id="0" name=""/>
        <dsp:cNvSpPr/>
      </dsp:nvSpPr>
      <dsp:spPr>
        <a:xfrm>
          <a:off x="5027131" y="0"/>
          <a:ext cx="1747452" cy="914078"/>
        </a:xfrm>
        <a:prstGeom prst="roundRect">
          <a:avLst/>
        </a:prstGeom>
        <a:solidFill>
          <a:srgbClr val="C0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b="1" kern="1200" dirty="0" smtClean="0">
              <a:solidFill>
                <a:schemeClr val="bg1"/>
              </a:solidFill>
            </a:rPr>
            <a:t>Bill Customer</a:t>
          </a:r>
          <a:endParaRPr lang="en-US" sz="1400" b="1" kern="1200" dirty="0">
            <a:solidFill>
              <a:schemeClr val="bg1"/>
            </a:solidFill>
          </a:endParaRPr>
        </a:p>
      </dsp:txBody>
      <dsp:txXfrm>
        <a:off x="5071753" y="44622"/>
        <a:ext cx="1658208" cy="824834"/>
      </dsp:txXfrm>
    </dsp:sp>
    <dsp:sp modelId="{B70F05C7-22D6-4E57-BA10-CAAE982C41E8}">
      <dsp:nvSpPr>
        <dsp:cNvPr id="0" name=""/>
        <dsp:cNvSpPr/>
      </dsp:nvSpPr>
      <dsp:spPr>
        <a:xfrm rot="10799526">
          <a:off x="4562239" y="240517"/>
          <a:ext cx="328523" cy="433368"/>
        </a:xfrm>
        <a:prstGeom prst="rightArrow">
          <a:avLst>
            <a:gd name="adj1" fmla="val 60000"/>
            <a:gd name="adj2" fmla="val 50000"/>
          </a:avLst>
        </a:prstGeom>
        <a:solidFill>
          <a:schemeClr val="accent6"/>
        </a:solidFill>
        <a:ln w="25400" cap="flat" cmpd="sng" algn="ctr">
          <a:solidFill>
            <a:schemeClr val="accent6">
              <a:shade val="50000"/>
            </a:schemeClr>
          </a:solidFill>
          <a:prstDash val="solid"/>
        </a:ln>
        <a:effectLst/>
      </dsp:spPr>
      <dsp:style>
        <a:lnRef idx="2">
          <a:schemeClr val="accent6">
            <a:shade val="50000"/>
          </a:schemeClr>
        </a:lnRef>
        <a:fillRef idx="1">
          <a:schemeClr val="accent6"/>
        </a:fillRef>
        <a:effectRef idx="0">
          <a:schemeClr val="accent6"/>
        </a:effectRef>
        <a:fontRef idx="minor">
          <a:schemeClr val="lt1"/>
        </a:fontRef>
      </dsp:style>
      <dsp:txBody>
        <a:bodyPr spcFirstLastPara="0" vert="horz" wrap="square" lIns="0" tIns="0" rIns="0" bIns="0" numCol="1" spcCol="1270" anchor="ctr" anchorCtr="0">
          <a:noAutofit/>
        </a:bodyPr>
        <a:lstStyle/>
        <a:p>
          <a:pPr lvl="0" algn="ctr" defTabSz="533400">
            <a:lnSpc>
              <a:spcPct val="90000"/>
            </a:lnSpc>
            <a:spcBef>
              <a:spcPct val="0"/>
            </a:spcBef>
            <a:spcAft>
              <a:spcPct val="35000"/>
            </a:spcAft>
          </a:pPr>
          <a:endParaRPr lang="en-US" sz="1200" b="1" kern="1200" dirty="0">
            <a:solidFill>
              <a:schemeClr val="tx1"/>
            </a:solidFill>
          </a:endParaRPr>
        </a:p>
      </dsp:txBody>
      <dsp:txXfrm rot="10800000">
        <a:off x="4660796" y="327184"/>
        <a:ext cx="229966" cy="260020"/>
      </dsp:txXfrm>
    </dsp:sp>
    <dsp:sp modelId="{8F42B288-2D68-42D8-8B8B-F8067CB6B08E}">
      <dsp:nvSpPr>
        <dsp:cNvPr id="0" name=""/>
        <dsp:cNvSpPr/>
      </dsp:nvSpPr>
      <dsp:spPr>
        <a:xfrm>
          <a:off x="2659822" y="326"/>
          <a:ext cx="1747452" cy="914078"/>
        </a:xfrm>
        <a:prstGeom prst="roundRect">
          <a:avLst/>
        </a:prstGeom>
        <a:solidFill>
          <a:srgbClr val="C0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b="1" kern="1200" dirty="0" smtClean="0">
              <a:solidFill>
                <a:schemeClr val="bg1"/>
              </a:solidFill>
            </a:rPr>
            <a:t>Accruals</a:t>
          </a:r>
          <a:endParaRPr lang="en-US" sz="1400" b="1" kern="1200" dirty="0">
            <a:solidFill>
              <a:schemeClr val="bg1"/>
            </a:solidFill>
          </a:endParaRPr>
        </a:p>
      </dsp:txBody>
      <dsp:txXfrm>
        <a:off x="2704444" y="44948"/>
        <a:ext cx="1658208" cy="824834"/>
      </dsp:txXfrm>
    </dsp:sp>
    <dsp:sp modelId="{B7106E86-1E25-4260-A55F-B6450573B0E8}">
      <dsp:nvSpPr>
        <dsp:cNvPr id="0" name=""/>
        <dsp:cNvSpPr/>
      </dsp:nvSpPr>
      <dsp:spPr>
        <a:xfrm rot="10800459">
          <a:off x="2135586" y="240519"/>
          <a:ext cx="370459" cy="433368"/>
        </a:xfrm>
        <a:prstGeom prst="rightArrow">
          <a:avLst>
            <a:gd name="adj1" fmla="val 60000"/>
            <a:gd name="adj2" fmla="val 50000"/>
          </a:avLst>
        </a:prstGeom>
        <a:solidFill>
          <a:schemeClr val="accent6"/>
        </a:solidFill>
        <a:ln w="25400" cap="flat" cmpd="sng" algn="ctr">
          <a:solidFill>
            <a:schemeClr val="accent6">
              <a:shade val="50000"/>
            </a:schemeClr>
          </a:solidFill>
          <a:prstDash val="solid"/>
        </a:ln>
        <a:effectLst/>
      </dsp:spPr>
      <dsp:style>
        <a:lnRef idx="2">
          <a:schemeClr val="accent6">
            <a:shade val="50000"/>
          </a:schemeClr>
        </a:lnRef>
        <a:fillRef idx="1">
          <a:schemeClr val="accent6"/>
        </a:fillRef>
        <a:effectRef idx="0">
          <a:schemeClr val="accent6"/>
        </a:effectRef>
        <a:fontRef idx="minor">
          <a:schemeClr val="lt1"/>
        </a:fontRef>
      </dsp:style>
      <dsp:txBody>
        <a:bodyPr spcFirstLastPara="0" vert="horz" wrap="square" lIns="0" tIns="0" rIns="0" bIns="0" numCol="1" spcCol="1270" anchor="ctr" anchorCtr="0">
          <a:noAutofit/>
        </a:bodyPr>
        <a:lstStyle/>
        <a:p>
          <a:pPr lvl="0" algn="ctr" defTabSz="844550">
            <a:lnSpc>
              <a:spcPct val="90000"/>
            </a:lnSpc>
            <a:spcBef>
              <a:spcPct val="0"/>
            </a:spcBef>
            <a:spcAft>
              <a:spcPct val="35000"/>
            </a:spcAft>
          </a:pPr>
          <a:endParaRPr lang="en-US" sz="1900" kern="1200" dirty="0"/>
        </a:p>
      </dsp:txBody>
      <dsp:txXfrm rot="10800000">
        <a:off x="2246724" y="327200"/>
        <a:ext cx="259321" cy="260020"/>
      </dsp:txXfrm>
    </dsp:sp>
    <dsp:sp modelId="{153BAE1D-C45E-4192-9E30-ED42D715E075}">
      <dsp:nvSpPr>
        <dsp:cNvPr id="0" name=""/>
        <dsp:cNvSpPr/>
      </dsp:nvSpPr>
      <dsp:spPr>
        <a:xfrm>
          <a:off x="213388" y="0"/>
          <a:ext cx="1747452" cy="914078"/>
        </a:xfrm>
        <a:prstGeom prst="roundRect">
          <a:avLst/>
        </a:prstGeom>
        <a:solidFill>
          <a:srgbClr val="C0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US" sz="1300" b="1" kern="1200" dirty="0" smtClean="0">
              <a:solidFill>
                <a:schemeClr val="bg1"/>
              </a:solidFill>
            </a:rPr>
            <a:t>Track Receivable &amp; Record Overdue Charges</a:t>
          </a:r>
          <a:endParaRPr lang="en-US" sz="1300" b="1" kern="1200" dirty="0">
            <a:solidFill>
              <a:schemeClr val="bg1"/>
            </a:solidFill>
          </a:endParaRPr>
        </a:p>
      </dsp:txBody>
      <dsp:txXfrm>
        <a:off x="258010" y="44622"/>
        <a:ext cx="1658208" cy="82483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418FFC8-9B6F-4ACE-AB84-D7993456F310}">
      <dsp:nvSpPr>
        <dsp:cNvPr id="0" name=""/>
        <dsp:cNvSpPr/>
      </dsp:nvSpPr>
      <dsp:spPr>
        <a:xfrm>
          <a:off x="3683" y="0"/>
          <a:ext cx="1610453" cy="966272"/>
        </a:xfrm>
        <a:prstGeom prst="roundRect">
          <a:avLst/>
        </a:prstGeom>
        <a:solidFill>
          <a:srgbClr val="C00000"/>
        </a:solidFill>
        <a:ln w="5715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US" sz="1300" b="1" kern="1200" dirty="0" smtClean="0"/>
            <a:t>Establish Agreement</a:t>
          </a:r>
          <a:endParaRPr lang="en-US" sz="1300" b="1" kern="1200" dirty="0"/>
        </a:p>
      </dsp:txBody>
      <dsp:txXfrm>
        <a:off x="50853" y="47170"/>
        <a:ext cx="1516113" cy="871932"/>
      </dsp:txXfrm>
    </dsp:sp>
    <dsp:sp modelId="{1F398DE9-E986-4472-A570-AA79BC39BC1A}">
      <dsp:nvSpPr>
        <dsp:cNvPr id="0" name=""/>
        <dsp:cNvSpPr/>
      </dsp:nvSpPr>
      <dsp:spPr>
        <a:xfrm>
          <a:off x="1755857" y="283439"/>
          <a:ext cx="341416" cy="399392"/>
        </a:xfrm>
        <a:prstGeom prst="rightArrow">
          <a:avLst>
            <a:gd name="adj1" fmla="val 60000"/>
            <a:gd name="adj2" fmla="val 50000"/>
          </a:avLst>
        </a:prstGeom>
        <a:solidFill>
          <a:schemeClr val="accent2"/>
        </a:solidFill>
        <a:ln w="25400" cap="flat" cmpd="sng" algn="ctr">
          <a:solidFill>
            <a:schemeClr val="accent2">
              <a:shade val="50000"/>
            </a:schemeClr>
          </a:solidFill>
          <a:prstDash val="solid"/>
        </a:ln>
        <a:effectLst/>
      </dsp:spPr>
      <dsp:style>
        <a:lnRef idx="2">
          <a:schemeClr val="accent2">
            <a:shade val="50000"/>
          </a:schemeClr>
        </a:lnRef>
        <a:fillRef idx="1">
          <a:schemeClr val="accent2"/>
        </a:fillRef>
        <a:effectRef idx="0">
          <a:schemeClr val="accent2"/>
        </a:effectRef>
        <a:fontRef idx="minor">
          <a:schemeClr val="lt1"/>
        </a:fontRef>
      </dsp:style>
      <dsp:txBody>
        <a:bodyPr spcFirstLastPara="0" vert="horz" wrap="square" lIns="0" tIns="0" rIns="0" bIns="0" numCol="1" spcCol="1270" anchor="ctr" anchorCtr="0">
          <a:noAutofit/>
        </a:bodyPr>
        <a:lstStyle/>
        <a:p>
          <a:pPr lvl="0" algn="ctr" defTabSz="800100">
            <a:lnSpc>
              <a:spcPct val="90000"/>
            </a:lnSpc>
            <a:spcBef>
              <a:spcPct val="0"/>
            </a:spcBef>
            <a:spcAft>
              <a:spcPct val="35000"/>
            </a:spcAft>
          </a:pPr>
          <a:endParaRPr lang="en-US" sz="1800" kern="1200" dirty="0"/>
        </a:p>
      </dsp:txBody>
      <dsp:txXfrm>
        <a:off x="1755857" y="363317"/>
        <a:ext cx="238991" cy="239636"/>
      </dsp:txXfrm>
    </dsp:sp>
    <dsp:sp modelId="{3378D6E3-4B0A-4778-A430-1FAAA2B53225}">
      <dsp:nvSpPr>
        <dsp:cNvPr id="0" name=""/>
        <dsp:cNvSpPr/>
      </dsp:nvSpPr>
      <dsp:spPr>
        <a:xfrm>
          <a:off x="2258318" y="0"/>
          <a:ext cx="1610453" cy="966272"/>
        </a:xfrm>
        <a:prstGeom prst="roundRect">
          <a:avLst/>
        </a:prstGeom>
        <a:solidFill>
          <a:srgbClr val="C00000"/>
        </a:solidFill>
        <a:ln w="5715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US" sz="1300" b="1" kern="1200" dirty="0" smtClean="0"/>
            <a:t>Initiate Billing Records at Feeder System</a:t>
          </a:r>
          <a:endParaRPr lang="en-US" sz="1300" b="1" kern="1200" dirty="0"/>
        </a:p>
      </dsp:txBody>
      <dsp:txXfrm>
        <a:off x="2305488" y="47170"/>
        <a:ext cx="1516113" cy="871932"/>
      </dsp:txXfrm>
    </dsp:sp>
    <dsp:sp modelId="{9DB36A0B-5ED8-4B46-B9B7-4BC0635C42D8}">
      <dsp:nvSpPr>
        <dsp:cNvPr id="0" name=""/>
        <dsp:cNvSpPr/>
      </dsp:nvSpPr>
      <dsp:spPr>
        <a:xfrm>
          <a:off x="4010492" y="283439"/>
          <a:ext cx="341416" cy="399392"/>
        </a:xfrm>
        <a:prstGeom prst="rightArrow">
          <a:avLst>
            <a:gd name="adj1" fmla="val 60000"/>
            <a:gd name="adj2" fmla="val 50000"/>
          </a:avLst>
        </a:prstGeom>
        <a:solidFill>
          <a:schemeClr val="accent2"/>
        </a:solidFill>
        <a:ln w="25400" cap="flat" cmpd="sng" algn="ctr">
          <a:solidFill>
            <a:schemeClr val="accent2">
              <a:shade val="50000"/>
            </a:schemeClr>
          </a:solidFill>
          <a:prstDash val="solid"/>
        </a:ln>
        <a:effectLst/>
      </dsp:spPr>
      <dsp:style>
        <a:lnRef idx="2">
          <a:schemeClr val="accent2">
            <a:shade val="50000"/>
          </a:schemeClr>
        </a:lnRef>
        <a:fillRef idx="1">
          <a:schemeClr val="accent2"/>
        </a:fillRef>
        <a:effectRef idx="0">
          <a:schemeClr val="accent2"/>
        </a:effectRef>
        <a:fontRef idx="minor">
          <a:schemeClr val="lt1"/>
        </a:fontRef>
      </dsp:style>
      <dsp:txBody>
        <a:bodyPr spcFirstLastPara="0" vert="horz" wrap="square" lIns="0" tIns="0" rIns="0" bIns="0" numCol="1" spcCol="1270" anchor="ctr" anchorCtr="0">
          <a:noAutofit/>
        </a:bodyPr>
        <a:lstStyle/>
        <a:p>
          <a:pPr lvl="0" algn="ctr" defTabSz="800100">
            <a:lnSpc>
              <a:spcPct val="90000"/>
            </a:lnSpc>
            <a:spcBef>
              <a:spcPct val="0"/>
            </a:spcBef>
            <a:spcAft>
              <a:spcPct val="35000"/>
            </a:spcAft>
          </a:pPr>
          <a:endParaRPr lang="en-US" sz="1800" kern="1200" dirty="0"/>
        </a:p>
      </dsp:txBody>
      <dsp:txXfrm>
        <a:off x="4010492" y="363317"/>
        <a:ext cx="238991" cy="239636"/>
      </dsp:txXfrm>
    </dsp:sp>
    <dsp:sp modelId="{2F24F8BD-4925-45B0-82BB-3B58A4FEC9DE}">
      <dsp:nvSpPr>
        <dsp:cNvPr id="0" name=""/>
        <dsp:cNvSpPr/>
      </dsp:nvSpPr>
      <dsp:spPr>
        <a:xfrm>
          <a:off x="4512954" y="0"/>
          <a:ext cx="1610453" cy="966272"/>
        </a:xfrm>
        <a:prstGeom prst="roundRect">
          <a:avLst/>
        </a:prstGeom>
        <a:solidFill>
          <a:srgbClr val="C00000"/>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US" sz="1300" b="1" kern="1200" dirty="0" smtClean="0"/>
            <a:t>Establish Detail Billing Records in Pegasys</a:t>
          </a:r>
          <a:endParaRPr lang="en-US" sz="1300" b="1" kern="1200" dirty="0"/>
        </a:p>
      </dsp:txBody>
      <dsp:txXfrm>
        <a:off x="4560124" y="47170"/>
        <a:ext cx="1516113" cy="871932"/>
      </dsp:txXfrm>
    </dsp:sp>
    <dsp:sp modelId="{61F294E4-F1E2-4923-B1D4-F60ECA561A39}">
      <dsp:nvSpPr>
        <dsp:cNvPr id="0" name=""/>
        <dsp:cNvSpPr/>
      </dsp:nvSpPr>
      <dsp:spPr>
        <a:xfrm>
          <a:off x="6265128" y="283439"/>
          <a:ext cx="341416" cy="399392"/>
        </a:xfrm>
        <a:prstGeom prst="rightArrow">
          <a:avLst>
            <a:gd name="adj1" fmla="val 60000"/>
            <a:gd name="adj2" fmla="val 50000"/>
          </a:avLst>
        </a:prstGeom>
        <a:solidFill>
          <a:schemeClr val="accent2"/>
        </a:solidFill>
        <a:ln w="25400" cap="flat" cmpd="sng" algn="ctr">
          <a:solidFill>
            <a:schemeClr val="accent2">
              <a:shade val="50000"/>
            </a:schemeClr>
          </a:solidFill>
          <a:prstDash val="solid"/>
        </a:ln>
        <a:effectLst/>
      </dsp:spPr>
      <dsp:style>
        <a:lnRef idx="2">
          <a:schemeClr val="accent2">
            <a:shade val="50000"/>
          </a:schemeClr>
        </a:lnRef>
        <a:fillRef idx="1">
          <a:schemeClr val="accent2"/>
        </a:fillRef>
        <a:effectRef idx="0">
          <a:schemeClr val="accent2"/>
        </a:effectRef>
        <a:fontRef idx="minor">
          <a:schemeClr val="lt1"/>
        </a:fontRef>
      </dsp:style>
      <dsp:txBody>
        <a:bodyPr spcFirstLastPara="0" vert="horz" wrap="square" lIns="0" tIns="0" rIns="0" bIns="0" numCol="1" spcCol="1270" anchor="ctr" anchorCtr="0">
          <a:noAutofit/>
        </a:bodyPr>
        <a:lstStyle/>
        <a:p>
          <a:pPr lvl="0" algn="ctr" defTabSz="800100">
            <a:lnSpc>
              <a:spcPct val="90000"/>
            </a:lnSpc>
            <a:spcBef>
              <a:spcPct val="0"/>
            </a:spcBef>
            <a:spcAft>
              <a:spcPct val="35000"/>
            </a:spcAft>
          </a:pPr>
          <a:endParaRPr lang="en-US" sz="1800" kern="1200" dirty="0"/>
        </a:p>
      </dsp:txBody>
      <dsp:txXfrm>
        <a:off x="6265128" y="363317"/>
        <a:ext cx="238991" cy="239636"/>
      </dsp:txXfrm>
    </dsp:sp>
    <dsp:sp modelId="{B1734182-69C5-4FEF-B689-7BD4B7A93BFC}">
      <dsp:nvSpPr>
        <dsp:cNvPr id="0" name=""/>
        <dsp:cNvSpPr/>
      </dsp:nvSpPr>
      <dsp:spPr>
        <a:xfrm>
          <a:off x="6767589" y="0"/>
          <a:ext cx="1610453" cy="966272"/>
        </a:xfrm>
        <a:prstGeom prst="roundRect">
          <a:avLst/>
        </a:prstGeom>
        <a:solidFill>
          <a:srgbClr val="C00000"/>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US" sz="1300" b="1" kern="1200" dirty="0" smtClean="0"/>
            <a:t>Generate Receivable and /or Advance Offset</a:t>
          </a:r>
          <a:endParaRPr lang="en-US" sz="1300" b="1" kern="1200" dirty="0"/>
        </a:p>
      </dsp:txBody>
      <dsp:txXfrm>
        <a:off x="6814759" y="47170"/>
        <a:ext cx="1516113" cy="871932"/>
      </dsp:txXfrm>
    </dsp:sp>
    <dsp:sp modelId="{77D8AEB6-2D7E-48AE-B610-C8AA201E2149}">
      <dsp:nvSpPr>
        <dsp:cNvPr id="0" name=""/>
        <dsp:cNvSpPr/>
      </dsp:nvSpPr>
      <dsp:spPr>
        <a:xfrm rot="5400000">
          <a:off x="7425173" y="1406022"/>
          <a:ext cx="288561" cy="399392"/>
        </a:xfrm>
        <a:prstGeom prst="rightArrow">
          <a:avLst>
            <a:gd name="adj1" fmla="val 60000"/>
            <a:gd name="adj2" fmla="val 50000"/>
          </a:avLst>
        </a:prstGeom>
        <a:solidFill>
          <a:schemeClr val="accent2"/>
        </a:solidFill>
        <a:ln w="25400" cap="flat" cmpd="sng" algn="ctr">
          <a:solidFill>
            <a:schemeClr val="accent2">
              <a:shade val="50000"/>
            </a:schemeClr>
          </a:solidFill>
          <a:prstDash val="solid"/>
        </a:ln>
        <a:effectLst/>
      </dsp:spPr>
      <dsp:style>
        <a:lnRef idx="2">
          <a:schemeClr val="accent2">
            <a:shade val="50000"/>
          </a:schemeClr>
        </a:lnRef>
        <a:fillRef idx="1">
          <a:schemeClr val="accent2"/>
        </a:fillRef>
        <a:effectRef idx="0">
          <a:schemeClr val="accent2"/>
        </a:effectRef>
        <a:fontRef idx="minor">
          <a:schemeClr val="lt1"/>
        </a:fontRef>
      </dsp:style>
      <dsp:txBody>
        <a:bodyPr spcFirstLastPara="0" vert="horz" wrap="square" lIns="0" tIns="0" rIns="0" bIns="0" numCol="1" spcCol="1270" anchor="ctr" anchorCtr="0">
          <a:noAutofit/>
        </a:bodyPr>
        <a:lstStyle/>
        <a:p>
          <a:pPr lvl="0" algn="ctr" defTabSz="666750">
            <a:lnSpc>
              <a:spcPct val="90000"/>
            </a:lnSpc>
            <a:spcBef>
              <a:spcPct val="0"/>
            </a:spcBef>
            <a:spcAft>
              <a:spcPct val="35000"/>
            </a:spcAft>
          </a:pPr>
          <a:endParaRPr lang="en-US" sz="1500" kern="1200" dirty="0"/>
        </a:p>
      </dsp:txBody>
      <dsp:txXfrm rot="-5400000">
        <a:off x="7449636" y="1461437"/>
        <a:ext cx="239636" cy="201993"/>
      </dsp:txXfrm>
    </dsp:sp>
    <dsp:sp modelId="{DC3ABCEF-DCD3-4D6B-8E28-1786AF6247A5}">
      <dsp:nvSpPr>
        <dsp:cNvPr id="0" name=""/>
        <dsp:cNvSpPr/>
      </dsp:nvSpPr>
      <dsp:spPr>
        <a:xfrm>
          <a:off x="6767589" y="1933335"/>
          <a:ext cx="1610453" cy="966272"/>
        </a:xfrm>
        <a:prstGeom prst="roundRect">
          <a:avLst/>
        </a:prstGeom>
        <a:solidFill>
          <a:srgbClr val="C00000"/>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US" sz="1300" b="1" kern="1200" dirty="0" smtClean="0"/>
            <a:t>Bill Customer</a:t>
          </a:r>
          <a:endParaRPr lang="en-US" sz="1300" b="1" kern="1200" dirty="0"/>
        </a:p>
      </dsp:txBody>
      <dsp:txXfrm>
        <a:off x="6814759" y="1980505"/>
        <a:ext cx="1516113" cy="871932"/>
      </dsp:txXfrm>
    </dsp:sp>
    <dsp:sp modelId="{99F07205-6754-491F-8C4A-9E0663180932}">
      <dsp:nvSpPr>
        <dsp:cNvPr id="0" name=""/>
        <dsp:cNvSpPr/>
      </dsp:nvSpPr>
      <dsp:spPr>
        <a:xfrm rot="10729114">
          <a:off x="6284417" y="2239824"/>
          <a:ext cx="341488" cy="399392"/>
        </a:xfrm>
        <a:prstGeom prst="rightArrow">
          <a:avLst>
            <a:gd name="adj1" fmla="val 60000"/>
            <a:gd name="adj2" fmla="val 50000"/>
          </a:avLst>
        </a:prstGeom>
        <a:solidFill>
          <a:schemeClr val="accent2"/>
        </a:solidFill>
        <a:ln w="25400" cap="flat" cmpd="sng" algn="ctr">
          <a:solidFill>
            <a:schemeClr val="accent2">
              <a:shade val="50000"/>
            </a:schemeClr>
          </a:solidFill>
          <a:prstDash val="solid"/>
        </a:ln>
        <a:effectLst/>
      </dsp:spPr>
      <dsp:style>
        <a:lnRef idx="2">
          <a:schemeClr val="accent2">
            <a:shade val="50000"/>
          </a:schemeClr>
        </a:lnRef>
        <a:fillRef idx="1">
          <a:schemeClr val="accent2"/>
        </a:fillRef>
        <a:effectRef idx="0">
          <a:schemeClr val="accent2"/>
        </a:effectRef>
        <a:fontRef idx="minor">
          <a:schemeClr val="lt1"/>
        </a:fontRef>
      </dsp:style>
      <dsp:txBody>
        <a:bodyPr spcFirstLastPara="0" vert="horz" wrap="square" lIns="0" tIns="0" rIns="0" bIns="0" numCol="1" spcCol="1270" anchor="ctr" anchorCtr="0">
          <a:noAutofit/>
        </a:bodyPr>
        <a:lstStyle/>
        <a:p>
          <a:pPr lvl="0" algn="ctr" defTabSz="800100">
            <a:lnSpc>
              <a:spcPct val="90000"/>
            </a:lnSpc>
            <a:spcBef>
              <a:spcPct val="0"/>
            </a:spcBef>
            <a:spcAft>
              <a:spcPct val="35000"/>
            </a:spcAft>
          </a:pPr>
          <a:endParaRPr lang="en-US" sz="1800" kern="1200" dirty="0"/>
        </a:p>
      </dsp:txBody>
      <dsp:txXfrm rot="10800000">
        <a:off x="6386852" y="2318646"/>
        <a:ext cx="239042" cy="239636"/>
      </dsp:txXfrm>
    </dsp:sp>
    <dsp:sp modelId="{74A4A262-AD7D-439F-A92D-C0FA4133D014}">
      <dsp:nvSpPr>
        <dsp:cNvPr id="0" name=""/>
        <dsp:cNvSpPr/>
      </dsp:nvSpPr>
      <dsp:spPr>
        <a:xfrm>
          <a:off x="4512954" y="1979832"/>
          <a:ext cx="1610453" cy="966272"/>
        </a:xfrm>
        <a:prstGeom prst="roundRect">
          <a:avLst/>
        </a:prstGeom>
        <a:solidFill>
          <a:srgbClr val="C00000"/>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US" sz="1300" b="1" kern="1200" dirty="0" smtClean="0"/>
            <a:t>Record Accrual</a:t>
          </a:r>
          <a:endParaRPr lang="en-US" sz="1300" b="1" kern="1200" dirty="0"/>
        </a:p>
      </dsp:txBody>
      <dsp:txXfrm>
        <a:off x="4560124" y="2027002"/>
        <a:ext cx="1516113" cy="871932"/>
      </dsp:txXfrm>
    </dsp:sp>
    <dsp:sp modelId="{30088046-5B65-4B8A-B7C7-B7E7FD204D14}">
      <dsp:nvSpPr>
        <dsp:cNvPr id="0" name=""/>
        <dsp:cNvSpPr/>
      </dsp:nvSpPr>
      <dsp:spPr>
        <a:xfrm rot="10757665">
          <a:off x="4006626" y="2277221"/>
          <a:ext cx="357822" cy="399392"/>
        </a:xfrm>
        <a:prstGeom prst="rightArrow">
          <a:avLst>
            <a:gd name="adj1" fmla="val 60000"/>
            <a:gd name="adj2" fmla="val 50000"/>
          </a:avLst>
        </a:prstGeom>
        <a:solidFill>
          <a:schemeClr val="accent2"/>
        </a:solidFill>
        <a:ln w="25400" cap="flat" cmpd="sng" algn="ctr">
          <a:solidFill>
            <a:schemeClr val="accent2">
              <a:shade val="50000"/>
            </a:schemeClr>
          </a:solidFill>
          <a:prstDash val="solid"/>
        </a:ln>
        <a:effectLst/>
      </dsp:spPr>
      <dsp:style>
        <a:lnRef idx="2">
          <a:schemeClr val="accent2">
            <a:shade val="50000"/>
          </a:schemeClr>
        </a:lnRef>
        <a:fillRef idx="1">
          <a:schemeClr val="accent2"/>
        </a:fillRef>
        <a:effectRef idx="0">
          <a:schemeClr val="accent2"/>
        </a:effectRef>
        <a:fontRef idx="minor">
          <a:schemeClr val="lt1"/>
        </a:fontRef>
      </dsp:style>
      <dsp:txBody>
        <a:bodyPr spcFirstLastPara="0" vert="horz" wrap="square" lIns="0" tIns="0" rIns="0" bIns="0" numCol="1" spcCol="1270" anchor="ctr" anchorCtr="0">
          <a:noAutofit/>
        </a:bodyPr>
        <a:lstStyle/>
        <a:p>
          <a:pPr lvl="0" algn="ctr" defTabSz="800100">
            <a:lnSpc>
              <a:spcPct val="90000"/>
            </a:lnSpc>
            <a:spcBef>
              <a:spcPct val="0"/>
            </a:spcBef>
            <a:spcAft>
              <a:spcPct val="35000"/>
            </a:spcAft>
          </a:pPr>
          <a:endParaRPr lang="en-US" sz="1800" kern="1200" dirty="0"/>
        </a:p>
      </dsp:txBody>
      <dsp:txXfrm rot="10800000">
        <a:off x="4113969" y="2356438"/>
        <a:ext cx="250475" cy="239636"/>
      </dsp:txXfrm>
    </dsp:sp>
    <dsp:sp modelId="{5CBF4201-DA06-4DAD-BCF0-830A6718DBA6}">
      <dsp:nvSpPr>
        <dsp:cNvPr id="0" name=""/>
        <dsp:cNvSpPr/>
      </dsp:nvSpPr>
      <dsp:spPr>
        <a:xfrm>
          <a:off x="2227414" y="2007980"/>
          <a:ext cx="1610453" cy="966272"/>
        </a:xfrm>
        <a:prstGeom prst="roundRect">
          <a:avLst/>
        </a:prstGeom>
        <a:solidFill>
          <a:srgbClr val="C00000"/>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US" sz="1300" b="1" kern="1200" dirty="0" smtClean="0"/>
            <a:t>Track Receivable &amp; Record Overdue Charges</a:t>
          </a:r>
          <a:endParaRPr lang="en-US" sz="1300" b="1" kern="1200" dirty="0"/>
        </a:p>
      </dsp:txBody>
      <dsp:txXfrm>
        <a:off x="2274584" y="2055150"/>
        <a:ext cx="1516113" cy="871932"/>
      </dsp:txXfrm>
    </dsp:sp>
    <dsp:sp modelId="{F6C3406F-81B0-425B-A8D9-D65BFA55BD21}">
      <dsp:nvSpPr>
        <dsp:cNvPr id="0" name=""/>
        <dsp:cNvSpPr/>
      </dsp:nvSpPr>
      <dsp:spPr>
        <a:xfrm rot="10915352">
          <a:off x="1767364" y="2254406"/>
          <a:ext cx="325219" cy="399392"/>
        </a:xfrm>
        <a:prstGeom prst="rightArrow">
          <a:avLst>
            <a:gd name="adj1" fmla="val 60000"/>
            <a:gd name="adj2" fmla="val 50000"/>
          </a:avLst>
        </a:prstGeom>
        <a:solidFill>
          <a:schemeClr val="accent2"/>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00100">
            <a:lnSpc>
              <a:spcPct val="90000"/>
            </a:lnSpc>
            <a:spcBef>
              <a:spcPct val="0"/>
            </a:spcBef>
            <a:spcAft>
              <a:spcPct val="35000"/>
            </a:spcAft>
          </a:pPr>
          <a:endParaRPr lang="en-US" sz="1800" kern="1200" dirty="0"/>
        </a:p>
      </dsp:txBody>
      <dsp:txXfrm rot="10800000">
        <a:off x="1864903" y="2335921"/>
        <a:ext cx="227653" cy="239636"/>
      </dsp:txXfrm>
    </dsp:sp>
    <dsp:sp modelId="{B7329898-1D0A-426F-8106-901F5988FF8A}">
      <dsp:nvSpPr>
        <dsp:cNvPr id="0" name=""/>
        <dsp:cNvSpPr/>
      </dsp:nvSpPr>
      <dsp:spPr>
        <a:xfrm>
          <a:off x="3683" y="1933335"/>
          <a:ext cx="1610453" cy="966272"/>
        </a:xfrm>
        <a:prstGeom prst="roundRect">
          <a:avLst/>
        </a:prstGeom>
        <a:solidFill>
          <a:srgbClr val="C00000"/>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US" sz="1300" b="1" kern="1200" dirty="0" smtClean="0"/>
            <a:t>Record Collection</a:t>
          </a:r>
          <a:endParaRPr lang="en-US" sz="1300" b="1" kern="1200" dirty="0"/>
        </a:p>
      </dsp:txBody>
      <dsp:txXfrm>
        <a:off x="50853" y="1980505"/>
        <a:ext cx="1516113" cy="871932"/>
      </dsp:txXfrm>
    </dsp:sp>
    <dsp:sp modelId="{CF92E7C8-2188-4E1A-872D-0978500AB140}">
      <dsp:nvSpPr>
        <dsp:cNvPr id="0" name=""/>
        <dsp:cNvSpPr/>
      </dsp:nvSpPr>
      <dsp:spPr>
        <a:xfrm rot="5405357">
          <a:off x="640039" y="3949304"/>
          <a:ext cx="275141" cy="399392"/>
        </a:xfrm>
        <a:prstGeom prst="rightArrow">
          <a:avLst>
            <a:gd name="adj1" fmla="val 60000"/>
            <a:gd name="adj2" fmla="val 50000"/>
          </a:avLst>
        </a:prstGeom>
        <a:solidFill>
          <a:schemeClr val="accent2"/>
        </a:solidFill>
        <a:ln w="25400" cap="flat" cmpd="sng" algn="ctr">
          <a:solidFill>
            <a:schemeClr val="accent2">
              <a:shade val="50000"/>
            </a:schemeClr>
          </a:solidFill>
          <a:prstDash val="solid"/>
        </a:ln>
        <a:effectLst/>
      </dsp:spPr>
      <dsp:style>
        <a:lnRef idx="2">
          <a:schemeClr val="accent2">
            <a:shade val="50000"/>
          </a:schemeClr>
        </a:lnRef>
        <a:fillRef idx="1">
          <a:schemeClr val="accent2"/>
        </a:fillRef>
        <a:effectRef idx="0">
          <a:schemeClr val="accent2"/>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en-US" sz="1400" kern="1200" dirty="0"/>
        </a:p>
      </dsp:txBody>
      <dsp:txXfrm rot="-5400000">
        <a:off x="657856" y="4011429"/>
        <a:ext cx="239636" cy="192599"/>
      </dsp:txXfrm>
    </dsp:sp>
    <dsp:sp modelId="{E6563113-718E-4B5B-9DBE-B94804340502}">
      <dsp:nvSpPr>
        <dsp:cNvPr id="0" name=""/>
        <dsp:cNvSpPr/>
      </dsp:nvSpPr>
      <dsp:spPr>
        <a:xfrm>
          <a:off x="0" y="4309647"/>
          <a:ext cx="1610453" cy="940675"/>
        </a:xfrm>
        <a:prstGeom prst="roundRect">
          <a:avLst/>
        </a:prstGeom>
        <a:solidFill>
          <a:srgbClr val="C00000"/>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US" sz="1300" b="1" kern="1200" dirty="0" smtClean="0"/>
            <a:t>Disputes/</a:t>
          </a:r>
        </a:p>
        <a:p>
          <a:pPr lvl="0" algn="ctr" defTabSz="577850">
            <a:lnSpc>
              <a:spcPct val="90000"/>
            </a:lnSpc>
            <a:spcBef>
              <a:spcPct val="0"/>
            </a:spcBef>
            <a:spcAft>
              <a:spcPct val="35000"/>
            </a:spcAft>
          </a:pPr>
          <a:r>
            <a:rPr lang="en-US" sz="1300" b="1" kern="1200" dirty="0" smtClean="0"/>
            <a:t>Chargebacks</a:t>
          </a:r>
          <a:endParaRPr lang="en-US" sz="1300" b="1" kern="1200" dirty="0"/>
        </a:p>
      </dsp:txBody>
      <dsp:txXfrm>
        <a:off x="45920" y="4355567"/>
        <a:ext cx="1518613" cy="848835"/>
      </dsp:txXfrm>
    </dsp:sp>
    <dsp:sp modelId="{F1521A4F-4FAA-4E57-9231-9261786BC122}">
      <dsp:nvSpPr>
        <dsp:cNvPr id="0" name=""/>
        <dsp:cNvSpPr/>
      </dsp:nvSpPr>
      <dsp:spPr>
        <a:xfrm>
          <a:off x="1746185" y="4580288"/>
          <a:ext cx="326988" cy="399392"/>
        </a:xfrm>
        <a:prstGeom prst="rightArrow">
          <a:avLst>
            <a:gd name="adj1" fmla="val 60000"/>
            <a:gd name="adj2" fmla="val 50000"/>
          </a:avLst>
        </a:prstGeom>
        <a:solidFill>
          <a:schemeClr val="accent2"/>
        </a:solidFill>
        <a:ln w="25400" cap="flat" cmpd="sng" algn="ctr">
          <a:solidFill>
            <a:schemeClr val="accent2">
              <a:shade val="50000"/>
            </a:schemeClr>
          </a:solidFill>
          <a:prstDash val="solid"/>
        </a:ln>
        <a:effectLst/>
      </dsp:spPr>
      <dsp:style>
        <a:lnRef idx="2">
          <a:schemeClr val="accent2">
            <a:shade val="50000"/>
          </a:schemeClr>
        </a:lnRef>
        <a:fillRef idx="1">
          <a:schemeClr val="accent2"/>
        </a:fillRef>
        <a:effectRef idx="0">
          <a:schemeClr val="accent2"/>
        </a:effectRef>
        <a:fontRef idx="minor">
          <a:schemeClr val="lt1"/>
        </a:fontRef>
      </dsp:style>
      <dsp:txBody>
        <a:bodyPr spcFirstLastPara="0" vert="horz" wrap="square" lIns="0" tIns="0" rIns="0" bIns="0" numCol="1" spcCol="1270" anchor="ctr" anchorCtr="0">
          <a:noAutofit/>
        </a:bodyPr>
        <a:lstStyle/>
        <a:p>
          <a:pPr lvl="0" algn="ctr" defTabSz="800100">
            <a:lnSpc>
              <a:spcPct val="90000"/>
            </a:lnSpc>
            <a:spcBef>
              <a:spcPct val="0"/>
            </a:spcBef>
            <a:spcAft>
              <a:spcPct val="35000"/>
            </a:spcAft>
          </a:pPr>
          <a:endParaRPr lang="en-US" sz="1800" kern="1200" dirty="0"/>
        </a:p>
      </dsp:txBody>
      <dsp:txXfrm>
        <a:off x="1746185" y="4660166"/>
        <a:ext cx="228892" cy="239636"/>
      </dsp:txXfrm>
    </dsp:sp>
    <dsp:sp modelId="{7A2D27F9-B1B5-41C6-908F-8D1FFB9A4657}">
      <dsp:nvSpPr>
        <dsp:cNvPr id="0" name=""/>
        <dsp:cNvSpPr/>
      </dsp:nvSpPr>
      <dsp:spPr>
        <a:xfrm>
          <a:off x="2227414" y="4309647"/>
          <a:ext cx="1610453" cy="940675"/>
        </a:xfrm>
        <a:prstGeom prst="roundRect">
          <a:avLst/>
        </a:prstGeom>
        <a:solidFill>
          <a:srgbClr val="C00000"/>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US" sz="1300" b="1" kern="1200" dirty="0" smtClean="0"/>
            <a:t>Process Write off/ Adjustment/ Treasury Referral</a:t>
          </a:r>
          <a:endParaRPr lang="en-US" sz="1300" b="1" kern="1200" dirty="0"/>
        </a:p>
      </dsp:txBody>
      <dsp:txXfrm>
        <a:off x="2273334" y="4355567"/>
        <a:ext cx="1518613" cy="84883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53C4A7-1878-4202-BE19-B822E696A635}">
      <dsp:nvSpPr>
        <dsp:cNvPr id="0" name=""/>
        <dsp:cNvSpPr/>
      </dsp:nvSpPr>
      <dsp:spPr>
        <a:xfrm>
          <a:off x="2808722" y="0"/>
          <a:ext cx="1101566" cy="9370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en-US" sz="1200" b="1" kern="1200" dirty="0" smtClean="0"/>
            <a:t>FMESB performs batch control edits and transfers file to Pegasys</a:t>
          </a:r>
          <a:endParaRPr lang="en-US" sz="1200" b="1" kern="1200" dirty="0"/>
        </a:p>
      </dsp:txBody>
      <dsp:txXfrm>
        <a:off x="2808722" y="0"/>
        <a:ext cx="1101566" cy="937024"/>
      </dsp:txXfrm>
    </dsp:sp>
    <dsp:sp modelId="{9E91A196-1DA4-4F82-90CC-6DE5DA139791}">
      <dsp:nvSpPr>
        <dsp:cNvPr id="0" name=""/>
        <dsp:cNvSpPr/>
      </dsp:nvSpPr>
      <dsp:spPr>
        <a:xfrm>
          <a:off x="686085" y="-42354"/>
          <a:ext cx="3515260" cy="3515260"/>
        </a:xfrm>
        <a:prstGeom prst="circularArrow">
          <a:avLst>
            <a:gd name="adj1" fmla="val 5198"/>
            <a:gd name="adj2" fmla="val 335749"/>
            <a:gd name="adj3" fmla="val 21388891"/>
            <a:gd name="adj4" fmla="val 19804047"/>
            <a:gd name="adj5" fmla="val 6064"/>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25D637F3-3C71-430E-936B-079299769626}">
      <dsp:nvSpPr>
        <dsp:cNvPr id="0" name=""/>
        <dsp:cNvSpPr/>
      </dsp:nvSpPr>
      <dsp:spPr>
        <a:xfrm>
          <a:off x="3125459" y="1771811"/>
          <a:ext cx="1601271" cy="9370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en-US" sz="1200" b="1" kern="1200" dirty="0" smtClean="0"/>
            <a:t>Pegasys Batch Controls validates file against batch controls parameters and database</a:t>
          </a:r>
          <a:endParaRPr lang="en-US" sz="1200" b="1" kern="1200" dirty="0"/>
        </a:p>
      </dsp:txBody>
      <dsp:txXfrm>
        <a:off x="3125459" y="1771811"/>
        <a:ext cx="1601271" cy="937024"/>
      </dsp:txXfrm>
    </dsp:sp>
    <dsp:sp modelId="{8875B91B-C267-40CA-86F5-FBCF7B620263}">
      <dsp:nvSpPr>
        <dsp:cNvPr id="0" name=""/>
        <dsp:cNvSpPr/>
      </dsp:nvSpPr>
      <dsp:spPr>
        <a:xfrm>
          <a:off x="685118" y="724"/>
          <a:ext cx="3515260" cy="3515260"/>
        </a:xfrm>
        <a:prstGeom prst="circularArrow">
          <a:avLst>
            <a:gd name="adj1" fmla="val 5198"/>
            <a:gd name="adj2" fmla="val 335749"/>
            <a:gd name="adj3" fmla="val 3873774"/>
            <a:gd name="adj4" fmla="val 2252795"/>
            <a:gd name="adj5" fmla="val 6064"/>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2DCA7BDA-D78A-40E7-A49F-9D21BFA3AEEA}">
      <dsp:nvSpPr>
        <dsp:cNvPr id="0" name=""/>
        <dsp:cNvSpPr/>
      </dsp:nvSpPr>
      <dsp:spPr>
        <a:xfrm>
          <a:off x="1913367" y="2849526"/>
          <a:ext cx="1058762" cy="9370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en-US" sz="1200" b="1" kern="1200" dirty="0" smtClean="0"/>
            <a:t>Detail Billing Processes executed against file</a:t>
          </a:r>
          <a:endParaRPr lang="en-US" sz="1200" b="1" kern="1200" dirty="0"/>
        </a:p>
      </dsp:txBody>
      <dsp:txXfrm>
        <a:off x="1913367" y="2849526"/>
        <a:ext cx="1058762" cy="937024"/>
      </dsp:txXfrm>
    </dsp:sp>
    <dsp:sp modelId="{4A07126D-AA56-4CB1-AD0C-E1C0026193E7}">
      <dsp:nvSpPr>
        <dsp:cNvPr id="0" name=""/>
        <dsp:cNvSpPr/>
      </dsp:nvSpPr>
      <dsp:spPr>
        <a:xfrm>
          <a:off x="685118" y="724"/>
          <a:ext cx="3515260" cy="3515260"/>
        </a:xfrm>
        <a:prstGeom prst="circularArrow">
          <a:avLst>
            <a:gd name="adj1" fmla="val 5198"/>
            <a:gd name="adj2" fmla="val 335749"/>
            <a:gd name="adj3" fmla="val 8211456"/>
            <a:gd name="adj4" fmla="val 6590477"/>
            <a:gd name="adj5" fmla="val 6064"/>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A5297422-9B05-49B7-8B0E-DB187519BCDD}">
      <dsp:nvSpPr>
        <dsp:cNvPr id="0" name=""/>
        <dsp:cNvSpPr/>
      </dsp:nvSpPr>
      <dsp:spPr>
        <a:xfrm>
          <a:off x="411223" y="1771811"/>
          <a:ext cx="1096356" cy="9370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en-US" sz="1200" b="1" kern="1200" dirty="0" smtClean="0"/>
            <a:t>Outbound Return Files to the ASSIST module via FMESB</a:t>
          </a:r>
          <a:endParaRPr lang="en-US" sz="1200" b="1" kern="1200" dirty="0"/>
        </a:p>
      </dsp:txBody>
      <dsp:txXfrm>
        <a:off x="411223" y="1771811"/>
        <a:ext cx="1096356" cy="937024"/>
      </dsp:txXfrm>
    </dsp:sp>
    <dsp:sp modelId="{0CB505A0-0873-4A6D-8E76-079FA25C3304}">
      <dsp:nvSpPr>
        <dsp:cNvPr id="0" name=""/>
        <dsp:cNvSpPr/>
      </dsp:nvSpPr>
      <dsp:spPr>
        <a:xfrm>
          <a:off x="675521" y="-159096"/>
          <a:ext cx="3515260" cy="3515260"/>
        </a:xfrm>
        <a:prstGeom prst="circularArrow">
          <a:avLst>
            <a:gd name="adj1" fmla="val 5198"/>
            <a:gd name="adj2" fmla="val 335749"/>
            <a:gd name="adj3" fmla="val 11902061"/>
            <a:gd name="adj4" fmla="val 10417283"/>
            <a:gd name="adj5" fmla="val 6064"/>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9CF9E8E1-6B3F-478F-BAC9-652BB337A26A}">
      <dsp:nvSpPr>
        <dsp:cNvPr id="0" name=""/>
        <dsp:cNvSpPr/>
      </dsp:nvSpPr>
      <dsp:spPr>
        <a:xfrm>
          <a:off x="790575" y="28036"/>
          <a:ext cx="1210607" cy="9370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en-US" sz="1200" b="1" kern="1200" dirty="0" smtClean="0"/>
            <a:t>The ASSIST module combines data and generates DBR files</a:t>
          </a:r>
          <a:endParaRPr lang="en-US" sz="1200" b="1" kern="1200" dirty="0"/>
        </a:p>
      </dsp:txBody>
      <dsp:txXfrm>
        <a:off x="790575" y="28036"/>
        <a:ext cx="1210607" cy="937024"/>
      </dsp:txXfrm>
    </dsp:sp>
    <dsp:sp modelId="{0849F788-2732-4E94-B136-5712D2C54F02}">
      <dsp:nvSpPr>
        <dsp:cNvPr id="0" name=""/>
        <dsp:cNvSpPr/>
      </dsp:nvSpPr>
      <dsp:spPr>
        <a:xfrm>
          <a:off x="573889" y="-53933"/>
          <a:ext cx="3515260" cy="3515260"/>
        </a:xfrm>
        <a:prstGeom prst="circularArrow">
          <a:avLst>
            <a:gd name="adj1" fmla="val 5198"/>
            <a:gd name="adj2" fmla="val 335749"/>
            <a:gd name="adj3" fmla="val 16933212"/>
            <a:gd name="adj4" fmla="val 15466339"/>
            <a:gd name="adj5" fmla="val 6064"/>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9833DF8-DCFE-41E6-9192-9C45F9E3C0E7}">
      <dsp:nvSpPr>
        <dsp:cNvPr id="0" name=""/>
        <dsp:cNvSpPr/>
      </dsp:nvSpPr>
      <dsp:spPr>
        <a:xfrm rot="5400000">
          <a:off x="1536500" y="-428869"/>
          <a:ext cx="621601" cy="1738636"/>
        </a:xfrm>
        <a:prstGeom prst="round2SameRect">
          <a:avLst/>
        </a:prstGeom>
        <a:solidFill>
          <a:schemeClr val="accent2">
            <a:alpha val="90000"/>
            <a:tint val="40000"/>
            <a:hueOff val="0"/>
            <a:satOff val="0"/>
            <a:lumOff val="0"/>
            <a:alphaOff val="0"/>
          </a:schemeClr>
        </a:solidFill>
        <a:ln w="9525" cap="flat" cmpd="sng" algn="ctr">
          <a:solidFill>
            <a:schemeClr val="accent2">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533400">
            <a:lnSpc>
              <a:spcPct val="90000"/>
            </a:lnSpc>
            <a:spcBef>
              <a:spcPct val="0"/>
            </a:spcBef>
            <a:spcAft>
              <a:spcPct val="15000"/>
            </a:spcAft>
            <a:buChar char="••"/>
          </a:pPr>
          <a:r>
            <a:rPr lang="en-US" sz="1200" b="1" kern="1200" dirty="0" smtClean="0"/>
            <a:t>DBR Import</a:t>
          </a:r>
          <a:endParaRPr lang="en-US" sz="1200" b="1" kern="1200" dirty="0"/>
        </a:p>
        <a:p>
          <a:pPr marL="114300" lvl="1" indent="-114300" algn="l" defTabSz="533400">
            <a:lnSpc>
              <a:spcPct val="90000"/>
            </a:lnSpc>
            <a:spcBef>
              <a:spcPct val="0"/>
            </a:spcBef>
            <a:spcAft>
              <a:spcPct val="15000"/>
            </a:spcAft>
            <a:buChar char="••"/>
          </a:pPr>
          <a:r>
            <a:rPr lang="en-US" sz="1200" b="1" kern="1200" dirty="0" smtClean="0"/>
            <a:t>Crosswalk</a:t>
          </a:r>
          <a:endParaRPr lang="en-US" sz="1200" b="1" kern="1200" dirty="0"/>
        </a:p>
        <a:p>
          <a:pPr marL="114300" lvl="1" indent="-114300" algn="l" defTabSz="533400">
            <a:lnSpc>
              <a:spcPct val="90000"/>
            </a:lnSpc>
            <a:spcBef>
              <a:spcPct val="0"/>
            </a:spcBef>
            <a:spcAft>
              <a:spcPct val="15000"/>
            </a:spcAft>
            <a:buChar char="••"/>
          </a:pPr>
          <a:r>
            <a:rPr lang="en-US" sz="1200" b="1" kern="1200" dirty="0" smtClean="0"/>
            <a:t>Summarization</a:t>
          </a:r>
          <a:endParaRPr lang="en-US" sz="1200" b="1" kern="1200" dirty="0"/>
        </a:p>
      </dsp:txBody>
      <dsp:txXfrm rot="-5400000">
        <a:off x="977983" y="159992"/>
        <a:ext cx="1708292" cy="560913"/>
      </dsp:txXfrm>
    </dsp:sp>
    <dsp:sp modelId="{6C7D8E80-6286-4CF9-A27B-6A56E182CF98}">
      <dsp:nvSpPr>
        <dsp:cNvPr id="0" name=""/>
        <dsp:cNvSpPr/>
      </dsp:nvSpPr>
      <dsp:spPr>
        <a:xfrm>
          <a:off x="0" y="379"/>
          <a:ext cx="977982" cy="777001"/>
        </a:xfrm>
        <a:prstGeom prst="roundRect">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5720" tIns="22860" rIns="45720" bIns="22860" numCol="1" spcCol="1270" anchor="ctr" anchorCtr="0">
          <a:noAutofit/>
        </a:bodyPr>
        <a:lstStyle/>
        <a:p>
          <a:pPr lvl="0" algn="ctr" defTabSz="533400">
            <a:lnSpc>
              <a:spcPct val="90000"/>
            </a:lnSpc>
            <a:spcBef>
              <a:spcPct val="0"/>
            </a:spcBef>
            <a:spcAft>
              <a:spcPct val="35000"/>
            </a:spcAft>
          </a:pPr>
          <a:r>
            <a:rPr lang="en-US" sz="1200" b="1" kern="1200" dirty="0" smtClean="0"/>
            <a:t>Detail Billing Processes</a:t>
          </a:r>
          <a:endParaRPr lang="en-US" sz="1200" b="1" kern="1200" dirty="0"/>
        </a:p>
      </dsp:txBody>
      <dsp:txXfrm>
        <a:off x="37930" y="38309"/>
        <a:ext cx="902122" cy="701141"/>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7CADDC8-465B-4347-B9AD-07553ABF1ADC}">
      <dsp:nvSpPr>
        <dsp:cNvPr id="0" name=""/>
        <dsp:cNvSpPr/>
      </dsp:nvSpPr>
      <dsp:spPr>
        <a:xfrm>
          <a:off x="537972" y="289559"/>
          <a:ext cx="1965960" cy="682752"/>
        </a:xfrm>
        <a:prstGeom prst="ellipse">
          <a:avLst/>
        </a:prstGeom>
        <a:solidFill>
          <a:schemeClr val="accent2">
            <a:tint val="50000"/>
            <a:alpha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59F2E9F-DAFF-4145-AA75-C816D77DF6DA}">
      <dsp:nvSpPr>
        <dsp:cNvPr id="0" name=""/>
        <dsp:cNvSpPr/>
      </dsp:nvSpPr>
      <dsp:spPr>
        <a:xfrm>
          <a:off x="1333500" y="1961388"/>
          <a:ext cx="381000" cy="243840"/>
        </a:xfrm>
        <a:prstGeom prst="downArrow">
          <a:avLst/>
        </a:prstGeom>
        <a:gradFill rotWithShape="0">
          <a:gsLst>
            <a:gs pos="0">
              <a:schemeClr val="accent2">
                <a:tint val="60000"/>
                <a:hueOff val="0"/>
                <a:satOff val="0"/>
                <a:lumOff val="0"/>
                <a:alphaOff val="0"/>
                <a:shade val="51000"/>
                <a:satMod val="130000"/>
              </a:schemeClr>
            </a:gs>
            <a:gs pos="80000">
              <a:schemeClr val="accent2">
                <a:tint val="60000"/>
                <a:hueOff val="0"/>
                <a:satOff val="0"/>
                <a:lumOff val="0"/>
                <a:alphaOff val="0"/>
                <a:shade val="93000"/>
                <a:satMod val="130000"/>
              </a:schemeClr>
            </a:gs>
            <a:gs pos="100000">
              <a:schemeClr val="accent2">
                <a:tint val="6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dsp:style>
    </dsp:sp>
    <dsp:sp modelId="{BF618955-6429-451E-8DC3-71619E650BDD}">
      <dsp:nvSpPr>
        <dsp:cNvPr id="0" name=""/>
        <dsp:cNvSpPr/>
      </dsp:nvSpPr>
      <dsp:spPr>
        <a:xfrm>
          <a:off x="762003" y="2362200"/>
          <a:ext cx="1523993" cy="4572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85344" rIns="85344" bIns="85344" numCol="1" spcCol="1270" anchor="ctr" anchorCtr="0">
          <a:noAutofit/>
        </a:bodyPr>
        <a:lstStyle/>
        <a:p>
          <a:pPr lvl="0" algn="ctr" defTabSz="533400">
            <a:lnSpc>
              <a:spcPct val="90000"/>
            </a:lnSpc>
            <a:spcBef>
              <a:spcPct val="0"/>
            </a:spcBef>
            <a:spcAft>
              <a:spcPct val="35000"/>
            </a:spcAft>
          </a:pPr>
          <a:r>
            <a:rPr lang="en-US" sz="1200" b="1" kern="1200" dirty="0" smtClean="0"/>
            <a:t>Billing</a:t>
          </a:r>
        </a:p>
        <a:p>
          <a:pPr lvl="0" algn="ctr" defTabSz="533400">
            <a:lnSpc>
              <a:spcPct val="90000"/>
            </a:lnSpc>
            <a:spcBef>
              <a:spcPct val="0"/>
            </a:spcBef>
            <a:spcAft>
              <a:spcPct val="35000"/>
            </a:spcAft>
          </a:pPr>
          <a:r>
            <a:rPr lang="en-US" sz="1200" b="1" kern="1200" dirty="0" smtClean="0"/>
            <a:t>Record Files</a:t>
          </a:r>
          <a:endParaRPr lang="en-US" sz="1200" b="1" kern="1200" dirty="0"/>
        </a:p>
      </dsp:txBody>
      <dsp:txXfrm>
        <a:off x="762003" y="2362200"/>
        <a:ext cx="1523993" cy="457200"/>
      </dsp:txXfrm>
    </dsp:sp>
    <dsp:sp modelId="{5816BD0C-2027-42BE-A869-1EE788E79B6A}">
      <dsp:nvSpPr>
        <dsp:cNvPr id="0" name=""/>
        <dsp:cNvSpPr/>
      </dsp:nvSpPr>
      <dsp:spPr>
        <a:xfrm>
          <a:off x="1252728" y="1025042"/>
          <a:ext cx="685800" cy="685800"/>
        </a:xfrm>
        <a:prstGeom prst="ellipse">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en-US" sz="1400" b="1" kern="1200" dirty="0" smtClean="0"/>
            <a:t>eMorris</a:t>
          </a:r>
          <a:endParaRPr lang="en-US" sz="1400" b="1" kern="1200" dirty="0"/>
        </a:p>
      </dsp:txBody>
      <dsp:txXfrm>
        <a:off x="1353161" y="1125475"/>
        <a:ext cx="484934" cy="484934"/>
      </dsp:txXfrm>
    </dsp:sp>
    <dsp:sp modelId="{515AF7FF-F531-4A2E-A78D-82B8394D18D1}">
      <dsp:nvSpPr>
        <dsp:cNvPr id="0" name=""/>
        <dsp:cNvSpPr/>
      </dsp:nvSpPr>
      <dsp:spPr>
        <a:xfrm>
          <a:off x="761999" y="510539"/>
          <a:ext cx="685800" cy="685800"/>
        </a:xfrm>
        <a:prstGeom prst="ellipse">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en-US" sz="1400" b="1" kern="1200" dirty="0" smtClean="0"/>
            <a:t>WITS</a:t>
          </a:r>
          <a:endParaRPr lang="en-US" sz="1400" b="1" kern="1200" dirty="0"/>
        </a:p>
      </dsp:txBody>
      <dsp:txXfrm>
        <a:off x="862432" y="610972"/>
        <a:ext cx="484934" cy="484934"/>
      </dsp:txXfrm>
    </dsp:sp>
    <dsp:sp modelId="{556120EE-5135-4413-A41A-4382A5B0CCCF}">
      <dsp:nvSpPr>
        <dsp:cNvPr id="0" name=""/>
        <dsp:cNvSpPr/>
      </dsp:nvSpPr>
      <dsp:spPr>
        <a:xfrm>
          <a:off x="1463040" y="344728"/>
          <a:ext cx="685800" cy="685800"/>
        </a:xfrm>
        <a:prstGeom prst="ellipse">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en-US" sz="1400" b="1" kern="1200" dirty="0" smtClean="0"/>
            <a:t>TOPS</a:t>
          </a:r>
          <a:endParaRPr lang="en-US" sz="1400" b="1" kern="1200" dirty="0"/>
        </a:p>
      </dsp:txBody>
      <dsp:txXfrm>
        <a:off x="1563473" y="445161"/>
        <a:ext cx="484934" cy="484934"/>
      </dsp:txXfrm>
    </dsp:sp>
    <dsp:sp modelId="{4BDB5632-5275-46D3-8F6B-3F539C89B139}">
      <dsp:nvSpPr>
        <dsp:cNvPr id="0" name=""/>
        <dsp:cNvSpPr/>
      </dsp:nvSpPr>
      <dsp:spPr>
        <a:xfrm>
          <a:off x="457200" y="205739"/>
          <a:ext cx="2133600" cy="1706880"/>
        </a:xfrm>
        <a:prstGeom prst="funnel">
          <a:avLst/>
        </a:prstGeom>
        <a:solidFill>
          <a:schemeClr val="lt1">
            <a:alpha val="40000"/>
            <a:hueOff val="0"/>
            <a:satOff val="0"/>
            <a:lumOff val="0"/>
            <a:alphaOff val="0"/>
          </a:schemeClr>
        </a:solidFill>
        <a:ln w="9525" cap="flat"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53C4A7-1878-4202-BE19-B822E696A635}">
      <dsp:nvSpPr>
        <dsp:cNvPr id="0" name=""/>
        <dsp:cNvSpPr/>
      </dsp:nvSpPr>
      <dsp:spPr>
        <a:xfrm>
          <a:off x="2904225" y="0"/>
          <a:ext cx="1113578" cy="9472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en-US" sz="1200" b="1" kern="1200" dirty="0" smtClean="0"/>
            <a:t>FMESB performs batch control edits and transfers file to Pegasys</a:t>
          </a:r>
          <a:endParaRPr lang="en-US" sz="1200" b="1" kern="1200" dirty="0"/>
        </a:p>
      </dsp:txBody>
      <dsp:txXfrm>
        <a:off x="2904225" y="0"/>
        <a:ext cx="1113578" cy="947242"/>
      </dsp:txXfrm>
    </dsp:sp>
    <dsp:sp modelId="{9E91A196-1DA4-4F82-90CC-6DE5DA139791}">
      <dsp:nvSpPr>
        <dsp:cNvPr id="0" name=""/>
        <dsp:cNvSpPr/>
      </dsp:nvSpPr>
      <dsp:spPr>
        <a:xfrm>
          <a:off x="757753" y="-42708"/>
          <a:ext cx="3554440" cy="3554440"/>
        </a:xfrm>
        <a:prstGeom prst="circularArrow">
          <a:avLst>
            <a:gd name="adj1" fmla="val 5197"/>
            <a:gd name="adj2" fmla="val 335658"/>
            <a:gd name="adj3" fmla="val 21388061"/>
            <a:gd name="adj4" fmla="val 19803242"/>
            <a:gd name="adj5" fmla="val 6063"/>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25D637F3-3C71-430E-936B-079299769626}">
      <dsp:nvSpPr>
        <dsp:cNvPr id="0" name=""/>
        <dsp:cNvSpPr/>
      </dsp:nvSpPr>
      <dsp:spPr>
        <a:xfrm>
          <a:off x="3224570" y="1791257"/>
          <a:ext cx="1618733" cy="9472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en-US" sz="1200" b="1" kern="1200" dirty="0" smtClean="0"/>
            <a:t>Pegasys Batch Controls validates file against batch controls parameters and database</a:t>
          </a:r>
          <a:endParaRPr lang="en-US" sz="1200" b="1" kern="1200" dirty="0"/>
        </a:p>
      </dsp:txBody>
      <dsp:txXfrm>
        <a:off x="3224570" y="1791257"/>
        <a:ext cx="1618733" cy="947242"/>
      </dsp:txXfrm>
    </dsp:sp>
    <dsp:sp modelId="{8875B91B-C267-40CA-86F5-FBCF7B620263}">
      <dsp:nvSpPr>
        <dsp:cNvPr id="0" name=""/>
        <dsp:cNvSpPr/>
      </dsp:nvSpPr>
      <dsp:spPr>
        <a:xfrm>
          <a:off x="756791" y="303"/>
          <a:ext cx="3554440" cy="3554440"/>
        </a:xfrm>
        <a:prstGeom prst="circularArrow">
          <a:avLst>
            <a:gd name="adj1" fmla="val 5197"/>
            <a:gd name="adj2" fmla="val 335658"/>
            <a:gd name="adj3" fmla="val 3604874"/>
            <a:gd name="adj4" fmla="val 2252446"/>
            <a:gd name="adj5" fmla="val 6063"/>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2DCA7BDA-D78A-40E7-A49F-9D21BFA3AEEA}">
      <dsp:nvSpPr>
        <dsp:cNvPr id="0" name=""/>
        <dsp:cNvSpPr/>
      </dsp:nvSpPr>
      <dsp:spPr>
        <a:xfrm>
          <a:off x="1884392" y="2881017"/>
          <a:ext cx="1299238" cy="9472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en-US" sz="1200" b="1" kern="1200" dirty="0" smtClean="0"/>
            <a:t>Detail Billing Processes executed against file</a:t>
          </a:r>
          <a:endParaRPr lang="en-US" sz="1200" b="1" kern="1200" dirty="0"/>
        </a:p>
      </dsp:txBody>
      <dsp:txXfrm>
        <a:off x="1884392" y="2881017"/>
        <a:ext cx="1299238" cy="947242"/>
      </dsp:txXfrm>
    </dsp:sp>
    <dsp:sp modelId="{4A07126D-AA56-4CB1-AD0C-E1C0026193E7}">
      <dsp:nvSpPr>
        <dsp:cNvPr id="0" name=""/>
        <dsp:cNvSpPr/>
      </dsp:nvSpPr>
      <dsp:spPr>
        <a:xfrm>
          <a:off x="756791" y="303"/>
          <a:ext cx="3554440" cy="3554440"/>
        </a:xfrm>
        <a:prstGeom prst="circularArrow">
          <a:avLst>
            <a:gd name="adj1" fmla="val 5197"/>
            <a:gd name="adj2" fmla="val 335658"/>
            <a:gd name="adj3" fmla="val 8211896"/>
            <a:gd name="adj4" fmla="val 6859467"/>
            <a:gd name="adj5" fmla="val 6063"/>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A5297422-9B05-49B7-8B0E-DB187519BCDD}">
      <dsp:nvSpPr>
        <dsp:cNvPr id="0" name=""/>
        <dsp:cNvSpPr/>
      </dsp:nvSpPr>
      <dsp:spPr>
        <a:xfrm>
          <a:off x="574697" y="1791257"/>
          <a:ext cx="918778" cy="9472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en-US" sz="1200" b="1" kern="1200" dirty="0" smtClean="0"/>
            <a:t>Outbound Return Files to FAS via FMESB</a:t>
          </a:r>
          <a:endParaRPr lang="en-US" sz="1200" b="1" kern="1200" dirty="0"/>
        </a:p>
      </dsp:txBody>
      <dsp:txXfrm>
        <a:off x="574697" y="1791257"/>
        <a:ext cx="918778" cy="947242"/>
      </dsp:txXfrm>
    </dsp:sp>
    <dsp:sp modelId="{0CB505A0-0873-4A6D-8E76-079FA25C3304}">
      <dsp:nvSpPr>
        <dsp:cNvPr id="0" name=""/>
        <dsp:cNvSpPr/>
      </dsp:nvSpPr>
      <dsp:spPr>
        <a:xfrm>
          <a:off x="747079" y="-161255"/>
          <a:ext cx="3554440" cy="3554440"/>
        </a:xfrm>
        <a:prstGeom prst="circularArrow">
          <a:avLst>
            <a:gd name="adj1" fmla="val 5197"/>
            <a:gd name="adj2" fmla="val 335658"/>
            <a:gd name="adj3" fmla="val 11902570"/>
            <a:gd name="adj4" fmla="val 10417110"/>
            <a:gd name="adj5" fmla="val 6063"/>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9CF9E8E1-6B3F-478F-BAC9-652BB337A26A}">
      <dsp:nvSpPr>
        <dsp:cNvPr id="0" name=""/>
        <dsp:cNvSpPr/>
      </dsp:nvSpPr>
      <dsp:spPr>
        <a:xfrm>
          <a:off x="863537" y="27993"/>
          <a:ext cx="1223809" cy="9472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en-US" sz="1200" b="1" kern="1200" dirty="0" smtClean="0"/>
            <a:t>FAS Financial Interface/ Pegasys Connect combines data and generates DBR files</a:t>
          </a:r>
          <a:endParaRPr lang="en-US" sz="1200" b="1" kern="1200" dirty="0"/>
        </a:p>
      </dsp:txBody>
      <dsp:txXfrm>
        <a:off x="863537" y="27993"/>
        <a:ext cx="1223809" cy="947242"/>
      </dsp:txXfrm>
    </dsp:sp>
    <dsp:sp modelId="{0849F788-2732-4E94-B136-5712D2C54F02}">
      <dsp:nvSpPr>
        <dsp:cNvPr id="0" name=""/>
        <dsp:cNvSpPr/>
      </dsp:nvSpPr>
      <dsp:spPr>
        <a:xfrm>
          <a:off x="643806" y="-54844"/>
          <a:ext cx="3554440" cy="3554440"/>
        </a:xfrm>
        <a:prstGeom prst="circularArrow">
          <a:avLst>
            <a:gd name="adj1" fmla="val 5197"/>
            <a:gd name="adj2" fmla="val 335658"/>
            <a:gd name="adj3" fmla="val 16934818"/>
            <a:gd name="adj4" fmla="val 15467116"/>
            <a:gd name="adj5" fmla="val 6063"/>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9833DF8-DCFE-41E6-9192-9C45F9E3C0E7}">
      <dsp:nvSpPr>
        <dsp:cNvPr id="0" name=""/>
        <dsp:cNvSpPr/>
      </dsp:nvSpPr>
      <dsp:spPr>
        <a:xfrm rot="5400000">
          <a:off x="1521487" y="-398943"/>
          <a:ext cx="669905" cy="1747237"/>
        </a:xfrm>
        <a:prstGeom prst="round2SameRect">
          <a:avLst/>
        </a:prstGeom>
        <a:solidFill>
          <a:schemeClr val="accent2">
            <a:alpha val="90000"/>
            <a:tint val="40000"/>
            <a:hueOff val="0"/>
            <a:satOff val="0"/>
            <a:lumOff val="0"/>
            <a:alphaOff val="0"/>
          </a:schemeClr>
        </a:solidFill>
        <a:ln w="9525" cap="flat" cmpd="sng" algn="ctr">
          <a:solidFill>
            <a:schemeClr val="accent2">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533400">
            <a:lnSpc>
              <a:spcPct val="90000"/>
            </a:lnSpc>
            <a:spcBef>
              <a:spcPct val="0"/>
            </a:spcBef>
            <a:spcAft>
              <a:spcPct val="15000"/>
            </a:spcAft>
            <a:buChar char="••"/>
          </a:pPr>
          <a:r>
            <a:rPr lang="en-US" sz="1200" b="1" kern="1200" dirty="0" smtClean="0"/>
            <a:t>DBR Import</a:t>
          </a:r>
          <a:endParaRPr lang="en-US" sz="1200" b="1" kern="1200" dirty="0"/>
        </a:p>
        <a:p>
          <a:pPr marL="114300" lvl="1" indent="-114300" algn="l" defTabSz="533400">
            <a:lnSpc>
              <a:spcPct val="90000"/>
            </a:lnSpc>
            <a:spcBef>
              <a:spcPct val="0"/>
            </a:spcBef>
            <a:spcAft>
              <a:spcPct val="15000"/>
            </a:spcAft>
            <a:buChar char="••"/>
          </a:pPr>
          <a:r>
            <a:rPr lang="en-US" sz="1200" b="1" kern="1200" dirty="0" smtClean="0"/>
            <a:t>Crosswalk</a:t>
          </a:r>
          <a:endParaRPr lang="en-US" sz="1200" b="1" kern="1200" dirty="0"/>
        </a:p>
        <a:p>
          <a:pPr marL="114300" lvl="1" indent="-114300" algn="l" defTabSz="533400">
            <a:lnSpc>
              <a:spcPct val="90000"/>
            </a:lnSpc>
            <a:spcBef>
              <a:spcPct val="0"/>
            </a:spcBef>
            <a:spcAft>
              <a:spcPct val="15000"/>
            </a:spcAft>
            <a:buChar char="••"/>
          </a:pPr>
          <a:r>
            <a:rPr lang="en-US" sz="1200" b="1" kern="1200" dirty="0" smtClean="0"/>
            <a:t>Summarization</a:t>
          </a:r>
          <a:endParaRPr lang="en-US" sz="1200" b="1" kern="1200" dirty="0"/>
        </a:p>
      </dsp:txBody>
      <dsp:txXfrm rot="-5400000">
        <a:off x="982821" y="172425"/>
        <a:ext cx="1714535" cy="604501"/>
      </dsp:txXfrm>
    </dsp:sp>
    <dsp:sp modelId="{6C7D8E80-6286-4CF9-A27B-6A56E182CF98}">
      <dsp:nvSpPr>
        <dsp:cNvPr id="0" name=""/>
        <dsp:cNvSpPr/>
      </dsp:nvSpPr>
      <dsp:spPr>
        <a:xfrm>
          <a:off x="0" y="409"/>
          <a:ext cx="982821" cy="837381"/>
        </a:xfrm>
        <a:prstGeom prst="roundRect">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5720" tIns="22860" rIns="45720" bIns="22860" numCol="1" spcCol="1270" anchor="ctr" anchorCtr="0">
          <a:noAutofit/>
        </a:bodyPr>
        <a:lstStyle/>
        <a:p>
          <a:pPr lvl="0" algn="ctr" defTabSz="533400">
            <a:lnSpc>
              <a:spcPct val="90000"/>
            </a:lnSpc>
            <a:spcBef>
              <a:spcPct val="0"/>
            </a:spcBef>
            <a:spcAft>
              <a:spcPct val="35000"/>
            </a:spcAft>
          </a:pPr>
          <a:r>
            <a:rPr lang="en-US" sz="1200" b="1" kern="1200" dirty="0" smtClean="0"/>
            <a:t>Detail Billing Processes</a:t>
          </a:r>
          <a:endParaRPr lang="en-US" sz="1200" b="1" kern="1200" dirty="0"/>
        </a:p>
      </dsp:txBody>
      <dsp:txXfrm>
        <a:off x="40878" y="41287"/>
        <a:ext cx="901065" cy="755625"/>
      </dsp:txXfrm>
    </dsp:sp>
  </dsp:spTree>
</dsp:drawing>
</file>

<file path=ppt/diagrams/layout1.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radial3">
  <dgm:title val=""/>
  <dgm:desc val=""/>
  <dgm:catLst>
    <dgm:cat type="relationship" pri="31000"/>
    <dgm:cat type="cycle" pri="1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omposite">
    <dgm:varLst>
      <dgm:chMax val="1"/>
      <dgm:dir/>
      <dgm:resizeHandles val="exact"/>
    </dgm:varLst>
    <dgm:alg type="composite">
      <dgm:param type="ar" val="1"/>
    </dgm:alg>
    <dgm:shape xmlns:r="http://schemas.openxmlformats.org/officeDocument/2006/relationships" r:blip="">
      <dgm:adjLst/>
    </dgm:shape>
    <dgm:presOf/>
    <dgm:constrLst/>
    <dgm:ruleLst/>
    <dgm:layoutNode name="radial">
      <dgm:varLst>
        <dgm:animLvl val="ctr"/>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h" for="ch" forName="centerShape" refType="h"/>
        <dgm:constr type="w" for="ch" forName="node" refType="w" fact="0.5"/>
        <dgm:constr type="h" for="ch" forName="node" refType="h" fact="0.5"/>
        <dgm:constr type="sp" refType="w" refFor="ch" refForName="node" fact="-0.2"/>
        <dgm:constr type="sibSp" refType="w" refFor="ch" refForName="node" fact="-0.2"/>
        <dgm:constr type="primFontSz" for="ch" forName="centerShape" val="65"/>
        <dgm:constr type="primFontSz" for="des" forName="node" val="65"/>
        <dgm:constr type="primFontSz" for="ch" forName="node" refType="primFontSz" refFor="ch" refForName="centerShape" op="lte"/>
      </dgm:constrLst>
      <dgm:ruleLst/>
      <dgm:forEach name="Name6" axis="ch" ptType="node" cnt="1">
        <dgm:layoutNode name="centerShape" styleLbl="vennNode1">
          <dgm:alg type="tx"/>
          <dgm:shape xmlns:r="http://schemas.openxmlformats.org/officeDocument/2006/relationships" type="ellipse"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7" axis="ch" ptType="node">
          <dgm:layoutNode name="node" styleLbl="vennNode1">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dgm:layoutNode>
  </dgm:layoutNode>
</dgm:layoutDef>
</file>

<file path=ppt/diagrams/layout13.xml><?xml version="1.0" encoding="utf-8"?>
<dgm:layoutDef xmlns:dgm="http://schemas.openxmlformats.org/drawingml/2006/diagram" xmlns:a="http://schemas.openxmlformats.org/drawingml/2006/main" uniqueId="urn:microsoft.com/office/officeart/2005/8/layout/radial4">
  <dgm:title val=""/>
  <dgm:desc val=""/>
  <dgm:catLst>
    <dgm:cat type="relationship" pri="19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t modelId="11"/>
        <dgm:pt modelId="12"/>
      </dgm:ptLst>
      <dgm:cxnLst>
        <dgm:cxn modelId="2" srcId="0" destId="1" srcOrd="0" destOrd="0"/>
        <dgm:cxn modelId="15" srcId="1" destId="11" srcOrd="0" destOrd="0"/>
        <dgm:cxn modelId="16" srcId="1" destId="12" srcOrd="1"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0"/>
              <dgm:param type="spanAng" val="360"/>
              <dgm:param type="ctrShpMap" val="fNode"/>
            </dgm:alg>
          </dgm:if>
          <dgm:else name="Name4">
            <dgm:choose name="Name5">
              <dgm:if name="Name6" axis="ch ch" ptType="node node" st="1 1" cnt="1 0" func="cnt" op="lte" val="3">
                <dgm:alg type="cycle">
                  <dgm:param type="stAng" val="-55"/>
                  <dgm:param type="spanAng" val="110"/>
                  <dgm:param type="ctrShpMap" val="fNode"/>
                </dgm:alg>
              </dgm:if>
              <dgm:else name="Name7">
                <dgm:choose name="Name8">
                  <dgm:if name="Name9" axis="ch ch" ptType="node node" st="1 1" cnt="1 0" func="cnt" op="equ" val="4">
                    <dgm:alg type="cycle">
                      <dgm:param type="stAng" val="-75"/>
                      <dgm:param type="spanAng" val="150"/>
                      <dgm:param type="ctrShpMap" val="fNode"/>
                    </dgm:alg>
                  </dgm:if>
                  <dgm:else name="Name10">
                    <dgm:alg type="cycle">
                      <dgm:param type="stAng" val="-90"/>
                      <dgm:param type="spanAng" val="180"/>
                      <dgm:param type="ctrShpMap" val="fNode"/>
                    </dgm:alg>
                  </dgm:else>
                </dgm:choose>
              </dgm:else>
            </dgm:choose>
          </dgm:else>
        </dgm:choose>
      </dgm:if>
      <dgm:else name="Name11">
        <dgm:choose name="Name12">
          <dgm:if name="Name13" axis="ch ch" ptType="node node" st="1 1" cnt="1 0" func="cnt" op="lte" val="1">
            <dgm:alg type="cycle">
              <dgm:param type="stAng" val="0"/>
              <dgm:param type="spanAng" val="-360"/>
              <dgm:param type="ctrShpMap" val="fNode"/>
            </dgm:alg>
          </dgm:if>
          <dgm:else name="Name14">
            <dgm:choose name="Name15">
              <dgm:if name="Name16" axis="ch ch" ptType="node node" st="1 1" cnt="1 0" func="cnt" op="lte" val="3">
                <dgm:alg type="cycle">
                  <dgm:param type="stAng" val="55"/>
                  <dgm:param type="spanAng" val="-110"/>
                  <dgm:param type="ctrShpMap" val="fNode"/>
                </dgm:alg>
              </dgm:if>
              <dgm:else name="Name17">
                <dgm:choose name="Name18">
                  <dgm:if name="Name19" axis="ch ch" ptType="node node" st="1 1" cnt="1 0" func="cnt" op="equ" val="4">
                    <dgm:alg type="cycle">
                      <dgm:param type="stAng" val="75"/>
                      <dgm:param type="spanAng" val="-150"/>
                      <dgm:param type="ctrShpMap" val="fNode"/>
                    </dgm:alg>
                  </dgm:if>
                  <dgm:else name="Name20">
                    <dgm:alg type="cycle">
                      <dgm:param type="stAng" val="90"/>
                      <dgm:param type="spanAng" val="-180"/>
                      <dgm:param type="ctrShpMap" val="fNode"/>
                    </dgm:alg>
                  </dgm:else>
                </dgm:choose>
              </dgm:else>
            </dgm:choose>
          </dgm:else>
        </dgm:choose>
      </dgm:else>
    </dgm:choose>
    <dgm:shape xmlns:r="http://schemas.openxmlformats.org/officeDocument/2006/relationships" r:blip="">
      <dgm:adjLst/>
    </dgm:shape>
    <dgm:presOf/>
    <dgm:constrLst>
      <dgm:constr type="w" for="ch" forName="centerShape" refType="w"/>
      <dgm:constr type="w" for="ch" forName="node" refType="w" refFor="ch" refForName="centerShape" fact="0.95"/>
      <dgm:constr type="h" for="ch" forName="parTrans" refType="w" refFor="ch" refForName="centerShape" fact="0.285"/>
      <dgm:constr type="sp" refType="w" refFor="ch" refForName="centerShape" op="equ" fact="0.23"/>
      <dgm:constr type="sibSp" refType="w" refFor="ch" refForName="node" fact="0.1"/>
      <dgm:constr type="primFontSz" for="ch" forName="node" op="equ"/>
    </dgm:constrLst>
    <dgm:choose name="Name21">
      <dgm:if name="Name22" axis="ch ch" ptType="node node" st="1 1" cnt="1 0" func="cnt" op="lte" val="5">
        <dgm:ruleLst>
          <dgm:rule type="w" for="ch" forName="centerShape" val="NaN" fact="0.27" max="NaN"/>
        </dgm:ruleLst>
      </dgm:if>
      <dgm:else name="Name23">
        <dgm:ruleLst>
          <dgm:rule type="w" for="ch" forName="centerShape" val="NaN" fact="0.27" max="NaN"/>
          <dgm:rule type="w" for="ch" forName="node" val="NaN" fact="0.7" max="NaN"/>
        </dgm:ruleLst>
      </dgm:else>
    </dgm:choose>
    <dgm:forEach name="Name24" axis="ch" ptType="node" cnt="1">
      <dgm:layoutNode name="centerShape" styleLbl="node0">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 type="primFontSz" val="65"/>
          <dgm:constr type="h" refType="w"/>
        </dgm:constrLst>
        <dgm:ruleLst>
          <dgm:rule type="primFontSz" val="5" fact="NaN" max="NaN"/>
        </dgm:ruleLst>
      </dgm:layoutNode>
      <dgm:forEach name="Name25" axis="ch">
        <dgm:forEach name="Name26" axis="self" ptType="parTrans">
          <dgm:layoutNode name="parTrans" styleLbl="bgSibTrans2D1">
            <dgm:alg type="conn">
              <dgm:param type="begPts" val="auto"/>
              <dgm:param type="endPts" val="ctr"/>
              <dgm:param type="endSty" val="noArr"/>
              <dgm:param type="begSty" val="arr"/>
            </dgm:alg>
            <dgm:shape xmlns:r="http://schemas.openxmlformats.org/officeDocument/2006/relationships" type="conn" r:blip="">
              <dgm:adjLst/>
            </dgm:shape>
            <dgm:presOf axis="self"/>
            <dgm:constrLst>
              <dgm:constr type="begPad" refType="connDist" fact="0.055"/>
              <dgm:constr type="endPad"/>
            </dgm:constrLst>
            <dgm:ruleLst/>
          </dgm:layoutNode>
        </dgm:forEach>
        <dgm:forEach name="Name27" axis="self" ptType="node">
          <dgm:layoutNode name="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h" refType="w" fact="0.8"/>
              <dgm:constr type="tMarg" refType="primFontSz" fact="0.15"/>
              <dgm:constr type="bMarg" refType="primFontSz" fact="0.15"/>
              <dgm:constr type="lMarg" refType="primFontSz" fact="0.15"/>
              <dgm:constr type="rMarg" refType="primFontSz" fact="0.15"/>
            </dgm:constrLst>
            <dgm:ruleLst>
              <dgm:rule type="primFontSz" val="5" fact="NaN" max="NaN"/>
            </dgm:ruleLst>
          </dgm:layoutNode>
        </dgm:forEach>
      </dgm:forEach>
    </dgm:forEach>
  </dgm:layoutNode>
</dgm:layoutDef>
</file>

<file path=ppt/diagrams/layout14.xml><?xml version="1.0" encoding="utf-8"?>
<dgm:layoutDef xmlns:dgm="http://schemas.openxmlformats.org/drawingml/2006/diagram" xmlns:a="http://schemas.openxmlformats.org/drawingml/2006/main" uniqueId="urn:microsoft.com/office/officeart/2008/layout/NameandTitleOrganizationalChart">
  <dgm:title val=""/>
  <dgm:desc val=""/>
  <dgm:catLst>
    <dgm:cat type="hierarchy" pri="125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fact="0.9"/>
                  <dgm:constr type="l" for="ch" forName="titleText1" refType="w" fact="0.2"/>
                  <dgm:constr type="t" for="ch" forName="titleText1" refType="h" fact="0.7"/>
                  <dgm:constr type="w" for="ch" forName="titleText1" refType="w" fact="0.9"/>
                  <dgm:constr type="h" for="ch" forName="titleText1" refType="h" fact="0.3"/>
                  <dgm:constr type="primFontSz" for="des" forName="titleText1" refType="primFontSz" refFor="des" refForName="rootText1" op="lte"/>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fact="0.9"/>
                  <dgm:constr type="l" for="ch" forName="titleText1" refType="w" fact="0.2"/>
                  <dgm:constr type="t" for="ch" forName="titleText1" refType="h" fact="0.7"/>
                  <dgm:constr type="w" for="ch" forName="titleText1" refType="w" fact="0.9"/>
                  <dgm:constr type="h" for="ch" forName="titleText1" refType="h" fact="0.3"/>
                  <dgm:constr type="primFontSz" for="des" forName="titleText1" refType="primFontSz" refFor="des" refForName="rootText1" op="lte"/>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fact="0.9"/>
                  <dgm:constr type="l" for="ch" forName="titleText1" refType="w" fact="0.2"/>
                  <dgm:constr type="t" for="ch" forName="titleText1" refType="h" fact="0.7"/>
                  <dgm:constr type="w" for="ch" forName="titleText1" refType="w" fact="0.9"/>
                  <dgm:constr type="h" for="ch" forName="titleText1" refType="h" fact="0.3"/>
                  <dgm:constr type="primFontSz" for="des" forName="titleText1" refType="primFontSz" refFor="des" refForName="rootText1" op="lte"/>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fact="0.9"/>
                  <dgm:constr type="l" for="ch" forName="titleText1" refType="w" fact="0.2"/>
                  <dgm:constr type="t" for="ch" forName="titleText1" refType="h" fact="0.7"/>
                  <dgm:constr type="w" for="ch" forName="titleText1" refType="w" fact="0.9"/>
                  <dgm:constr type="h" for="ch" forName="titleText1" refType="h" fact="0.3"/>
                  <dgm:constr type="primFontSz" for="des" forName="titleText1" refType="primFontSz" refFor="des" refForName="rootText1" op="lte"/>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Max/>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h" fact="0.4"/>
              </dgm:constrLst>
              <dgm:ruleLst>
                <dgm:rule type="primFontSz" val="5" fact="NaN" max="NaN"/>
              </dgm:ruleLst>
            </dgm:layoutNode>
            <dgm:layoutNode name="titleText1" styleLbl="fgAcc0">
              <dgm:varLst>
                <dgm:chMax val="0"/>
                <dgm:chPref val="0"/>
              </dgm:varLst>
              <dgm:alg type="tx">
                <dgm:param type="parTxLTRAlign" val="r"/>
              </dgm:alg>
              <dgm:shape xmlns:r="http://schemas.openxmlformats.org/officeDocument/2006/relationships" type="rect" r:blip="">
                <dgm:adjLst/>
              </dgm:shape>
              <dgm:presOf axis="followSib" ptType="sibTrans" hideLastTrans="0" cnt="1"/>
              <dgm:constrLst>
                <dgm:constr type="primFontSz" val="65"/>
                <dgm:constr type="lMarg" refType="primFontSz" fact="0.2"/>
                <dgm:constr type="rMarg" refType="primFontSz" fact="0.2"/>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alg type="conn">
                            <dgm:param type="connRout" val="bend"/>
                            <dgm:param type="dim" val="1D"/>
                            <dgm:param type="endSty" val="noArr"/>
                            <dgm:param type="begPts" val="bCtr"/>
                            <dgm:param type="endPts" val="tCtr"/>
                            <dgm:param type="bendPt" val="end"/>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41" func="var" arg="hierBranch" op="equ" val="hang">
                    <dgm:layoutNode name="Name42">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3">
                    <dgm:layoutNode name="Name44">
                      <dgm:choose name="Name45">
                        <dgm:if name="Name46" axis="self" func="depth" op="lte" val="2">
                          <dgm:choose name="Name47">
                            <dgm:if name="Name48" axis="par ch" ptType="node asst" func="cnt" op="gte" val="1">
                              <dgm:alg type="conn">
                                <dgm:param type="connRout" val="bend"/>
                                <dgm:param type="dim" val="1D"/>
                                <dgm:param type="endSty" val="noArr"/>
                                <dgm:param type="begPts" val="bCtr"/>
                                <dgm:param type="endPts" val="midL midR"/>
                              </dgm:alg>
                            </dgm:if>
                            <dgm:else name="Name49">
                              <dgm:alg type="conn">
                                <dgm:param type="connRout" val="bend"/>
                                <dgm:param type="dim" val="1D"/>
                                <dgm:param type="endSty" val="noArr"/>
                                <dgm:param type="begPts" val="bCtr"/>
                                <dgm:param type="endPts" val="midL midR"/>
                                <dgm:param type="srcNode" val="rootConnector1"/>
                              </dgm:alg>
                            </dgm:else>
                          </dgm:choose>
                        </dgm:if>
                        <dgm:else name="Name50">
                          <dgm:choose name="Name51">
                            <dgm:if name="Name52" axis="par ch" ptType="node asst" func="cnt" op="gte" val="1">
                              <dgm:alg type="conn">
                                <dgm:param type="connRout" val="bend"/>
                                <dgm:param type="dim" val="1D"/>
                                <dgm:param type="endSty" val="noArr"/>
                                <dgm:param type="begPts" val="bCtr"/>
                                <dgm:param type="endPts" val="midL midR"/>
                              </dgm:alg>
                            </dgm:if>
                            <dgm:else name="Name53">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54">
                  <dgm:if name="Name55" func="var" arg="hierBranch" op="equ" val="l">
                    <dgm:choose name="Name56">
                      <dgm:if name="Name57"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58">
                        <dgm:alg type="hierRoot">
                          <dgm:param type="hierAlign" val="tR"/>
                        </dgm:alg>
                        <dgm:shape xmlns:r="http://schemas.openxmlformats.org/officeDocument/2006/relationships" r:blip="">
                          <dgm:adjLst/>
                        </dgm:shape>
                        <dgm:presOf/>
                        <dgm:constrLst>
                          <dgm:constr type="alignOff" val="0.25"/>
                        </dgm:constrLst>
                      </dgm:else>
                    </dgm:choose>
                  </dgm:if>
                  <dgm:if name="Name59" func="var" arg="hierBranch" op="equ" val="r">
                    <dgm:choose name="Name60">
                      <dgm:if name="Name61"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2">
                        <dgm:alg type="hierRoot">
                          <dgm:param type="hierAlign" val="tL"/>
                        </dgm:alg>
                        <dgm:shape xmlns:r="http://schemas.openxmlformats.org/officeDocument/2006/relationships" r:blip="">
                          <dgm:adjLst/>
                        </dgm:shape>
                        <dgm:presOf/>
                        <dgm:constrLst>
                          <dgm:constr type="alignOff" val="0.25"/>
                        </dgm:constrLst>
                      </dgm:else>
                    </dgm:choose>
                  </dgm:if>
                  <dgm:if name="Name63"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4" func="var" arg="hierBranch" op="equ" val="init">
                    <dgm:alg type="hierRoot"/>
                    <dgm:shape xmlns:r="http://schemas.openxmlformats.org/officeDocument/2006/relationships" r:blip="">
                      <dgm:adjLst/>
                    </dgm:shape>
                    <dgm:presOf/>
                    <dgm:constrLst>
                      <dgm:constr type="alignOff"/>
                      <dgm:constr type="bendDist" for="des" ptType="parTrans" refType="sp" fact="0.5"/>
                    </dgm:constrLst>
                  </dgm:if>
                  <dgm:else name="Name65">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66">
                    <dgm:if name="Name67" func="var" arg="hierBranch" op="equ" val="init">
                      <dgm:constrLst>
                        <dgm:constr type="l" for="ch" forName="rootText"/>
                        <dgm:constr type="t" for="ch" forName="rootText"/>
                        <dgm:constr type="w" for="ch" forName="rootText" refType="w"/>
                        <dgm:constr type="h" for="ch" forName="rootText" refType="h" fact="0.9"/>
                        <dgm:constr type="l" for="ch" forName="titleText2" refType="w" fact="0.2"/>
                        <dgm:constr type="t" for="ch" forName="titleText2" refType="h" fact="0.7"/>
                        <dgm:constr type="w" for="ch" forName="titleText2" refType="w" fact="0.9"/>
                        <dgm:constr type="h" for="ch" forName="titleText2" refType="h" fact="0.3"/>
                        <dgm:constr type="primFontSz" for="des" forName="titleText2" refType="primFontSz" refFor="des" refForName="rootText1" op="lte"/>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68" func="var" arg="hierBranch" op="equ" val="l">
                      <dgm:constrLst>
                        <dgm:constr type="l" for="ch" forName="rootText"/>
                        <dgm:constr type="t" for="ch" forName="rootText"/>
                        <dgm:constr type="w" for="ch" forName="rootText" refType="w"/>
                        <dgm:constr type="h" for="ch" forName="rootText" refType="h" fact="0.9"/>
                        <dgm:constr type="l" for="ch" forName="titleText2" refType="w" fact="0.2"/>
                        <dgm:constr type="t" for="ch" forName="titleText2" refType="h" fact="0.7"/>
                        <dgm:constr type="w" for="ch" forName="titleText2" refType="w" fact="0.9"/>
                        <dgm:constr type="h" for="ch" forName="titleText2" refType="h" fact="0.3"/>
                        <dgm:constr type="primFontSz" for="des" forName="titleText2" refType="primFontSz" refFor="des" refForName="rootText1" op="lte"/>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69" func="var" arg="hierBranch" op="equ" val="r">
                      <dgm:constrLst>
                        <dgm:constr type="l" for="ch" forName="rootText"/>
                        <dgm:constr type="t" for="ch" forName="rootText"/>
                        <dgm:constr type="w" for="ch" forName="rootText" refType="w"/>
                        <dgm:constr type="h" for="ch" forName="rootText" refType="h" fact="0.9"/>
                        <dgm:constr type="l" for="ch" forName="titleText2" refType="w" fact="0.2"/>
                        <dgm:constr type="t" for="ch" forName="titleText2" refType="h" fact="0.7"/>
                        <dgm:constr type="w" for="ch" forName="titleText2" refType="w" fact="0.9"/>
                        <dgm:constr type="h" for="ch" forName="titleText2" refType="h" fact="0.3"/>
                        <dgm:constr type="primFontSz" for="des" forName="titleText2" refType="primFontSz" refFor="des" refForName="rootText1" op="lte"/>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70">
                      <dgm:constrLst>
                        <dgm:constr type="l" for="ch" forName="rootText"/>
                        <dgm:constr type="t" for="ch" forName="rootText"/>
                        <dgm:constr type="w" for="ch" forName="rootText" refType="w"/>
                        <dgm:constr type="h" for="ch" forName="rootText" refType="h" fact="0.9"/>
                        <dgm:constr type="l" for="ch" forName="titleText2" refType="w" fact="0.2"/>
                        <dgm:constr type="t" for="ch" forName="titleText2" refType="h" fact="0.7"/>
                        <dgm:constr type="w" for="ch" forName="titleText2" refType="w" fact="0.9"/>
                        <dgm:constr type="h" for="ch" forName="titleText2" refType="h" fact="0.3"/>
                        <dgm:constr type="primFontSz" for="des" forName="titleText2" refType="primFontSz" refFor="des" refForName="rootText1" op="lte"/>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varLst>
                      <dgm:chMax/>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h" fact="0.4"/>
                    </dgm:constrLst>
                    <dgm:ruleLst>
                      <dgm:rule type="primFontSz" val="5" fact="NaN" max="NaN"/>
                    </dgm:ruleLst>
                  </dgm:layoutNode>
                  <dgm:layoutNode name="titleText2" styleLbl="fgAcc1">
                    <dgm:varLst>
                      <dgm:chMax val="0"/>
                      <dgm:chPref val="0"/>
                    </dgm:varLst>
                    <dgm:alg type="tx">
                      <dgm:param type="parTxLTRAlign" val="r"/>
                    </dgm:alg>
                    <dgm:shape xmlns:r="http://schemas.openxmlformats.org/officeDocument/2006/relationships" type="rect" r:blip="">
                      <dgm:adjLst/>
                    </dgm:shape>
                    <dgm:presOf axis="followSib" ptType="sibTrans" hideLastTrans="0" cnt="1"/>
                    <dgm:constrLst>
                      <dgm:constr type="primFontSz" val="65"/>
                      <dgm:constr type="lMarg" refType="primFontSz" fact="0.2"/>
                      <dgm:constr type="rMarg" refType="primFontSz" fact="0.2"/>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71">
                    <dgm:if name="Name72" func="var" arg="hierBranch" op="equ" val="l">
                      <dgm:alg type="hierChild">
                        <dgm:param type="chAlign" val="r"/>
                        <dgm:param type="linDir" val="fromT"/>
                      </dgm:alg>
                    </dgm:if>
                    <dgm:if name="Name73" func="var" arg="hierBranch" op="equ" val="r">
                      <dgm:alg type="hierChild">
                        <dgm:param type="chAlign" val="l"/>
                        <dgm:param type="linDir" val="fromT"/>
                      </dgm:alg>
                    </dgm:if>
                    <dgm:if name="Name74" func="var" arg="hierBranch" op="equ" val="hang">
                      <dgm:choose name="Name75">
                        <dgm:if name="Name76" func="var" arg="dir" op="equ" val="norm">
                          <dgm:alg type="hierChild">
                            <dgm:param type="chAlign" val="l"/>
                            <dgm:param type="linDir" val="fromL"/>
                            <dgm:param type="secChAlign" val="t"/>
                            <dgm:param type="secLinDir" val="fromT"/>
                          </dgm:alg>
                        </dgm:if>
                        <dgm:else name="Name77">
                          <dgm:alg type="hierChild">
                            <dgm:param type="chAlign" val="l"/>
                            <dgm:param type="linDir" val="fromR"/>
                            <dgm:param type="secChAlign" val="t"/>
                            <dgm:param type="secLinDir" val="fromT"/>
                          </dgm:alg>
                        </dgm:else>
                      </dgm:choose>
                    </dgm:if>
                    <dgm:if name="Name78" func="var" arg="hierBranch" op="equ" val="std">
                      <dgm:choose name="Name79">
                        <dgm:if name="Name80" func="var" arg="dir" op="equ" val="norm">
                          <dgm:alg type="hierChild"/>
                        </dgm:if>
                        <dgm:else name="Name81">
                          <dgm:alg type="hierChild">
                            <dgm:param type="linDir" val="fromR"/>
                          </dgm:alg>
                        </dgm:else>
                      </dgm:choose>
                    </dgm:if>
                    <dgm:if name="Name82" func="var" arg="hierBranch" op="equ" val="init">
                      <dgm:choose name="Name83">
                        <dgm:if name="Name84" func="var" arg="dir" op="equ" val="norm">
                          <dgm:alg type="hierChild"/>
                        </dgm:if>
                        <dgm:else name="Name85">
                          <dgm:alg type="hierChild">
                            <dgm:param type="linDir" val="fromR"/>
                          </dgm:alg>
                        </dgm:else>
                      </dgm:choose>
                    </dgm:if>
                    <dgm:else name="Name86"/>
                  </dgm:choose>
                  <dgm:shape xmlns:r="http://schemas.openxmlformats.org/officeDocument/2006/relationships" r:blip="">
                    <dgm:adjLst/>
                  </dgm:shape>
                  <dgm:presOf/>
                  <dgm:constrLst/>
                  <dgm:ruleLst/>
                  <dgm:forEach name="Name87" ref="rep2a"/>
                </dgm:layoutNode>
                <dgm:layoutNode name="hierChild5">
                  <dgm:choose name="Name88">
                    <dgm:if name="Name89" func="var" arg="dir" op="equ" val="norm">
                      <dgm:alg type="hierChild">
                        <dgm:param type="chAlign" val="l"/>
                        <dgm:param type="linDir" val="fromL"/>
                        <dgm:param type="secChAlign" val="t"/>
                        <dgm:param type="secLinDir" val="fromT"/>
                      </dgm:alg>
                    </dgm:if>
                    <dgm:else name="Name90">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91" ref="rep2b"/>
                </dgm:layoutNode>
              </dgm:layoutNode>
            </dgm:forEach>
          </dgm:layoutNode>
          <dgm:layoutNode name="hierChild3">
            <dgm:choose name="Name92">
              <dgm:if name="Name93" func="var" arg="dir" op="equ" val="norm">
                <dgm:alg type="hierChild">
                  <dgm:param type="chAlign" val="l"/>
                  <dgm:param type="linDir" val="fromL"/>
                  <dgm:param type="secChAlign" val="t"/>
                  <dgm:param type="secLinDir" val="fromT"/>
                </dgm:alg>
              </dgm:if>
              <dgm:else name="Name94">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95" axis="precedSib" ptType="parTrans" st="-1" cnt="1">
                <dgm:layoutNode name="Name96">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97">
                  <dgm:if name="Name98" func="var" arg="hierBranch" op="equ" val="l">
                    <dgm:alg type="hierRoot">
                      <dgm:param type="hierAlign" val="tR"/>
                    </dgm:alg>
                    <dgm:shape xmlns:r="http://schemas.openxmlformats.org/officeDocument/2006/relationships" r:blip="">
                      <dgm:adjLst/>
                    </dgm:shape>
                    <dgm:presOf/>
                    <dgm:constrLst>
                      <dgm:constr type="alignOff" val="0.65"/>
                    </dgm:constrLst>
                  </dgm:if>
                  <dgm:if name="Name99" func="var" arg="hierBranch" op="equ" val="r">
                    <dgm:alg type="hierRoot">
                      <dgm:param type="hierAlign" val="tL"/>
                    </dgm:alg>
                    <dgm:shape xmlns:r="http://schemas.openxmlformats.org/officeDocument/2006/relationships" r:blip="">
                      <dgm:adjLst/>
                    </dgm:shape>
                    <dgm:presOf/>
                    <dgm:constrLst>
                      <dgm:constr type="alignOff" val="0.65"/>
                    </dgm:constrLst>
                  </dgm:if>
                  <dgm:if name="Name100" func="var" arg="hierBranch" op="equ" val="hang">
                    <dgm:alg type="hierRoot"/>
                    <dgm:shape xmlns:r="http://schemas.openxmlformats.org/officeDocument/2006/relationships" r:blip="">
                      <dgm:adjLst/>
                    </dgm:shape>
                    <dgm:presOf/>
                    <dgm:constrLst>
                      <dgm:constr type="alignOff" val="0.65"/>
                    </dgm:constrLst>
                  </dgm:if>
                  <dgm:if name="Name101"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02" func="var" arg="hierBranch" op="equ" val="init">
                    <dgm:alg type="hierRoot"/>
                    <dgm:shape xmlns:r="http://schemas.openxmlformats.org/officeDocument/2006/relationships" r:blip="">
                      <dgm:adjLst/>
                    </dgm:shape>
                    <dgm:presOf/>
                    <dgm:constrLst>
                      <dgm:constr type="alignOff"/>
                      <dgm:constr type="bendDist" for="des" ptType="parTrans" refType="sp" fact="0.5"/>
                    </dgm:constrLst>
                  </dgm:if>
                  <dgm:else name="Name103"/>
                </dgm:choose>
                <dgm:ruleLst/>
                <dgm:layoutNode name="rootComposite3">
                  <dgm:alg type="composite"/>
                  <dgm:shape xmlns:r="http://schemas.openxmlformats.org/officeDocument/2006/relationships" r:blip="">
                    <dgm:adjLst/>
                  </dgm:shape>
                  <dgm:presOf axis="self" ptType="node" cnt="1"/>
                  <dgm:choose name="Name104">
                    <dgm:if name="Name105" func="var" arg="hierBranch" op="equ" val="init">
                      <dgm:constrLst>
                        <dgm:constr type="l" for="ch" forName="rootText3"/>
                        <dgm:constr type="t" for="ch" forName="rootText3"/>
                        <dgm:constr type="w" for="ch" forName="rootText3" refType="w"/>
                        <dgm:constr type="h" for="ch" forName="rootText3" refType="h" fact="0.9"/>
                        <dgm:constr type="l" for="ch" forName="titleText3" refType="w" fact="0.2"/>
                        <dgm:constr type="t" for="ch" forName="titleText3" refType="h" fact="0.7"/>
                        <dgm:constr type="w" for="ch" forName="titleText3" refType="w" fact="0.9"/>
                        <dgm:constr type="h" for="ch" forName="titleText3" refType="h" fact="0.3"/>
                        <dgm:constr type="primFontSz" for="des" forName="titleText3" refType="primFontSz" refFor="des" refForName="rootText3" op="lte"/>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06" func="var" arg="hierBranch" op="equ" val="l">
                      <dgm:constrLst>
                        <dgm:constr type="l" for="ch" forName="rootText3"/>
                        <dgm:constr type="t" for="ch" forName="rootText3"/>
                        <dgm:constr type="w" for="ch" forName="rootText3" refType="w"/>
                        <dgm:constr type="h" for="ch" forName="rootText3" refType="h" fact="0.9"/>
                        <dgm:constr type="l" for="ch" forName="titleText3" refType="w" fact="0.2"/>
                        <dgm:constr type="t" for="ch" forName="titleText3" refType="h" fact="0.7"/>
                        <dgm:constr type="w" for="ch" forName="titleText3" refType="w" fact="0.9"/>
                        <dgm:constr type="h" for="ch" forName="titleText3" refType="h" fact="0.3"/>
                        <dgm:constr type="primFontSz" for="des" forName="titleText3" refType="primFontSz" refFor="des" refForName="rootText3" op="lte"/>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07" func="var" arg="hierBranch" op="equ" val="r">
                      <dgm:constrLst>
                        <dgm:constr type="l" for="ch" forName="rootText3"/>
                        <dgm:constr type="t" for="ch" forName="rootText3"/>
                        <dgm:constr type="w" for="ch" forName="rootText3" refType="w"/>
                        <dgm:constr type="h" for="ch" forName="rootText3" refType="h" fact="0.9"/>
                        <dgm:constr type="l" for="ch" forName="titleText3" refType="w" fact="0.2"/>
                        <dgm:constr type="t" for="ch" forName="titleText3" refType="h" fact="0.7"/>
                        <dgm:constr type="w" for="ch" forName="titleText3" refType="w" fact="0.9"/>
                        <dgm:constr type="h" for="ch" forName="titleText3" refType="h" fact="0.3"/>
                        <dgm:constr type="primFontSz" for="des" forName="titleText3" refType="primFontSz" refFor="des" refForName="rootText3" op="lte"/>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08">
                      <dgm:constrLst>
                        <dgm:constr type="l" for="ch" forName="rootText3"/>
                        <dgm:constr type="t" for="ch" forName="rootText3"/>
                        <dgm:constr type="w" for="ch" forName="rootText3" refType="w"/>
                        <dgm:constr type="h" for="ch" forName="rootText3" refType="h" fact="0.9"/>
                        <dgm:constr type="l" for="ch" forName="titleText3" refType="w" fact="0.2"/>
                        <dgm:constr type="t" for="ch" forName="titleText3" refType="h" fact="0.7"/>
                        <dgm:constr type="w" for="ch" forName="titleText3" refType="w" fact="0.9"/>
                        <dgm:constr type="h" for="ch" forName="titleText3" refType="h" fact="0.3"/>
                        <dgm:constr type="primFontSz" for="des" forName="titleText3" refType="primFontSz" refFor="des" refForName="rootText3" op="lte"/>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styleLbl="asst1">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h" fact="0.4"/>
                    </dgm:constrLst>
                    <dgm:ruleLst>
                      <dgm:rule type="primFontSz" val="5" fact="NaN" max="NaN"/>
                    </dgm:ruleLst>
                  </dgm:layoutNode>
                  <dgm:layoutNode name="titleText3" styleLbl="fgAcc2">
                    <dgm:varLst>
                      <dgm:chMax val="0"/>
                      <dgm:chPref val="0"/>
                    </dgm:varLst>
                    <dgm:alg type="tx">
                      <dgm:param type="parTxLTRAlign" val="r"/>
                    </dgm:alg>
                    <dgm:shape xmlns:r="http://schemas.openxmlformats.org/officeDocument/2006/relationships" type="rect" r:blip="">
                      <dgm:adjLst/>
                    </dgm:shape>
                    <dgm:presOf axis="followSib" ptType="sibTrans" hideLastTrans="0" cnt="1"/>
                    <dgm:constrLst>
                      <dgm:constr type="primFontSz" val="65"/>
                      <dgm:constr type="lMarg" refType="primFontSz" fact="0.2"/>
                      <dgm:constr type="rMarg" refType="primFontSz" fact="0.2"/>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09">
                    <dgm:if name="Name110" func="var" arg="hierBranch" op="equ" val="l">
                      <dgm:alg type="hierChild">
                        <dgm:param type="chAlign" val="r"/>
                        <dgm:param type="linDir" val="fromT"/>
                      </dgm:alg>
                    </dgm:if>
                    <dgm:if name="Name111" func="var" arg="hierBranch" op="equ" val="r">
                      <dgm:alg type="hierChild">
                        <dgm:param type="chAlign" val="l"/>
                        <dgm:param type="linDir" val="fromT"/>
                      </dgm:alg>
                    </dgm:if>
                    <dgm:if name="Name112" func="var" arg="hierBranch" op="equ" val="hang">
                      <dgm:choose name="Name113">
                        <dgm:if name="Name114" func="var" arg="dir" op="equ" val="norm">
                          <dgm:alg type="hierChild">
                            <dgm:param type="chAlign" val="l"/>
                            <dgm:param type="linDir" val="fromL"/>
                            <dgm:param type="secChAlign" val="t"/>
                            <dgm:param type="secLinDir" val="fromT"/>
                          </dgm:alg>
                        </dgm:if>
                        <dgm:else name="Name115">
                          <dgm:alg type="hierChild">
                            <dgm:param type="chAlign" val="l"/>
                            <dgm:param type="linDir" val="fromR"/>
                            <dgm:param type="secChAlign" val="t"/>
                            <dgm:param type="secLinDir" val="fromT"/>
                          </dgm:alg>
                        </dgm:else>
                      </dgm:choose>
                    </dgm:if>
                    <dgm:if name="Name116" func="var" arg="hierBranch" op="equ" val="std">
                      <dgm:choose name="Name117">
                        <dgm:if name="Name118" func="var" arg="dir" op="equ" val="norm">
                          <dgm:alg type="hierChild"/>
                        </dgm:if>
                        <dgm:else name="Name119">
                          <dgm:alg type="hierChild">
                            <dgm:param type="linDir" val="fromR"/>
                          </dgm:alg>
                        </dgm:else>
                      </dgm:choose>
                    </dgm:if>
                    <dgm:if name="Name120" func="var" arg="hierBranch" op="equ" val="init">
                      <dgm:alg type="hierChild"/>
                    </dgm:if>
                    <dgm:else name="Name121"/>
                  </dgm:choose>
                  <dgm:shape xmlns:r="http://schemas.openxmlformats.org/officeDocument/2006/relationships" r:blip="">
                    <dgm:adjLst/>
                  </dgm:shape>
                  <dgm:presOf/>
                  <dgm:constrLst/>
                  <dgm:ruleLst/>
                  <dgm:forEach name="Name122" ref="rep2a"/>
                </dgm:layoutNode>
                <dgm:layoutNode name="hierChild7">
                  <dgm:choose name="Name123">
                    <dgm:if name="Name124" func="var" arg="dir" op="equ" val="norm">
                      <dgm:alg type="hierChild">
                        <dgm:param type="chAlign" val="l"/>
                        <dgm:param type="linDir" val="fromL"/>
                        <dgm:param type="secChAlign" val="t"/>
                        <dgm:param type="secLinDir" val="fromT"/>
                      </dgm:alg>
                    </dgm:if>
                    <dgm:else name="Name12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26" ref="rep2b"/>
                </dgm:layoutNode>
              </dgm:layoutNode>
            </dgm:forEach>
          </dgm:layoutNode>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8/layout/NameandTitleOrganizationalChart">
  <dgm:title val=""/>
  <dgm:desc val=""/>
  <dgm:catLst>
    <dgm:cat type="hierarchy" pri="125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fact="0.9"/>
                  <dgm:constr type="l" for="ch" forName="titleText1" refType="w" fact="0.2"/>
                  <dgm:constr type="t" for="ch" forName="titleText1" refType="h" fact="0.7"/>
                  <dgm:constr type="w" for="ch" forName="titleText1" refType="w" fact="0.9"/>
                  <dgm:constr type="h" for="ch" forName="titleText1" refType="h" fact="0.3"/>
                  <dgm:constr type="primFontSz" for="des" forName="titleText1" refType="primFontSz" refFor="des" refForName="rootText1" op="lte"/>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fact="0.9"/>
                  <dgm:constr type="l" for="ch" forName="titleText1" refType="w" fact="0.2"/>
                  <dgm:constr type="t" for="ch" forName="titleText1" refType="h" fact="0.7"/>
                  <dgm:constr type="w" for="ch" forName="titleText1" refType="w" fact="0.9"/>
                  <dgm:constr type="h" for="ch" forName="titleText1" refType="h" fact="0.3"/>
                  <dgm:constr type="primFontSz" for="des" forName="titleText1" refType="primFontSz" refFor="des" refForName="rootText1" op="lte"/>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fact="0.9"/>
                  <dgm:constr type="l" for="ch" forName="titleText1" refType="w" fact="0.2"/>
                  <dgm:constr type="t" for="ch" forName="titleText1" refType="h" fact="0.7"/>
                  <dgm:constr type="w" for="ch" forName="titleText1" refType="w" fact="0.9"/>
                  <dgm:constr type="h" for="ch" forName="titleText1" refType="h" fact="0.3"/>
                  <dgm:constr type="primFontSz" for="des" forName="titleText1" refType="primFontSz" refFor="des" refForName="rootText1" op="lte"/>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fact="0.9"/>
                  <dgm:constr type="l" for="ch" forName="titleText1" refType="w" fact="0.2"/>
                  <dgm:constr type="t" for="ch" forName="titleText1" refType="h" fact="0.7"/>
                  <dgm:constr type="w" for="ch" forName="titleText1" refType="w" fact="0.9"/>
                  <dgm:constr type="h" for="ch" forName="titleText1" refType="h" fact="0.3"/>
                  <dgm:constr type="primFontSz" for="des" forName="titleText1" refType="primFontSz" refFor="des" refForName="rootText1" op="lte"/>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Max/>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h" fact="0.4"/>
              </dgm:constrLst>
              <dgm:ruleLst>
                <dgm:rule type="primFontSz" val="5" fact="NaN" max="NaN"/>
              </dgm:ruleLst>
            </dgm:layoutNode>
            <dgm:layoutNode name="titleText1" styleLbl="fgAcc0">
              <dgm:varLst>
                <dgm:chMax val="0"/>
                <dgm:chPref val="0"/>
              </dgm:varLst>
              <dgm:alg type="tx">
                <dgm:param type="parTxLTRAlign" val="r"/>
              </dgm:alg>
              <dgm:shape xmlns:r="http://schemas.openxmlformats.org/officeDocument/2006/relationships" type="rect" r:blip="">
                <dgm:adjLst/>
              </dgm:shape>
              <dgm:presOf axis="followSib" ptType="sibTrans" hideLastTrans="0" cnt="1"/>
              <dgm:constrLst>
                <dgm:constr type="primFontSz" val="65"/>
                <dgm:constr type="lMarg" refType="primFontSz" fact="0.2"/>
                <dgm:constr type="rMarg" refType="primFontSz" fact="0.2"/>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alg type="conn">
                            <dgm:param type="connRout" val="bend"/>
                            <dgm:param type="dim" val="1D"/>
                            <dgm:param type="endSty" val="noArr"/>
                            <dgm:param type="begPts" val="bCtr"/>
                            <dgm:param type="endPts" val="tCtr"/>
                            <dgm:param type="bendPt" val="end"/>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41" func="var" arg="hierBranch" op="equ" val="hang">
                    <dgm:layoutNode name="Name42">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3">
                    <dgm:layoutNode name="Name44">
                      <dgm:choose name="Name45">
                        <dgm:if name="Name46" axis="self" func="depth" op="lte" val="2">
                          <dgm:choose name="Name47">
                            <dgm:if name="Name48" axis="par ch" ptType="node asst" func="cnt" op="gte" val="1">
                              <dgm:alg type="conn">
                                <dgm:param type="connRout" val="bend"/>
                                <dgm:param type="dim" val="1D"/>
                                <dgm:param type="endSty" val="noArr"/>
                                <dgm:param type="begPts" val="bCtr"/>
                                <dgm:param type="endPts" val="midL midR"/>
                              </dgm:alg>
                            </dgm:if>
                            <dgm:else name="Name49">
                              <dgm:alg type="conn">
                                <dgm:param type="connRout" val="bend"/>
                                <dgm:param type="dim" val="1D"/>
                                <dgm:param type="endSty" val="noArr"/>
                                <dgm:param type="begPts" val="bCtr"/>
                                <dgm:param type="endPts" val="midL midR"/>
                                <dgm:param type="srcNode" val="rootConnector1"/>
                              </dgm:alg>
                            </dgm:else>
                          </dgm:choose>
                        </dgm:if>
                        <dgm:else name="Name50">
                          <dgm:choose name="Name51">
                            <dgm:if name="Name52" axis="par ch" ptType="node asst" func="cnt" op="gte" val="1">
                              <dgm:alg type="conn">
                                <dgm:param type="connRout" val="bend"/>
                                <dgm:param type="dim" val="1D"/>
                                <dgm:param type="endSty" val="noArr"/>
                                <dgm:param type="begPts" val="bCtr"/>
                                <dgm:param type="endPts" val="midL midR"/>
                              </dgm:alg>
                            </dgm:if>
                            <dgm:else name="Name53">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54">
                  <dgm:if name="Name55" func="var" arg="hierBranch" op="equ" val="l">
                    <dgm:choose name="Name56">
                      <dgm:if name="Name57"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58">
                        <dgm:alg type="hierRoot">
                          <dgm:param type="hierAlign" val="tR"/>
                        </dgm:alg>
                        <dgm:shape xmlns:r="http://schemas.openxmlformats.org/officeDocument/2006/relationships" r:blip="">
                          <dgm:adjLst/>
                        </dgm:shape>
                        <dgm:presOf/>
                        <dgm:constrLst>
                          <dgm:constr type="alignOff" val="0.25"/>
                        </dgm:constrLst>
                      </dgm:else>
                    </dgm:choose>
                  </dgm:if>
                  <dgm:if name="Name59" func="var" arg="hierBranch" op="equ" val="r">
                    <dgm:choose name="Name60">
                      <dgm:if name="Name61"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2">
                        <dgm:alg type="hierRoot">
                          <dgm:param type="hierAlign" val="tL"/>
                        </dgm:alg>
                        <dgm:shape xmlns:r="http://schemas.openxmlformats.org/officeDocument/2006/relationships" r:blip="">
                          <dgm:adjLst/>
                        </dgm:shape>
                        <dgm:presOf/>
                        <dgm:constrLst>
                          <dgm:constr type="alignOff" val="0.25"/>
                        </dgm:constrLst>
                      </dgm:else>
                    </dgm:choose>
                  </dgm:if>
                  <dgm:if name="Name63"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4" func="var" arg="hierBranch" op="equ" val="init">
                    <dgm:alg type="hierRoot"/>
                    <dgm:shape xmlns:r="http://schemas.openxmlformats.org/officeDocument/2006/relationships" r:blip="">
                      <dgm:adjLst/>
                    </dgm:shape>
                    <dgm:presOf/>
                    <dgm:constrLst>
                      <dgm:constr type="alignOff"/>
                      <dgm:constr type="bendDist" for="des" ptType="parTrans" refType="sp" fact="0.5"/>
                    </dgm:constrLst>
                  </dgm:if>
                  <dgm:else name="Name65">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66">
                    <dgm:if name="Name67" func="var" arg="hierBranch" op="equ" val="init">
                      <dgm:constrLst>
                        <dgm:constr type="l" for="ch" forName="rootText"/>
                        <dgm:constr type="t" for="ch" forName="rootText"/>
                        <dgm:constr type="w" for="ch" forName="rootText" refType="w"/>
                        <dgm:constr type="h" for="ch" forName="rootText" refType="h" fact="0.9"/>
                        <dgm:constr type="l" for="ch" forName="titleText2" refType="w" fact="0.2"/>
                        <dgm:constr type="t" for="ch" forName="titleText2" refType="h" fact="0.7"/>
                        <dgm:constr type="w" for="ch" forName="titleText2" refType="w" fact="0.9"/>
                        <dgm:constr type="h" for="ch" forName="titleText2" refType="h" fact="0.3"/>
                        <dgm:constr type="primFontSz" for="des" forName="titleText2" refType="primFontSz" refFor="des" refForName="rootText1" op="lte"/>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68" func="var" arg="hierBranch" op="equ" val="l">
                      <dgm:constrLst>
                        <dgm:constr type="l" for="ch" forName="rootText"/>
                        <dgm:constr type="t" for="ch" forName="rootText"/>
                        <dgm:constr type="w" for="ch" forName="rootText" refType="w"/>
                        <dgm:constr type="h" for="ch" forName="rootText" refType="h" fact="0.9"/>
                        <dgm:constr type="l" for="ch" forName="titleText2" refType="w" fact="0.2"/>
                        <dgm:constr type="t" for="ch" forName="titleText2" refType="h" fact="0.7"/>
                        <dgm:constr type="w" for="ch" forName="titleText2" refType="w" fact="0.9"/>
                        <dgm:constr type="h" for="ch" forName="titleText2" refType="h" fact="0.3"/>
                        <dgm:constr type="primFontSz" for="des" forName="titleText2" refType="primFontSz" refFor="des" refForName="rootText1" op="lte"/>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69" func="var" arg="hierBranch" op="equ" val="r">
                      <dgm:constrLst>
                        <dgm:constr type="l" for="ch" forName="rootText"/>
                        <dgm:constr type="t" for="ch" forName="rootText"/>
                        <dgm:constr type="w" for="ch" forName="rootText" refType="w"/>
                        <dgm:constr type="h" for="ch" forName="rootText" refType="h" fact="0.9"/>
                        <dgm:constr type="l" for="ch" forName="titleText2" refType="w" fact="0.2"/>
                        <dgm:constr type="t" for="ch" forName="titleText2" refType="h" fact="0.7"/>
                        <dgm:constr type="w" for="ch" forName="titleText2" refType="w" fact="0.9"/>
                        <dgm:constr type="h" for="ch" forName="titleText2" refType="h" fact="0.3"/>
                        <dgm:constr type="primFontSz" for="des" forName="titleText2" refType="primFontSz" refFor="des" refForName="rootText1" op="lte"/>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70">
                      <dgm:constrLst>
                        <dgm:constr type="l" for="ch" forName="rootText"/>
                        <dgm:constr type="t" for="ch" forName="rootText"/>
                        <dgm:constr type="w" for="ch" forName="rootText" refType="w"/>
                        <dgm:constr type="h" for="ch" forName="rootText" refType="h" fact="0.9"/>
                        <dgm:constr type="l" for="ch" forName="titleText2" refType="w" fact="0.2"/>
                        <dgm:constr type="t" for="ch" forName="titleText2" refType="h" fact="0.7"/>
                        <dgm:constr type="w" for="ch" forName="titleText2" refType="w" fact="0.9"/>
                        <dgm:constr type="h" for="ch" forName="titleText2" refType="h" fact="0.3"/>
                        <dgm:constr type="primFontSz" for="des" forName="titleText2" refType="primFontSz" refFor="des" refForName="rootText1" op="lte"/>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varLst>
                      <dgm:chMax/>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h" fact="0.4"/>
                    </dgm:constrLst>
                    <dgm:ruleLst>
                      <dgm:rule type="primFontSz" val="5" fact="NaN" max="NaN"/>
                    </dgm:ruleLst>
                  </dgm:layoutNode>
                  <dgm:layoutNode name="titleText2" styleLbl="fgAcc1">
                    <dgm:varLst>
                      <dgm:chMax val="0"/>
                      <dgm:chPref val="0"/>
                    </dgm:varLst>
                    <dgm:alg type="tx">
                      <dgm:param type="parTxLTRAlign" val="r"/>
                    </dgm:alg>
                    <dgm:shape xmlns:r="http://schemas.openxmlformats.org/officeDocument/2006/relationships" type="rect" r:blip="">
                      <dgm:adjLst/>
                    </dgm:shape>
                    <dgm:presOf axis="followSib" ptType="sibTrans" hideLastTrans="0" cnt="1"/>
                    <dgm:constrLst>
                      <dgm:constr type="primFontSz" val="65"/>
                      <dgm:constr type="lMarg" refType="primFontSz" fact="0.2"/>
                      <dgm:constr type="rMarg" refType="primFontSz" fact="0.2"/>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71">
                    <dgm:if name="Name72" func="var" arg="hierBranch" op="equ" val="l">
                      <dgm:alg type="hierChild">
                        <dgm:param type="chAlign" val="r"/>
                        <dgm:param type="linDir" val="fromT"/>
                      </dgm:alg>
                    </dgm:if>
                    <dgm:if name="Name73" func="var" arg="hierBranch" op="equ" val="r">
                      <dgm:alg type="hierChild">
                        <dgm:param type="chAlign" val="l"/>
                        <dgm:param type="linDir" val="fromT"/>
                      </dgm:alg>
                    </dgm:if>
                    <dgm:if name="Name74" func="var" arg="hierBranch" op="equ" val="hang">
                      <dgm:choose name="Name75">
                        <dgm:if name="Name76" func="var" arg="dir" op="equ" val="norm">
                          <dgm:alg type="hierChild">
                            <dgm:param type="chAlign" val="l"/>
                            <dgm:param type="linDir" val="fromL"/>
                            <dgm:param type="secChAlign" val="t"/>
                            <dgm:param type="secLinDir" val="fromT"/>
                          </dgm:alg>
                        </dgm:if>
                        <dgm:else name="Name77">
                          <dgm:alg type="hierChild">
                            <dgm:param type="chAlign" val="l"/>
                            <dgm:param type="linDir" val="fromR"/>
                            <dgm:param type="secChAlign" val="t"/>
                            <dgm:param type="secLinDir" val="fromT"/>
                          </dgm:alg>
                        </dgm:else>
                      </dgm:choose>
                    </dgm:if>
                    <dgm:if name="Name78" func="var" arg="hierBranch" op="equ" val="std">
                      <dgm:choose name="Name79">
                        <dgm:if name="Name80" func="var" arg="dir" op="equ" val="norm">
                          <dgm:alg type="hierChild"/>
                        </dgm:if>
                        <dgm:else name="Name81">
                          <dgm:alg type="hierChild">
                            <dgm:param type="linDir" val="fromR"/>
                          </dgm:alg>
                        </dgm:else>
                      </dgm:choose>
                    </dgm:if>
                    <dgm:if name="Name82" func="var" arg="hierBranch" op="equ" val="init">
                      <dgm:choose name="Name83">
                        <dgm:if name="Name84" func="var" arg="dir" op="equ" val="norm">
                          <dgm:alg type="hierChild"/>
                        </dgm:if>
                        <dgm:else name="Name85">
                          <dgm:alg type="hierChild">
                            <dgm:param type="linDir" val="fromR"/>
                          </dgm:alg>
                        </dgm:else>
                      </dgm:choose>
                    </dgm:if>
                    <dgm:else name="Name86"/>
                  </dgm:choose>
                  <dgm:shape xmlns:r="http://schemas.openxmlformats.org/officeDocument/2006/relationships" r:blip="">
                    <dgm:adjLst/>
                  </dgm:shape>
                  <dgm:presOf/>
                  <dgm:constrLst/>
                  <dgm:ruleLst/>
                  <dgm:forEach name="Name87" ref="rep2a"/>
                </dgm:layoutNode>
                <dgm:layoutNode name="hierChild5">
                  <dgm:choose name="Name88">
                    <dgm:if name="Name89" func="var" arg="dir" op="equ" val="norm">
                      <dgm:alg type="hierChild">
                        <dgm:param type="chAlign" val="l"/>
                        <dgm:param type="linDir" val="fromL"/>
                        <dgm:param type="secChAlign" val="t"/>
                        <dgm:param type="secLinDir" val="fromT"/>
                      </dgm:alg>
                    </dgm:if>
                    <dgm:else name="Name90">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91" ref="rep2b"/>
                </dgm:layoutNode>
              </dgm:layoutNode>
            </dgm:forEach>
          </dgm:layoutNode>
          <dgm:layoutNode name="hierChild3">
            <dgm:choose name="Name92">
              <dgm:if name="Name93" func="var" arg="dir" op="equ" val="norm">
                <dgm:alg type="hierChild">
                  <dgm:param type="chAlign" val="l"/>
                  <dgm:param type="linDir" val="fromL"/>
                  <dgm:param type="secChAlign" val="t"/>
                  <dgm:param type="secLinDir" val="fromT"/>
                </dgm:alg>
              </dgm:if>
              <dgm:else name="Name94">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95" axis="precedSib" ptType="parTrans" st="-1" cnt="1">
                <dgm:layoutNode name="Name96">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97">
                  <dgm:if name="Name98" func="var" arg="hierBranch" op="equ" val="l">
                    <dgm:alg type="hierRoot">
                      <dgm:param type="hierAlign" val="tR"/>
                    </dgm:alg>
                    <dgm:shape xmlns:r="http://schemas.openxmlformats.org/officeDocument/2006/relationships" r:blip="">
                      <dgm:adjLst/>
                    </dgm:shape>
                    <dgm:presOf/>
                    <dgm:constrLst>
                      <dgm:constr type="alignOff" val="0.65"/>
                    </dgm:constrLst>
                  </dgm:if>
                  <dgm:if name="Name99" func="var" arg="hierBranch" op="equ" val="r">
                    <dgm:alg type="hierRoot">
                      <dgm:param type="hierAlign" val="tL"/>
                    </dgm:alg>
                    <dgm:shape xmlns:r="http://schemas.openxmlformats.org/officeDocument/2006/relationships" r:blip="">
                      <dgm:adjLst/>
                    </dgm:shape>
                    <dgm:presOf/>
                    <dgm:constrLst>
                      <dgm:constr type="alignOff" val="0.65"/>
                    </dgm:constrLst>
                  </dgm:if>
                  <dgm:if name="Name100" func="var" arg="hierBranch" op="equ" val="hang">
                    <dgm:alg type="hierRoot"/>
                    <dgm:shape xmlns:r="http://schemas.openxmlformats.org/officeDocument/2006/relationships" r:blip="">
                      <dgm:adjLst/>
                    </dgm:shape>
                    <dgm:presOf/>
                    <dgm:constrLst>
                      <dgm:constr type="alignOff" val="0.65"/>
                    </dgm:constrLst>
                  </dgm:if>
                  <dgm:if name="Name101"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02" func="var" arg="hierBranch" op="equ" val="init">
                    <dgm:alg type="hierRoot"/>
                    <dgm:shape xmlns:r="http://schemas.openxmlformats.org/officeDocument/2006/relationships" r:blip="">
                      <dgm:adjLst/>
                    </dgm:shape>
                    <dgm:presOf/>
                    <dgm:constrLst>
                      <dgm:constr type="alignOff"/>
                      <dgm:constr type="bendDist" for="des" ptType="parTrans" refType="sp" fact="0.5"/>
                    </dgm:constrLst>
                  </dgm:if>
                  <dgm:else name="Name103"/>
                </dgm:choose>
                <dgm:ruleLst/>
                <dgm:layoutNode name="rootComposite3">
                  <dgm:alg type="composite"/>
                  <dgm:shape xmlns:r="http://schemas.openxmlformats.org/officeDocument/2006/relationships" r:blip="">
                    <dgm:adjLst/>
                  </dgm:shape>
                  <dgm:presOf axis="self" ptType="node" cnt="1"/>
                  <dgm:choose name="Name104">
                    <dgm:if name="Name105" func="var" arg="hierBranch" op="equ" val="init">
                      <dgm:constrLst>
                        <dgm:constr type="l" for="ch" forName="rootText3"/>
                        <dgm:constr type="t" for="ch" forName="rootText3"/>
                        <dgm:constr type="w" for="ch" forName="rootText3" refType="w"/>
                        <dgm:constr type="h" for="ch" forName="rootText3" refType="h" fact="0.9"/>
                        <dgm:constr type="l" for="ch" forName="titleText3" refType="w" fact="0.2"/>
                        <dgm:constr type="t" for="ch" forName="titleText3" refType="h" fact="0.7"/>
                        <dgm:constr type="w" for="ch" forName="titleText3" refType="w" fact="0.9"/>
                        <dgm:constr type="h" for="ch" forName="titleText3" refType="h" fact="0.3"/>
                        <dgm:constr type="primFontSz" for="des" forName="titleText3" refType="primFontSz" refFor="des" refForName="rootText3" op="lte"/>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06" func="var" arg="hierBranch" op="equ" val="l">
                      <dgm:constrLst>
                        <dgm:constr type="l" for="ch" forName="rootText3"/>
                        <dgm:constr type="t" for="ch" forName="rootText3"/>
                        <dgm:constr type="w" for="ch" forName="rootText3" refType="w"/>
                        <dgm:constr type="h" for="ch" forName="rootText3" refType="h" fact="0.9"/>
                        <dgm:constr type="l" for="ch" forName="titleText3" refType="w" fact="0.2"/>
                        <dgm:constr type="t" for="ch" forName="titleText3" refType="h" fact="0.7"/>
                        <dgm:constr type="w" for="ch" forName="titleText3" refType="w" fact="0.9"/>
                        <dgm:constr type="h" for="ch" forName="titleText3" refType="h" fact="0.3"/>
                        <dgm:constr type="primFontSz" for="des" forName="titleText3" refType="primFontSz" refFor="des" refForName="rootText3" op="lte"/>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07" func="var" arg="hierBranch" op="equ" val="r">
                      <dgm:constrLst>
                        <dgm:constr type="l" for="ch" forName="rootText3"/>
                        <dgm:constr type="t" for="ch" forName="rootText3"/>
                        <dgm:constr type="w" for="ch" forName="rootText3" refType="w"/>
                        <dgm:constr type="h" for="ch" forName="rootText3" refType="h" fact="0.9"/>
                        <dgm:constr type="l" for="ch" forName="titleText3" refType="w" fact="0.2"/>
                        <dgm:constr type="t" for="ch" forName="titleText3" refType="h" fact="0.7"/>
                        <dgm:constr type="w" for="ch" forName="titleText3" refType="w" fact="0.9"/>
                        <dgm:constr type="h" for="ch" forName="titleText3" refType="h" fact="0.3"/>
                        <dgm:constr type="primFontSz" for="des" forName="titleText3" refType="primFontSz" refFor="des" refForName="rootText3" op="lte"/>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08">
                      <dgm:constrLst>
                        <dgm:constr type="l" for="ch" forName="rootText3"/>
                        <dgm:constr type="t" for="ch" forName="rootText3"/>
                        <dgm:constr type="w" for="ch" forName="rootText3" refType="w"/>
                        <dgm:constr type="h" for="ch" forName="rootText3" refType="h" fact="0.9"/>
                        <dgm:constr type="l" for="ch" forName="titleText3" refType="w" fact="0.2"/>
                        <dgm:constr type="t" for="ch" forName="titleText3" refType="h" fact="0.7"/>
                        <dgm:constr type="w" for="ch" forName="titleText3" refType="w" fact="0.9"/>
                        <dgm:constr type="h" for="ch" forName="titleText3" refType="h" fact="0.3"/>
                        <dgm:constr type="primFontSz" for="des" forName="titleText3" refType="primFontSz" refFor="des" refForName="rootText3" op="lte"/>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styleLbl="asst1">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h" fact="0.4"/>
                    </dgm:constrLst>
                    <dgm:ruleLst>
                      <dgm:rule type="primFontSz" val="5" fact="NaN" max="NaN"/>
                    </dgm:ruleLst>
                  </dgm:layoutNode>
                  <dgm:layoutNode name="titleText3" styleLbl="fgAcc2">
                    <dgm:varLst>
                      <dgm:chMax val="0"/>
                      <dgm:chPref val="0"/>
                    </dgm:varLst>
                    <dgm:alg type="tx">
                      <dgm:param type="parTxLTRAlign" val="r"/>
                    </dgm:alg>
                    <dgm:shape xmlns:r="http://schemas.openxmlformats.org/officeDocument/2006/relationships" type="rect" r:blip="">
                      <dgm:adjLst/>
                    </dgm:shape>
                    <dgm:presOf axis="followSib" ptType="sibTrans" hideLastTrans="0" cnt="1"/>
                    <dgm:constrLst>
                      <dgm:constr type="primFontSz" val="65"/>
                      <dgm:constr type="lMarg" refType="primFontSz" fact="0.2"/>
                      <dgm:constr type="rMarg" refType="primFontSz" fact="0.2"/>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09">
                    <dgm:if name="Name110" func="var" arg="hierBranch" op="equ" val="l">
                      <dgm:alg type="hierChild">
                        <dgm:param type="chAlign" val="r"/>
                        <dgm:param type="linDir" val="fromT"/>
                      </dgm:alg>
                    </dgm:if>
                    <dgm:if name="Name111" func="var" arg="hierBranch" op="equ" val="r">
                      <dgm:alg type="hierChild">
                        <dgm:param type="chAlign" val="l"/>
                        <dgm:param type="linDir" val="fromT"/>
                      </dgm:alg>
                    </dgm:if>
                    <dgm:if name="Name112" func="var" arg="hierBranch" op="equ" val="hang">
                      <dgm:choose name="Name113">
                        <dgm:if name="Name114" func="var" arg="dir" op="equ" val="norm">
                          <dgm:alg type="hierChild">
                            <dgm:param type="chAlign" val="l"/>
                            <dgm:param type="linDir" val="fromL"/>
                            <dgm:param type="secChAlign" val="t"/>
                            <dgm:param type="secLinDir" val="fromT"/>
                          </dgm:alg>
                        </dgm:if>
                        <dgm:else name="Name115">
                          <dgm:alg type="hierChild">
                            <dgm:param type="chAlign" val="l"/>
                            <dgm:param type="linDir" val="fromR"/>
                            <dgm:param type="secChAlign" val="t"/>
                            <dgm:param type="secLinDir" val="fromT"/>
                          </dgm:alg>
                        </dgm:else>
                      </dgm:choose>
                    </dgm:if>
                    <dgm:if name="Name116" func="var" arg="hierBranch" op="equ" val="std">
                      <dgm:choose name="Name117">
                        <dgm:if name="Name118" func="var" arg="dir" op="equ" val="norm">
                          <dgm:alg type="hierChild"/>
                        </dgm:if>
                        <dgm:else name="Name119">
                          <dgm:alg type="hierChild">
                            <dgm:param type="linDir" val="fromR"/>
                          </dgm:alg>
                        </dgm:else>
                      </dgm:choose>
                    </dgm:if>
                    <dgm:if name="Name120" func="var" arg="hierBranch" op="equ" val="init">
                      <dgm:alg type="hierChild"/>
                    </dgm:if>
                    <dgm:else name="Name121"/>
                  </dgm:choose>
                  <dgm:shape xmlns:r="http://schemas.openxmlformats.org/officeDocument/2006/relationships" r:blip="">
                    <dgm:adjLst/>
                  </dgm:shape>
                  <dgm:presOf/>
                  <dgm:constrLst/>
                  <dgm:ruleLst/>
                  <dgm:forEach name="Name122" ref="rep2a"/>
                </dgm:layoutNode>
                <dgm:layoutNode name="hierChild7">
                  <dgm:choose name="Name123">
                    <dgm:if name="Name124" func="var" arg="dir" op="equ" val="norm">
                      <dgm:alg type="hierChild">
                        <dgm:param type="chAlign" val="l"/>
                        <dgm:param type="linDir" val="fromL"/>
                        <dgm:param type="secChAlign" val="t"/>
                        <dgm:param type="secLinDir" val="fromT"/>
                      </dgm:alg>
                    </dgm:if>
                    <dgm:else name="Name12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26" ref="rep2b"/>
                </dgm:layoutNode>
              </dgm:layoutNode>
            </dgm:forEach>
          </dgm:layoutNode>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7.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8.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19.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0.xml><?xml version="1.0" encoding="utf-8"?>
<dgm:layoutDef xmlns:dgm="http://schemas.openxmlformats.org/drawingml/2006/diagram" xmlns:a="http://schemas.openxmlformats.org/drawingml/2006/main" uniqueId="urn:microsoft.com/office/officeart/2005/8/layout/funnel1">
  <dgm:title val=""/>
  <dgm:desc val=""/>
  <dgm:catLst>
    <dgm:cat type="relationship" pri="2000"/>
    <dgm:cat type="process" pri="27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4"/>
      <dgm:resizeHandles val="exact"/>
    </dgm:varLst>
    <dgm:alg type="composite">
      <dgm:param type="ar" val="1.25"/>
    </dgm:alg>
    <dgm:shape xmlns:r="http://schemas.openxmlformats.org/officeDocument/2006/relationships" r:blip="">
      <dgm:adjLst/>
    </dgm:shape>
    <dgm:presOf/>
    <dgm:choose name="Name1">
      <dgm:if name="Name2" axis="ch" ptType="node" func="cnt" op="equ" val="2">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w" for="ch" forName="item1" refType="w" fact="0.35"/>
          <dgm:constr type="h" for="ch" forName="item1" refType="w" fact="0.35"/>
          <dgm:constr type="t" for="ch" forName="item1" refType="h" fact="0.05"/>
          <dgm:constr type="l" for="ch" forName="item1" refType="w" fact="0.125"/>
          <dgm:constr type="primFontSz" for="ch" forName="item1" op="equ" val="65"/>
          <dgm:constr type="w" for="ch" forName="funnel" refType="w" fact="0.7"/>
          <dgm:constr type="h" for="ch" forName="funnel" refType="h" fact="0.7"/>
          <dgm:constr type="t" for="ch" forName="funnel"/>
          <dgm:constr type="l" for="ch" forName="funnel"/>
        </dgm:constrLst>
      </dgm:if>
      <dgm:else name="Name3">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primFontSz" for="ch" forName="rectangle" val="65"/>
          <dgm:constr type="w" for="ch" forName="item1" refType="w" fact="0.225"/>
          <dgm:constr type="h" for="ch" forName="item1" refType="w" fact="0.225"/>
          <dgm:constr type="t" for="ch" forName="item1" refType="h" fact="0.336"/>
          <dgm:constr type="l" for="ch" forName="item1" refType="w" fact="0.261"/>
          <dgm:constr type="primFontSz" for="ch" forName="item1" val="65"/>
          <dgm:constr type="w" for="ch" forName="item2" refType="w" fact="0.225"/>
          <dgm:constr type="h" for="ch" forName="item2" refType="w" fact="0.225"/>
          <dgm:constr type="t" for="ch" forName="item2" refType="h" fact="0.125"/>
          <dgm:constr type="l" for="ch" forName="item2" refType="w" fact="0.1"/>
          <dgm:constr type="primFontSz" for="ch" forName="item2" refType="primFontSz" refFor="ch" refForName="item1" op="equ"/>
          <dgm:constr type="w" for="ch" forName="item3" refType="w" fact="0.225"/>
          <dgm:constr type="h" for="ch" forName="item3" refType="w" fact="0.225"/>
          <dgm:constr type="t" for="ch" forName="item3" refType="h" fact="0.057"/>
          <dgm:constr type="l" for="ch" forName="item3" refType="w" fact="0.33"/>
          <dgm:constr type="primFontSz" for="ch" forName="item3" refType="primFontSz" refFor="ch" refForName="item1" op="equ"/>
          <dgm:constr type="w" for="ch" forName="funnel" refType="w" fact="0.7"/>
          <dgm:constr type="h" for="ch" forName="funnel" refType="h" fact="0.7"/>
          <dgm:constr type="t" for="ch" forName="funnel"/>
          <dgm:constr type="l" for="ch" forName="funnel"/>
        </dgm:constrLst>
      </dgm:else>
    </dgm:choose>
    <dgm:ruleLst/>
    <dgm:choose name="Name4">
      <dgm:if name="Name5" axis="ch" ptType="node" func="cnt" op="gte" val="1">
        <dgm:layoutNode name="ellipse" styleLbl="trBgShp">
          <dgm:alg type="sp"/>
          <dgm:shape xmlns:r="http://schemas.openxmlformats.org/officeDocument/2006/relationships" type="ellipse" r:blip="">
            <dgm:adjLst/>
          </dgm:shape>
          <dgm:presOf/>
          <dgm:constrLst/>
          <dgm:ruleLst/>
        </dgm:layoutNode>
        <dgm:layoutNode name="arrow1" styleLbl="fgShp">
          <dgm:alg type="sp"/>
          <dgm:shape xmlns:r="http://schemas.openxmlformats.org/officeDocument/2006/relationships" type="downArrow" r:blip="">
            <dgm:adjLst/>
          </dgm:shape>
          <dgm:presOf/>
          <dgm:constrLst/>
          <dgm:ruleLst/>
        </dgm:layoutNode>
        <dgm:layoutNode name="rectangle" styleLbl="revTx">
          <dgm:varLst>
            <dgm:bulletEnabled val="1"/>
          </dgm:varLst>
          <dgm:alg type="tx">
            <dgm:param type="txAnchorHorzCh" val="ctr"/>
          </dgm:alg>
          <dgm:shape xmlns:r="http://schemas.openxmlformats.org/officeDocument/2006/relationships" type="rect" r:blip="">
            <dgm:adjLst/>
          </dgm:shape>
          <dgm:choose name="Name6">
            <dgm:if name="Name7" axis="ch" ptType="node" func="cnt" op="equ" val="1">
              <dgm:presOf axis="ch desOrSelf" ptType="node node" st="1 1" cnt="1 0"/>
            </dgm:if>
            <dgm:if name="Name8" axis="ch" ptType="node" func="cnt" op="equ" val="2">
              <dgm:presOf axis="ch desOrSelf" ptType="node node" st="2 1" cnt="1 0"/>
            </dgm:if>
            <dgm:if name="Name9" axis="ch" ptType="node" func="cnt" op="equ" val="3">
              <dgm:presOf axis="ch desOrSelf" ptType="node node" st="3 1" cnt="1 0"/>
            </dgm:if>
            <dgm:else name="Name10">
              <dgm:presOf axis="ch desOrSelf" ptType="node node" st="4 1" cnt="1 0"/>
            </dgm:else>
          </dgm:choose>
          <dgm:constrLst/>
          <dgm:ruleLst>
            <dgm:rule type="primFontSz" val="5" fact="NaN" max="NaN"/>
          </dgm:ruleLst>
        </dgm:layoutNode>
        <dgm:forEach name="Name11" axis="ch" ptType="node" st="2" cnt="1">
          <dgm:layoutNode name="item1" styleLbl="node1">
            <dgm:varLst>
              <dgm:bulletEnabled val="1"/>
            </dgm:varLst>
            <dgm:alg type="tx">
              <dgm:param type="txAnchorVertCh" val="mid"/>
            </dgm:alg>
            <dgm:shape xmlns:r="http://schemas.openxmlformats.org/officeDocument/2006/relationships" type="ellipse" r:blip="">
              <dgm:adjLst/>
            </dgm:shape>
            <dgm:choose name="Name12">
              <dgm:if name="Name13" axis="root ch" ptType="all node" func="cnt" op="equ" val="1">
                <dgm:presOf/>
              </dgm:if>
              <dgm:if name="Name14" axis="root ch" ptType="all node" func="cnt" op="equ" val="2">
                <dgm:presOf axis="root ch desOrSelf" ptType="all node node" st="1 1 1" cnt="0 1 0"/>
              </dgm:if>
              <dgm:if name="Name15" axis="root ch" ptType="all node" func="cnt" op="equ" val="3">
                <dgm:presOf axis="root ch desOrSelf" ptType="all node node" st="1 2 1" cnt="0 1 0"/>
              </dgm:if>
              <dgm:else name="Name16">
                <dgm:presOf axis="root ch desOrSelf" ptType="all node node" st="1 3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17" axis="ch" ptType="node" st="3" cnt="1">
          <dgm:layoutNode name="item2" styleLbl="node1">
            <dgm:varLst>
              <dgm:bulletEnabled val="1"/>
            </dgm:varLst>
            <dgm:alg type="tx">
              <dgm:param type="txAnchorVertCh" val="mid"/>
            </dgm:alg>
            <dgm:shape xmlns:r="http://schemas.openxmlformats.org/officeDocument/2006/relationships" type="ellipse" r:blip="">
              <dgm:adjLst/>
            </dgm:shape>
            <dgm:choose name="Name18">
              <dgm:if name="Name19" axis="root ch" ptType="all node" func="cnt" op="equ" val="1">
                <dgm:presOf/>
              </dgm:if>
              <dgm:if name="Name20" axis="root ch" ptType="all node" func="cnt" op="equ" val="2">
                <dgm:presOf/>
              </dgm:if>
              <dgm:if name="Name21" axis="root ch" ptType="all node" func="cnt" op="equ" val="3">
                <dgm:presOf axis="root ch desOrSelf" ptType="all node node" st="1 1 1" cnt="0 1 0"/>
              </dgm:if>
              <dgm:else name="Name22">
                <dgm:presOf axis="root ch desOrSelf" ptType="all node node" st="1 2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23" axis="ch" ptType="node" st="4" cnt="1">
          <dgm:layoutNode name="item3" styleLbl="node1">
            <dgm:varLst>
              <dgm:bulletEnabled val="1"/>
            </dgm:varLst>
            <dgm:alg type="tx">
              <dgm:param type="txAnchorVertCh" val="mid"/>
            </dgm:alg>
            <dgm:shape xmlns:r="http://schemas.openxmlformats.org/officeDocument/2006/relationships" type="ellipse" r:blip="">
              <dgm:adjLst/>
            </dgm:shape>
            <dgm:choose name="Name24">
              <dgm:if name="Name25" axis="root ch" ptType="all node" func="cnt" op="equ" val="1">
                <dgm:presOf/>
              </dgm:if>
              <dgm:if name="Name26" axis="root ch" ptType="all node" func="cnt" op="equ" val="2">
                <dgm:presOf/>
              </dgm:if>
              <dgm:if name="Name27" axis="root ch" ptType="all node" func="cnt" op="equ" val="3">
                <dgm:presOf/>
              </dgm:if>
              <dgm:else name="Name28">
                <dgm:presOf axis="root ch desOrSelf" ptType="all node node" st="1 1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layoutNode name="funnel" styleLbl="trAlignAcc1">
          <dgm:alg type="sp"/>
          <dgm:shape xmlns:r="http://schemas.openxmlformats.org/officeDocument/2006/relationships" type="funnel" r:blip="">
            <dgm:adjLst/>
          </dgm:shape>
          <dgm:presOf/>
          <dgm:constrLst/>
          <dgm:ruleLst/>
        </dgm:layoutNode>
      </dgm:if>
      <dgm:else name="Name29"/>
    </dgm:choose>
  </dgm:layoutNode>
</dgm:layoutDef>
</file>

<file path=ppt/diagrams/layout3.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funnel1">
  <dgm:title val=""/>
  <dgm:desc val=""/>
  <dgm:catLst>
    <dgm:cat type="relationship" pri="2000"/>
    <dgm:cat type="process" pri="27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4"/>
      <dgm:resizeHandles val="exact"/>
    </dgm:varLst>
    <dgm:alg type="composite">
      <dgm:param type="ar" val="1.25"/>
    </dgm:alg>
    <dgm:shape xmlns:r="http://schemas.openxmlformats.org/officeDocument/2006/relationships" r:blip="">
      <dgm:adjLst/>
    </dgm:shape>
    <dgm:presOf/>
    <dgm:choose name="Name1">
      <dgm:if name="Name2" axis="ch" ptType="node" func="cnt" op="equ" val="2">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w" for="ch" forName="item1" refType="w" fact="0.35"/>
          <dgm:constr type="h" for="ch" forName="item1" refType="w" fact="0.35"/>
          <dgm:constr type="t" for="ch" forName="item1" refType="h" fact="0.05"/>
          <dgm:constr type="l" for="ch" forName="item1" refType="w" fact="0.125"/>
          <dgm:constr type="primFontSz" for="ch" forName="item1" op="equ" val="65"/>
          <dgm:constr type="w" for="ch" forName="funnel" refType="w" fact="0.7"/>
          <dgm:constr type="h" for="ch" forName="funnel" refType="h" fact="0.7"/>
          <dgm:constr type="t" for="ch" forName="funnel"/>
          <dgm:constr type="l" for="ch" forName="funnel"/>
        </dgm:constrLst>
      </dgm:if>
      <dgm:else name="Name3">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primFontSz" for="ch" forName="rectangle" val="65"/>
          <dgm:constr type="w" for="ch" forName="item1" refType="w" fact="0.225"/>
          <dgm:constr type="h" for="ch" forName="item1" refType="w" fact="0.225"/>
          <dgm:constr type="t" for="ch" forName="item1" refType="h" fact="0.336"/>
          <dgm:constr type="l" for="ch" forName="item1" refType="w" fact="0.261"/>
          <dgm:constr type="primFontSz" for="ch" forName="item1" val="65"/>
          <dgm:constr type="w" for="ch" forName="item2" refType="w" fact="0.225"/>
          <dgm:constr type="h" for="ch" forName="item2" refType="w" fact="0.225"/>
          <dgm:constr type="t" for="ch" forName="item2" refType="h" fact="0.125"/>
          <dgm:constr type="l" for="ch" forName="item2" refType="w" fact="0.1"/>
          <dgm:constr type="primFontSz" for="ch" forName="item2" refType="primFontSz" refFor="ch" refForName="item1" op="equ"/>
          <dgm:constr type="w" for="ch" forName="item3" refType="w" fact="0.225"/>
          <dgm:constr type="h" for="ch" forName="item3" refType="w" fact="0.225"/>
          <dgm:constr type="t" for="ch" forName="item3" refType="h" fact="0.057"/>
          <dgm:constr type="l" for="ch" forName="item3" refType="w" fact="0.33"/>
          <dgm:constr type="primFontSz" for="ch" forName="item3" refType="primFontSz" refFor="ch" refForName="item1" op="equ"/>
          <dgm:constr type="w" for="ch" forName="funnel" refType="w" fact="0.7"/>
          <dgm:constr type="h" for="ch" forName="funnel" refType="h" fact="0.7"/>
          <dgm:constr type="t" for="ch" forName="funnel"/>
          <dgm:constr type="l" for="ch" forName="funnel"/>
        </dgm:constrLst>
      </dgm:else>
    </dgm:choose>
    <dgm:ruleLst/>
    <dgm:choose name="Name4">
      <dgm:if name="Name5" axis="ch" ptType="node" func="cnt" op="gte" val="1">
        <dgm:layoutNode name="ellipse" styleLbl="trBgShp">
          <dgm:alg type="sp"/>
          <dgm:shape xmlns:r="http://schemas.openxmlformats.org/officeDocument/2006/relationships" type="ellipse" r:blip="">
            <dgm:adjLst/>
          </dgm:shape>
          <dgm:presOf/>
          <dgm:constrLst/>
          <dgm:ruleLst/>
        </dgm:layoutNode>
        <dgm:layoutNode name="arrow1" styleLbl="fgShp">
          <dgm:alg type="sp"/>
          <dgm:shape xmlns:r="http://schemas.openxmlformats.org/officeDocument/2006/relationships" type="downArrow" r:blip="">
            <dgm:adjLst/>
          </dgm:shape>
          <dgm:presOf/>
          <dgm:constrLst/>
          <dgm:ruleLst/>
        </dgm:layoutNode>
        <dgm:layoutNode name="rectangle" styleLbl="revTx">
          <dgm:varLst>
            <dgm:bulletEnabled val="1"/>
          </dgm:varLst>
          <dgm:alg type="tx">
            <dgm:param type="txAnchorHorzCh" val="ctr"/>
          </dgm:alg>
          <dgm:shape xmlns:r="http://schemas.openxmlformats.org/officeDocument/2006/relationships" type="rect" r:blip="">
            <dgm:adjLst/>
          </dgm:shape>
          <dgm:choose name="Name6">
            <dgm:if name="Name7" axis="ch" ptType="node" func="cnt" op="equ" val="1">
              <dgm:presOf axis="ch desOrSelf" ptType="node node" st="1 1" cnt="1 0"/>
            </dgm:if>
            <dgm:if name="Name8" axis="ch" ptType="node" func="cnt" op="equ" val="2">
              <dgm:presOf axis="ch desOrSelf" ptType="node node" st="2 1" cnt="1 0"/>
            </dgm:if>
            <dgm:if name="Name9" axis="ch" ptType="node" func="cnt" op="equ" val="3">
              <dgm:presOf axis="ch desOrSelf" ptType="node node" st="3 1" cnt="1 0"/>
            </dgm:if>
            <dgm:else name="Name10">
              <dgm:presOf axis="ch desOrSelf" ptType="node node" st="4 1" cnt="1 0"/>
            </dgm:else>
          </dgm:choose>
          <dgm:constrLst/>
          <dgm:ruleLst>
            <dgm:rule type="primFontSz" val="5" fact="NaN" max="NaN"/>
          </dgm:ruleLst>
        </dgm:layoutNode>
        <dgm:forEach name="Name11" axis="ch" ptType="node" st="2" cnt="1">
          <dgm:layoutNode name="item1" styleLbl="node1">
            <dgm:varLst>
              <dgm:bulletEnabled val="1"/>
            </dgm:varLst>
            <dgm:alg type="tx">
              <dgm:param type="txAnchorVertCh" val="mid"/>
            </dgm:alg>
            <dgm:shape xmlns:r="http://schemas.openxmlformats.org/officeDocument/2006/relationships" type="ellipse" r:blip="">
              <dgm:adjLst/>
            </dgm:shape>
            <dgm:choose name="Name12">
              <dgm:if name="Name13" axis="root ch" ptType="all node" func="cnt" op="equ" val="1">
                <dgm:presOf/>
              </dgm:if>
              <dgm:if name="Name14" axis="root ch" ptType="all node" func="cnt" op="equ" val="2">
                <dgm:presOf axis="root ch desOrSelf" ptType="all node node" st="1 1 1" cnt="0 1 0"/>
              </dgm:if>
              <dgm:if name="Name15" axis="root ch" ptType="all node" func="cnt" op="equ" val="3">
                <dgm:presOf axis="root ch desOrSelf" ptType="all node node" st="1 2 1" cnt="0 1 0"/>
              </dgm:if>
              <dgm:else name="Name16">
                <dgm:presOf axis="root ch desOrSelf" ptType="all node node" st="1 3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17" axis="ch" ptType="node" st="3" cnt="1">
          <dgm:layoutNode name="item2" styleLbl="node1">
            <dgm:varLst>
              <dgm:bulletEnabled val="1"/>
            </dgm:varLst>
            <dgm:alg type="tx">
              <dgm:param type="txAnchorVertCh" val="mid"/>
            </dgm:alg>
            <dgm:shape xmlns:r="http://schemas.openxmlformats.org/officeDocument/2006/relationships" type="ellipse" r:blip="">
              <dgm:adjLst/>
            </dgm:shape>
            <dgm:choose name="Name18">
              <dgm:if name="Name19" axis="root ch" ptType="all node" func="cnt" op="equ" val="1">
                <dgm:presOf/>
              </dgm:if>
              <dgm:if name="Name20" axis="root ch" ptType="all node" func="cnt" op="equ" val="2">
                <dgm:presOf/>
              </dgm:if>
              <dgm:if name="Name21" axis="root ch" ptType="all node" func="cnt" op="equ" val="3">
                <dgm:presOf axis="root ch desOrSelf" ptType="all node node" st="1 1 1" cnt="0 1 0"/>
              </dgm:if>
              <dgm:else name="Name22">
                <dgm:presOf axis="root ch desOrSelf" ptType="all node node" st="1 2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23" axis="ch" ptType="node" st="4" cnt="1">
          <dgm:layoutNode name="item3" styleLbl="node1">
            <dgm:varLst>
              <dgm:bulletEnabled val="1"/>
            </dgm:varLst>
            <dgm:alg type="tx">
              <dgm:param type="txAnchorVertCh" val="mid"/>
            </dgm:alg>
            <dgm:shape xmlns:r="http://schemas.openxmlformats.org/officeDocument/2006/relationships" type="ellipse" r:blip="">
              <dgm:adjLst/>
            </dgm:shape>
            <dgm:choose name="Name24">
              <dgm:if name="Name25" axis="root ch" ptType="all node" func="cnt" op="equ" val="1">
                <dgm:presOf/>
              </dgm:if>
              <dgm:if name="Name26" axis="root ch" ptType="all node" func="cnt" op="equ" val="2">
                <dgm:presOf/>
              </dgm:if>
              <dgm:if name="Name27" axis="root ch" ptType="all node" func="cnt" op="equ" val="3">
                <dgm:presOf/>
              </dgm:if>
              <dgm:else name="Name28">
                <dgm:presOf axis="root ch desOrSelf" ptType="all node node" st="1 1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layoutNode name="funnel" styleLbl="trAlignAcc1">
          <dgm:alg type="sp"/>
          <dgm:shape xmlns:r="http://schemas.openxmlformats.org/officeDocument/2006/relationships" type="funnel" r:blip="">
            <dgm:adjLst/>
          </dgm:shape>
          <dgm:presOf/>
          <dgm:constrLst/>
          <dgm:ruleLst/>
        </dgm:layoutNode>
      </dgm:if>
      <dgm:else name="Name29"/>
    </dgm:choose>
  </dgm:layoutNode>
</dgm:layoutDef>
</file>

<file path=ppt/diagrams/layout8.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18.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04.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05.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06.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4738" name="Rectangle 2"/>
          <p:cNvSpPr>
            <a:spLocks noGrp="1" noChangeArrowheads="1"/>
          </p:cNvSpPr>
          <p:nvPr>
            <p:ph type="hdr" sz="quarter"/>
          </p:nvPr>
        </p:nvSpPr>
        <p:spPr bwMode="auto">
          <a:xfrm>
            <a:off x="0" y="0"/>
            <a:ext cx="3038475" cy="463550"/>
          </a:xfrm>
          <a:prstGeom prst="rect">
            <a:avLst/>
          </a:prstGeom>
          <a:noFill/>
          <a:ln w="9525">
            <a:noFill/>
            <a:miter lim="800000"/>
            <a:headEnd/>
            <a:tailEnd/>
          </a:ln>
          <a:effectLst/>
        </p:spPr>
        <p:txBody>
          <a:bodyPr vert="horz" wrap="square" lIns="93400" tIns="46700" rIns="93400" bIns="46700" numCol="1" anchor="t" anchorCtr="0" compatLnSpc="1">
            <a:prstTxWarp prst="textNoShape">
              <a:avLst/>
            </a:prstTxWarp>
          </a:bodyPr>
          <a:lstStyle>
            <a:lvl1pPr defTabSz="933450">
              <a:defRPr sz="1300" smtClean="0"/>
            </a:lvl1pPr>
          </a:lstStyle>
          <a:p>
            <a:pPr>
              <a:defRPr/>
            </a:pPr>
            <a:endParaRPr lang="en-US" dirty="0"/>
          </a:p>
        </p:txBody>
      </p:sp>
      <p:sp>
        <p:nvSpPr>
          <p:cNvPr id="244739" name="Rectangle 3"/>
          <p:cNvSpPr>
            <a:spLocks noGrp="1" noChangeArrowheads="1"/>
          </p:cNvSpPr>
          <p:nvPr>
            <p:ph type="dt" sz="quarter" idx="1"/>
          </p:nvPr>
        </p:nvSpPr>
        <p:spPr bwMode="auto">
          <a:xfrm>
            <a:off x="3970338" y="0"/>
            <a:ext cx="3038475" cy="463550"/>
          </a:xfrm>
          <a:prstGeom prst="rect">
            <a:avLst/>
          </a:prstGeom>
          <a:noFill/>
          <a:ln w="9525">
            <a:noFill/>
            <a:miter lim="800000"/>
            <a:headEnd/>
            <a:tailEnd/>
          </a:ln>
          <a:effectLst/>
        </p:spPr>
        <p:txBody>
          <a:bodyPr vert="horz" wrap="square" lIns="93400" tIns="46700" rIns="93400" bIns="46700" numCol="1" anchor="t" anchorCtr="0" compatLnSpc="1">
            <a:prstTxWarp prst="textNoShape">
              <a:avLst/>
            </a:prstTxWarp>
          </a:bodyPr>
          <a:lstStyle>
            <a:lvl1pPr algn="r" defTabSz="933450">
              <a:defRPr sz="1300" smtClean="0"/>
            </a:lvl1pPr>
          </a:lstStyle>
          <a:p>
            <a:pPr>
              <a:defRPr/>
            </a:pPr>
            <a:endParaRPr lang="en-US" dirty="0"/>
          </a:p>
        </p:txBody>
      </p:sp>
      <p:sp>
        <p:nvSpPr>
          <p:cNvPr id="244740" name="Rectangle 4"/>
          <p:cNvSpPr>
            <a:spLocks noGrp="1" noChangeArrowheads="1"/>
          </p:cNvSpPr>
          <p:nvPr>
            <p:ph type="ftr" sz="quarter" idx="2"/>
          </p:nvPr>
        </p:nvSpPr>
        <p:spPr bwMode="auto">
          <a:xfrm>
            <a:off x="0" y="8831263"/>
            <a:ext cx="3038475" cy="463550"/>
          </a:xfrm>
          <a:prstGeom prst="rect">
            <a:avLst/>
          </a:prstGeom>
          <a:noFill/>
          <a:ln w="9525">
            <a:noFill/>
            <a:miter lim="800000"/>
            <a:headEnd/>
            <a:tailEnd/>
          </a:ln>
          <a:effectLst/>
        </p:spPr>
        <p:txBody>
          <a:bodyPr vert="horz" wrap="square" lIns="93400" tIns="46700" rIns="93400" bIns="46700" numCol="1" anchor="b" anchorCtr="0" compatLnSpc="1">
            <a:prstTxWarp prst="textNoShape">
              <a:avLst/>
            </a:prstTxWarp>
          </a:bodyPr>
          <a:lstStyle>
            <a:lvl1pPr defTabSz="933450">
              <a:defRPr sz="1300" smtClean="0"/>
            </a:lvl1pPr>
          </a:lstStyle>
          <a:p>
            <a:pPr>
              <a:defRPr/>
            </a:pPr>
            <a:endParaRPr lang="en-US" dirty="0"/>
          </a:p>
        </p:txBody>
      </p:sp>
      <p:sp>
        <p:nvSpPr>
          <p:cNvPr id="244741" name="Rectangle 5"/>
          <p:cNvSpPr>
            <a:spLocks noGrp="1" noChangeArrowheads="1"/>
          </p:cNvSpPr>
          <p:nvPr>
            <p:ph type="sldNum" sz="quarter" idx="3"/>
          </p:nvPr>
        </p:nvSpPr>
        <p:spPr bwMode="auto">
          <a:xfrm>
            <a:off x="3970338" y="8831263"/>
            <a:ext cx="3038475" cy="463550"/>
          </a:xfrm>
          <a:prstGeom prst="rect">
            <a:avLst/>
          </a:prstGeom>
          <a:noFill/>
          <a:ln w="9525">
            <a:noFill/>
            <a:miter lim="800000"/>
            <a:headEnd/>
            <a:tailEnd/>
          </a:ln>
          <a:effectLst/>
        </p:spPr>
        <p:txBody>
          <a:bodyPr vert="horz" wrap="square" lIns="93400" tIns="46700" rIns="93400" bIns="46700" numCol="1" anchor="b" anchorCtr="0" compatLnSpc="1">
            <a:prstTxWarp prst="textNoShape">
              <a:avLst/>
            </a:prstTxWarp>
          </a:bodyPr>
          <a:lstStyle>
            <a:lvl1pPr algn="r" defTabSz="933450">
              <a:defRPr sz="1300" smtClean="0"/>
            </a:lvl1pPr>
          </a:lstStyle>
          <a:p>
            <a:pPr>
              <a:defRPr/>
            </a:pPr>
            <a:fld id="{AFFB582F-E211-4410-BEDF-2090BC88BBE3}" type="slidenum">
              <a:rPr lang="en-US"/>
              <a:pPr>
                <a:defRPr/>
              </a:pPr>
              <a:t>‹#›</a:t>
            </a:fld>
            <a:endParaRPr lang="en-US" dirty="0"/>
          </a:p>
        </p:txBody>
      </p:sp>
    </p:spTree>
    <p:extLst>
      <p:ext uri="{BB962C8B-B14F-4D97-AF65-F5344CB8AC3E}">
        <p14:creationId xmlns:p14="http://schemas.microsoft.com/office/powerpoint/2010/main" val="271827117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hdr" sz="quarter"/>
          </p:nvPr>
        </p:nvSpPr>
        <p:spPr bwMode="auto">
          <a:xfrm>
            <a:off x="0" y="0"/>
            <a:ext cx="3038475" cy="463550"/>
          </a:xfrm>
          <a:prstGeom prst="rect">
            <a:avLst/>
          </a:prstGeom>
          <a:noFill/>
          <a:ln w="9525">
            <a:noFill/>
            <a:miter lim="800000"/>
            <a:headEnd/>
            <a:tailEnd/>
          </a:ln>
          <a:effectLst/>
        </p:spPr>
        <p:txBody>
          <a:bodyPr vert="horz" wrap="square" lIns="93400" tIns="46700" rIns="93400" bIns="46700" numCol="1" anchor="t" anchorCtr="0" compatLnSpc="1">
            <a:prstTxWarp prst="textNoShape">
              <a:avLst/>
            </a:prstTxWarp>
          </a:bodyPr>
          <a:lstStyle>
            <a:lvl1pPr defTabSz="933450">
              <a:defRPr sz="1300" smtClean="0"/>
            </a:lvl1pPr>
          </a:lstStyle>
          <a:p>
            <a:pPr>
              <a:defRPr/>
            </a:pPr>
            <a:endParaRPr lang="en-US" dirty="0"/>
          </a:p>
        </p:txBody>
      </p:sp>
      <p:sp>
        <p:nvSpPr>
          <p:cNvPr id="6147" name="Rectangle 3"/>
          <p:cNvSpPr>
            <a:spLocks noGrp="1" noChangeArrowheads="1"/>
          </p:cNvSpPr>
          <p:nvPr>
            <p:ph type="dt" idx="1"/>
          </p:nvPr>
        </p:nvSpPr>
        <p:spPr bwMode="auto">
          <a:xfrm>
            <a:off x="3970338" y="0"/>
            <a:ext cx="3038475" cy="463550"/>
          </a:xfrm>
          <a:prstGeom prst="rect">
            <a:avLst/>
          </a:prstGeom>
          <a:noFill/>
          <a:ln w="9525">
            <a:noFill/>
            <a:miter lim="800000"/>
            <a:headEnd/>
            <a:tailEnd/>
          </a:ln>
          <a:effectLst/>
        </p:spPr>
        <p:txBody>
          <a:bodyPr vert="horz" wrap="square" lIns="93400" tIns="46700" rIns="93400" bIns="46700" numCol="1" anchor="t" anchorCtr="0" compatLnSpc="1">
            <a:prstTxWarp prst="textNoShape">
              <a:avLst/>
            </a:prstTxWarp>
          </a:bodyPr>
          <a:lstStyle>
            <a:lvl1pPr algn="r" defTabSz="933450">
              <a:defRPr sz="1300" smtClean="0"/>
            </a:lvl1pPr>
          </a:lstStyle>
          <a:p>
            <a:pPr>
              <a:defRPr/>
            </a:pPr>
            <a:endParaRPr lang="en-US" dirty="0"/>
          </a:p>
        </p:txBody>
      </p:sp>
      <p:sp>
        <p:nvSpPr>
          <p:cNvPr id="18436" name="Rectangle 4"/>
          <p:cNvSpPr>
            <a:spLocks noGrp="1" noRot="1" noChangeAspect="1" noChangeArrowheads="1" noTextEdit="1"/>
          </p:cNvSpPr>
          <p:nvPr>
            <p:ph type="sldImg" idx="2"/>
          </p:nvPr>
        </p:nvSpPr>
        <p:spPr bwMode="auto">
          <a:xfrm>
            <a:off x="1181100" y="696913"/>
            <a:ext cx="4649788" cy="3487737"/>
          </a:xfrm>
          <a:prstGeom prst="rect">
            <a:avLst/>
          </a:prstGeom>
          <a:noFill/>
          <a:ln w="9525">
            <a:solidFill>
              <a:srgbClr val="000000"/>
            </a:solidFill>
            <a:miter lim="800000"/>
            <a:headEnd/>
            <a:tailEnd/>
          </a:ln>
        </p:spPr>
      </p:sp>
      <p:sp>
        <p:nvSpPr>
          <p:cNvPr id="6149" name="Rectangle 5"/>
          <p:cNvSpPr>
            <a:spLocks noGrp="1" noChangeArrowheads="1"/>
          </p:cNvSpPr>
          <p:nvPr>
            <p:ph type="body" sz="quarter" idx="3"/>
          </p:nvPr>
        </p:nvSpPr>
        <p:spPr bwMode="auto">
          <a:xfrm>
            <a:off x="701675" y="4416425"/>
            <a:ext cx="5607050" cy="4183063"/>
          </a:xfrm>
          <a:prstGeom prst="rect">
            <a:avLst/>
          </a:prstGeom>
          <a:noFill/>
          <a:ln w="9525">
            <a:noFill/>
            <a:miter lim="800000"/>
            <a:headEnd/>
            <a:tailEnd/>
          </a:ln>
          <a:effectLst/>
        </p:spPr>
        <p:txBody>
          <a:bodyPr vert="horz" wrap="square" lIns="93400" tIns="46700" rIns="93400" bIns="46700"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6150" name="Rectangle 6"/>
          <p:cNvSpPr>
            <a:spLocks noGrp="1" noChangeArrowheads="1"/>
          </p:cNvSpPr>
          <p:nvPr>
            <p:ph type="ftr" sz="quarter" idx="4"/>
          </p:nvPr>
        </p:nvSpPr>
        <p:spPr bwMode="auto">
          <a:xfrm>
            <a:off x="0" y="8831263"/>
            <a:ext cx="3038475" cy="463550"/>
          </a:xfrm>
          <a:prstGeom prst="rect">
            <a:avLst/>
          </a:prstGeom>
          <a:noFill/>
          <a:ln w="9525">
            <a:noFill/>
            <a:miter lim="800000"/>
            <a:headEnd/>
            <a:tailEnd/>
          </a:ln>
          <a:effectLst/>
        </p:spPr>
        <p:txBody>
          <a:bodyPr vert="horz" wrap="square" lIns="93400" tIns="46700" rIns="93400" bIns="46700" numCol="1" anchor="b" anchorCtr="0" compatLnSpc="1">
            <a:prstTxWarp prst="textNoShape">
              <a:avLst/>
            </a:prstTxWarp>
          </a:bodyPr>
          <a:lstStyle>
            <a:lvl1pPr defTabSz="933450">
              <a:defRPr sz="1300" smtClean="0"/>
            </a:lvl1pPr>
          </a:lstStyle>
          <a:p>
            <a:pPr>
              <a:defRPr/>
            </a:pPr>
            <a:endParaRPr lang="en-US" dirty="0"/>
          </a:p>
        </p:txBody>
      </p:sp>
      <p:sp>
        <p:nvSpPr>
          <p:cNvPr id="6151" name="Rectangle 7"/>
          <p:cNvSpPr>
            <a:spLocks noGrp="1" noChangeArrowheads="1"/>
          </p:cNvSpPr>
          <p:nvPr>
            <p:ph type="sldNum" sz="quarter" idx="5"/>
          </p:nvPr>
        </p:nvSpPr>
        <p:spPr bwMode="auto">
          <a:xfrm>
            <a:off x="3970338" y="8831263"/>
            <a:ext cx="3038475" cy="463550"/>
          </a:xfrm>
          <a:prstGeom prst="rect">
            <a:avLst/>
          </a:prstGeom>
          <a:noFill/>
          <a:ln w="9525">
            <a:noFill/>
            <a:miter lim="800000"/>
            <a:headEnd/>
            <a:tailEnd/>
          </a:ln>
          <a:effectLst/>
        </p:spPr>
        <p:txBody>
          <a:bodyPr vert="horz" wrap="square" lIns="93400" tIns="46700" rIns="93400" bIns="46700" numCol="1" anchor="b" anchorCtr="0" compatLnSpc="1">
            <a:prstTxWarp prst="textNoShape">
              <a:avLst/>
            </a:prstTxWarp>
          </a:bodyPr>
          <a:lstStyle>
            <a:lvl1pPr algn="r" defTabSz="933450">
              <a:defRPr sz="1300" smtClean="0"/>
            </a:lvl1pPr>
          </a:lstStyle>
          <a:p>
            <a:pPr>
              <a:defRPr/>
            </a:pPr>
            <a:fld id="{3ED0997B-BCC5-4260-90ED-C9182D7257FF}" type="slidenum">
              <a:rPr lang="en-US"/>
              <a:pPr>
                <a:defRPr/>
              </a:pPr>
              <a:t>‹#›</a:t>
            </a:fld>
            <a:endParaRPr lang="en-US" dirty="0"/>
          </a:p>
        </p:txBody>
      </p:sp>
    </p:spTree>
    <p:extLst>
      <p:ext uri="{BB962C8B-B14F-4D97-AF65-F5344CB8AC3E}">
        <p14:creationId xmlns:p14="http://schemas.microsoft.com/office/powerpoint/2010/main" val="3779324672"/>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273.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275.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278.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279.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280.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281.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282.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288.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28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290.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292.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293.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294.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295.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298.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299.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301.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302.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30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306.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307.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308.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309.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310.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318.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319.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320.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323.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3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325.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326.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327.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328.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329.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330.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331.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332.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333.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3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335.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336.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337.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338.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2" Type="http://schemas.openxmlformats.org/officeDocument/2006/relationships/slide" Target="../slides/slide339.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2" Type="http://schemas.openxmlformats.org/officeDocument/2006/relationships/slide" Target="../slides/slide340.xml"/><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2" Type="http://schemas.openxmlformats.org/officeDocument/2006/relationships/slide" Target="../slides/slide342.xml"/><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2" Type="http://schemas.openxmlformats.org/officeDocument/2006/relationships/slide" Target="../slides/slide343.xml"/><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2" Type="http://schemas.openxmlformats.org/officeDocument/2006/relationships/slide" Target="../slides/slide345.xml"/><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2" Type="http://schemas.openxmlformats.org/officeDocument/2006/relationships/slide" Target="../slides/slide34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2" Type="http://schemas.openxmlformats.org/officeDocument/2006/relationships/slide" Target="../slides/slide347.xml"/><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2" Type="http://schemas.openxmlformats.org/officeDocument/2006/relationships/slide" Target="../slides/slide348.xml"/><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2" Type="http://schemas.openxmlformats.org/officeDocument/2006/relationships/slide" Target="../slides/slide349.xml"/><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2" Type="http://schemas.openxmlformats.org/officeDocument/2006/relationships/slide" Target="../slides/slide350.xml"/><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2" Type="http://schemas.openxmlformats.org/officeDocument/2006/relationships/slide" Target="../slides/slide351.xml"/><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2" Type="http://schemas.openxmlformats.org/officeDocument/2006/relationships/slide" Target="../slides/slide352.xml"/><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2" Type="http://schemas.openxmlformats.org/officeDocument/2006/relationships/slide" Target="../slides/slide353.xml"/><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2" Type="http://schemas.openxmlformats.org/officeDocument/2006/relationships/slide" Target="../slides/slide354.xml"/><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2" Type="http://schemas.openxmlformats.org/officeDocument/2006/relationships/slide" Target="../slides/slide355.xml"/><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2" Type="http://schemas.openxmlformats.org/officeDocument/2006/relationships/slide" Target="../slides/slide35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2" Type="http://schemas.openxmlformats.org/officeDocument/2006/relationships/slide" Target="../slides/slide357.xml"/><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2" Type="http://schemas.openxmlformats.org/officeDocument/2006/relationships/slide" Target="../slides/slide358.xml"/><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2" Type="http://schemas.openxmlformats.org/officeDocument/2006/relationships/slide" Target="../slides/slide364.xml"/><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2" Type="http://schemas.openxmlformats.org/officeDocument/2006/relationships/slide" Target="../slides/slide365.xml"/><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2" Type="http://schemas.openxmlformats.org/officeDocument/2006/relationships/slide" Target="../slides/slide375.xml"/><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2" Type="http://schemas.openxmlformats.org/officeDocument/2006/relationships/slide" Target="../slides/slide376.xml"/><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2" Type="http://schemas.openxmlformats.org/officeDocument/2006/relationships/slide" Target="../slides/slide377.xml"/><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2" Type="http://schemas.openxmlformats.org/officeDocument/2006/relationships/slide" Target="../slides/slide378.xml"/><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2" Type="http://schemas.openxmlformats.org/officeDocument/2006/relationships/slide" Target="../slides/slide379.xml"/><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2" Type="http://schemas.openxmlformats.org/officeDocument/2006/relationships/slide" Target="../slides/slide38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2" Type="http://schemas.openxmlformats.org/officeDocument/2006/relationships/slide" Target="../slides/slide381.xml"/><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2" Type="http://schemas.openxmlformats.org/officeDocument/2006/relationships/slide" Target="../slides/slide382.xml"/><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2" Type="http://schemas.openxmlformats.org/officeDocument/2006/relationships/slide" Target="../slides/slide384.xml"/><Relationship Id="rId1" Type="http://schemas.openxmlformats.org/officeDocument/2006/relationships/notesMaster" Target="../notesMasters/notesMaster1.xml"/></Relationships>
</file>

<file path=ppt/notesSlides/_rels/notesSlide253.xml.rels><?xml version="1.0" encoding="UTF-8" standalone="yes"?>
<Relationships xmlns="http://schemas.openxmlformats.org/package/2006/relationships"><Relationship Id="rId2" Type="http://schemas.openxmlformats.org/officeDocument/2006/relationships/slide" Target="../slides/slide386.xml"/><Relationship Id="rId1" Type="http://schemas.openxmlformats.org/officeDocument/2006/relationships/notesMaster" Target="../notesMasters/notesMaster1.xml"/></Relationships>
</file>

<file path=ppt/notesSlides/_rels/notesSlide254.xml.rels><?xml version="1.0" encoding="UTF-8" standalone="yes"?>
<Relationships xmlns="http://schemas.openxmlformats.org/package/2006/relationships"><Relationship Id="rId2" Type="http://schemas.openxmlformats.org/officeDocument/2006/relationships/slide" Target="../slides/slide387.xml"/><Relationship Id="rId1" Type="http://schemas.openxmlformats.org/officeDocument/2006/relationships/notesMaster" Target="../notesMasters/notesMaster1.xml"/></Relationships>
</file>

<file path=ppt/notesSlides/_rels/notesSlide255.xml.rels><?xml version="1.0" encoding="UTF-8" standalone="yes"?>
<Relationships xmlns="http://schemas.openxmlformats.org/package/2006/relationships"><Relationship Id="rId2" Type="http://schemas.openxmlformats.org/officeDocument/2006/relationships/slide" Target="../slides/slide388.xml"/><Relationship Id="rId1" Type="http://schemas.openxmlformats.org/officeDocument/2006/relationships/notesMaster" Target="../notesMasters/notesMaster1.xml"/></Relationships>
</file>

<file path=ppt/notesSlides/_rels/notesSlide256.xml.rels><?xml version="1.0" encoding="UTF-8" standalone="yes"?>
<Relationships xmlns="http://schemas.openxmlformats.org/package/2006/relationships"><Relationship Id="rId2" Type="http://schemas.openxmlformats.org/officeDocument/2006/relationships/slide" Target="../slides/slide390.xml"/><Relationship Id="rId1" Type="http://schemas.openxmlformats.org/officeDocument/2006/relationships/notesMaster" Target="../notesMasters/notesMaster1.xml"/></Relationships>
</file>

<file path=ppt/notesSlides/_rels/notesSlide257.xml.rels><?xml version="1.0" encoding="UTF-8" standalone="yes"?>
<Relationships xmlns="http://schemas.openxmlformats.org/package/2006/relationships"><Relationship Id="rId2" Type="http://schemas.openxmlformats.org/officeDocument/2006/relationships/slide" Target="../slides/slide39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p:spPr>
        <p:txBody>
          <a:bodyPr/>
          <a:lstStyle/>
          <a:p>
            <a:fld id="{0E1972B1-63FC-4C2B-9A9C-21BDCEB47510}" type="slidenum">
              <a:rPr lang="en-US"/>
              <a:pPr/>
              <a:t>1</a:t>
            </a:fld>
            <a:endParaRPr lang="en-US" dirty="0"/>
          </a:p>
        </p:txBody>
      </p:sp>
      <p:sp>
        <p:nvSpPr>
          <p:cNvPr id="19459" name="Rectangle 2"/>
          <p:cNvSpPr>
            <a:spLocks noGrp="1" noRot="1" noChangeAspect="1" noChangeArrowheads="1" noTextEdit="1"/>
          </p:cNvSpPr>
          <p:nvPr>
            <p:ph type="sldImg"/>
          </p:nvPr>
        </p:nvSpPr>
        <p:spPr>
          <a:xfrm>
            <a:off x="1181100" y="696913"/>
            <a:ext cx="4648200" cy="3486150"/>
          </a:xfrm>
          <a:ln/>
        </p:spPr>
      </p:sp>
      <p:sp>
        <p:nvSpPr>
          <p:cNvPr id="19460" name="Rectangle 3"/>
          <p:cNvSpPr>
            <a:spLocks noGrp="1" noChangeArrowheads="1"/>
          </p:cNvSpPr>
          <p:nvPr>
            <p:ph type="body" idx="1"/>
          </p:nvPr>
        </p:nvSpPr>
        <p:spPr>
          <a:noFill/>
          <a:ln/>
        </p:spPr>
        <p:txBody>
          <a:bodyPr/>
          <a:lstStyle/>
          <a:p>
            <a:pPr eaLnBrk="1" hangingPunct="1"/>
            <a:endParaRPr lang="en-US" dirty="0" smtClean="0"/>
          </a:p>
        </p:txBody>
      </p:sp>
    </p:spTree>
    <p:extLst>
      <p:ext uri="{BB962C8B-B14F-4D97-AF65-F5344CB8AC3E}">
        <p14:creationId xmlns:p14="http://schemas.microsoft.com/office/powerpoint/2010/main" val="26252822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ED0997B-BCC5-4260-90ED-C9182D7257FF}" type="slidenum">
              <a:rPr lang="en-US" smtClean="0">
                <a:solidFill>
                  <a:prstClr val="black"/>
                </a:solidFill>
              </a:rPr>
              <a:pPr>
                <a:defRPr/>
              </a:pPr>
              <a:t>12</a:t>
            </a:fld>
            <a:endParaRPr lang="en-US" dirty="0">
              <a:solidFill>
                <a:prstClr val="black"/>
              </a:solidFill>
            </a:endParaRPr>
          </a:p>
        </p:txBody>
      </p:sp>
    </p:spTree>
    <p:extLst>
      <p:ext uri="{BB962C8B-B14F-4D97-AF65-F5344CB8AC3E}">
        <p14:creationId xmlns:p14="http://schemas.microsoft.com/office/powerpoint/2010/main" val="399439816"/>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Fill</a:t>
            </a:r>
            <a:r>
              <a:rPr lang="en-US" baseline="0" dirty="0" smtClean="0"/>
              <a:t> in required fields marked with astrix, click Browse. Pop up window comes up. choose file, click open. When finished, click Upload</a:t>
            </a:r>
            <a:endParaRPr lang="en-US" dirty="0"/>
          </a:p>
        </p:txBody>
      </p:sp>
      <p:sp>
        <p:nvSpPr>
          <p:cNvPr id="4" name="Slide Number Placeholder 3"/>
          <p:cNvSpPr>
            <a:spLocks noGrp="1"/>
          </p:cNvSpPr>
          <p:nvPr>
            <p:ph type="sldNum" sz="quarter" idx="10"/>
          </p:nvPr>
        </p:nvSpPr>
        <p:spPr/>
        <p:txBody>
          <a:bodyPr/>
          <a:lstStyle/>
          <a:p>
            <a:pPr>
              <a:defRPr/>
            </a:pPr>
            <a:fld id="{A3EF31A5-1A84-4F03-BD7C-C9DF98398596}" type="slidenum">
              <a:rPr lang="en-US" smtClean="0"/>
              <a:pPr>
                <a:defRPr/>
              </a:pPr>
              <a:t>150</a:t>
            </a:fld>
            <a:endParaRPr lang="en-US" dirty="0"/>
          </a:p>
        </p:txBody>
      </p:sp>
    </p:spTree>
    <p:extLst>
      <p:ext uri="{BB962C8B-B14F-4D97-AF65-F5344CB8AC3E}">
        <p14:creationId xmlns:p14="http://schemas.microsoft.com/office/powerpoint/2010/main" val="3345648365"/>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3ED0997B-BCC5-4260-90ED-C9182D7257FF}" type="slidenum">
              <a:rPr lang="en-US" smtClean="0">
                <a:solidFill>
                  <a:prstClr val="black"/>
                </a:solidFill>
              </a:rPr>
              <a:pPr>
                <a:defRPr/>
              </a:pPr>
              <a:t>151</a:t>
            </a:fld>
            <a:endParaRPr lang="en-US" dirty="0">
              <a:solidFill>
                <a:prstClr val="black"/>
              </a:solidFill>
            </a:endParaRPr>
          </a:p>
        </p:txBody>
      </p:sp>
    </p:spTree>
    <p:extLst>
      <p:ext uri="{BB962C8B-B14F-4D97-AF65-F5344CB8AC3E}">
        <p14:creationId xmlns:p14="http://schemas.microsoft.com/office/powerpoint/2010/main" val="4157604331"/>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42" name="Slide Image Placeholder 1"/>
          <p:cNvSpPr>
            <a:spLocks noGrp="1" noRot="1" noChangeAspect="1" noTextEdit="1"/>
          </p:cNvSpPr>
          <p:nvPr>
            <p:ph type="sldImg"/>
          </p:nvPr>
        </p:nvSpPr>
        <p:spPr>
          <a:ln/>
        </p:spPr>
      </p:sp>
      <p:sp>
        <p:nvSpPr>
          <p:cNvPr id="368643" name="Notes Placeholder 2"/>
          <p:cNvSpPr>
            <a:spLocks noGrp="1"/>
          </p:cNvSpPr>
          <p:nvPr>
            <p:ph type="body" idx="1"/>
          </p:nvPr>
        </p:nvSpPr>
        <p:spPr>
          <a:noFill/>
          <a:ln/>
        </p:spPr>
        <p:txBody>
          <a:bodyPr/>
          <a:lstStyle/>
          <a:p>
            <a:endParaRPr lang="en-US" dirty="0" smtClean="0">
              <a:latin typeface="Arial" pitchFamily="34" charset="0"/>
            </a:endParaRPr>
          </a:p>
        </p:txBody>
      </p:sp>
      <p:sp>
        <p:nvSpPr>
          <p:cNvPr id="368644" name="Slide Number Placeholder 3"/>
          <p:cNvSpPr>
            <a:spLocks noGrp="1"/>
          </p:cNvSpPr>
          <p:nvPr>
            <p:ph type="sldNum" sz="quarter" idx="5"/>
          </p:nvPr>
        </p:nvSpPr>
        <p:spPr>
          <a:noFill/>
        </p:spPr>
        <p:txBody>
          <a:bodyPr/>
          <a:lstStyle/>
          <a:p>
            <a:fld id="{DE15BCA5-EB9D-458A-86D1-24EE7C55EA69}" type="slidenum">
              <a:rPr lang="en-US" smtClean="0">
                <a:solidFill>
                  <a:prstClr val="black"/>
                </a:solidFill>
                <a:latin typeface="Arial" pitchFamily="34" charset="0"/>
              </a:rPr>
              <a:pPr/>
              <a:t>154</a:t>
            </a:fld>
            <a:endParaRPr lang="en-US" dirty="0" smtClean="0">
              <a:solidFill>
                <a:prstClr val="black"/>
              </a:solidFill>
              <a:latin typeface="Arial" pitchFamily="34" charset="0"/>
            </a:endParaRPr>
          </a:p>
        </p:txBody>
      </p:sp>
    </p:spTree>
    <p:extLst>
      <p:ext uri="{BB962C8B-B14F-4D97-AF65-F5344CB8AC3E}">
        <p14:creationId xmlns:p14="http://schemas.microsoft.com/office/powerpoint/2010/main" val="773912548"/>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7F59A67A-C8EC-46D2-80A7-005A65EF8513}" type="slidenum">
              <a:rPr lang="en-US" smtClean="0">
                <a:solidFill>
                  <a:prstClr val="black"/>
                </a:solidFill>
              </a:rPr>
              <a:pPr>
                <a:defRPr/>
              </a:pPr>
              <a:t>155</a:t>
            </a:fld>
            <a:endParaRPr lang="en-US" dirty="0">
              <a:solidFill>
                <a:prstClr val="black"/>
              </a:solidFill>
            </a:endParaRPr>
          </a:p>
        </p:txBody>
      </p:sp>
    </p:spTree>
    <p:extLst>
      <p:ext uri="{BB962C8B-B14F-4D97-AF65-F5344CB8AC3E}">
        <p14:creationId xmlns:p14="http://schemas.microsoft.com/office/powerpoint/2010/main" val="4046524381"/>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7F59A67A-C8EC-46D2-80A7-005A65EF8513}" type="slidenum">
              <a:rPr lang="en-US" smtClean="0"/>
              <a:pPr>
                <a:defRPr/>
              </a:pPr>
              <a:t>156</a:t>
            </a:fld>
            <a:endParaRPr lang="en-US" dirty="0"/>
          </a:p>
        </p:txBody>
      </p:sp>
    </p:spTree>
    <p:extLst>
      <p:ext uri="{BB962C8B-B14F-4D97-AF65-F5344CB8AC3E}">
        <p14:creationId xmlns:p14="http://schemas.microsoft.com/office/powerpoint/2010/main" val="1175327884"/>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7F59A67A-C8EC-46D2-80A7-005A65EF8513}" type="slidenum">
              <a:rPr lang="en-US" smtClean="0"/>
              <a:pPr>
                <a:defRPr/>
              </a:pPr>
              <a:t>157</a:t>
            </a:fld>
            <a:endParaRPr lang="en-US" dirty="0"/>
          </a:p>
        </p:txBody>
      </p:sp>
    </p:spTree>
    <p:extLst>
      <p:ext uri="{BB962C8B-B14F-4D97-AF65-F5344CB8AC3E}">
        <p14:creationId xmlns:p14="http://schemas.microsoft.com/office/powerpoint/2010/main" val="1175327884"/>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p:cNvSpPr>
            <a:spLocks noGrp="1" noChangeArrowheads="1"/>
          </p:cNvSpPr>
          <p:nvPr>
            <p:ph type="sldNum" sz="quarter" idx="5"/>
          </p:nvPr>
        </p:nvSpPr>
        <p:spPr>
          <a:noFill/>
        </p:spPr>
        <p:txBody>
          <a:bodyPr/>
          <a:lstStyle/>
          <a:p>
            <a:fld id="{EAF66938-A482-4920-82E3-2AA72C253DF3}" type="slidenum">
              <a:rPr lang="en-US"/>
              <a:pPr/>
              <a:t>162</a:t>
            </a:fld>
            <a:endParaRPr lang="en-US" dirty="0"/>
          </a:p>
        </p:txBody>
      </p:sp>
      <p:sp>
        <p:nvSpPr>
          <p:cNvPr id="22531" name="Rectangle 2"/>
          <p:cNvSpPr>
            <a:spLocks noGrp="1" noRot="1" noChangeAspect="1" noChangeArrowheads="1" noTextEdit="1"/>
          </p:cNvSpPr>
          <p:nvPr>
            <p:ph type="sldImg"/>
          </p:nvPr>
        </p:nvSpPr>
        <p:spPr>
          <a:xfrm>
            <a:off x="1181100" y="696913"/>
            <a:ext cx="4648200" cy="3486150"/>
          </a:xfrm>
          <a:ln/>
        </p:spPr>
      </p:sp>
      <p:sp>
        <p:nvSpPr>
          <p:cNvPr id="22532" name="Rectangle 3"/>
          <p:cNvSpPr>
            <a:spLocks noGrp="1" noChangeArrowheads="1"/>
          </p:cNvSpPr>
          <p:nvPr>
            <p:ph type="body" idx="1"/>
          </p:nvPr>
        </p:nvSpPr>
        <p:spPr>
          <a:noFill/>
          <a:ln/>
        </p:spPr>
        <p:txBody>
          <a:bodyPr/>
          <a:lstStyle/>
          <a:p>
            <a:r>
              <a:rPr lang="en-US" sz="1800" dirty="0" smtClean="0"/>
              <a:t>Statement numbers can also be assigned at the time of manual form creation, using the generate Statement number button. </a:t>
            </a:r>
          </a:p>
          <a:p>
            <a:pPr lvl="1"/>
            <a:endParaRPr lang="en-US" sz="1000" dirty="0" smtClean="0"/>
          </a:p>
          <a:p>
            <a:pPr eaLnBrk="1" hangingPunct="1"/>
            <a:endParaRPr lang="en-US" dirty="0" smtClean="0"/>
          </a:p>
        </p:txBody>
      </p:sp>
    </p:spTree>
    <p:extLst>
      <p:ext uri="{BB962C8B-B14F-4D97-AF65-F5344CB8AC3E}">
        <p14:creationId xmlns:p14="http://schemas.microsoft.com/office/powerpoint/2010/main" val="3509162131"/>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ED0997B-BCC5-4260-90ED-C9182D7257FF}" type="slidenum">
              <a:rPr lang="en-US" smtClean="0"/>
              <a:pPr>
                <a:defRPr/>
              </a:pPr>
              <a:t>165</a:t>
            </a:fld>
            <a:endParaRPr lang="en-US" dirty="0"/>
          </a:p>
        </p:txBody>
      </p:sp>
    </p:spTree>
    <p:extLst>
      <p:ext uri="{BB962C8B-B14F-4D97-AF65-F5344CB8AC3E}">
        <p14:creationId xmlns:p14="http://schemas.microsoft.com/office/powerpoint/2010/main" val="2362233088"/>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ED0997B-BCC5-4260-90ED-C9182D7257FF}" type="slidenum">
              <a:rPr lang="en-US" smtClean="0"/>
              <a:pPr>
                <a:defRPr/>
              </a:pPr>
              <a:t>167</a:t>
            </a:fld>
            <a:endParaRPr lang="en-US" dirty="0"/>
          </a:p>
        </p:txBody>
      </p:sp>
    </p:spTree>
    <p:extLst>
      <p:ext uri="{BB962C8B-B14F-4D97-AF65-F5344CB8AC3E}">
        <p14:creationId xmlns:p14="http://schemas.microsoft.com/office/powerpoint/2010/main" val="2565827849"/>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22" name="Slide Image Placeholder 1"/>
          <p:cNvSpPr>
            <a:spLocks noGrp="1" noRot="1" noChangeAspect="1" noTextEdit="1"/>
          </p:cNvSpPr>
          <p:nvPr>
            <p:ph type="sldImg"/>
          </p:nvPr>
        </p:nvSpPr>
        <p:spPr>
          <a:ln/>
        </p:spPr>
      </p:sp>
      <p:sp>
        <p:nvSpPr>
          <p:cNvPr id="337923" name="Notes Placeholder 2"/>
          <p:cNvSpPr>
            <a:spLocks noGrp="1"/>
          </p:cNvSpPr>
          <p:nvPr>
            <p:ph type="body" idx="1"/>
          </p:nvPr>
        </p:nvSpPr>
        <p:spPr>
          <a:noFill/>
          <a:ln/>
        </p:spPr>
        <p:txBody>
          <a:bodyPr/>
          <a:lstStyle/>
          <a:p>
            <a:endParaRPr lang="en-US" dirty="0" smtClean="0"/>
          </a:p>
        </p:txBody>
      </p:sp>
      <p:sp>
        <p:nvSpPr>
          <p:cNvPr id="337924" name="Slide Number Placeholder 3"/>
          <p:cNvSpPr>
            <a:spLocks noGrp="1"/>
          </p:cNvSpPr>
          <p:nvPr>
            <p:ph type="sldNum" sz="quarter" idx="5"/>
          </p:nvPr>
        </p:nvSpPr>
        <p:spPr>
          <a:noFill/>
        </p:spPr>
        <p:txBody>
          <a:bodyPr/>
          <a:lstStyle/>
          <a:p>
            <a:fld id="{CEF3EE9F-6AEA-4C80-A40B-0ABF38F048A3}" type="slidenum">
              <a:rPr lang="en-US" smtClean="0"/>
              <a:pPr/>
              <a:t>168</a:t>
            </a:fld>
            <a:endParaRPr lang="en-US" dirty="0" smtClean="0"/>
          </a:p>
        </p:txBody>
      </p:sp>
    </p:spTree>
    <p:extLst>
      <p:ext uri="{BB962C8B-B14F-4D97-AF65-F5344CB8AC3E}">
        <p14:creationId xmlns:p14="http://schemas.microsoft.com/office/powerpoint/2010/main" val="25848234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p:cNvSpPr>
            <a:spLocks noGrp="1" noChangeArrowheads="1"/>
          </p:cNvSpPr>
          <p:nvPr>
            <p:ph type="sldNum" sz="quarter" idx="5"/>
          </p:nvPr>
        </p:nvSpPr>
        <p:spPr>
          <a:noFill/>
        </p:spPr>
        <p:txBody>
          <a:bodyPr/>
          <a:lstStyle/>
          <a:p>
            <a:fld id="{EAF66938-A482-4920-82E3-2AA72C253DF3}" type="slidenum">
              <a:rPr lang="en-US">
                <a:solidFill>
                  <a:prstClr val="black"/>
                </a:solidFill>
              </a:rPr>
              <a:pPr/>
              <a:t>13</a:t>
            </a:fld>
            <a:endParaRPr lang="en-US" dirty="0">
              <a:solidFill>
                <a:prstClr val="black"/>
              </a:solidFill>
            </a:endParaRPr>
          </a:p>
        </p:txBody>
      </p:sp>
      <p:sp>
        <p:nvSpPr>
          <p:cNvPr id="22531" name="Rectangle 2"/>
          <p:cNvSpPr>
            <a:spLocks noGrp="1" noRot="1" noChangeAspect="1" noChangeArrowheads="1" noTextEdit="1"/>
          </p:cNvSpPr>
          <p:nvPr>
            <p:ph type="sldImg"/>
          </p:nvPr>
        </p:nvSpPr>
        <p:spPr>
          <a:xfrm>
            <a:off x="1181100" y="696913"/>
            <a:ext cx="4648200" cy="3486150"/>
          </a:xfrm>
          <a:ln/>
        </p:spPr>
      </p:sp>
      <p:sp>
        <p:nvSpPr>
          <p:cNvPr id="22532" name="Rectangle 3"/>
          <p:cNvSpPr>
            <a:spLocks noGrp="1" noChangeArrowheads="1"/>
          </p:cNvSpPr>
          <p:nvPr>
            <p:ph type="body" idx="1"/>
          </p:nvPr>
        </p:nvSpPr>
        <p:spPr>
          <a:noFill/>
          <a:ln/>
        </p:spPr>
        <p:txBody>
          <a:bodyPr/>
          <a:lstStyle/>
          <a:p>
            <a:pPr eaLnBrk="1" hangingPunct="1"/>
            <a:endParaRPr lang="en-US" dirty="0" smtClean="0"/>
          </a:p>
        </p:txBody>
      </p:sp>
    </p:spTree>
    <p:extLst>
      <p:ext uri="{BB962C8B-B14F-4D97-AF65-F5344CB8AC3E}">
        <p14:creationId xmlns:p14="http://schemas.microsoft.com/office/powerpoint/2010/main" val="784507848"/>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p:cNvSpPr>
            <a:spLocks noGrp="1" noChangeArrowheads="1"/>
          </p:cNvSpPr>
          <p:nvPr>
            <p:ph type="sldNum" sz="quarter" idx="5"/>
          </p:nvPr>
        </p:nvSpPr>
        <p:spPr>
          <a:noFill/>
        </p:spPr>
        <p:txBody>
          <a:bodyPr/>
          <a:lstStyle/>
          <a:p>
            <a:fld id="{EAF66938-A482-4920-82E3-2AA72C253DF3}" type="slidenum">
              <a:rPr lang="en-US">
                <a:solidFill>
                  <a:prstClr val="black"/>
                </a:solidFill>
              </a:rPr>
              <a:pPr/>
              <a:t>169</a:t>
            </a:fld>
            <a:endParaRPr lang="en-US" dirty="0">
              <a:solidFill>
                <a:prstClr val="black"/>
              </a:solidFill>
            </a:endParaRPr>
          </a:p>
        </p:txBody>
      </p:sp>
      <p:sp>
        <p:nvSpPr>
          <p:cNvPr id="22531" name="Rectangle 2"/>
          <p:cNvSpPr>
            <a:spLocks noGrp="1" noRot="1" noChangeAspect="1" noChangeArrowheads="1" noTextEdit="1"/>
          </p:cNvSpPr>
          <p:nvPr>
            <p:ph type="sldImg"/>
          </p:nvPr>
        </p:nvSpPr>
        <p:spPr>
          <a:xfrm>
            <a:off x="1181100" y="696913"/>
            <a:ext cx="4648200" cy="3486150"/>
          </a:xfrm>
          <a:ln/>
        </p:spPr>
      </p:sp>
      <p:sp>
        <p:nvSpPr>
          <p:cNvPr id="22532" name="Rectangle 3"/>
          <p:cNvSpPr>
            <a:spLocks noGrp="1" noChangeArrowheads="1"/>
          </p:cNvSpPr>
          <p:nvPr>
            <p:ph type="body" idx="1"/>
          </p:nvPr>
        </p:nvSpPr>
        <p:spPr>
          <a:noFill/>
          <a:ln/>
        </p:spPr>
        <p:txBody>
          <a:bodyPr/>
          <a:lstStyle/>
          <a:p>
            <a:pPr eaLnBrk="1" hangingPunct="1"/>
            <a:endParaRPr lang="en-US" dirty="0" smtClean="0"/>
          </a:p>
        </p:txBody>
      </p:sp>
    </p:spTree>
    <p:extLst>
      <p:ext uri="{BB962C8B-B14F-4D97-AF65-F5344CB8AC3E}">
        <p14:creationId xmlns:p14="http://schemas.microsoft.com/office/powerpoint/2010/main" val="784507848"/>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p:cNvSpPr>
            <a:spLocks noGrp="1" noChangeArrowheads="1"/>
          </p:cNvSpPr>
          <p:nvPr>
            <p:ph type="sldNum" sz="quarter" idx="5"/>
          </p:nvPr>
        </p:nvSpPr>
        <p:spPr>
          <a:noFill/>
        </p:spPr>
        <p:txBody>
          <a:bodyPr/>
          <a:lstStyle/>
          <a:p>
            <a:fld id="{EAF66938-A482-4920-82E3-2AA72C253DF3}" type="slidenum">
              <a:rPr lang="en-US"/>
              <a:pPr/>
              <a:t>170</a:t>
            </a:fld>
            <a:endParaRPr lang="en-US" dirty="0"/>
          </a:p>
        </p:txBody>
      </p:sp>
      <p:sp>
        <p:nvSpPr>
          <p:cNvPr id="22531" name="Rectangle 2"/>
          <p:cNvSpPr>
            <a:spLocks noGrp="1" noRot="1" noChangeAspect="1" noChangeArrowheads="1" noTextEdit="1"/>
          </p:cNvSpPr>
          <p:nvPr>
            <p:ph type="sldImg"/>
          </p:nvPr>
        </p:nvSpPr>
        <p:spPr>
          <a:xfrm>
            <a:off x="1181100" y="696913"/>
            <a:ext cx="4648200" cy="3486150"/>
          </a:xfrm>
          <a:ln/>
        </p:spPr>
      </p:sp>
      <p:sp>
        <p:nvSpPr>
          <p:cNvPr id="22532" name="Rectangle 3"/>
          <p:cNvSpPr>
            <a:spLocks noGrp="1" noChangeArrowheads="1"/>
          </p:cNvSpPr>
          <p:nvPr>
            <p:ph type="body" idx="1"/>
          </p:nvPr>
        </p:nvSpPr>
        <p:spPr>
          <a:noFill/>
          <a:ln/>
        </p:spPr>
        <p:txBody>
          <a:bodyPr/>
          <a:lstStyle/>
          <a:p>
            <a:pPr eaLnBrk="1" hangingPunct="1"/>
            <a:r>
              <a:rPr lang="en-US" dirty="0" smtClean="0"/>
              <a:t>For Imputed Rent Phase 1 SVs</a:t>
            </a:r>
            <a:r>
              <a:rPr lang="en-US" baseline="0" dirty="0" smtClean="0"/>
              <a:t> </a:t>
            </a:r>
            <a:r>
              <a:rPr lang="en-US" sz="1200" dirty="0" smtClean="0"/>
              <a:t>or Standard Vouchers were used to record internal billing. Do not confuse</a:t>
            </a:r>
            <a:r>
              <a:rPr lang="en-US" sz="1200" baseline="0" dirty="0" smtClean="0"/>
              <a:t> DoD Interfund with Internal Interfund. </a:t>
            </a:r>
            <a:endParaRPr lang="en-US" dirty="0" smtClean="0"/>
          </a:p>
        </p:txBody>
      </p:sp>
    </p:spTree>
    <p:extLst>
      <p:ext uri="{BB962C8B-B14F-4D97-AF65-F5344CB8AC3E}">
        <p14:creationId xmlns:p14="http://schemas.microsoft.com/office/powerpoint/2010/main" val="1927297160"/>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Disbursing</a:t>
            </a:r>
            <a:r>
              <a:rPr lang="en-US" baseline="0" dirty="0" smtClean="0"/>
              <a:t> Office defaults - GS187 for ADV, AMV; GS116 for GDV, GMV; GS116 for VDV, VMV; X0109 for PDV, PMV, MDV, MMV</a:t>
            </a:r>
            <a:endParaRPr lang="en-US" dirty="0"/>
          </a:p>
        </p:txBody>
      </p:sp>
      <p:sp>
        <p:nvSpPr>
          <p:cNvPr id="4" name="Slide Number Placeholder 3"/>
          <p:cNvSpPr>
            <a:spLocks noGrp="1"/>
          </p:cNvSpPr>
          <p:nvPr>
            <p:ph type="sldNum" sz="quarter" idx="10"/>
          </p:nvPr>
        </p:nvSpPr>
        <p:spPr/>
        <p:txBody>
          <a:bodyPr/>
          <a:lstStyle/>
          <a:p>
            <a:pPr>
              <a:defRPr/>
            </a:pPr>
            <a:fld id="{3ED0997B-BCC5-4260-90ED-C9182D7257FF}" type="slidenum">
              <a:rPr lang="en-US" smtClean="0"/>
              <a:pPr>
                <a:defRPr/>
              </a:pPr>
              <a:t>171</a:t>
            </a:fld>
            <a:endParaRPr lang="en-US" dirty="0"/>
          </a:p>
        </p:txBody>
      </p:sp>
    </p:spTree>
    <p:extLst>
      <p:ext uri="{BB962C8B-B14F-4D97-AF65-F5344CB8AC3E}">
        <p14:creationId xmlns:p14="http://schemas.microsoft.com/office/powerpoint/2010/main" val="1909699296"/>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3ED0997B-BCC5-4260-90ED-C9182D7257FF}" type="slidenum">
              <a:rPr lang="en-US" smtClean="0"/>
              <a:pPr>
                <a:defRPr/>
              </a:pPr>
              <a:t>172</a:t>
            </a:fld>
            <a:endParaRPr lang="en-US" dirty="0"/>
          </a:p>
        </p:txBody>
      </p:sp>
    </p:spTree>
    <p:extLst>
      <p:ext uri="{BB962C8B-B14F-4D97-AF65-F5344CB8AC3E}">
        <p14:creationId xmlns:p14="http://schemas.microsoft.com/office/powerpoint/2010/main" val="44761581"/>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2562" name="Slide Image Placeholder 1"/>
          <p:cNvSpPr>
            <a:spLocks noGrp="1" noRot="1" noChangeAspect="1" noTextEdit="1"/>
          </p:cNvSpPr>
          <p:nvPr>
            <p:ph type="sldImg"/>
          </p:nvPr>
        </p:nvSpPr>
        <p:spPr>
          <a:ln/>
        </p:spPr>
      </p:sp>
      <p:sp>
        <p:nvSpPr>
          <p:cNvPr id="322563" name="Notes Placeholder 2"/>
          <p:cNvSpPr>
            <a:spLocks noGrp="1"/>
          </p:cNvSpPr>
          <p:nvPr>
            <p:ph type="body" idx="1"/>
          </p:nvPr>
        </p:nvSpPr>
        <p:spPr>
          <a:noFill/>
          <a:ln/>
        </p:spPr>
        <p:txBody>
          <a:bodyPr/>
          <a:lstStyle/>
          <a:p>
            <a:endParaRPr lang="en-US" dirty="0" smtClean="0"/>
          </a:p>
        </p:txBody>
      </p:sp>
      <p:sp>
        <p:nvSpPr>
          <p:cNvPr id="322564" name="Slide Number Placeholder 3"/>
          <p:cNvSpPr>
            <a:spLocks noGrp="1"/>
          </p:cNvSpPr>
          <p:nvPr>
            <p:ph type="sldNum" sz="quarter" idx="5"/>
          </p:nvPr>
        </p:nvSpPr>
        <p:spPr>
          <a:noFill/>
        </p:spPr>
        <p:txBody>
          <a:bodyPr/>
          <a:lstStyle/>
          <a:p>
            <a:fld id="{11C647F6-D700-4415-8F72-2A42D40DEBE4}" type="slidenum">
              <a:rPr lang="en-US" smtClean="0"/>
              <a:pPr/>
              <a:t>173</a:t>
            </a:fld>
            <a:endParaRPr lang="en-US" dirty="0" smtClean="0"/>
          </a:p>
        </p:txBody>
      </p:sp>
    </p:spTree>
    <p:extLst>
      <p:ext uri="{BB962C8B-B14F-4D97-AF65-F5344CB8AC3E}">
        <p14:creationId xmlns:p14="http://schemas.microsoft.com/office/powerpoint/2010/main" val="2798755488"/>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2562" name="Slide Image Placeholder 1"/>
          <p:cNvSpPr>
            <a:spLocks noGrp="1" noRot="1" noChangeAspect="1" noTextEdit="1"/>
          </p:cNvSpPr>
          <p:nvPr>
            <p:ph type="sldImg"/>
          </p:nvPr>
        </p:nvSpPr>
        <p:spPr>
          <a:ln/>
        </p:spPr>
      </p:sp>
      <p:sp>
        <p:nvSpPr>
          <p:cNvPr id="322563" name="Notes Placeholder 2"/>
          <p:cNvSpPr>
            <a:spLocks noGrp="1"/>
          </p:cNvSpPr>
          <p:nvPr>
            <p:ph type="body" idx="1"/>
          </p:nvPr>
        </p:nvSpPr>
        <p:spPr>
          <a:noFill/>
          <a:ln/>
        </p:spPr>
        <p:txBody>
          <a:bodyPr/>
          <a:lstStyle/>
          <a:p>
            <a:endParaRPr lang="en-US" dirty="0" smtClean="0"/>
          </a:p>
        </p:txBody>
      </p:sp>
      <p:sp>
        <p:nvSpPr>
          <p:cNvPr id="322564" name="Slide Number Placeholder 3"/>
          <p:cNvSpPr>
            <a:spLocks noGrp="1"/>
          </p:cNvSpPr>
          <p:nvPr>
            <p:ph type="sldNum" sz="quarter" idx="5"/>
          </p:nvPr>
        </p:nvSpPr>
        <p:spPr>
          <a:noFill/>
        </p:spPr>
        <p:txBody>
          <a:bodyPr/>
          <a:lstStyle/>
          <a:p>
            <a:fld id="{11C647F6-D700-4415-8F72-2A42D40DEBE4}" type="slidenum">
              <a:rPr lang="en-US" smtClean="0"/>
              <a:pPr/>
              <a:t>176</a:t>
            </a:fld>
            <a:endParaRPr lang="en-US" dirty="0" smtClean="0"/>
          </a:p>
        </p:txBody>
      </p:sp>
    </p:spTree>
    <p:extLst>
      <p:ext uri="{BB962C8B-B14F-4D97-AF65-F5344CB8AC3E}">
        <p14:creationId xmlns:p14="http://schemas.microsoft.com/office/powerpoint/2010/main" val="2414995596"/>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p:cNvSpPr>
            <a:spLocks noGrp="1" noChangeArrowheads="1"/>
          </p:cNvSpPr>
          <p:nvPr>
            <p:ph type="sldNum" sz="quarter" idx="5"/>
          </p:nvPr>
        </p:nvSpPr>
        <p:spPr>
          <a:noFill/>
        </p:spPr>
        <p:txBody>
          <a:bodyPr/>
          <a:lstStyle/>
          <a:p>
            <a:fld id="{EAF66938-A482-4920-82E3-2AA72C253DF3}" type="slidenum">
              <a:rPr lang="en-US"/>
              <a:pPr/>
              <a:t>180</a:t>
            </a:fld>
            <a:endParaRPr lang="en-US" dirty="0"/>
          </a:p>
        </p:txBody>
      </p:sp>
      <p:sp>
        <p:nvSpPr>
          <p:cNvPr id="22531" name="Rectangle 2"/>
          <p:cNvSpPr>
            <a:spLocks noGrp="1" noRot="1" noChangeAspect="1" noChangeArrowheads="1" noTextEdit="1"/>
          </p:cNvSpPr>
          <p:nvPr>
            <p:ph type="sldImg"/>
          </p:nvPr>
        </p:nvSpPr>
        <p:spPr>
          <a:xfrm>
            <a:off x="1181100" y="696913"/>
            <a:ext cx="4648200" cy="3486150"/>
          </a:xfrm>
          <a:ln/>
        </p:spPr>
      </p:sp>
      <p:sp>
        <p:nvSpPr>
          <p:cNvPr id="22532" name="Rectangle 3"/>
          <p:cNvSpPr>
            <a:spLocks noGrp="1" noChangeArrowheads="1"/>
          </p:cNvSpPr>
          <p:nvPr>
            <p:ph type="body" idx="1"/>
          </p:nvPr>
        </p:nvSpPr>
        <p:spPr>
          <a:noFill/>
          <a:ln/>
        </p:spPr>
        <p:txBody>
          <a:bodyPr/>
          <a:lstStyle/>
          <a:p>
            <a:pPr eaLnBrk="1" hangingPunct="1"/>
            <a:r>
              <a:rPr lang="en-US" dirty="0" smtClean="0"/>
              <a:t>Phase 1</a:t>
            </a:r>
          </a:p>
        </p:txBody>
      </p:sp>
    </p:spTree>
    <p:extLst>
      <p:ext uri="{BB962C8B-B14F-4D97-AF65-F5344CB8AC3E}">
        <p14:creationId xmlns:p14="http://schemas.microsoft.com/office/powerpoint/2010/main" val="2326740390"/>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ED0997B-BCC5-4260-90ED-C9182D7257FF}" type="slidenum">
              <a:rPr lang="en-US" smtClean="0"/>
              <a:pPr>
                <a:defRPr/>
              </a:pPr>
              <a:t>183</a:t>
            </a:fld>
            <a:endParaRPr lang="en-US" dirty="0"/>
          </a:p>
        </p:txBody>
      </p:sp>
    </p:spTree>
    <p:extLst>
      <p:ext uri="{BB962C8B-B14F-4D97-AF65-F5344CB8AC3E}">
        <p14:creationId xmlns:p14="http://schemas.microsoft.com/office/powerpoint/2010/main" val="4099528769"/>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3" name="Rectangle 2"/>
          <p:cNvSpPr>
            <a:spLocks noGrp="1" noRot="1" noChangeAspect="1" noChangeArrowheads="1" noTextEdit="1"/>
          </p:cNvSpPr>
          <p:nvPr>
            <p:ph type="sldImg"/>
          </p:nvPr>
        </p:nvSpPr>
        <p:spPr>
          <a:xfrm>
            <a:off x="1181100" y="696913"/>
            <a:ext cx="4648200" cy="3486150"/>
          </a:xfrm>
          <a:ln/>
        </p:spPr>
      </p:sp>
      <p:sp>
        <p:nvSpPr>
          <p:cNvPr id="112644" name="Rectangle 3"/>
          <p:cNvSpPr>
            <a:spLocks noGrp="1" noChangeArrowheads="1"/>
          </p:cNvSpPr>
          <p:nvPr>
            <p:ph type="body" idx="1"/>
          </p:nvPr>
        </p:nvSpPr>
        <p:spPr>
          <a:xfrm>
            <a:off x="701676" y="4416426"/>
            <a:ext cx="5607050" cy="4183063"/>
          </a:xfrm>
          <a:prstGeom prst="rect">
            <a:avLst/>
          </a:prstGeom>
          <a:noFill/>
          <a:ln/>
        </p:spPr>
        <p:txBody>
          <a:bodyPr lIns="91427" tIns="45713" rIns="91427" bIns="45713"/>
          <a:lstStyle/>
          <a:p>
            <a:pPr eaLnBrk="1" hangingPunct="1"/>
            <a:endParaRPr lang="en-US" dirty="0" smtClean="0">
              <a:latin typeface="Arial" pitchFamily="34" charset="0"/>
            </a:endParaRPr>
          </a:p>
        </p:txBody>
      </p:sp>
    </p:spTree>
    <p:extLst>
      <p:ext uri="{BB962C8B-B14F-4D97-AF65-F5344CB8AC3E}">
        <p14:creationId xmlns:p14="http://schemas.microsoft.com/office/powerpoint/2010/main" val="613138390"/>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For Non-IPAC</a:t>
            </a:r>
            <a:r>
              <a:rPr lang="en-US" baseline="0" dirty="0" smtClean="0"/>
              <a:t> customers, it could be because t</a:t>
            </a:r>
            <a:r>
              <a:rPr lang="en-US" dirty="0" smtClean="0"/>
              <a:t>he customers have chosen not to be IPAC'd, that is why they aren't set up as such in the system</a:t>
            </a:r>
            <a:endParaRPr lang="en-US" dirty="0"/>
          </a:p>
        </p:txBody>
      </p:sp>
      <p:sp>
        <p:nvSpPr>
          <p:cNvPr id="4" name="Slide Number Placeholder 3"/>
          <p:cNvSpPr>
            <a:spLocks noGrp="1"/>
          </p:cNvSpPr>
          <p:nvPr>
            <p:ph type="sldNum" sz="quarter" idx="10"/>
          </p:nvPr>
        </p:nvSpPr>
        <p:spPr/>
        <p:txBody>
          <a:bodyPr/>
          <a:lstStyle/>
          <a:p>
            <a:pPr>
              <a:defRPr/>
            </a:pPr>
            <a:fld id="{3ED0997B-BCC5-4260-90ED-C9182D7257FF}" type="slidenum">
              <a:rPr lang="en-US" smtClean="0"/>
              <a:pPr>
                <a:defRPr/>
              </a:pPr>
              <a:t>186</a:t>
            </a:fld>
            <a:endParaRPr lang="en-US" dirty="0"/>
          </a:p>
        </p:txBody>
      </p:sp>
    </p:spTree>
    <p:extLst>
      <p:ext uri="{BB962C8B-B14F-4D97-AF65-F5344CB8AC3E}">
        <p14:creationId xmlns:p14="http://schemas.microsoft.com/office/powerpoint/2010/main" val="22445840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p:cNvSpPr>
            <a:spLocks noGrp="1" noChangeArrowheads="1"/>
          </p:cNvSpPr>
          <p:nvPr>
            <p:ph type="sldNum" sz="quarter" idx="5"/>
          </p:nvPr>
        </p:nvSpPr>
        <p:spPr>
          <a:noFill/>
        </p:spPr>
        <p:txBody>
          <a:bodyPr/>
          <a:lstStyle/>
          <a:p>
            <a:fld id="{EAF66938-A482-4920-82E3-2AA72C253DF3}" type="slidenum">
              <a:rPr lang="en-US">
                <a:solidFill>
                  <a:prstClr val="black"/>
                </a:solidFill>
              </a:rPr>
              <a:pPr/>
              <a:t>14</a:t>
            </a:fld>
            <a:endParaRPr lang="en-US" dirty="0">
              <a:solidFill>
                <a:prstClr val="black"/>
              </a:solidFill>
            </a:endParaRPr>
          </a:p>
        </p:txBody>
      </p:sp>
      <p:sp>
        <p:nvSpPr>
          <p:cNvPr id="22531" name="Rectangle 2"/>
          <p:cNvSpPr>
            <a:spLocks noGrp="1" noRot="1" noChangeAspect="1" noChangeArrowheads="1" noTextEdit="1"/>
          </p:cNvSpPr>
          <p:nvPr>
            <p:ph type="sldImg"/>
          </p:nvPr>
        </p:nvSpPr>
        <p:spPr>
          <a:xfrm>
            <a:off x="1181100" y="696913"/>
            <a:ext cx="4648200" cy="3486150"/>
          </a:xfrm>
          <a:ln/>
        </p:spPr>
      </p:sp>
      <p:sp>
        <p:nvSpPr>
          <p:cNvPr id="22532" name="Rectangle 3"/>
          <p:cNvSpPr>
            <a:spLocks noGrp="1" noChangeArrowheads="1"/>
          </p:cNvSpPr>
          <p:nvPr>
            <p:ph type="body" idx="1"/>
          </p:nvPr>
        </p:nvSpPr>
        <p:spPr>
          <a:noFill/>
          <a:ln/>
        </p:spPr>
        <p:txBody>
          <a:bodyPr/>
          <a:lstStyle/>
          <a:p>
            <a:pPr eaLnBrk="1" hangingPunct="1"/>
            <a:endParaRPr lang="en-US" dirty="0" smtClean="0"/>
          </a:p>
        </p:txBody>
      </p:sp>
    </p:spTree>
    <p:extLst>
      <p:ext uri="{BB962C8B-B14F-4D97-AF65-F5344CB8AC3E}">
        <p14:creationId xmlns:p14="http://schemas.microsoft.com/office/powerpoint/2010/main" val="784507848"/>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ED0997B-BCC5-4260-90ED-C9182D7257FF}" type="slidenum">
              <a:rPr lang="en-US" smtClean="0"/>
              <a:pPr>
                <a:defRPr/>
              </a:pPr>
              <a:t>191</a:t>
            </a:fld>
            <a:endParaRPr lang="en-US" dirty="0"/>
          </a:p>
        </p:txBody>
      </p:sp>
    </p:spTree>
    <p:extLst>
      <p:ext uri="{BB962C8B-B14F-4D97-AF65-F5344CB8AC3E}">
        <p14:creationId xmlns:p14="http://schemas.microsoft.com/office/powerpoint/2010/main" val="852953564"/>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Verify IPACOUT runs daily, confirm wording</a:t>
            </a:r>
            <a:endParaRPr lang="en-US" dirty="0"/>
          </a:p>
        </p:txBody>
      </p:sp>
      <p:sp>
        <p:nvSpPr>
          <p:cNvPr id="4" name="Slide Number Placeholder 3"/>
          <p:cNvSpPr>
            <a:spLocks noGrp="1"/>
          </p:cNvSpPr>
          <p:nvPr>
            <p:ph type="sldNum" sz="quarter" idx="10"/>
          </p:nvPr>
        </p:nvSpPr>
        <p:spPr/>
        <p:txBody>
          <a:bodyPr/>
          <a:lstStyle/>
          <a:p>
            <a:pPr>
              <a:defRPr/>
            </a:pPr>
            <a:fld id="{3ED0997B-BCC5-4260-90ED-C9182D7257FF}" type="slidenum">
              <a:rPr lang="en-US" smtClean="0"/>
              <a:pPr>
                <a:defRPr/>
              </a:pPr>
              <a:t>192</a:t>
            </a:fld>
            <a:endParaRPr lang="en-US" dirty="0"/>
          </a:p>
        </p:txBody>
      </p:sp>
    </p:spTree>
    <p:extLst>
      <p:ext uri="{BB962C8B-B14F-4D97-AF65-F5344CB8AC3E}">
        <p14:creationId xmlns:p14="http://schemas.microsoft.com/office/powerpoint/2010/main" val="266213590"/>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3ED0997B-BCC5-4260-90ED-C9182D7257FF}" type="slidenum">
              <a:rPr lang="en-US" smtClean="0"/>
              <a:pPr>
                <a:defRPr/>
              </a:pPr>
              <a:t>193</a:t>
            </a:fld>
            <a:endParaRPr lang="en-US" dirty="0"/>
          </a:p>
        </p:txBody>
      </p:sp>
    </p:spTree>
    <p:extLst>
      <p:ext uri="{BB962C8B-B14F-4D97-AF65-F5344CB8AC3E}">
        <p14:creationId xmlns:p14="http://schemas.microsoft.com/office/powerpoint/2010/main" val="3522668919"/>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3ED0997B-BCC5-4260-90ED-C9182D7257FF}" type="slidenum">
              <a:rPr lang="en-US" smtClean="0"/>
              <a:pPr>
                <a:defRPr/>
              </a:pPr>
              <a:t>194</a:t>
            </a:fld>
            <a:endParaRPr lang="en-US" dirty="0"/>
          </a:p>
        </p:txBody>
      </p:sp>
    </p:spTree>
    <p:extLst>
      <p:ext uri="{BB962C8B-B14F-4D97-AF65-F5344CB8AC3E}">
        <p14:creationId xmlns:p14="http://schemas.microsoft.com/office/powerpoint/2010/main" val="2991278245"/>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42" name="Slide Image Placeholder 1"/>
          <p:cNvSpPr>
            <a:spLocks noGrp="1" noRot="1" noChangeAspect="1" noTextEdit="1"/>
          </p:cNvSpPr>
          <p:nvPr>
            <p:ph type="sldImg"/>
          </p:nvPr>
        </p:nvSpPr>
        <p:spPr>
          <a:ln/>
        </p:spPr>
      </p:sp>
      <p:sp>
        <p:nvSpPr>
          <p:cNvPr id="368643" name="Notes Placeholder 2"/>
          <p:cNvSpPr>
            <a:spLocks noGrp="1"/>
          </p:cNvSpPr>
          <p:nvPr>
            <p:ph type="body" idx="1"/>
          </p:nvPr>
        </p:nvSpPr>
        <p:spPr>
          <a:noFill/>
          <a:ln/>
        </p:spPr>
        <p:txBody>
          <a:bodyPr/>
          <a:lstStyle/>
          <a:p>
            <a:r>
              <a:rPr lang="en-US" dirty="0" smtClean="0">
                <a:latin typeface="Arial" pitchFamily="34" charset="0"/>
              </a:rPr>
              <a:t>The article is only used on IPAC transactions. </a:t>
            </a:r>
            <a:r>
              <a:rPr lang="en-US" baseline="0" dirty="0" smtClean="0">
                <a:latin typeface="Arial" pitchFamily="34" charset="0"/>
              </a:rPr>
              <a:t> Articles </a:t>
            </a:r>
            <a:r>
              <a:rPr lang="en-US" dirty="0" smtClean="0">
                <a:latin typeface="Arial" pitchFamily="34" charset="0"/>
              </a:rPr>
              <a:t>are derived from the old SF1080/SF1081 and that is how they became in Pegasys. </a:t>
            </a:r>
          </a:p>
          <a:p>
            <a:endParaRPr lang="en-US" dirty="0" smtClean="0">
              <a:latin typeface="Arial" pitchFamily="34" charset="0"/>
            </a:endParaRPr>
          </a:p>
        </p:txBody>
      </p:sp>
      <p:sp>
        <p:nvSpPr>
          <p:cNvPr id="368644" name="Slide Number Placeholder 3"/>
          <p:cNvSpPr>
            <a:spLocks noGrp="1"/>
          </p:cNvSpPr>
          <p:nvPr>
            <p:ph type="sldNum" sz="quarter" idx="5"/>
          </p:nvPr>
        </p:nvSpPr>
        <p:spPr>
          <a:noFill/>
        </p:spPr>
        <p:txBody>
          <a:bodyPr/>
          <a:lstStyle/>
          <a:p>
            <a:fld id="{DE15BCA5-EB9D-458A-86D1-24EE7C55EA69}" type="slidenum">
              <a:rPr lang="en-US" smtClean="0">
                <a:latin typeface="Arial" pitchFamily="34" charset="0"/>
              </a:rPr>
              <a:pPr/>
              <a:t>196</a:t>
            </a:fld>
            <a:endParaRPr lang="en-US" dirty="0" smtClean="0">
              <a:latin typeface="Arial" pitchFamily="34" charset="0"/>
            </a:endParaRPr>
          </a:p>
        </p:txBody>
      </p:sp>
    </p:spTree>
    <p:extLst>
      <p:ext uri="{BB962C8B-B14F-4D97-AF65-F5344CB8AC3E}">
        <p14:creationId xmlns:p14="http://schemas.microsoft.com/office/powerpoint/2010/main" val="4027772612"/>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smtClean="0">
              <a:latin typeface="Arial" pitchFamily="34" charset="0"/>
            </a:endParaRPr>
          </a:p>
        </p:txBody>
      </p:sp>
      <p:sp>
        <p:nvSpPr>
          <p:cNvPr id="4" name="Slide Number Placeholder 3"/>
          <p:cNvSpPr>
            <a:spLocks noGrp="1"/>
          </p:cNvSpPr>
          <p:nvPr>
            <p:ph type="sldNum" sz="quarter" idx="10"/>
          </p:nvPr>
        </p:nvSpPr>
        <p:spPr/>
        <p:txBody>
          <a:bodyPr/>
          <a:lstStyle/>
          <a:p>
            <a:pPr>
              <a:defRPr/>
            </a:pPr>
            <a:fld id="{3ED0997B-BCC5-4260-90ED-C9182D7257FF}" type="slidenum">
              <a:rPr lang="en-US" smtClean="0">
                <a:solidFill>
                  <a:prstClr val="black"/>
                </a:solidFill>
              </a:rPr>
              <a:pPr>
                <a:defRPr/>
              </a:pPr>
              <a:t>197</a:t>
            </a:fld>
            <a:endParaRPr lang="en-US" dirty="0">
              <a:solidFill>
                <a:prstClr val="black"/>
              </a:solidFill>
            </a:endParaRPr>
          </a:p>
        </p:txBody>
      </p:sp>
    </p:spTree>
    <p:extLst>
      <p:ext uri="{BB962C8B-B14F-4D97-AF65-F5344CB8AC3E}">
        <p14:creationId xmlns:p14="http://schemas.microsoft.com/office/powerpoint/2010/main" val="2928207862"/>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smtClean="0">
              <a:latin typeface="Arial" pitchFamily="34" charset="0"/>
            </a:endParaRPr>
          </a:p>
        </p:txBody>
      </p:sp>
      <p:sp>
        <p:nvSpPr>
          <p:cNvPr id="4" name="Slide Number Placeholder 3"/>
          <p:cNvSpPr>
            <a:spLocks noGrp="1"/>
          </p:cNvSpPr>
          <p:nvPr>
            <p:ph type="sldNum" sz="quarter" idx="10"/>
          </p:nvPr>
        </p:nvSpPr>
        <p:spPr/>
        <p:txBody>
          <a:bodyPr/>
          <a:lstStyle/>
          <a:p>
            <a:pPr>
              <a:defRPr/>
            </a:pPr>
            <a:fld id="{3ED0997B-BCC5-4260-90ED-C9182D7257FF}" type="slidenum">
              <a:rPr lang="en-US" smtClean="0">
                <a:solidFill>
                  <a:prstClr val="black"/>
                </a:solidFill>
              </a:rPr>
              <a:pPr>
                <a:defRPr/>
              </a:pPr>
              <a:t>198</a:t>
            </a:fld>
            <a:endParaRPr lang="en-US" dirty="0">
              <a:solidFill>
                <a:prstClr val="black"/>
              </a:solidFill>
            </a:endParaRPr>
          </a:p>
        </p:txBody>
      </p:sp>
    </p:spTree>
    <p:extLst>
      <p:ext uri="{BB962C8B-B14F-4D97-AF65-F5344CB8AC3E}">
        <p14:creationId xmlns:p14="http://schemas.microsoft.com/office/powerpoint/2010/main" val="2928207862"/>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smtClean="0">
              <a:latin typeface="Arial" pitchFamily="34" charset="0"/>
            </a:endParaRPr>
          </a:p>
        </p:txBody>
      </p:sp>
      <p:sp>
        <p:nvSpPr>
          <p:cNvPr id="4" name="Slide Number Placeholder 3"/>
          <p:cNvSpPr>
            <a:spLocks noGrp="1"/>
          </p:cNvSpPr>
          <p:nvPr>
            <p:ph type="sldNum" sz="quarter" idx="10"/>
          </p:nvPr>
        </p:nvSpPr>
        <p:spPr/>
        <p:txBody>
          <a:bodyPr/>
          <a:lstStyle/>
          <a:p>
            <a:pPr>
              <a:defRPr/>
            </a:pPr>
            <a:fld id="{3ED0997B-BCC5-4260-90ED-C9182D7257FF}" type="slidenum">
              <a:rPr lang="en-US" smtClean="0">
                <a:solidFill>
                  <a:prstClr val="black"/>
                </a:solidFill>
              </a:rPr>
              <a:pPr>
                <a:defRPr/>
              </a:pPr>
              <a:t>199</a:t>
            </a:fld>
            <a:endParaRPr lang="en-US" dirty="0">
              <a:solidFill>
                <a:prstClr val="black"/>
              </a:solidFill>
            </a:endParaRPr>
          </a:p>
        </p:txBody>
      </p:sp>
    </p:spTree>
    <p:extLst>
      <p:ext uri="{BB962C8B-B14F-4D97-AF65-F5344CB8AC3E}">
        <p14:creationId xmlns:p14="http://schemas.microsoft.com/office/powerpoint/2010/main" val="2928207862"/>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smtClean="0">
              <a:latin typeface="Arial" pitchFamily="34" charset="0"/>
            </a:endParaRPr>
          </a:p>
        </p:txBody>
      </p:sp>
      <p:sp>
        <p:nvSpPr>
          <p:cNvPr id="4" name="Slide Number Placeholder 3"/>
          <p:cNvSpPr>
            <a:spLocks noGrp="1"/>
          </p:cNvSpPr>
          <p:nvPr>
            <p:ph type="sldNum" sz="quarter" idx="10"/>
          </p:nvPr>
        </p:nvSpPr>
        <p:spPr/>
        <p:txBody>
          <a:bodyPr/>
          <a:lstStyle/>
          <a:p>
            <a:pPr>
              <a:defRPr/>
            </a:pPr>
            <a:fld id="{3ED0997B-BCC5-4260-90ED-C9182D7257FF}" type="slidenum">
              <a:rPr lang="en-US" smtClean="0">
                <a:solidFill>
                  <a:prstClr val="black"/>
                </a:solidFill>
              </a:rPr>
              <a:pPr>
                <a:defRPr/>
              </a:pPr>
              <a:t>200</a:t>
            </a:fld>
            <a:endParaRPr lang="en-US" dirty="0">
              <a:solidFill>
                <a:prstClr val="black"/>
              </a:solidFill>
            </a:endParaRPr>
          </a:p>
        </p:txBody>
      </p:sp>
    </p:spTree>
    <p:extLst>
      <p:ext uri="{BB962C8B-B14F-4D97-AF65-F5344CB8AC3E}">
        <p14:creationId xmlns:p14="http://schemas.microsoft.com/office/powerpoint/2010/main" val="2928207862"/>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0" kern="1200" dirty="0" smtClean="0">
                <a:solidFill>
                  <a:schemeClr val="tx1"/>
                </a:solidFill>
                <a:latin typeface="Arial" charset="0"/>
                <a:ea typeface="+mn-ea"/>
                <a:cs typeface="+mn-cs"/>
              </a:rPr>
              <a:t>IPAC Article Qty/Unit Price Indicator</a:t>
            </a:r>
          </a:p>
          <a:p>
            <a:r>
              <a:rPr lang="en-US" sz="1200" b="0" kern="1200" dirty="0" smtClean="0">
                <a:solidFill>
                  <a:schemeClr val="tx1"/>
                </a:solidFill>
                <a:latin typeface="Arial" charset="0"/>
                <a:ea typeface="+mn-ea"/>
                <a:cs typeface="+mn-cs"/>
              </a:rPr>
              <a:t>Drop down. Values  of Blank, </a:t>
            </a:r>
          </a:p>
          <a:p>
            <a:r>
              <a:rPr lang="en-US" sz="1200" b="0" kern="1200" dirty="0" smtClean="0">
                <a:solidFill>
                  <a:schemeClr val="tx1"/>
                </a:solidFill>
                <a:latin typeface="Arial" charset="0"/>
                <a:ea typeface="+mn-ea"/>
                <a:cs typeface="+mn-cs"/>
              </a:rPr>
              <a:t>‘Use Article Qty/Unit Price' for IPAC BDs not using Detail Billing Records</a:t>
            </a:r>
          </a:p>
          <a:p>
            <a:r>
              <a:rPr lang="en-US" sz="1200" b="0" kern="1200" dirty="0" smtClean="0">
                <a:solidFill>
                  <a:schemeClr val="tx1"/>
                </a:solidFill>
                <a:latin typeface="Arial" charset="0"/>
                <a:ea typeface="+mn-ea"/>
                <a:cs typeface="+mn-cs"/>
              </a:rPr>
              <a:t>‘Use DBE Detail’ for IPAC BDs that use Detail Billing Records and need to populate the IPAC Outbound file at the Detail Billing Record level</a:t>
            </a:r>
          </a:p>
          <a:p>
            <a:r>
              <a:rPr lang="en-US" sz="1200" b="0" kern="1200" dirty="0" smtClean="0">
                <a:solidFill>
                  <a:schemeClr val="tx1"/>
                </a:solidFill>
                <a:latin typeface="Arial" charset="0"/>
                <a:ea typeface="+mn-ea"/>
                <a:cs typeface="+mn-cs"/>
              </a:rPr>
              <a:t>‘Sum DBE qty/Prorate Unit Price’, IPAC BDs using Detail Billing Records but want to prorate the information in the IPAC File</a:t>
            </a:r>
          </a:p>
          <a:p>
            <a:r>
              <a:rPr lang="en-US" sz="1200" b="0" kern="1200" dirty="0" smtClean="0">
                <a:solidFill>
                  <a:schemeClr val="tx1"/>
                </a:solidFill>
                <a:latin typeface="Arial" charset="0"/>
                <a:ea typeface="+mn-ea"/>
                <a:cs typeface="+mn-cs"/>
              </a:rPr>
              <a:t>‘Use Article Qty/Sum DBE Amount’, for IPAC BDs using Detail Billing Records but summing the Detail Billing Record amounts only</a:t>
            </a:r>
          </a:p>
          <a:p>
            <a:r>
              <a:rPr lang="en-US" sz="1200" b="0" i="1" kern="1200" dirty="0" smtClean="0">
                <a:solidFill>
                  <a:schemeClr val="tx1"/>
                </a:solidFill>
                <a:latin typeface="Arial" charset="0"/>
                <a:ea typeface="+mn-ea"/>
                <a:cs typeface="+mn-cs"/>
              </a:rPr>
              <a:t>This field will be defaulted to the applicable setting above on IPAC Document Types and will be blank on Non-IPAC Document Types.</a:t>
            </a:r>
            <a:endParaRPr lang="en-US" sz="1200" b="0" kern="1200" dirty="0" smtClean="0">
              <a:solidFill>
                <a:schemeClr val="tx1"/>
              </a:solidFill>
              <a:latin typeface="Arial" charset="0"/>
              <a:ea typeface="+mn-ea"/>
              <a:cs typeface="+mn-cs"/>
            </a:endParaRPr>
          </a:p>
          <a:p>
            <a:endParaRPr lang="en-US" dirty="0"/>
          </a:p>
        </p:txBody>
      </p:sp>
      <p:sp>
        <p:nvSpPr>
          <p:cNvPr id="4" name="Slide Number Placeholder 3"/>
          <p:cNvSpPr>
            <a:spLocks noGrp="1"/>
          </p:cNvSpPr>
          <p:nvPr>
            <p:ph type="sldNum" sz="quarter" idx="10"/>
          </p:nvPr>
        </p:nvSpPr>
        <p:spPr/>
        <p:txBody>
          <a:bodyPr/>
          <a:lstStyle/>
          <a:p>
            <a:pPr>
              <a:defRPr/>
            </a:pPr>
            <a:fld id="{7F59A67A-C8EC-46D2-80A7-005A65EF8513}" type="slidenum">
              <a:rPr lang="en-US" smtClean="0"/>
              <a:pPr>
                <a:defRPr/>
              </a:pPr>
              <a:t>201</a:t>
            </a:fld>
            <a:endParaRPr lang="en-US" dirty="0"/>
          </a:p>
        </p:txBody>
      </p:sp>
    </p:spTree>
    <p:extLst>
      <p:ext uri="{BB962C8B-B14F-4D97-AF65-F5344CB8AC3E}">
        <p14:creationId xmlns:p14="http://schemas.microsoft.com/office/powerpoint/2010/main" val="1472976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pPr>
              <a:defRPr/>
            </a:pPr>
            <a:fld id="{3ED0997B-BCC5-4260-90ED-C9182D7257FF}" type="slidenum">
              <a:rPr lang="en-US" smtClean="0">
                <a:solidFill>
                  <a:prstClr val="black"/>
                </a:solidFill>
              </a:rPr>
              <a:pPr>
                <a:defRPr/>
              </a:pPr>
              <a:t>15</a:t>
            </a:fld>
            <a:endParaRPr lang="en-US" dirty="0">
              <a:solidFill>
                <a:prstClr val="black"/>
              </a:solidFill>
            </a:endParaRPr>
          </a:p>
        </p:txBody>
      </p:sp>
    </p:spTree>
    <p:extLst>
      <p:ext uri="{BB962C8B-B14F-4D97-AF65-F5344CB8AC3E}">
        <p14:creationId xmlns:p14="http://schemas.microsoft.com/office/powerpoint/2010/main" val="652127260"/>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ED0997B-BCC5-4260-90ED-C9182D7257FF}" type="slidenum">
              <a:rPr lang="en-US" smtClean="0"/>
              <a:pPr>
                <a:defRPr/>
              </a:pPr>
              <a:t>202</a:t>
            </a:fld>
            <a:endParaRPr lang="en-US" dirty="0"/>
          </a:p>
        </p:txBody>
      </p:sp>
    </p:spTree>
    <p:extLst>
      <p:ext uri="{BB962C8B-B14F-4D97-AF65-F5344CB8AC3E}">
        <p14:creationId xmlns:p14="http://schemas.microsoft.com/office/powerpoint/2010/main" val="3538683716"/>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this is where the itemization/commodity information is recorded for BD/CRs</a:t>
            </a:r>
            <a:endParaRPr lang="en-US" dirty="0"/>
          </a:p>
        </p:txBody>
      </p:sp>
      <p:sp>
        <p:nvSpPr>
          <p:cNvPr id="4" name="Slide Number Placeholder 3"/>
          <p:cNvSpPr>
            <a:spLocks noGrp="1"/>
          </p:cNvSpPr>
          <p:nvPr>
            <p:ph type="sldNum" sz="quarter" idx="10"/>
          </p:nvPr>
        </p:nvSpPr>
        <p:spPr/>
        <p:txBody>
          <a:bodyPr/>
          <a:lstStyle/>
          <a:p>
            <a:pPr>
              <a:defRPr/>
            </a:pPr>
            <a:fld id="{7F59A67A-C8EC-46D2-80A7-005A65EF8513}" type="slidenum">
              <a:rPr lang="en-US" smtClean="0"/>
              <a:pPr>
                <a:defRPr/>
              </a:pPr>
              <a:t>203</a:t>
            </a:fld>
            <a:endParaRPr lang="en-US" dirty="0"/>
          </a:p>
        </p:txBody>
      </p:sp>
    </p:spTree>
    <p:extLst>
      <p:ext uri="{BB962C8B-B14F-4D97-AF65-F5344CB8AC3E}">
        <p14:creationId xmlns:p14="http://schemas.microsoft.com/office/powerpoint/2010/main" val="3132996036"/>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42" name="Slide Image Placeholder 1"/>
          <p:cNvSpPr>
            <a:spLocks noGrp="1" noRot="1" noChangeAspect="1" noTextEdit="1"/>
          </p:cNvSpPr>
          <p:nvPr>
            <p:ph type="sldImg"/>
          </p:nvPr>
        </p:nvSpPr>
        <p:spPr>
          <a:ln/>
        </p:spPr>
      </p:sp>
      <p:sp>
        <p:nvSpPr>
          <p:cNvPr id="52224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endParaRPr lang="en-US" b="0" dirty="0" smtClean="0"/>
          </a:p>
        </p:txBody>
      </p:sp>
      <p:sp>
        <p:nvSpPr>
          <p:cNvPr id="518148" name="Slide Number Placeholder 3"/>
          <p:cNvSpPr>
            <a:spLocks noGrp="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a:solidFill>
                  <a:schemeClr val="tx1"/>
                </a:solidFill>
                <a:latin typeface="Arial" charset="0"/>
              </a:defRPr>
            </a:lvl1pPr>
            <a:lvl2pPr marL="742950" indent="-285750" defTabSz="931863" eaLnBrk="0" hangingPunct="0">
              <a:defRPr>
                <a:solidFill>
                  <a:schemeClr val="tx1"/>
                </a:solidFill>
                <a:latin typeface="Arial" charset="0"/>
              </a:defRPr>
            </a:lvl2pPr>
            <a:lvl3pPr marL="1143000" indent="-228600" defTabSz="931863" eaLnBrk="0" hangingPunct="0">
              <a:defRPr>
                <a:solidFill>
                  <a:schemeClr val="tx1"/>
                </a:solidFill>
                <a:latin typeface="Arial" charset="0"/>
              </a:defRPr>
            </a:lvl3pPr>
            <a:lvl4pPr marL="1600200" indent="-228600" defTabSz="931863" eaLnBrk="0" hangingPunct="0">
              <a:defRPr>
                <a:solidFill>
                  <a:schemeClr val="tx1"/>
                </a:solidFill>
                <a:latin typeface="Arial" charset="0"/>
              </a:defRPr>
            </a:lvl4pPr>
            <a:lvl5pPr marL="2057400" indent="-228600" defTabSz="931863" eaLnBrk="0" hangingPunct="0">
              <a:defRPr>
                <a:solidFill>
                  <a:schemeClr val="tx1"/>
                </a:solidFill>
                <a:latin typeface="Arial" charset="0"/>
              </a:defRPr>
            </a:lvl5pPr>
            <a:lvl6pPr marL="2514600" indent="-228600" defTabSz="931863" eaLnBrk="0" fontAlgn="base" hangingPunct="0">
              <a:spcBef>
                <a:spcPct val="0"/>
              </a:spcBef>
              <a:spcAft>
                <a:spcPct val="0"/>
              </a:spcAft>
              <a:defRPr>
                <a:solidFill>
                  <a:schemeClr val="tx1"/>
                </a:solidFill>
                <a:latin typeface="Arial" charset="0"/>
              </a:defRPr>
            </a:lvl6pPr>
            <a:lvl7pPr marL="2971800" indent="-228600" defTabSz="931863" eaLnBrk="0" fontAlgn="base" hangingPunct="0">
              <a:spcBef>
                <a:spcPct val="0"/>
              </a:spcBef>
              <a:spcAft>
                <a:spcPct val="0"/>
              </a:spcAft>
              <a:defRPr>
                <a:solidFill>
                  <a:schemeClr val="tx1"/>
                </a:solidFill>
                <a:latin typeface="Arial" charset="0"/>
              </a:defRPr>
            </a:lvl7pPr>
            <a:lvl8pPr marL="3429000" indent="-228600" defTabSz="931863" eaLnBrk="0" fontAlgn="base" hangingPunct="0">
              <a:spcBef>
                <a:spcPct val="0"/>
              </a:spcBef>
              <a:spcAft>
                <a:spcPct val="0"/>
              </a:spcAft>
              <a:defRPr>
                <a:solidFill>
                  <a:schemeClr val="tx1"/>
                </a:solidFill>
                <a:latin typeface="Arial" charset="0"/>
              </a:defRPr>
            </a:lvl8pPr>
            <a:lvl9pPr marL="3886200" indent="-228600" defTabSz="931863" eaLnBrk="0" fontAlgn="base" hangingPunct="0">
              <a:spcBef>
                <a:spcPct val="0"/>
              </a:spcBef>
              <a:spcAft>
                <a:spcPct val="0"/>
              </a:spcAft>
              <a:defRPr>
                <a:solidFill>
                  <a:schemeClr val="tx1"/>
                </a:solidFill>
                <a:latin typeface="Arial" charset="0"/>
              </a:defRPr>
            </a:lvl9pPr>
          </a:lstStyle>
          <a:p>
            <a:pPr eaLnBrk="1" hangingPunct="1">
              <a:defRPr/>
            </a:pPr>
            <a:fld id="{01128A90-6D48-464E-BF8F-B7492C171366}" type="slidenum">
              <a:rPr lang="en-US" smtClean="0">
                <a:solidFill>
                  <a:srgbClr val="000000"/>
                </a:solidFill>
              </a:rPr>
              <a:pPr eaLnBrk="1" hangingPunct="1">
                <a:defRPr/>
              </a:pPr>
              <a:t>204</a:t>
            </a:fld>
            <a:endParaRPr lang="en-US" dirty="0" smtClean="0">
              <a:solidFill>
                <a:srgbClr val="000000"/>
              </a:solidFill>
            </a:endParaRPr>
          </a:p>
        </p:txBody>
      </p:sp>
    </p:spTree>
    <p:extLst>
      <p:ext uri="{BB962C8B-B14F-4D97-AF65-F5344CB8AC3E}">
        <p14:creationId xmlns:p14="http://schemas.microsoft.com/office/powerpoint/2010/main" val="2085136269"/>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ED0997B-BCC5-4260-90ED-C9182D7257FF}" type="slidenum">
              <a:rPr lang="en-US" smtClean="0"/>
              <a:pPr>
                <a:defRPr/>
              </a:pPr>
              <a:t>208</a:t>
            </a:fld>
            <a:endParaRPr lang="en-US" dirty="0"/>
          </a:p>
        </p:txBody>
      </p:sp>
    </p:spTree>
    <p:extLst>
      <p:ext uri="{BB962C8B-B14F-4D97-AF65-F5344CB8AC3E}">
        <p14:creationId xmlns:p14="http://schemas.microsoft.com/office/powerpoint/2010/main" val="852953564"/>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3ED0997B-BCC5-4260-90ED-C9182D7257FF}" type="slidenum">
              <a:rPr lang="en-US" smtClean="0"/>
              <a:pPr>
                <a:defRPr/>
              </a:pPr>
              <a:t>210</a:t>
            </a:fld>
            <a:endParaRPr lang="en-US" dirty="0"/>
          </a:p>
        </p:txBody>
      </p:sp>
    </p:spTree>
    <p:extLst>
      <p:ext uri="{BB962C8B-B14F-4D97-AF65-F5344CB8AC3E}">
        <p14:creationId xmlns:p14="http://schemas.microsoft.com/office/powerpoint/2010/main" val="3113984694"/>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3ED0997B-BCC5-4260-90ED-C9182D7257FF}" type="slidenum">
              <a:rPr lang="en-US" smtClean="0"/>
              <a:pPr>
                <a:defRPr/>
              </a:pPr>
              <a:t>211</a:t>
            </a:fld>
            <a:endParaRPr lang="en-US" dirty="0"/>
          </a:p>
        </p:txBody>
      </p:sp>
    </p:spTree>
    <p:extLst>
      <p:ext uri="{BB962C8B-B14F-4D97-AF65-F5344CB8AC3E}">
        <p14:creationId xmlns:p14="http://schemas.microsoft.com/office/powerpoint/2010/main" val="825224246"/>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3ED0997B-BCC5-4260-90ED-C9182D7257FF}" type="slidenum">
              <a:rPr lang="en-US" smtClean="0"/>
              <a:pPr>
                <a:defRPr/>
              </a:pPr>
              <a:t>212</a:t>
            </a:fld>
            <a:endParaRPr lang="en-US" dirty="0"/>
          </a:p>
        </p:txBody>
      </p:sp>
    </p:spTree>
    <p:extLst>
      <p:ext uri="{BB962C8B-B14F-4D97-AF65-F5344CB8AC3E}">
        <p14:creationId xmlns:p14="http://schemas.microsoft.com/office/powerpoint/2010/main" val="2606150863"/>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2562" name="Slide Image Placeholder 1"/>
          <p:cNvSpPr>
            <a:spLocks noGrp="1" noRot="1" noChangeAspect="1" noTextEdit="1"/>
          </p:cNvSpPr>
          <p:nvPr>
            <p:ph type="sldImg"/>
          </p:nvPr>
        </p:nvSpPr>
        <p:spPr>
          <a:ln/>
        </p:spPr>
      </p:sp>
      <p:sp>
        <p:nvSpPr>
          <p:cNvPr id="322563" name="Notes Placeholder 2"/>
          <p:cNvSpPr>
            <a:spLocks noGrp="1"/>
          </p:cNvSpPr>
          <p:nvPr>
            <p:ph type="body" idx="1"/>
          </p:nvPr>
        </p:nvSpPr>
        <p:spPr>
          <a:noFill/>
          <a:ln/>
        </p:spPr>
        <p:txBody>
          <a:bodyPr/>
          <a:lstStyle/>
          <a:p>
            <a:r>
              <a:rPr lang="en-US" dirty="0" smtClean="0"/>
              <a:t>Detail</a:t>
            </a:r>
            <a:r>
              <a:rPr lang="en-US" baseline="0" dirty="0" smtClean="0"/>
              <a:t> Billing Records with Interfund Indicator = T and Billing Method = G will create NV documents with a buyer and seller Accounting Template</a:t>
            </a:r>
            <a:endParaRPr lang="en-US" dirty="0" smtClean="0"/>
          </a:p>
        </p:txBody>
      </p:sp>
      <p:sp>
        <p:nvSpPr>
          <p:cNvPr id="322564" name="Slide Number Placeholder 3"/>
          <p:cNvSpPr>
            <a:spLocks noGrp="1"/>
          </p:cNvSpPr>
          <p:nvPr>
            <p:ph type="sldNum" sz="quarter" idx="5"/>
          </p:nvPr>
        </p:nvSpPr>
        <p:spPr>
          <a:noFill/>
        </p:spPr>
        <p:txBody>
          <a:bodyPr/>
          <a:lstStyle/>
          <a:p>
            <a:fld id="{11C647F6-D700-4415-8F72-2A42D40DEBE4}" type="slidenum">
              <a:rPr lang="en-US" smtClean="0"/>
              <a:pPr/>
              <a:t>213</a:t>
            </a:fld>
            <a:endParaRPr lang="en-US" dirty="0" smtClean="0"/>
          </a:p>
        </p:txBody>
      </p:sp>
    </p:spTree>
    <p:extLst>
      <p:ext uri="{BB962C8B-B14F-4D97-AF65-F5344CB8AC3E}">
        <p14:creationId xmlns:p14="http://schemas.microsoft.com/office/powerpoint/2010/main" val="1747004048"/>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ED0997B-BCC5-4260-90ED-C9182D7257FF}" type="slidenum">
              <a:rPr lang="en-US" smtClean="0"/>
              <a:pPr>
                <a:defRPr/>
              </a:pPr>
              <a:t>214</a:t>
            </a:fld>
            <a:endParaRPr lang="en-US" dirty="0"/>
          </a:p>
        </p:txBody>
      </p:sp>
    </p:spTree>
    <p:extLst>
      <p:ext uri="{BB962C8B-B14F-4D97-AF65-F5344CB8AC3E}">
        <p14:creationId xmlns:p14="http://schemas.microsoft.com/office/powerpoint/2010/main" val="196850743"/>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ED0997B-BCC5-4260-90ED-C9182D7257FF}" type="slidenum">
              <a:rPr lang="en-US" smtClean="0"/>
              <a:pPr>
                <a:defRPr/>
              </a:pPr>
              <a:t>216</a:t>
            </a:fld>
            <a:endParaRPr lang="en-US" dirty="0"/>
          </a:p>
        </p:txBody>
      </p:sp>
    </p:spTree>
    <p:extLst>
      <p:ext uri="{BB962C8B-B14F-4D97-AF65-F5344CB8AC3E}">
        <p14:creationId xmlns:p14="http://schemas.microsoft.com/office/powerpoint/2010/main" val="40995287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lvl="1">
              <a:spcBef>
                <a:spcPts val="600"/>
              </a:spcBef>
              <a:spcAft>
                <a:spcPts val="0"/>
              </a:spcAft>
            </a:pPr>
            <a:endParaRPr lang="en-US" sz="2000" dirty="0" smtClean="0"/>
          </a:p>
        </p:txBody>
      </p:sp>
      <p:sp>
        <p:nvSpPr>
          <p:cNvPr id="4" name="Slide Number Placeholder 3"/>
          <p:cNvSpPr>
            <a:spLocks noGrp="1"/>
          </p:cNvSpPr>
          <p:nvPr>
            <p:ph type="sldNum" sz="quarter" idx="10"/>
          </p:nvPr>
        </p:nvSpPr>
        <p:spPr/>
        <p:txBody>
          <a:bodyPr/>
          <a:lstStyle/>
          <a:p>
            <a:pPr>
              <a:defRPr/>
            </a:pPr>
            <a:fld id="{3ED0997B-BCC5-4260-90ED-C9182D7257FF}" type="slidenum">
              <a:rPr lang="en-US" smtClean="0">
                <a:solidFill>
                  <a:prstClr val="black"/>
                </a:solidFill>
              </a:rPr>
              <a:pPr>
                <a:defRPr/>
              </a:pPr>
              <a:t>18</a:t>
            </a:fld>
            <a:endParaRPr lang="en-US" dirty="0">
              <a:solidFill>
                <a:prstClr val="black"/>
              </a:solidFill>
            </a:endParaRPr>
          </a:p>
        </p:txBody>
      </p:sp>
    </p:spTree>
    <p:extLst>
      <p:ext uri="{BB962C8B-B14F-4D97-AF65-F5344CB8AC3E}">
        <p14:creationId xmlns:p14="http://schemas.microsoft.com/office/powerpoint/2010/main" val="3781530261"/>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ED0997B-BCC5-4260-90ED-C9182D7257FF}" type="slidenum">
              <a:rPr lang="en-US" smtClean="0"/>
              <a:pPr>
                <a:defRPr/>
              </a:pPr>
              <a:t>217</a:t>
            </a:fld>
            <a:endParaRPr lang="en-US" dirty="0"/>
          </a:p>
        </p:txBody>
      </p:sp>
    </p:spTree>
    <p:extLst>
      <p:ext uri="{BB962C8B-B14F-4D97-AF65-F5344CB8AC3E}">
        <p14:creationId xmlns:p14="http://schemas.microsoft.com/office/powerpoint/2010/main" val="852953564"/>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ED0997B-BCC5-4260-90ED-C9182D7257FF}" type="slidenum">
              <a:rPr lang="en-US" smtClean="0"/>
              <a:pPr>
                <a:defRPr/>
              </a:pPr>
              <a:t>218</a:t>
            </a:fld>
            <a:endParaRPr lang="en-US" dirty="0"/>
          </a:p>
        </p:txBody>
      </p:sp>
    </p:spTree>
    <p:extLst>
      <p:ext uri="{BB962C8B-B14F-4D97-AF65-F5344CB8AC3E}">
        <p14:creationId xmlns:p14="http://schemas.microsoft.com/office/powerpoint/2010/main" val="852953564"/>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3" name="Rectangle 2"/>
          <p:cNvSpPr>
            <a:spLocks noGrp="1" noRot="1" noChangeAspect="1" noChangeArrowheads="1" noTextEdit="1"/>
          </p:cNvSpPr>
          <p:nvPr>
            <p:ph type="sldImg"/>
          </p:nvPr>
        </p:nvSpPr>
        <p:spPr>
          <a:xfrm>
            <a:off x="1181100" y="696913"/>
            <a:ext cx="4648200" cy="3486150"/>
          </a:xfrm>
          <a:ln/>
        </p:spPr>
      </p:sp>
      <p:sp>
        <p:nvSpPr>
          <p:cNvPr id="112644" name="Rectangle 3"/>
          <p:cNvSpPr>
            <a:spLocks noGrp="1" noChangeArrowheads="1"/>
          </p:cNvSpPr>
          <p:nvPr>
            <p:ph type="body" idx="1"/>
          </p:nvPr>
        </p:nvSpPr>
        <p:spPr>
          <a:xfrm>
            <a:off x="701676" y="4416426"/>
            <a:ext cx="5607050" cy="4183063"/>
          </a:xfrm>
          <a:prstGeom prst="rect">
            <a:avLst/>
          </a:prstGeom>
          <a:noFill/>
          <a:ln/>
        </p:spPr>
        <p:txBody>
          <a:bodyPr lIns="91427" tIns="45713" rIns="91427" bIns="45713"/>
          <a:lstStyle/>
          <a:p>
            <a:pPr eaLnBrk="1" hangingPunct="1"/>
            <a:endParaRPr lang="en-US" dirty="0" smtClean="0">
              <a:latin typeface="Arial" pitchFamily="34" charset="0"/>
            </a:endParaRPr>
          </a:p>
        </p:txBody>
      </p:sp>
    </p:spTree>
    <p:extLst>
      <p:ext uri="{BB962C8B-B14F-4D97-AF65-F5344CB8AC3E}">
        <p14:creationId xmlns:p14="http://schemas.microsoft.com/office/powerpoint/2010/main" val="2957892089"/>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Global Supply will generate Receivables via the DBR lifecycle</a:t>
            </a:r>
            <a:endParaRPr lang="en-US" dirty="0"/>
          </a:p>
        </p:txBody>
      </p:sp>
      <p:sp>
        <p:nvSpPr>
          <p:cNvPr id="4" name="Slide Number Placeholder 3"/>
          <p:cNvSpPr>
            <a:spLocks noGrp="1"/>
          </p:cNvSpPr>
          <p:nvPr>
            <p:ph type="sldNum" sz="quarter" idx="10"/>
          </p:nvPr>
        </p:nvSpPr>
        <p:spPr/>
        <p:txBody>
          <a:bodyPr/>
          <a:lstStyle/>
          <a:p>
            <a:pPr>
              <a:defRPr/>
            </a:pPr>
            <a:fld id="{3ED0997B-BCC5-4260-90ED-C9182D7257FF}" type="slidenum">
              <a:rPr lang="en-US" smtClean="0"/>
              <a:pPr>
                <a:defRPr/>
              </a:pPr>
              <a:t>223</a:t>
            </a:fld>
            <a:endParaRPr lang="en-US" dirty="0"/>
          </a:p>
        </p:txBody>
      </p:sp>
    </p:spTree>
    <p:extLst>
      <p:ext uri="{BB962C8B-B14F-4D97-AF65-F5344CB8AC3E}">
        <p14:creationId xmlns:p14="http://schemas.microsoft.com/office/powerpoint/2010/main" val="2556336609"/>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p:cNvSpPr>
            <a:spLocks noGrp="1" noChangeArrowheads="1"/>
          </p:cNvSpPr>
          <p:nvPr>
            <p:ph type="sldNum" sz="quarter" idx="5"/>
          </p:nvPr>
        </p:nvSpPr>
        <p:spPr>
          <a:noFill/>
        </p:spPr>
        <p:txBody>
          <a:bodyPr/>
          <a:lstStyle/>
          <a:p>
            <a:fld id="{EAF66938-A482-4920-82E3-2AA72C253DF3}" type="slidenum">
              <a:rPr lang="en-US"/>
              <a:pPr/>
              <a:t>224</a:t>
            </a:fld>
            <a:endParaRPr lang="en-US" dirty="0"/>
          </a:p>
        </p:txBody>
      </p:sp>
      <p:sp>
        <p:nvSpPr>
          <p:cNvPr id="22531" name="Rectangle 2"/>
          <p:cNvSpPr>
            <a:spLocks noGrp="1" noRot="1" noChangeAspect="1" noChangeArrowheads="1" noTextEdit="1"/>
          </p:cNvSpPr>
          <p:nvPr>
            <p:ph type="sldImg"/>
          </p:nvPr>
        </p:nvSpPr>
        <p:spPr>
          <a:xfrm>
            <a:off x="1181100" y="696913"/>
            <a:ext cx="4648200" cy="3486150"/>
          </a:xfrm>
          <a:ln/>
        </p:spPr>
      </p:sp>
      <p:sp>
        <p:nvSpPr>
          <p:cNvPr id="22532" name="Rectangle 3"/>
          <p:cNvSpPr>
            <a:spLocks noGrp="1" noChangeArrowheads="1"/>
          </p:cNvSpPr>
          <p:nvPr>
            <p:ph type="body" idx="1"/>
          </p:nvPr>
        </p:nvSpPr>
        <p:spPr>
          <a:noFill/>
          <a:ln/>
        </p:spPr>
        <p:txBody>
          <a:bodyPr/>
          <a:lstStyle/>
          <a:p>
            <a:pPr eaLnBrk="1" hangingPunct="1"/>
            <a:endParaRPr lang="en-US" dirty="0" smtClean="0"/>
          </a:p>
        </p:txBody>
      </p:sp>
    </p:spTree>
    <p:extLst>
      <p:ext uri="{BB962C8B-B14F-4D97-AF65-F5344CB8AC3E}">
        <p14:creationId xmlns:p14="http://schemas.microsoft.com/office/powerpoint/2010/main" val="359780279"/>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3ED0997B-BCC5-4260-90ED-C9182D7257FF}" type="slidenum">
              <a:rPr lang="en-US" smtClean="0"/>
              <a:pPr>
                <a:defRPr/>
              </a:pPr>
              <a:t>226</a:t>
            </a:fld>
            <a:endParaRPr lang="en-US" dirty="0"/>
          </a:p>
        </p:txBody>
      </p:sp>
    </p:spTree>
    <p:extLst>
      <p:ext uri="{BB962C8B-B14F-4D97-AF65-F5344CB8AC3E}">
        <p14:creationId xmlns:p14="http://schemas.microsoft.com/office/powerpoint/2010/main" val="2823223349"/>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When creating bills manually, they</a:t>
            </a:r>
            <a:r>
              <a:rPr lang="en-US" baseline="0" dirty="0" smtClean="0"/>
              <a:t> lose the ability to associate multiple BDs to a Statement</a:t>
            </a:r>
            <a:endParaRPr lang="en-US" dirty="0"/>
          </a:p>
        </p:txBody>
      </p:sp>
      <p:sp>
        <p:nvSpPr>
          <p:cNvPr id="4" name="Slide Number Placeholder 3"/>
          <p:cNvSpPr>
            <a:spLocks noGrp="1"/>
          </p:cNvSpPr>
          <p:nvPr>
            <p:ph type="sldNum" sz="quarter" idx="10"/>
          </p:nvPr>
        </p:nvSpPr>
        <p:spPr/>
        <p:txBody>
          <a:bodyPr/>
          <a:lstStyle/>
          <a:p>
            <a:pPr>
              <a:defRPr/>
            </a:pPr>
            <a:fld id="{7F59A67A-C8EC-46D2-80A7-005A65EF8513}" type="slidenum">
              <a:rPr lang="en-US" smtClean="0"/>
              <a:pPr>
                <a:defRPr/>
              </a:pPr>
              <a:t>229</a:t>
            </a:fld>
            <a:endParaRPr lang="en-US" dirty="0"/>
          </a:p>
        </p:txBody>
      </p:sp>
    </p:spTree>
    <p:extLst>
      <p:ext uri="{BB962C8B-B14F-4D97-AF65-F5344CB8AC3E}">
        <p14:creationId xmlns:p14="http://schemas.microsoft.com/office/powerpoint/2010/main" val="1028688145"/>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7F59A67A-C8EC-46D2-80A7-005A65EF8513}" type="slidenum">
              <a:rPr lang="en-US" smtClean="0"/>
              <a:pPr>
                <a:defRPr/>
              </a:pPr>
              <a:t>230</a:t>
            </a:fld>
            <a:endParaRPr lang="en-US" dirty="0"/>
          </a:p>
        </p:txBody>
      </p:sp>
    </p:spTree>
    <p:extLst>
      <p:ext uri="{BB962C8B-B14F-4D97-AF65-F5344CB8AC3E}">
        <p14:creationId xmlns:p14="http://schemas.microsoft.com/office/powerpoint/2010/main" val="3258435836"/>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6834" name="Slide Image Placeholder 1"/>
          <p:cNvSpPr>
            <a:spLocks noGrp="1" noRot="1" noChangeAspect="1" noTextEdit="1"/>
          </p:cNvSpPr>
          <p:nvPr>
            <p:ph type="sldImg"/>
          </p:nvPr>
        </p:nvSpPr>
        <p:spPr>
          <a:ln/>
        </p:spPr>
      </p:sp>
      <p:sp>
        <p:nvSpPr>
          <p:cNvPr id="376835" name="Notes Placeholder 2"/>
          <p:cNvSpPr>
            <a:spLocks noGrp="1"/>
          </p:cNvSpPr>
          <p:nvPr>
            <p:ph type="body" idx="1"/>
          </p:nvPr>
        </p:nvSpPr>
        <p:spPr>
          <a:noFill/>
          <a:ln/>
        </p:spPr>
        <p:txBody>
          <a:bodyPr/>
          <a:lstStyle/>
          <a:p>
            <a:r>
              <a:rPr lang="en-US" dirty="0" smtClean="0">
                <a:latin typeface="Arial" pitchFamily="34" charset="0"/>
              </a:rPr>
              <a:t>Discuss IPAC errors from Treasury</a:t>
            </a:r>
          </a:p>
        </p:txBody>
      </p:sp>
      <p:sp>
        <p:nvSpPr>
          <p:cNvPr id="376836" name="Slide Number Placeholder 3"/>
          <p:cNvSpPr>
            <a:spLocks noGrp="1"/>
          </p:cNvSpPr>
          <p:nvPr>
            <p:ph type="sldNum" sz="quarter" idx="5"/>
          </p:nvPr>
        </p:nvSpPr>
        <p:spPr>
          <a:noFill/>
        </p:spPr>
        <p:txBody>
          <a:bodyPr/>
          <a:lstStyle/>
          <a:p>
            <a:fld id="{BAF5E439-E706-4715-B0D1-025E31435EBC}" type="slidenum">
              <a:rPr lang="en-US" smtClean="0">
                <a:latin typeface="Arial" pitchFamily="34" charset="0"/>
              </a:rPr>
              <a:pPr/>
              <a:t>233</a:t>
            </a:fld>
            <a:endParaRPr lang="en-US" dirty="0" smtClean="0">
              <a:latin typeface="Arial" pitchFamily="34" charset="0"/>
            </a:endParaRPr>
          </a:p>
        </p:txBody>
      </p:sp>
    </p:spTree>
    <p:extLst>
      <p:ext uri="{BB962C8B-B14F-4D97-AF65-F5344CB8AC3E}">
        <p14:creationId xmlns:p14="http://schemas.microsoft.com/office/powerpoint/2010/main" val="2279603781"/>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IPAC</a:t>
            </a:r>
            <a:r>
              <a:rPr lang="en-US" baseline="0" dirty="0" smtClean="0"/>
              <a:t> Outbound updates the GL from 1310.07 to 1310.08 (billed)</a:t>
            </a:r>
            <a:endParaRPr lang="en-US" dirty="0"/>
          </a:p>
        </p:txBody>
      </p:sp>
      <p:sp>
        <p:nvSpPr>
          <p:cNvPr id="4" name="Slide Number Placeholder 3"/>
          <p:cNvSpPr>
            <a:spLocks noGrp="1"/>
          </p:cNvSpPr>
          <p:nvPr>
            <p:ph type="sldNum" sz="quarter" idx="10"/>
          </p:nvPr>
        </p:nvSpPr>
        <p:spPr/>
        <p:txBody>
          <a:bodyPr/>
          <a:lstStyle/>
          <a:p>
            <a:pPr>
              <a:defRPr/>
            </a:pPr>
            <a:fld id="{7F59A67A-C8EC-46D2-80A7-005A65EF8513}" type="slidenum">
              <a:rPr lang="en-US" smtClean="0"/>
              <a:pPr>
                <a:defRPr/>
              </a:pPr>
              <a:t>234</a:t>
            </a:fld>
            <a:endParaRPr lang="en-US" dirty="0"/>
          </a:p>
        </p:txBody>
      </p:sp>
    </p:spTree>
    <p:extLst>
      <p:ext uri="{BB962C8B-B14F-4D97-AF65-F5344CB8AC3E}">
        <p14:creationId xmlns:p14="http://schemas.microsoft.com/office/powerpoint/2010/main" val="9777278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818" name="Slide Image Placeholder 1"/>
          <p:cNvSpPr>
            <a:spLocks noGrp="1" noRot="1" noChangeAspect="1" noTextEdit="1"/>
          </p:cNvSpPr>
          <p:nvPr>
            <p:ph type="sldImg"/>
          </p:nvPr>
        </p:nvSpPr>
        <p:spPr>
          <a:ln/>
        </p:spPr>
      </p:sp>
      <p:sp>
        <p:nvSpPr>
          <p:cNvPr id="290819" name="Notes Placeholder 2"/>
          <p:cNvSpPr>
            <a:spLocks noGrp="1"/>
          </p:cNvSpPr>
          <p:nvPr>
            <p:ph type="body" idx="1"/>
          </p:nvPr>
        </p:nvSpPr>
        <p:spPr>
          <a:noFill/>
          <a:ln/>
        </p:spPr>
        <p:txBody>
          <a:bodyPr/>
          <a:lstStyle/>
          <a:p>
            <a:endParaRPr lang="en-US" dirty="0" smtClean="0"/>
          </a:p>
        </p:txBody>
      </p:sp>
      <p:sp>
        <p:nvSpPr>
          <p:cNvPr id="290820" name="Slide Number Placeholder 3"/>
          <p:cNvSpPr>
            <a:spLocks noGrp="1"/>
          </p:cNvSpPr>
          <p:nvPr>
            <p:ph type="sldNum" sz="quarter" idx="5"/>
          </p:nvPr>
        </p:nvSpPr>
        <p:spPr>
          <a:noFill/>
        </p:spPr>
        <p:txBody>
          <a:bodyPr/>
          <a:lstStyle/>
          <a:p>
            <a:fld id="{4A45BF1F-E84C-4C33-A10A-6B312B49B27E}" type="slidenum">
              <a:rPr lang="en-US" smtClean="0">
                <a:solidFill>
                  <a:prstClr val="black"/>
                </a:solidFill>
              </a:rPr>
              <a:pPr/>
              <a:t>19</a:t>
            </a:fld>
            <a:endParaRPr lang="en-US" dirty="0" smtClean="0">
              <a:solidFill>
                <a:prstClr val="black"/>
              </a:solidFill>
            </a:endParaRPr>
          </a:p>
        </p:txBody>
      </p:sp>
    </p:spTree>
    <p:extLst>
      <p:ext uri="{BB962C8B-B14F-4D97-AF65-F5344CB8AC3E}">
        <p14:creationId xmlns:p14="http://schemas.microsoft.com/office/powerpoint/2010/main" val="1092063311"/>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3" name="Rectangle 2"/>
          <p:cNvSpPr>
            <a:spLocks noGrp="1" noRot="1" noChangeAspect="1" noChangeArrowheads="1" noTextEdit="1"/>
          </p:cNvSpPr>
          <p:nvPr>
            <p:ph type="sldImg"/>
          </p:nvPr>
        </p:nvSpPr>
        <p:spPr>
          <a:xfrm>
            <a:off x="1181100" y="696913"/>
            <a:ext cx="4648200" cy="3486150"/>
          </a:xfrm>
          <a:ln/>
        </p:spPr>
      </p:sp>
      <p:sp>
        <p:nvSpPr>
          <p:cNvPr id="112644" name="Rectangle 3"/>
          <p:cNvSpPr>
            <a:spLocks noGrp="1" noChangeArrowheads="1"/>
          </p:cNvSpPr>
          <p:nvPr>
            <p:ph type="body" idx="1"/>
          </p:nvPr>
        </p:nvSpPr>
        <p:spPr>
          <a:xfrm>
            <a:off x="701676" y="4416426"/>
            <a:ext cx="5607050" cy="4183063"/>
          </a:xfrm>
          <a:prstGeom prst="rect">
            <a:avLst/>
          </a:prstGeom>
          <a:noFill/>
          <a:ln/>
        </p:spPr>
        <p:txBody>
          <a:bodyPr lIns="91427" tIns="45713" rIns="91427" bIns="45713"/>
          <a:lstStyle/>
          <a:p>
            <a:pPr eaLnBrk="1" hangingPunct="1"/>
            <a:endParaRPr lang="en-US" dirty="0" smtClean="0">
              <a:latin typeface="Arial" pitchFamily="34" charset="0"/>
            </a:endParaRPr>
          </a:p>
        </p:txBody>
      </p:sp>
    </p:spTree>
    <p:extLst>
      <p:ext uri="{BB962C8B-B14F-4D97-AF65-F5344CB8AC3E}">
        <p14:creationId xmlns:p14="http://schemas.microsoft.com/office/powerpoint/2010/main" val="397542707"/>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3ED0997B-BCC5-4260-90ED-C9182D7257FF}" type="slidenum">
              <a:rPr lang="en-US" smtClean="0">
                <a:solidFill>
                  <a:prstClr val="black"/>
                </a:solidFill>
              </a:rPr>
              <a:pPr>
                <a:defRPr/>
              </a:pPr>
              <a:t>239</a:t>
            </a:fld>
            <a:endParaRPr lang="en-US" dirty="0">
              <a:solidFill>
                <a:prstClr val="black"/>
              </a:solidFill>
            </a:endParaRPr>
          </a:p>
        </p:txBody>
      </p:sp>
    </p:spTree>
    <p:extLst>
      <p:ext uri="{BB962C8B-B14F-4D97-AF65-F5344CB8AC3E}">
        <p14:creationId xmlns:p14="http://schemas.microsoft.com/office/powerpoint/2010/main" val="3514943124"/>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ED0997B-BCC5-4260-90ED-C9182D7257FF}" type="slidenum">
              <a:rPr lang="en-US" smtClean="0">
                <a:solidFill>
                  <a:prstClr val="black"/>
                </a:solidFill>
              </a:rPr>
              <a:pPr>
                <a:defRPr/>
              </a:pPr>
              <a:t>240</a:t>
            </a:fld>
            <a:endParaRPr lang="en-US" dirty="0">
              <a:solidFill>
                <a:prstClr val="black"/>
              </a:solidFill>
            </a:endParaRPr>
          </a:p>
        </p:txBody>
      </p:sp>
    </p:spTree>
    <p:extLst>
      <p:ext uri="{BB962C8B-B14F-4D97-AF65-F5344CB8AC3E}">
        <p14:creationId xmlns:p14="http://schemas.microsoft.com/office/powerpoint/2010/main" val="4085623985"/>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ED0997B-BCC5-4260-90ED-C9182D7257FF}" type="slidenum">
              <a:rPr lang="en-US" smtClean="0">
                <a:solidFill>
                  <a:prstClr val="black"/>
                </a:solidFill>
              </a:rPr>
              <a:pPr>
                <a:defRPr/>
              </a:pPr>
              <a:t>241</a:t>
            </a:fld>
            <a:endParaRPr lang="en-US" dirty="0">
              <a:solidFill>
                <a:prstClr val="black"/>
              </a:solidFill>
            </a:endParaRPr>
          </a:p>
        </p:txBody>
      </p:sp>
    </p:spTree>
    <p:extLst>
      <p:ext uri="{BB962C8B-B14F-4D97-AF65-F5344CB8AC3E}">
        <p14:creationId xmlns:p14="http://schemas.microsoft.com/office/powerpoint/2010/main" val="4085623985"/>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ED0997B-BCC5-4260-90ED-C9182D7257FF}" type="slidenum">
              <a:rPr lang="en-US" smtClean="0">
                <a:solidFill>
                  <a:prstClr val="black"/>
                </a:solidFill>
              </a:rPr>
              <a:pPr>
                <a:defRPr/>
              </a:pPr>
              <a:t>247</a:t>
            </a:fld>
            <a:endParaRPr lang="en-US" dirty="0">
              <a:solidFill>
                <a:prstClr val="black"/>
              </a:solidFill>
            </a:endParaRPr>
          </a:p>
        </p:txBody>
      </p:sp>
    </p:spTree>
    <p:extLst>
      <p:ext uri="{BB962C8B-B14F-4D97-AF65-F5344CB8AC3E}">
        <p14:creationId xmlns:p14="http://schemas.microsoft.com/office/powerpoint/2010/main" val="4085623985"/>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ED0997B-BCC5-4260-90ED-C9182D7257FF}" type="slidenum">
              <a:rPr lang="en-US" smtClean="0">
                <a:solidFill>
                  <a:prstClr val="black"/>
                </a:solidFill>
              </a:rPr>
              <a:pPr>
                <a:defRPr/>
              </a:pPr>
              <a:t>248</a:t>
            </a:fld>
            <a:endParaRPr lang="en-US" dirty="0">
              <a:solidFill>
                <a:prstClr val="black"/>
              </a:solidFill>
            </a:endParaRPr>
          </a:p>
        </p:txBody>
      </p:sp>
    </p:spTree>
    <p:extLst>
      <p:ext uri="{BB962C8B-B14F-4D97-AF65-F5344CB8AC3E}">
        <p14:creationId xmlns:p14="http://schemas.microsoft.com/office/powerpoint/2010/main" val="2855696647"/>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ED0997B-BCC5-4260-90ED-C9182D7257FF}" type="slidenum">
              <a:rPr lang="en-US" smtClean="0">
                <a:solidFill>
                  <a:prstClr val="black"/>
                </a:solidFill>
              </a:rPr>
              <a:pPr>
                <a:defRPr/>
              </a:pPr>
              <a:t>250</a:t>
            </a:fld>
            <a:endParaRPr lang="en-US" dirty="0">
              <a:solidFill>
                <a:prstClr val="black"/>
              </a:solidFill>
            </a:endParaRPr>
          </a:p>
        </p:txBody>
      </p:sp>
    </p:spTree>
    <p:extLst>
      <p:ext uri="{BB962C8B-B14F-4D97-AF65-F5344CB8AC3E}">
        <p14:creationId xmlns:p14="http://schemas.microsoft.com/office/powerpoint/2010/main" val="2855696647"/>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ED0997B-BCC5-4260-90ED-C9182D7257FF}" type="slidenum">
              <a:rPr lang="en-US" smtClean="0">
                <a:solidFill>
                  <a:prstClr val="black"/>
                </a:solidFill>
              </a:rPr>
              <a:pPr>
                <a:defRPr/>
              </a:pPr>
              <a:t>251</a:t>
            </a:fld>
            <a:endParaRPr lang="en-US" dirty="0">
              <a:solidFill>
                <a:prstClr val="black"/>
              </a:solidFill>
            </a:endParaRPr>
          </a:p>
        </p:txBody>
      </p:sp>
    </p:spTree>
    <p:extLst>
      <p:ext uri="{BB962C8B-B14F-4D97-AF65-F5344CB8AC3E}">
        <p14:creationId xmlns:p14="http://schemas.microsoft.com/office/powerpoint/2010/main" val="2855696647"/>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ED0997B-BCC5-4260-90ED-C9182D7257FF}" type="slidenum">
              <a:rPr lang="en-US" smtClean="0">
                <a:solidFill>
                  <a:prstClr val="black"/>
                </a:solidFill>
              </a:rPr>
              <a:pPr>
                <a:defRPr/>
              </a:pPr>
              <a:t>252</a:t>
            </a:fld>
            <a:endParaRPr lang="en-US" dirty="0">
              <a:solidFill>
                <a:prstClr val="black"/>
              </a:solidFill>
            </a:endParaRPr>
          </a:p>
        </p:txBody>
      </p:sp>
    </p:spTree>
    <p:extLst>
      <p:ext uri="{BB962C8B-B14F-4D97-AF65-F5344CB8AC3E}">
        <p14:creationId xmlns:p14="http://schemas.microsoft.com/office/powerpoint/2010/main" val="2855696647"/>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ED0997B-BCC5-4260-90ED-C9182D7257FF}" type="slidenum">
              <a:rPr lang="en-US" smtClean="0">
                <a:solidFill>
                  <a:prstClr val="black"/>
                </a:solidFill>
              </a:rPr>
              <a:pPr>
                <a:defRPr/>
              </a:pPr>
              <a:t>253</a:t>
            </a:fld>
            <a:endParaRPr lang="en-US" dirty="0">
              <a:solidFill>
                <a:prstClr val="black"/>
              </a:solidFill>
            </a:endParaRPr>
          </a:p>
        </p:txBody>
      </p:sp>
    </p:spTree>
    <p:extLst>
      <p:ext uri="{BB962C8B-B14F-4D97-AF65-F5344CB8AC3E}">
        <p14:creationId xmlns:p14="http://schemas.microsoft.com/office/powerpoint/2010/main" val="28556966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ED0997B-BCC5-4260-90ED-C9182D7257FF}" type="slidenum">
              <a:rPr lang="en-US" smtClean="0">
                <a:solidFill>
                  <a:prstClr val="black"/>
                </a:solidFill>
              </a:rPr>
              <a:pPr>
                <a:defRPr/>
              </a:pPr>
              <a:t>20</a:t>
            </a:fld>
            <a:endParaRPr lang="en-US" dirty="0">
              <a:solidFill>
                <a:prstClr val="black"/>
              </a:solidFill>
            </a:endParaRPr>
          </a:p>
        </p:txBody>
      </p:sp>
    </p:spTree>
    <p:extLst>
      <p:ext uri="{BB962C8B-B14F-4D97-AF65-F5344CB8AC3E}">
        <p14:creationId xmlns:p14="http://schemas.microsoft.com/office/powerpoint/2010/main" val="3982775339"/>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ED0997B-BCC5-4260-90ED-C9182D7257FF}" type="slidenum">
              <a:rPr lang="en-US" smtClean="0">
                <a:solidFill>
                  <a:prstClr val="black"/>
                </a:solidFill>
              </a:rPr>
              <a:pPr>
                <a:defRPr/>
              </a:pPr>
              <a:t>254</a:t>
            </a:fld>
            <a:endParaRPr lang="en-US" dirty="0">
              <a:solidFill>
                <a:prstClr val="black"/>
              </a:solidFill>
            </a:endParaRPr>
          </a:p>
        </p:txBody>
      </p:sp>
    </p:spTree>
    <p:extLst>
      <p:ext uri="{BB962C8B-B14F-4D97-AF65-F5344CB8AC3E}">
        <p14:creationId xmlns:p14="http://schemas.microsoft.com/office/powerpoint/2010/main" val="2855696647"/>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ED0997B-BCC5-4260-90ED-C9182D7257FF}" type="slidenum">
              <a:rPr lang="en-US" smtClean="0">
                <a:solidFill>
                  <a:prstClr val="black"/>
                </a:solidFill>
              </a:rPr>
              <a:pPr>
                <a:defRPr/>
              </a:pPr>
              <a:t>255</a:t>
            </a:fld>
            <a:endParaRPr lang="en-US" dirty="0">
              <a:solidFill>
                <a:prstClr val="black"/>
              </a:solidFill>
            </a:endParaRPr>
          </a:p>
        </p:txBody>
      </p:sp>
    </p:spTree>
    <p:extLst>
      <p:ext uri="{BB962C8B-B14F-4D97-AF65-F5344CB8AC3E}">
        <p14:creationId xmlns:p14="http://schemas.microsoft.com/office/powerpoint/2010/main" val="2855696647"/>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ED0997B-BCC5-4260-90ED-C9182D7257FF}" type="slidenum">
              <a:rPr lang="en-US" smtClean="0">
                <a:solidFill>
                  <a:prstClr val="black"/>
                </a:solidFill>
              </a:rPr>
              <a:pPr>
                <a:defRPr/>
              </a:pPr>
              <a:t>256</a:t>
            </a:fld>
            <a:endParaRPr lang="en-US" dirty="0">
              <a:solidFill>
                <a:prstClr val="black"/>
              </a:solidFill>
            </a:endParaRPr>
          </a:p>
        </p:txBody>
      </p:sp>
    </p:spTree>
    <p:extLst>
      <p:ext uri="{BB962C8B-B14F-4D97-AF65-F5344CB8AC3E}">
        <p14:creationId xmlns:p14="http://schemas.microsoft.com/office/powerpoint/2010/main" val="2855696647"/>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ED0997B-BCC5-4260-90ED-C9182D7257FF}" type="slidenum">
              <a:rPr lang="en-US" smtClean="0">
                <a:solidFill>
                  <a:prstClr val="black"/>
                </a:solidFill>
              </a:rPr>
              <a:pPr>
                <a:defRPr/>
              </a:pPr>
              <a:t>257</a:t>
            </a:fld>
            <a:endParaRPr lang="en-US" dirty="0">
              <a:solidFill>
                <a:prstClr val="black"/>
              </a:solidFill>
            </a:endParaRPr>
          </a:p>
        </p:txBody>
      </p:sp>
    </p:spTree>
    <p:extLst>
      <p:ext uri="{BB962C8B-B14F-4D97-AF65-F5344CB8AC3E}">
        <p14:creationId xmlns:p14="http://schemas.microsoft.com/office/powerpoint/2010/main" val="2855696647"/>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Agreement was created for $1,200.  Before work could begin, the customer is required to send in advance.</a:t>
            </a:r>
          </a:p>
          <a:p>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3ED0997B-BCC5-4260-90ED-C9182D7257FF}" type="slidenum">
              <a:rPr lang="en-US" smtClean="0"/>
              <a:pPr>
                <a:defRPr/>
              </a:pPr>
              <a:t>258</a:t>
            </a:fld>
            <a:endParaRPr lang="en-US" dirty="0"/>
          </a:p>
        </p:txBody>
      </p:sp>
    </p:spTree>
    <p:extLst>
      <p:ext uri="{BB962C8B-B14F-4D97-AF65-F5344CB8AC3E}">
        <p14:creationId xmlns:p14="http://schemas.microsoft.com/office/powerpoint/2010/main" val="3233206932"/>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Agreement was created for $1,200.  Before work could begin, the customer was required to send in advance, which they did for $600</a:t>
            </a:r>
            <a:r>
              <a:rPr lang="en-US" baseline="0" dirty="0" smtClean="0"/>
              <a:t>.</a:t>
            </a:r>
            <a:endParaRPr lang="en-US" dirty="0" smtClean="0"/>
          </a:p>
        </p:txBody>
      </p:sp>
      <p:sp>
        <p:nvSpPr>
          <p:cNvPr id="4" name="Slide Number Placeholder 3"/>
          <p:cNvSpPr>
            <a:spLocks noGrp="1"/>
          </p:cNvSpPr>
          <p:nvPr>
            <p:ph type="sldNum" sz="quarter" idx="10"/>
          </p:nvPr>
        </p:nvSpPr>
        <p:spPr/>
        <p:txBody>
          <a:bodyPr/>
          <a:lstStyle/>
          <a:p>
            <a:pPr>
              <a:defRPr/>
            </a:pPr>
            <a:fld id="{3ED0997B-BCC5-4260-90ED-C9182D7257FF}" type="slidenum">
              <a:rPr lang="en-US" smtClean="0"/>
              <a:pPr>
                <a:defRPr/>
              </a:pPr>
              <a:t>259</a:t>
            </a:fld>
            <a:endParaRPr lang="en-US" dirty="0"/>
          </a:p>
        </p:txBody>
      </p:sp>
    </p:spTree>
    <p:extLst>
      <p:ext uri="{BB962C8B-B14F-4D97-AF65-F5344CB8AC3E}">
        <p14:creationId xmlns:p14="http://schemas.microsoft.com/office/powerpoint/2010/main" val="4223864623"/>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ED0997B-BCC5-4260-90ED-C9182D7257FF}" type="slidenum">
              <a:rPr lang="en-US" smtClean="0">
                <a:solidFill>
                  <a:prstClr val="black"/>
                </a:solidFill>
              </a:rPr>
              <a:pPr>
                <a:defRPr/>
              </a:pPr>
              <a:t>260</a:t>
            </a:fld>
            <a:endParaRPr lang="en-US" dirty="0">
              <a:solidFill>
                <a:prstClr val="black"/>
              </a:solidFill>
            </a:endParaRPr>
          </a:p>
        </p:txBody>
      </p:sp>
    </p:spTree>
    <p:extLst>
      <p:ext uri="{BB962C8B-B14F-4D97-AF65-F5344CB8AC3E}">
        <p14:creationId xmlns:p14="http://schemas.microsoft.com/office/powerpoint/2010/main" val="4085623985"/>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ED0997B-BCC5-4260-90ED-C9182D7257FF}" type="slidenum">
              <a:rPr lang="en-US" smtClean="0">
                <a:solidFill>
                  <a:prstClr val="black"/>
                </a:solidFill>
              </a:rPr>
              <a:pPr>
                <a:defRPr/>
              </a:pPr>
              <a:t>261</a:t>
            </a:fld>
            <a:endParaRPr lang="en-US" dirty="0">
              <a:solidFill>
                <a:prstClr val="black"/>
              </a:solidFill>
            </a:endParaRPr>
          </a:p>
        </p:txBody>
      </p:sp>
    </p:spTree>
    <p:extLst>
      <p:ext uri="{BB962C8B-B14F-4D97-AF65-F5344CB8AC3E}">
        <p14:creationId xmlns:p14="http://schemas.microsoft.com/office/powerpoint/2010/main" val="2855696647"/>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ED0997B-BCC5-4260-90ED-C9182D7257FF}" type="slidenum">
              <a:rPr lang="en-US" smtClean="0">
                <a:solidFill>
                  <a:prstClr val="black"/>
                </a:solidFill>
              </a:rPr>
              <a:pPr>
                <a:defRPr/>
              </a:pPr>
              <a:t>263</a:t>
            </a:fld>
            <a:endParaRPr lang="en-US" dirty="0">
              <a:solidFill>
                <a:prstClr val="black"/>
              </a:solidFill>
            </a:endParaRPr>
          </a:p>
        </p:txBody>
      </p:sp>
    </p:spTree>
    <p:extLst>
      <p:ext uri="{BB962C8B-B14F-4D97-AF65-F5344CB8AC3E}">
        <p14:creationId xmlns:p14="http://schemas.microsoft.com/office/powerpoint/2010/main" val="2855696647"/>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ED0997B-BCC5-4260-90ED-C9182D7257FF}" type="slidenum">
              <a:rPr lang="en-US" smtClean="0">
                <a:solidFill>
                  <a:prstClr val="black"/>
                </a:solidFill>
              </a:rPr>
              <a:pPr>
                <a:defRPr/>
              </a:pPr>
              <a:t>264</a:t>
            </a:fld>
            <a:endParaRPr lang="en-US" dirty="0">
              <a:solidFill>
                <a:prstClr val="black"/>
              </a:solidFill>
            </a:endParaRPr>
          </a:p>
        </p:txBody>
      </p:sp>
    </p:spTree>
    <p:extLst>
      <p:ext uri="{BB962C8B-B14F-4D97-AF65-F5344CB8AC3E}">
        <p14:creationId xmlns:p14="http://schemas.microsoft.com/office/powerpoint/2010/main" val="28556966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0210" name="Slide Image Placeholder 1"/>
          <p:cNvSpPr>
            <a:spLocks noGrp="1" noRot="1" noChangeAspect="1" noTextEdit="1"/>
          </p:cNvSpPr>
          <p:nvPr>
            <p:ph type="sldImg"/>
          </p:nvPr>
        </p:nvSpPr>
        <p:spPr>
          <a:ln/>
        </p:spPr>
      </p:sp>
      <p:sp>
        <p:nvSpPr>
          <p:cNvPr id="350211" name="Notes Placeholder 2"/>
          <p:cNvSpPr>
            <a:spLocks noGrp="1"/>
          </p:cNvSpPr>
          <p:nvPr>
            <p:ph type="body" idx="1"/>
          </p:nvPr>
        </p:nvSpPr>
        <p:spPr>
          <a:noFill/>
          <a:ln/>
        </p:spPr>
        <p:txBody>
          <a:bodyPr/>
          <a:lstStyle/>
          <a:p>
            <a:endParaRPr lang="en-US" dirty="0" smtClean="0">
              <a:latin typeface="Arial" pitchFamily="34" charset="0"/>
            </a:endParaRPr>
          </a:p>
        </p:txBody>
      </p:sp>
      <p:sp>
        <p:nvSpPr>
          <p:cNvPr id="350212" name="Slide Number Placeholder 3"/>
          <p:cNvSpPr>
            <a:spLocks noGrp="1"/>
          </p:cNvSpPr>
          <p:nvPr>
            <p:ph type="sldNum" sz="quarter" idx="5"/>
          </p:nvPr>
        </p:nvSpPr>
        <p:spPr>
          <a:noFill/>
        </p:spPr>
        <p:txBody>
          <a:bodyPr/>
          <a:lstStyle/>
          <a:p>
            <a:fld id="{35963052-B850-4F19-A12A-8B9983B23D68}" type="slidenum">
              <a:rPr lang="en-US" smtClean="0">
                <a:solidFill>
                  <a:prstClr val="black"/>
                </a:solidFill>
                <a:latin typeface="Arial" pitchFamily="34" charset="0"/>
              </a:rPr>
              <a:pPr/>
              <a:t>21</a:t>
            </a:fld>
            <a:endParaRPr lang="en-US" dirty="0" smtClean="0">
              <a:solidFill>
                <a:prstClr val="black"/>
              </a:solidFill>
              <a:latin typeface="Arial" pitchFamily="34" charset="0"/>
            </a:endParaRPr>
          </a:p>
        </p:txBody>
      </p:sp>
    </p:spTree>
    <p:extLst>
      <p:ext uri="{BB962C8B-B14F-4D97-AF65-F5344CB8AC3E}">
        <p14:creationId xmlns:p14="http://schemas.microsoft.com/office/powerpoint/2010/main" val="2984222617"/>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ED0997B-BCC5-4260-90ED-C9182D7257FF}" type="slidenum">
              <a:rPr lang="en-US" smtClean="0">
                <a:solidFill>
                  <a:prstClr val="black"/>
                </a:solidFill>
              </a:rPr>
              <a:pPr>
                <a:defRPr/>
              </a:pPr>
              <a:t>265</a:t>
            </a:fld>
            <a:endParaRPr lang="en-US" dirty="0">
              <a:solidFill>
                <a:prstClr val="black"/>
              </a:solidFill>
            </a:endParaRPr>
          </a:p>
        </p:txBody>
      </p:sp>
    </p:spTree>
    <p:extLst>
      <p:ext uri="{BB962C8B-B14F-4D97-AF65-F5344CB8AC3E}">
        <p14:creationId xmlns:p14="http://schemas.microsoft.com/office/powerpoint/2010/main" val="2855696647"/>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ED0997B-BCC5-4260-90ED-C9182D7257FF}" type="slidenum">
              <a:rPr lang="en-US" smtClean="0">
                <a:solidFill>
                  <a:prstClr val="black"/>
                </a:solidFill>
              </a:rPr>
              <a:pPr>
                <a:defRPr/>
              </a:pPr>
              <a:t>266</a:t>
            </a:fld>
            <a:endParaRPr lang="en-US" dirty="0">
              <a:solidFill>
                <a:prstClr val="black"/>
              </a:solidFill>
            </a:endParaRPr>
          </a:p>
        </p:txBody>
      </p:sp>
    </p:spTree>
    <p:extLst>
      <p:ext uri="{BB962C8B-B14F-4D97-AF65-F5344CB8AC3E}">
        <p14:creationId xmlns:p14="http://schemas.microsoft.com/office/powerpoint/2010/main" val="2855696647"/>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ED0997B-BCC5-4260-90ED-C9182D7257FF}" type="slidenum">
              <a:rPr lang="en-US" smtClean="0">
                <a:solidFill>
                  <a:prstClr val="black"/>
                </a:solidFill>
              </a:rPr>
              <a:pPr>
                <a:defRPr/>
              </a:pPr>
              <a:t>267</a:t>
            </a:fld>
            <a:endParaRPr lang="en-US" dirty="0">
              <a:solidFill>
                <a:prstClr val="black"/>
              </a:solidFill>
            </a:endParaRPr>
          </a:p>
        </p:txBody>
      </p:sp>
    </p:spTree>
    <p:extLst>
      <p:ext uri="{BB962C8B-B14F-4D97-AF65-F5344CB8AC3E}">
        <p14:creationId xmlns:p14="http://schemas.microsoft.com/office/powerpoint/2010/main" val="2855696647"/>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ED0997B-BCC5-4260-90ED-C9182D7257FF}" type="slidenum">
              <a:rPr lang="en-US" smtClean="0">
                <a:solidFill>
                  <a:prstClr val="black"/>
                </a:solidFill>
              </a:rPr>
              <a:pPr>
                <a:defRPr/>
              </a:pPr>
              <a:t>268</a:t>
            </a:fld>
            <a:endParaRPr lang="en-US" dirty="0">
              <a:solidFill>
                <a:prstClr val="black"/>
              </a:solidFill>
            </a:endParaRPr>
          </a:p>
        </p:txBody>
      </p:sp>
    </p:spTree>
    <p:extLst>
      <p:ext uri="{BB962C8B-B14F-4D97-AF65-F5344CB8AC3E}">
        <p14:creationId xmlns:p14="http://schemas.microsoft.com/office/powerpoint/2010/main" val="2855696647"/>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ED0997B-BCC5-4260-90ED-C9182D7257FF}" type="slidenum">
              <a:rPr lang="en-US" smtClean="0">
                <a:solidFill>
                  <a:prstClr val="black"/>
                </a:solidFill>
              </a:rPr>
              <a:pPr>
                <a:defRPr/>
              </a:pPr>
              <a:t>269</a:t>
            </a:fld>
            <a:endParaRPr lang="en-US" dirty="0">
              <a:solidFill>
                <a:prstClr val="black"/>
              </a:solidFill>
            </a:endParaRPr>
          </a:p>
        </p:txBody>
      </p:sp>
    </p:spTree>
    <p:extLst>
      <p:ext uri="{BB962C8B-B14F-4D97-AF65-F5344CB8AC3E}">
        <p14:creationId xmlns:p14="http://schemas.microsoft.com/office/powerpoint/2010/main" val="2855696647"/>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ED0997B-BCC5-4260-90ED-C9182D7257FF}" type="slidenum">
              <a:rPr lang="en-US" smtClean="0">
                <a:solidFill>
                  <a:prstClr val="black"/>
                </a:solidFill>
              </a:rPr>
              <a:pPr>
                <a:defRPr/>
              </a:pPr>
              <a:t>270</a:t>
            </a:fld>
            <a:endParaRPr lang="en-US" dirty="0">
              <a:solidFill>
                <a:prstClr val="black"/>
              </a:solidFill>
            </a:endParaRPr>
          </a:p>
        </p:txBody>
      </p:sp>
    </p:spTree>
    <p:extLst>
      <p:ext uri="{BB962C8B-B14F-4D97-AF65-F5344CB8AC3E}">
        <p14:creationId xmlns:p14="http://schemas.microsoft.com/office/powerpoint/2010/main" val="2855696647"/>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ED0997B-BCC5-4260-90ED-C9182D7257FF}" type="slidenum">
              <a:rPr lang="en-US" smtClean="0">
                <a:solidFill>
                  <a:prstClr val="black"/>
                </a:solidFill>
              </a:rPr>
              <a:pPr>
                <a:defRPr/>
              </a:pPr>
              <a:t>271</a:t>
            </a:fld>
            <a:endParaRPr lang="en-US" dirty="0">
              <a:solidFill>
                <a:prstClr val="black"/>
              </a:solidFill>
            </a:endParaRPr>
          </a:p>
        </p:txBody>
      </p:sp>
    </p:spTree>
    <p:extLst>
      <p:ext uri="{BB962C8B-B14F-4D97-AF65-F5344CB8AC3E}">
        <p14:creationId xmlns:p14="http://schemas.microsoft.com/office/powerpoint/2010/main" val="2855696647"/>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ED0997B-BCC5-4260-90ED-C9182D7257FF}" type="slidenum">
              <a:rPr lang="en-US" smtClean="0">
                <a:solidFill>
                  <a:prstClr val="black"/>
                </a:solidFill>
              </a:rPr>
              <a:pPr>
                <a:defRPr/>
              </a:pPr>
              <a:t>272</a:t>
            </a:fld>
            <a:endParaRPr lang="en-US" dirty="0">
              <a:solidFill>
                <a:prstClr val="black"/>
              </a:solidFill>
            </a:endParaRPr>
          </a:p>
        </p:txBody>
      </p:sp>
    </p:spTree>
    <p:extLst>
      <p:ext uri="{BB962C8B-B14F-4D97-AF65-F5344CB8AC3E}">
        <p14:creationId xmlns:p14="http://schemas.microsoft.com/office/powerpoint/2010/main" val="2855696647"/>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smtClean="0"/>
          </a:p>
        </p:txBody>
      </p:sp>
      <p:sp>
        <p:nvSpPr>
          <p:cNvPr id="4" name="Slide Number Placeholder 3"/>
          <p:cNvSpPr>
            <a:spLocks noGrp="1"/>
          </p:cNvSpPr>
          <p:nvPr>
            <p:ph type="sldNum" sz="quarter" idx="10"/>
          </p:nvPr>
        </p:nvSpPr>
        <p:spPr/>
        <p:txBody>
          <a:bodyPr/>
          <a:lstStyle/>
          <a:p>
            <a:pPr>
              <a:defRPr/>
            </a:pPr>
            <a:fld id="{3ED0997B-BCC5-4260-90ED-C9182D7257FF}" type="slidenum">
              <a:rPr lang="en-US" smtClean="0">
                <a:solidFill>
                  <a:prstClr val="black"/>
                </a:solidFill>
              </a:rPr>
              <a:pPr>
                <a:defRPr/>
              </a:pPr>
              <a:t>273</a:t>
            </a:fld>
            <a:endParaRPr lang="en-US" dirty="0">
              <a:solidFill>
                <a:prstClr val="black"/>
              </a:solidFill>
            </a:endParaRPr>
          </a:p>
        </p:txBody>
      </p:sp>
    </p:spTree>
    <p:extLst>
      <p:ext uri="{BB962C8B-B14F-4D97-AF65-F5344CB8AC3E}">
        <p14:creationId xmlns:p14="http://schemas.microsoft.com/office/powerpoint/2010/main" val="937659258"/>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3ED0997B-BCC5-4260-90ED-C9182D7257FF}" type="slidenum">
              <a:rPr lang="en-US" smtClean="0">
                <a:solidFill>
                  <a:prstClr val="black"/>
                </a:solidFill>
              </a:rPr>
              <a:pPr>
                <a:defRPr/>
              </a:pPr>
              <a:t>274</a:t>
            </a:fld>
            <a:endParaRPr lang="en-US" dirty="0">
              <a:solidFill>
                <a:prstClr val="black"/>
              </a:solidFill>
            </a:endParaRPr>
          </a:p>
        </p:txBody>
      </p:sp>
    </p:spTree>
    <p:extLst>
      <p:ext uri="{BB962C8B-B14F-4D97-AF65-F5344CB8AC3E}">
        <p14:creationId xmlns:p14="http://schemas.microsoft.com/office/powerpoint/2010/main" val="3885376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818" name="Slide Image Placeholder 1"/>
          <p:cNvSpPr>
            <a:spLocks noGrp="1" noRot="1" noChangeAspect="1" noTextEdit="1"/>
          </p:cNvSpPr>
          <p:nvPr>
            <p:ph type="sldImg"/>
          </p:nvPr>
        </p:nvSpPr>
        <p:spPr>
          <a:ln/>
        </p:spPr>
      </p:sp>
      <p:sp>
        <p:nvSpPr>
          <p:cNvPr id="290819" name="Notes Placeholder 2"/>
          <p:cNvSpPr>
            <a:spLocks noGrp="1"/>
          </p:cNvSpPr>
          <p:nvPr>
            <p:ph type="body" idx="1"/>
          </p:nvPr>
        </p:nvSpPr>
        <p:spPr>
          <a:noFill/>
          <a:ln/>
        </p:spPr>
        <p:txBody>
          <a:bodyPr/>
          <a:lstStyle/>
          <a:p>
            <a:r>
              <a:rPr lang="en-US" dirty="0" smtClean="0"/>
              <a:t>Explain relationship between Statement, document, Accounting Lines, and detail billing records</a:t>
            </a:r>
          </a:p>
        </p:txBody>
      </p:sp>
      <p:sp>
        <p:nvSpPr>
          <p:cNvPr id="290820" name="Slide Number Placeholder 3"/>
          <p:cNvSpPr>
            <a:spLocks noGrp="1"/>
          </p:cNvSpPr>
          <p:nvPr>
            <p:ph type="sldNum" sz="quarter" idx="5"/>
          </p:nvPr>
        </p:nvSpPr>
        <p:spPr>
          <a:noFill/>
        </p:spPr>
        <p:txBody>
          <a:bodyPr/>
          <a:lstStyle/>
          <a:p>
            <a:fld id="{4A45BF1F-E84C-4C33-A10A-6B312B49B27E}" type="slidenum">
              <a:rPr lang="en-US" smtClean="0">
                <a:solidFill>
                  <a:prstClr val="black"/>
                </a:solidFill>
              </a:rPr>
              <a:pPr/>
              <a:t>22</a:t>
            </a:fld>
            <a:endParaRPr lang="en-US" dirty="0" smtClean="0">
              <a:solidFill>
                <a:prstClr val="black"/>
              </a:solidFill>
            </a:endParaRPr>
          </a:p>
        </p:txBody>
      </p:sp>
    </p:spTree>
    <p:extLst>
      <p:ext uri="{BB962C8B-B14F-4D97-AF65-F5344CB8AC3E}">
        <p14:creationId xmlns:p14="http://schemas.microsoft.com/office/powerpoint/2010/main" val="1919875583"/>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ED0997B-BCC5-4260-90ED-C9182D7257FF}" type="slidenum">
              <a:rPr lang="en-US" smtClean="0"/>
              <a:pPr>
                <a:defRPr/>
              </a:pPr>
              <a:t>275</a:t>
            </a:fld>
            <a:endParaRPr lang="en-US" dirty="0"/>
          </a:p>
        </p:txBody>
      </p:sp>
    </p:spTree>
    <p:extLst>
      <p:ext uri="{BB962C8B-B14F-4D97-AF65-F5344CB8AC3E}">
        <p14:creationId xmlns:p14="http://schemas.microsoft.com/office/powerpoint/2010/main" val="852953564"/>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ED0997B-BCC5-4260-90ED-C9182D7257FF}" type="slidenum">
              <a:rPr lang="en-US" smtClean="0"/>
              <a:pPr>
                <a:defRPr/>
              </a:pPr>
              <a:t>276</a:t>
            </a:fld>
            <a:endParaRPr lang="en-US" dirty="0"/>
          </a:p>
        </p:txBody>
      </p:sp>
    </p:spTree>
    <p:extLst>
      <p:ext uri="{BB962C8B-B14F-4D97-AF65-F5344CB8AC3E}">
        <p14:creationId xmlns:p14="http://schemas.microsoft.com/office/powerpoint/2010/main" val="852953564"/>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3" name="Rectangle 2"/>
          <p:cNvSpPr>
            <a:spLocks noGrp="1" noRot="1" noChangeAspect="1" noChangeArrowheads="1" noTextEdit="1"/>
          </p:cNvSpPr>
          <p:nvPr>
            <p:ph type="sldImg"/>
          </p:nvPr>
        </p:nvSpPr>
        <p:spPr>
          <a:xfrm>
            <a:off x="1181100" y="696913"/>
            <a:ext cx="4648200" cy="3486150"/>
          </a:xfrm>
          <a:ln/>
        </p:spPr>
      </p:sp>
      <p:sp>
        <p:nvSpPr>
          <p:cNvPr id="112644" name="Rectangle 3"/>
          <p:cNvSpPr>
            <a:spLocks noGrp="1" noChangeArrowheads="1"/>
          </p:cNvSpPr>
          <p:nvPr>
            <p:ph type="body" idx="1"/>
          </p:nvPr>
        </p:nvSpPr>
        <p:spPr>
          <a:xfrm>
            <a:off x="701676" y="4416426"/>
            <a:ext cx="5607050" cy="4183063"/>
          </a:xfrm>
          <a:prstGeom prst="rect">
            <a:avLst/>
          </a:prstGeom>
          <a:noFill/>
          <a:ln/>
        </p:spPr>
        <p:txBody>
          <a:bodyPr lIns="91427" tIns="45713" rIns="91427" bIns="45713"/>
          <a:lstStyle/>
          <a:p>
            <a:pPr eaLnBrk="1" hangingPunct="1"/>
            <a:endParaRPr lang="en-US" dirty="0" smtClean="0">
              <a:latin typeface="Arial" pitchFamily="34" charset="0"/>
            </a:endParaRPr>
          </a:p>
        </p:txBody>
      </p:sp>
    </p:spTree>
    <p:extLst>
      <p:ext uri="{BB962C8B-B14F-4D97-AF65-F5344CB8AC3E}">
        <p14:creationId xmlns:p14="http://schemas.microsoft.com/office/powerpoint/2010/main" val="1284301850"/>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3042" name="Slide Image Placeholder 1"/>
          <p:cNvSpPr>
            <a:spLocks noGrp="1" noRot="1" noChangeAspect="1" noTextEdit="1"/>
          </p:cNvSpPr>
          <p:nvPr>
            <p:ph type="sldImg"/>
          </p:nvPr>
        </p:nvSpPr>
        <p:spPr>
          <a:ln/>
        </p:spPr>
      </p:sp>
      <p:sp>
        <p:nvSpPr>
          <p:cNvPr id="343043" name="Notes Placeholder 2"/>
          <p:cNvSpPr>
            <a:spLocks noGrp="1"/>
          </p:cNvSpPr>
          <p:nvPr>
            <p:ph type="body" idx="1"/>
          </p:nvPr>
        </p:nvSpPr>
        <p:spPr>
          <a:noFill/>
          <a:ln/>
        </p:spPr>
        <p:txBody>
          <a:bodyPr/>
          <a:lstStyle/>
          <a:p>
            <a:endParaRPr lang="en-US" dirty="0" smtClean="0">
              <a:latin typeface="Arial" pitchFamily="34" charset="0"/>
            </a:endParaRPr>
          </a:p>
          <a:p>
            <a:endParaRPr lang="en-US" dirty="0" smtClean="0">
              <a:latin typeface="Arial" pitchFamily="34" charset="0"/>
            </a:endParaRPr>
          </a:p>
        </p:txBody>
      </p:sp>
      <p:sp>
        <p:nvSpPr>
          <p:cNvPr id="343044" name="Slide Number Placeholder 3"/>
          <p:cNvSpPr>
            <a:spLocks noGrp="1"/>
          </p:cNvSpPr>
          <p:nvPr>
            <p:ph type="sldNum" sz="quarter" idx="5"/>
          </p:nvPr>
        </p:nvSpPr>
        <p:spPr>
          <a:noFill/>
        </p:spPr>
        <p:txBody>
          <a:bodyPr/>
          <a:lstStyle/>
          <a:p>
            <a:fld id="{17407EF8-D97B-4CAF-B3C9-233BFC00DD95}" type="slidenum">
              <a:rPr lang="en-US" smtClean="0">
                <a:latin typeface="Arial" pitchFamily="34" charset="0"/>
              </a:rPr>
              <a:pPr/>
              <a:t>279</a:t>
            </a:fld>
            <a:endParaRPr lang="en-US" dirty="0" smtClean="0">
              <a:latin typeface="Arial" pitchFamily="34" charset="0"/>
            </a:endParaRPr>
          </a:p>
        </p:txBody>
      </p:sp>
    </p:spTree>
    <p:extLst>
      <p:ext uri="{BB962C8B-B14F-4D97-AF65-F5344CB8AC3E}">
        <p14:creationId xmlns:p14="http://schemas.microsoft.com/office/powerpoint/2010/main" val="1987160898"/>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ED0997B-BCC5-4260-90ED-C9182D7257FF}" type="slidenum">
              <a:rPr lang="en-US" smtClean="0"/>
              <a:pPr>
                <a:defRPr/>
              </a:pPr>
              <a:t>280</a:t>
            </a:fld>
            <a:endParaRPr lang="en-US" dirty="0"/>
          </a:p>
        </p:txBody>
      </p:sp>
    </p:spTree>
    <p:extLst>
      <p:ext uri="{BB962C8B-B14F-4D97-AF65-F5344CB8AC3E}">
        <p14:creationId xmlns:p14="http://schemas.microsoft.com/office/powerpoint/2010/main" val="1837709799"/>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ED0997B-BCC5-4260-90ED-C9182D7257FF}" type="slidenum">
              <a:rPr lang="en-US" smtClean="0"/>
              <a:pPr>
                <a:defRPr/>
              </a:pPr>
              <a:t>281</a:t>
            </a:fld>
            <a:endParaRPr lang="en-US" dirty="0"/>
          </a:p>
        </p:txBody>
      </p:sp>
    </p:spTree>
    <p:extLst>
      <p:ext uri="{BB962C8B-B14F-4D97-AF65-F5344CB8AC3E}">
        <p14:creationId xmlns:p14="http://schemas.microsoft.com/office/powerpoint/2010/main" val="1837709799"/>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3ED0997B-BCC5-4260-90ED-C9182D7257FF}" type="slidenum">
              <a:rPr lang="en-US" smtClean="0"/>
              <a:pPr>
                <a:defRPr/>
              </a:pPr>
              <a:t>282</a:t>
            </a:fld>
            <a:endParaRPr lang="en-US" dirty="0"/>
          </a:p>
        </p:txBody>
      </p:sp>
    </p:spTree>
    <p:extLst>
      <p:ext uri="{BB962C8B-B14F-4D97-AF65-F5344CB8AC3E}">
        <p14:creationId xmlns:p14="http://schemas.microsoft.com/office/powerpoint/2010/main" val="360825722"/>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3ED0997B-BCC5-4260-90ED-C9182D7257FF}" type="slidenum">
              <a:rPr lang="en-US" smtClean="0"/>
              <a:pPr>
                <a:defRPr/>
              </a:pPr>
              <a:t>283</a:t>
            </a:fld>
            <a:endParaRPr lang="en-US" dirty="0"/>
          </a:p>
        </p:txBody>
      </p:sp>
    </p:spTree>
    <p:extLst>
      <p:ext uri="{BB962C8B-B14F-4D97-AF65-F5344CB8AC3E}">
        <p14:creationId xmlns:p14="http://schemas.microsoft.com/office/powerpoint/2010/main" val="1183943038"/>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pPr>
              <a:defRPr/>
            </a:pPr>
            <a:fld id="{3ED0997B-BCC5-4260-90ED-C9182D7257FF}" type="slidenum">
              <a:rPr lang="en-US" smtClean="0"/>
              <a:pPr>
                <a:defRPr/>
              </a:pPr>
              <a:t>288</a:t>
            </a:fld>
            <a:endParaRPr lang="en-US" dirty="0"/>
          </a:p>
        </p:txBody>
      </p:sp>
    </p:spTree>
    <p:extLst>
      <p:ext uri="{BB962C8B-B14F-4D97-AF65-F5344CB8AC3E}">
        <p14:creationId xmlns:p14="http://schemas.microsoft.com/office/powerpoint/2010/main" val="3094386696"/>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pPr>
              <a:defRPr/>
            </a:pPr>
            <a:fld id="{3ED0997B-BCC5-4260-90ED-C9182D7257FF}" type="slidenum">
              <a:rPr lang="en-US" smtClean="0"/>
              <a:pPr>
                <a:defRPr/>
              </a:pPr>
              <a:t>289</a:t>
            </a:fld>
            <a:endParaRPr lang="en-US" dirty="0"/>
          </a:p>
        </p:txBody>
      </p:sp>
    </p:spTree>
    <p:extLst>
      <p:ext uri="{BB962C8B-B14F-4D97-AF65-F5344CB8AC3E}">
        <p14:creationId xmlns:p14="http://schemas.microsoft.com/office/powerpoint/2010/main" val="39973533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3" name="Rectangle 2"/>
          <p:cNvSpPr>
            <a:spLocks noGrp="1" noRot="1" noChangeAspect="1" noChangeArrowheads="1" noTextEdit="1"/>
          </p:cNvSpPr>
          <p:nvPr>
            <p:ph type="sldImg"/>
          </p:nvPr>
        </p:nvSpPr>
        <p:spPr>
          <a:xfrm>
            <a:off x="1181100" y="696913"/>
            <a:ext cx="4648200" cy="3486150"/>
          </a:xfrm>
          <a:ln/>
        </p:spPr>
      </p:sp>
      <p:sp>
        <p:nvSpPr>
          <p:cNvPr id="112644" name="Rectangle 3"/>
          <p:cNvSpPr>
            <a:spLocks noGrp="1" noChangeArrowheads="1"/>
          </p:cNvSpPr>
          <p:nvPr>
            <p:ph type="body" idx="1"/>
          </p:nvPr>
        </p:nvSpPr>
        <p:spPr>
          <a:xfrm>
            <a:off x="701676" y="4416426"/>
            <a:ext cx="5607050" cy="4183063"/>
          </a:xfrm>
          <a:prstGeom prst="rect">
            <a:avLst/>
          </a:prstGeom>
          <a:noFill/>
          <a:ln/>
        </p:spPr>
        <p:txBody>
          <a:bodyPr lIns="91427" tIns="45713" rIns="91427" bIns="45713"/>
          <a:lstStyle/>
          <a:p>
            <a:pPr eaLnBrk="1" hangingPunct="1"/>
            <a:endParaRPr lang="en-US" dirty="0" smtClean="0">
              <a:latin typeface="Arial" pitchFamily="34" charset="0"/>
            </a:endParaRPr>
          </a:p>
        </p:txBody>
      </p:sp>
    </p:spTree>
    <p:extLst>
      <p:ext uri="{BB962C8B-B14F-4D97-AF65-F5344CB8AC3E}">
        <p14:creationId xmlns:p14="http://schemas.microsoft.com/office/powerpoint/2010/main" val="2999988865"/>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ED0997B-BCC5-4260-90ED-C9182D7257FF}" type="slidenum">
              <a:rPr lang="en-US" smtClean="0"/>
              <a:pPr>
                <a:defRPr/>
              </a:pPr>
              <a:t>290</a:t>
            </a:fld>
            <a:endParaRPr lang="en-US" dirty="0"/>
          </a:p>
        </p:txBody>
      </p:sp>
    </p:spTree>
    <p:extLst>
      <p:ext uri="{BB962C8B-B14F-4D97-AF65-F5344CB8AC3E}">
        <p14:creationId xmlns:p14="http://schemas.microsoft.com/office/powerpoint/2010/main" val="852953564"/>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3" name="Rectangle 2"/>
          <p:cNvSpPr>
            <a:spLocks noGrp="1" noRot="1" noChangeAspect="1" noChangeArrowheads="1" noTextEdit="1"/>
          </p:cNvSpPr>
          <p:nvPr>
            <p:ph type="sldImg"/>
          </p:nvPr>
        </p:nvSpPr>
        <p:spPr>
          <a:xfrm>
            <a:off x="1181100" y="696913"/>
            <a:ext cx="4648200" cy="3486150"/>
          </a:xfrm>
          <a:ln/>
        </p:spPr>
      </p:sp>
      <p:sp>
        <p:nvSpPr>
          <p:cNvPr id="112644" name="Rectangle 3"/>
          <p:cNvSpPr>
            <a:spLocks noGrp="1" noChangeArrowheads="1"/>
          </p:cNvSpPr>
          <p:nvPr>
            <p:ph type="body" idx="1"/>
          </p:nvPr>
        </p:nvSpPr>
        <p:spPr>
          <a:xfrm>
            <a:off x="701676" y="4416426"/>
            <a:ext cx="5607050" cy="4183063"/>
          </a:xfrm>
          <a:prstGeom prst="rect">
            <a:avLst/>
          </a:prstGeom>
          <a:noFill/>
          <a:ln/>
        </p:spPr>
        <p:txBody>
          <a:bodyPr lIns="91427" tIns="45713" rIns="91427" bIns="45713"/>
          <a:lstStyle/>
          <a:p>
            <a:pPr eaLnBrk="1" hangingPunct="1"/>
            <a:endParaRPr lang="en-US" dirty="0" smtClean="0">
              <a:latin typeface="Arial" pitchFamily="34" charset="0"/>
            </a:endParaRPr>
          </a:p>
        </p:txBody>
      </p:sp>
    </p:spTree>
    <p:extLst>
      <p:ext uri="{BB962C8B-B14F-4D97-AF65-F5344CB8AC3E}">
        <p14:creationId xmlns:p14="http://schemas.microsoft.com/office/powerpoint/2010/main" val="456010420"/>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6898" name="Slide Image Placeholder 1"/>
          <p:cNvSpPr>
            <a:spLocks noGrp="1" noRot="1" noChangeAspect="1" noTextEdit="1"/>
          </p:cNvSpPr>
          <p:nvPr>
            <p:ph type="sldImg"/>
          </p:nvPr>
        </p:nvSpPr>
        <p:spPr>
          <a:ln/>
        </p:spPr>
      </p:sp>
      <p:sp>
        <p:nvSpPr>
          <p:cNvPr id="336899" name="Notes Placeholder 2"/>
          <p:cNvSpPr>
            <a:spLocks noGrp="1"/>
          </p:cNvSpPr>
          <p:nvPr>
            <p:ph type="body" idx="1"/>
          </p:nvPr>
        </p:nvSpPr>
        <p:spPr>
          <a:noFill/>
          <a:ln/>
        </p:spPr>
        <p:txBody>
          <a:bodyPr/>
          <a:lstStyle/>
          <a:p>
            <a:r>
              <a:rPr lang="en-US" dirty="0" smtClean="0"/>
              <a:t>This section will focus on</a:t>
            </a:r>
            <a:r>
              <a:rPr lang="en-US" baseline="0" dirty="0" smtClean="0"/>
              <a:t> the Billing Statement Query, Outstanding Bills Query, and IPAC Transaction Query.</a:t>
            </a:r>
            <a:endParaRPr lang="en-US" dirty="0" smtClean="0"/>
          </a:p>
        </p:txBody>
      </p:sp>
      <p:sp>
        <p:nvSpPr>
          <p:cNvPr id="336900" name="Slide Number Placeholder 3"/>
          <p:cNvSpPr>
            <a:spLocks noGrp="1"/>
          </p:cNvSpPr>
          <p:nvPr>
            <p:ph type="sldNum" sz="quarter" idx="5"/>
          </p:nvPr>
        </p:nvSpPr>
        <p:spPr>
          <a:noFill/>
        </p:spPr>
        <p:txBody>
          <a:bodyPr/>
          <a:lstStyle/>
          <a:p>
            <a:fld id="{1EC32660-C9F7-4117-A336-D4E865FB7F6D}" type="slidenum">
              <a:rPr lang="en-US" smtClean="0"/>
              <a:pPr/>
              <a:t>293</a:t>
            </a:fld>
            <a:endParaRPr lang="en-US" dirty="0" smtClean="0"/>
          </a:p>
        </p:txBody>
      </p:sp>
    </p:spTree>
    <p:extLst>
      <p:ext uri="{BB962C8B-B14F-4D97-AF65-F5344CB8AC3E}">
        <p14:creationId xmlns:p14="http://schemas.microsoft.com/office/powerpoint/2010/main" val="2745888324"/>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22" name="Slide Image Placeholder 1"/>
          <p:cNvSpPr>
            <a:spLocks noGrp="1" noRot="1" noChangeAspect="1" noTextEdit="1"/>
          </p:cNvSpPr>
          <p:nvPr>
            <p:ph type="sldImg"/>
          </p:nvPr>
        </p:nvSpPr>
        <p:spPr>
          <a:ln/>
        </p:spPr>
      </p:sp>
      <p:sp>
        <p:nvSpPr>
          <p:cNvPr id="337923" name="Notes Placeholder 2"/>
          <p:cNvSpPr>
            <a:spLocks noGrp="1"/>
          </p:cNvSpPr>
          <p:nvPr>
            <p:ph type="body" idx="1"/>
          </p:nvPr>
        </p:nvSpPr>
        <p:spPr>
          <a:noFill/>
          <a:ln/>
        </p:spPr>
        <p:txBody>
          <a:bodyPr/>
          <a:lstStyle/>
          <a:p>
            <a:endParaRPr lang="en-US" dirty="0" smtClean="0"/>
          </a:p>
        </p:txBody>
      </p:sp>
      <p:sp>
        <p:nvSpPr>
          <p:cNvPr id="337924" name="Slide Number Placeholder 3"/>
          <p:cNvSpPr>
            <a:spLocks noGrp="1"/>
          </p:cNvSpPr>
          <p:nvPr>
            <p:ph type="sldNum" sz="quarter" idx="5"/>
          </p:nvPr>
        </p:nvSpPr>
        <p:spPr>
          <a:noFill/>
        </p:spPr>
        <p:txBody>
          <a:bodyPr/>
          <a:lstStyle/>
          <a:p>
            <a:fld id="{CEF3EE9F-6AEA-4C80-A40B-0ABF38F048A3}" type="slidenum">
              <a:rPr lang="en-US" smtClean="0"/>
              <a:pPr/>
              <a:t>294</a:t>
            </a:fld>
            <a:endParaRPr lang="en-US" dirty="0" smtClean="0"/>
          </a:p>
        </p:txBody>
      </p:sp>
    </p:spTree>
    <p:extLst>
      <p:ext uri="{BB962C8B-B14F-4D97-AF65-F5344CB8AC3E}">
        <p14:creationId xmlns:p14="http://schemas.microsoft.com/office/powerpoint/2010/main" val="2428424157"/>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946" name="Slide Image Placeholder 1"/>
          <p:cNvSpPr>
            <a:spLocks noGrp="1" noRot="1" noChangeAspect="1" noTextEdit="1"/>
          </p:cNvSpPr>
          <p:nvPr>
            <p:ph type="sldImg"/>
          </p:nvPr>
        </p:nvSpPr>
        <p:spPr>
          <a:ln/>
        </p:spPr>
      </p:sp>
      <p:sp>
        <p:nvSpPr>
          <p:cNvPr id="338947" name="Notes Placeholder 2"/>
          <p:cNvSpPr>
            <a:spLocks noGrp="1"/>
          </p:cNvSpPr>
          <p:nvPr>
            <p:ph type="body" idx="1"/>
          </p:nvPr>
        </p:nvSpPr>
        <p:spPr>
          <a:noFill/>
          <a:ln/>
        </p:spPr>
        <p:txBody>
          <a:bodyPr/>
          <a:lstStyle/>
          <a:p>
            <a:endParaRPr lang="en-US" dirty="0" smtClean="0"/>
          </a:p>
        </p:txBody>
      </p:sp>
      <p:sp>
        <p:nvSpPr>
          <p:cNvPr id="338948" name="Slide Number Placeholder 3"/>
          <p:cNvSpPr>
            <a:spLocks noGrp="1"/>
          </p:cNvSpPr>
          <p:nvPr>
            <p:ph type="sldNum" sz="quarter" idx="5"/>
          </p:nvPr>
        </p:nvSpPr>
        <p:spPr>
          <a:noFill/>
        </p:spPr>
        <p:txBody>
          <a:bodyPr/>
          <a:lstStyle/>
          <a:p>
            <a:fld id="{46A92DA5-6501-4670-99A0-7CD628461D00}" type="slidenum">
              <a:rPr lang="en-US" smtClean="0"/>
              <a:pPr/>
              <a:t>295</a:t>
            </a:fld>
            <a:endParaRPr lang="en-US" dirty="0" smtClean="0"/>
          </a:p>
        </p:txBody>
      </p:sp>
    </p:spTree>
    <p:extLst>
      <p:ext uri="{BB962C8B-B14F-4D97-AF65-F5344CB8AC3E}">
        <p14:creationId xmlns:p14="http://schemas.microsoft.com/office/powerpoint/2010/main" val="3184178004"/>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ED0997B-BCC5-4260-90ED-C9182D7257FF}" type="slidenum">
              <a:rPr lang="en-US" smtClean="0"/>
              <a:pPr>
                <a:defRPr/>
              </a:pPr>
              <a:t>298</a:t>
            </a:fld>
            <a:endParaRPr lang="en-US" dirty="0"/>
          </a:p>
        </p:txBody>
      </p:sp>
    </p:spTree>
    <p:extLst>
      <p:ext uri="{BB962C8B-B14F-4D97-AF65-F5344CB8AC3E}">
        <p14:creationId xmlns:p14="http://schemas.microsoft.com/office/powerpoint/2010/main" val="2565827849"/>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994" name="Slide Image Placeholder 1"/>
          <p:cNvSpPr>
            <a:spLocks noGrp="1" noRot="1" noChangeAspect="1" noTextEdit="1"/>
          </p:cNvSpPr>
          <p:nvPr>
            <p:ph type="sldImg"/>
          </p:nvPr>
        </p:nvSpPr>
        <p:spPr>
          <a:ln/>
        </p:spPr>
      </p:sp>
      <p:sp>
        <p:nvSpPr>
          <p:cNvPr id="340995" name="Notes Placeholder 2"/>
          <p:cNvSpPr>
            <a:spLocks noGrp="1"/>
          </p:cNvSpPr>
          <p:nvPr>
            <p:ph type="body" idx="1"/>
          </p:nvPr>
        </p:nvSpPr>
        <p:spPr>
          <a:noFill/>
          <a:ln/>
        </p:spPr>
        <p:txBody>
          <a:bodyPr/>
          <a:lstStyle/>
          <a:p>
            <a:endParaRPr lang="en-US" dirty="0" smtClean="0"/>
          </a:p>
        </p:txBody>
      </p:sp>
      <p:sp>
        <p:nvSpPr>
          <p:cNvPr id="340996" name="Slide Number Placeholder 3"/>
          <p:cNvSpPr>
            <a:spLocks noGrp="1"/>
          </p:cNvSpPr>
          <p:nvPr>
            <p:ph type="sldNum" sz="quarter" idx="5"/>
          </p:nvPr>
        </p:nvSpPr>
        <p:spPr>
          <a:noFill/>
        </p:spPr>
        <p:txBody>
          <a:bodyPr/>
          <a:lstStyle/>
          <a:p>
            <a:fld id="{76BF618F-AD14-40EB-9C2F-D4B140A8F671}" type="slidenum">
              <a:rPr lang="en-US" smtClean="0"/>
              <a:pPr/>
              <a:t>299</a:t>
            </a:fld>
            <a:endParaRPr lang="en-US" dirty="0" smtClean="0"/>
          </a:p>
        </p:txBody>
      </p:sp>
    </p:spTree>
    <p:extLst>
      <p:ext uri="{BB962C8B-B14F-4D97-AF65-F5344CB8AC3E}">
        <p14:creationId xmlns:p14="http://schemas.microsoft.com/office/powerpoint/2010/main" val="405812359"/>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3042" name="Slide Image Placeholder 1"/>
          <p:cNvSpPr>
            <a:spLocks noGrp="1" noRot="1" noChangeAspect="1" noTextEdit="1"/>
          </p:cNvSpPr>
          <p:nvPr>
            <p:ph type="sldImg"/>
          </p:nvPr>
        </p:nvSpPr>
        <p:spPr>
          <a:ln/>
        </p:spPr>
      </p:sp>
      <p:sp>
        <p:nvSpPr>
          <p:cNvPr id="343043" name="Notes Placeholder 2"/>
          <p:cNvSpPr>
            <a:spLocks noGrp="1"/>
          </p:cNvSpPr>
          <p:nvPr>
            <p:ph type="body" idx="1"/>
          </p:nvPr>
        </p:nvSpPr>
        <p:spPr>
          <a:noFill/>
          <a:ln/>
        </p:spPr>
        <p:txBody>
          <a:bodyPr/>
          <a:lstStyle/>
          <a:p>
            <a:endParaRPr lang="en-US" dirty="0" smtClean="0"/>
          </a:p>
        </p:txBody>
      </p:sp>
      <p:sp>
        <p:nvSpPr>
          <p:cNvPr id="343044" name="Slide Number Placeholder 3"/>
          <p:cNvSpPr>
            <a:spLocks noGrp="1"/>
          </p:cNvSpPr>
          <p:nvPr>
            <p:ph type="sldNum" sz="quarter" idx="5"/>
          </p:nvPr>
        </p:nvSpPr>
        <p:spPr>
          <a:noFill/>
        </p:spPr>
        <p:txBody>
          <a:bodyPr/>
          <a:lstStyle/>
          <a:p>
            <a:fld id="{2B8B580E-B13F-4CFC-AC9F-F3F8E7E171A3}" type="slidenum">
              <a:rPr lang="en-US" smtClean="0"/>
              <a:pPr/>
              <a:t>301</a:t>
            </a:fld>
            <a:endParaRPr lang="en-US" dirty="0" smtClean="0"/>
          </a:p>
        </p:txBody>
      </p:sp>
    </p:spTree>
    <p:extLst>
      <p:ext uri="{BB962C8B-B14F-4D97-AF65-F5344CB8AC3E}">
        <p14:creationId xmlns:p14="http://schemas.microsoft.com/office/powerpoint/2010/main" val="802022140"/>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p:cNvSpPr>
            <a:spLocks noGrp="1" noChangeArrowheads="1"/>
          </p:cNvSpPr>
          <p:nvPr>
            <p:ph type="sldNum" sz="quarter" idx="5"/>
          </p:nvPr>
        </p:nvSpPr>
        <p:spPr>
          <a:noFill/>
        </p:spPr>
        <p:txBody>
          <a:bodyPr/>
          <a:lstStyle/>
          <a:p>
            <a:fld id="{EAF66938-A482-4920-82E3-2AA72C253DF3}" type="slidenum">
              <a:rPr lang="en-US"/>
              <a:pPr/>
              <a:t>302</a:t>
            </a:fld>
            <a:endParaRPr lang="en-US" dirty="0"/>
          </a:p>
        </p:txBody>
      </p:sp>
      <p:sp>
        <p:nvSpPr>
          <p:cNvPr id="22531" name="Rectangle 2"/>
          <p:cNvSpPr>
            <a:spLocks noGrp="1" noRot="1" noChangeAspect="1" noChangeArrowheads="1" noTextEdit="1"/>
          </p:cNvSpPr>
          <p:nvPr>
            <p:ph type="sldImg"/>
          </p:nvPr>
        </p:nvSpPr>
        <p:spPr>
          <a:xfrm>
            <a:off x="1181100" y="696913"/>
            <a:ext cx="4648200" cy="3486150"/>
          </a:xfrm>
          <a:ln/>
        </p:spPr>
      </p:sp>
      <p:sp>
        <p:nvSpPr>
          <p:cNvPr id="22532" name="Rectangle 3"/>
          <p:cNvSpPr>
            <a:spLocks noGrp="1" noChangeArrowheads="1"/>
          </p:cNvSpPr>
          <p:nvPr>
            <p:ph type="body" idx="1"/>
          </p:nvPr>
        </p:nvSpPr>
        <p:spPr>
          <a:noFill/>
          <a:ln/>
        </p:spPr>
        <p:txBody>
          <a:bodyPr/>
          <a:lstStyle/>
          <a:p>
            <a:pPr eaLnBrk="1" hangingPunct="1"/>
            <a:r>
              <a:rPr lang="en-US" dirty="0" smtClean="0"/>
              <a:t>Phase 1</a:t>
            </a:r>
          </a:p>
        </p:txBody>
      </p:sp>
    </p:spTree>
    <p:extLst>
      <p:ext uri="{BB962C8B-B14F-4D97-AF65-F5344CB8AC3E}">
        <p14:creationId xmlns:p14="http://schemas.microsoft.com/office/powerpoint/2010/main" val="1784912848"/>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ED0997B-BCC5-4260-90ED-C9182D7257FF}" type="slidenum">
              <a:rPr lang="en-US" smtClean="0"/>
              <a:pPr>
                <a:defRPr/>
              </a:pPr>
              <a:t>305</a:t>
            </a:fld>
            <a:endParaRPr lang="en-US" dirty="0"/>
          </a:p>
        </p:txBody>
      </p:sp>
    </p:spTree>
    <p:extLst>
      <p:ext uri="{BB962C8B-B14F-4D97-AF65-F5344CB8AC3E}">
        <p14:creationId xmlns:p14="http://schemas.microsoft.com/office/powerpoint/2010/main" val="8529535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3" name="Rectangle 2"/>
          <p:cNvSpPr>
            <a:spLocks noGrp="1" noRot="1" noChangeAspect="1" noChangeArrowheads="1" noTextEdit="1"/>
          </p:cNvSpPr>
          <p:nvPr>
            <p:ph type="sldImg"/>
          </p:nvPr>
        </p:nvSpPr>
        <p:spPr>
          <a:xfrm>
            <a:off x="1181100" y="696913"/>
            <a:ext cx="4648200" cy="3486150"/>
          </a:xfrm>
          <a:ln/>
        </p:spPr>
      </p:sp>
      <p:sp>
        <p:nvSpPr>
          <p:cNvPr id="112644" name="Rectangle 3"/>
          <p:cNvSpPr>
            <a:spLocks noGrp="1" noChangeArrowheads="1"/>
          </p:cNvSpPr>
          <p:nvPr>
            <p:ph type="body" idx="1"/>
          </p:nvPr>
        </p:nvSpPr>
        <p:spPr>
          <a:xfrm>
            <a:off x="701676" y="4416426"/>
            <a:ext cx="5607050" cy="4183063"/>
          </a:xfrm>
          <a:prstGeom prst="rect">
            <a:avLst/>
          </a:prstGeom>
          <a:noFill/>
          <a:ln/>
        </p:spPr>
        <p:txBody>
          <a:bodyPr lIns="91427" tIns="45713" rIns="91427" bIns="45713"/>
          <a:lstStyle/>
          <a:p>
            <a:pPr eaLnBrk="1" hangingPunct="1"/>
            <a:endParaRPr lang="en-US" dirty="0" smtClean="0">
              <a:latin typeface="Arial" pitchFamily="34" charset="0"/>
            </a:endParaRPr>
          </a:p>
        </p:txBody>
      </p:sp>
    </p:spTree>
    <p:extLst>
      <p:ext uri="{BB962C8B-B14F-4D97-AF65-F5344CB8AC3E}">
        <p14:creationId xmlns:p14="http://schemas.microsoft.com/office/powerpoint/2010/main" val="69259515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62" name="Slide Image Placeholder 1"/>
          <p:cNvSpPr>
            <a:spLocks noGrp="1" noRot="1" noChangeAspect="1" noTextEdit="1"/>
          </p:cNvSpPr>
          <p:nvPr>
            <p:ph type="sldImg"/>
          </p:nvPr>
        </p:nvSpPr>
        <p:spPr>
          <a:ln/>
        </p:spPr>
      </p:sp>
      <p:sp>
        <p:nvSpPr>
          <p:cNvPr id="348163" name="Notes Placeholder 2"/>
          <p:cNvSpPr>
            <a:spLocks noGrp="1"/>
          </p:cNvSpPr>
          <p:nvPr>
            <p:ph type="body" idx="1"/>
          </p:nvPr>
        </p:nvSpPr>
        <p:spPr>
          <a:noFill/>
          <a:ln/>
        </p:spPr>
        <p:txBody>
          <a:bodyPr/>
          <a:lstStyle/>
          <a:p>
            <a:endParaRPr lang="en-US" dirty="0" smtClean="0">
              <a:latin typeface="Arial" pitchFamily="34" charset="0"/>
            </a:endParaRPr>
          </a:p>
        </p:txBody>
      </p:sp>
      <p:sp>
        <p:nvSpPr>
          <p:cNvPr id="348164" name="Slide Number Placeholder 3"/>
          <p:cNvSpPr>
            <a:spLocks noGrp="1"/>
          </p:cNvSpPr>
          <p:nvPr>
            <p:ph type="sldNum" sz="quarter" idx="5"/>
          </p:nvPr>
        </p:nvSpPr>
        <p:spPr>
          <a:noFill/>
        </p:spPr>
        <p:txBody>
          <a:bodyPr/>
          <a:lstStyle/>
          <a:p>
            <a:fld id="{346CAE67-80CB-4857-B0FC-1C5FD0E9F9BB}" type="slidenum">
              <a:rPr lang="en-US" smtClean="0">
                <a:solidFill>
                  <a:prstClr val="black"/>
                </a:solidFill>
                <a:latin typeface="Arial" pitchFamily="34" charset="0"/>
              </a:rPr>
              <a:pPr/>
              <a:t>26</a:t>
            </a:fld>
            <a:endParaRPr lang="en-US" dirty="0" smtClean="0">
              <a:solidFill>
                <a:prstClr val="black"/>
              </a:solidFill>
              <a:latin typeface="Arial" pitchFamily="34" charset="0"/>
            </a:endParaRPr>
          </a:p>
        </p:txBody>
      </p:sp>
    </p:spTree>
    <p:extLst>
      <p:ext uri="{BB962C8B-B14F-4D97-AF65-F5344CB8AC3E}">
        <p14:creationId xmlns:p14="http://schemas.microsoft.com/office/powerpoint/2010/main" val="2810613922"/>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a:t>
            </a:r>
            <a:r>
              <a:rPr lang="en-US" baseline="0" dirty="0" smtClean="0"/>
              <a:t> total outstanding amount is the sum of debits minus credits.</a:t>
            </a:r>
            <a:endParaRPr lang="en-US" dirty="0"/>
          </a:p>
        </p:txBody>
      </p:sp>
      <p:sp>
        <p:nvSpPr>
          <p:cNvPr id="4" name="Slide Number Placeholder 3"/>
          <p:cNvSpPr>
            <a:spLocks noGrp="1"/>
          </p:cNvSpPr>
          <p:nvPr>
            <p:ph type="sldNum" sz="quarter" idx="10"/>
          </p:nvPr>
        </p:nvSpPr>
        <p:spPr/>
        <p:txBody>
          <a:bodyPr/>
          <a:lstStyle/>
          <a:p>
            <a:pPr>
              <a:defRPr/>
            </a:pPr>
            <a:fld id="{7F59A67A-C8EC-46D2-80A7-005A65EF8513}" type="slidenum">
              <a:rPr lang="en-US" smtClean="0"/>
              <a:pPr>
                <a:defRPr/>
              </a:pPr>
              <a:t>306</a:t>
            </a:fld>
            <a:endParaRPr lang="en-US" dirty="0"/>
          </a:p>
        </p:txBody>
      </p:sp>
    </p:spTree>
    <p:extLst>
      <p:ext uri="{BB962C8B-B14F-4D97-AF65-F5344CB8AC3E}">
        <p14:creationId xmlns:p14="http://schemas.microsoft.com/office/powerpoint/2010/main" val="118247952"/>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7F59A67A-C8EC-46D2-80A7-005A65EF8513}" type="slidenum">
              <a:rPr lang="en-US" smtClean="0"/>
              <a:pPr>
                <a:defRPr/>
              </a:pPr>
              <a:t>307</a:t>
            </a:fld>
            <a:endParaRPr lang="en-US" dirty="0"/>
          </a:p>
        </p:txBody>
      </p:sp>
    </p:spTree>
    <p:extLst>
      <p:ext uri="{BB962C8B-B14F-4D97-AF65-F5344CB8AC3E}">
        <p14:creationId xmlns:p14="http://schemas.microsoft.com/office/powerpoint/2010/main" val="119849782"/>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ED0997B-BCC5-4260-90ED-C9182D7257FF}" type="slidenum">
              <a:rPr lang="en-US" smtClean="0"/>
              <a:pPr>
                <a:defRPr/>
              </a:pPr>
              <a:t>308</a:t>
            </a:fld>
            <a:endParaRPr lang="en-US" dirty="0"/>
          </a:p>
        </p:txBody>
      </p:sp>
    </p:spTree>
    <p:extLst>
      <p:ext uri="{BB962C8B-B14F-4D97-AF65-F5344CB8AC3E}">
        <p14:creationId xmlns:p14="http://schemas.microsoft.com/office/powerpoint/2010/main" val="1350944381"/>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ED0997B-BCC5-4260-90ED-C9182D7257FF}" type="slidenum">
              <a:rPr lang="en-US" smtClean="0"/>
              <a:pPr>
                <a:defRPr/>
              </a:pPr>
              <a:t>309</a:t>
            </a:fld>
            <a:endParaRPr lang="en-US" dirty="0"/>
          </a:p>
        </p:txBody>
      </p:sp>
    </p:spTree>
    <p:extLst>
      <p:ext uri="{BB962C8B-B14F-4D97-AF65-F5344CB8AC3E}">
        <p14:creationId xmlns:p14="http://schemas.microsoft.com/office/powerpoint/2010/main" val="2516012102"/>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ED0997B-BCC5-4260-90ED-C9182D7257FF}" type="slidenum">
              <a:rPr lang="en-US" smtClean="0"/>
              <a:pPr>
                <a:defRPr/>
              </a:pPr>
              <a:t>310</a:t>
            </a:fld>
            <a:endParaRPr lang="en-US" dirty="0"/>
          </a:p>
        </p:txBody>
      </p:sp>
    </p:spTree>
    <p:extLst>
      <p:ext uri="{BB962C8B-B14F-4D97-AF65-F5344CB8AC3E}">
        <p14:creationId xmlns:p14="http://schemas.microsoft.com/office/powerpoint/2010/main" val="2434286274"/>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285750" marR="0" lvl="1" indent="-2857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sz="1800" dirty="0" smtClean="0"/>
              <a:t>Provides a breakdown of revenue including Receivables, Collections, Credits, Advances and Write-Offs</a:t>
            </a:r>
          </a:p>
          <a:p>
            <a:r>
              <a:rPr lang="en-US" sz="1200" kern="1200" dirty="0" smtClean="0">
                <a:solidFill>
                  <a:schemeClr val="tx1"/>
                </a:solidFill>
                <a:effectLst/>
                <a:latin typeface="Arial" charset="0"/>
                <a:ea typeface="+mn-ea"/>
                <a:cs typeface="+mn-cs"/>
              </a:rPr>
              <a:t>Comment</a:t>
            </a:r>
            <a:r>
              <a:rPr lang="en-US" sz="1200" kern="1200" baseline="0" dirty="0" smtClean="0">
                <a:solidFill>
                  <a:schemeClr val="tx1"/>
                </a:solidFill>
                <a:effectLst/>
                <a:latin typeface="Arial" charset="0"/>
                <a:ea typeface="+mn-ea"/>
                <a:cs typeface="+mn-cs"/>
              </a:rPr>
              <a:t> from R7 - </a:t>
            </a:r>
            <a:r>
              <a:rPr lang="en-US" sz="1200" kern="1200" dirty="0" smtClean="0">
                <a:solidFill>
                  <a:schemeClr val="tx1"/>
                </a:solidFill>
                <a:effectLst/>
                <a:latin typeface="Arial" charset="0"/>
                <a:ea typeface="+mn-ea"/>
                <a:cs typeface="+mn-cs"/>
              </a:rPr>
              <a:t>R7 will focus be on the revenue</a:t>
            </a:r>
            <a:endParaRPr lang="en-US" dirty="0"/>
          </a:p>
        </p:txBody>
      </p:sp>
      <p:sp>
        <p:nvSpPr>
          <p:cNvPr id="4" name="Slide Number Placeholder 3"/>
          <p:cNvSpPr>
            <a:spLocks noGrp="1"/>
          </p:cNvSpPr>
          <p:nvPr>
            <p:ph type="sldNum" sz="quarter" idx="10"/>
          </p:nvPr>
        </p:nvSpPr>
        <p:spPr/>
        <p:txBody>
          <a:bodyPr/>
          <a:lstStyle/>
          <a:p>
            <a:pPr>
              <a:defRPr/>
            </a:pPr>
            <a:fld id="{3ED0997B-BCC5-4260-90ED-C9182D7257FF}" type="slidenum">
              <a:rPr lang="en-US" smtClean="0"/>
              <a:pPr>
                <a:defRPr/>
              </a:pPr>
              <a:t>318</a:t>
            </a:fld>
            <a:endParaRPr lang="en-US" dirty="0"/>
          </a:p>
        </p:txBody>
      </p:sp>
    </p:spTree>
    <p:extLst>
      <p:ext uri="{BB962C8B-B14F-4D97-AF65-F5344CB8AC3E}">
        <p14:creationId xmlns:p14="http://schemas.microsoft.com/office/powerpoint/2010/main" val="3525263662"/>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ED0997B-BCC5-4260-90ED-C9182D7257FF}" type="slidenum">
              <a:rPr lang="en-US" smtClean="0"/>
              <a:pPr>
                <a:defRPr/>
              </a:pPr>
              <a:t>319</a:t>
            </a:fld>
            <a:endParaRPr lang="en-US" dirty="0"/>
          </a:p>
        </p:txBody>
      </p:sp>
    </p:spTree>
    <p:extLst>
      <p:ext uri="{BB962C8B-B14F-4D97-AF65-F5344CB8AC3E}">
        <p14:creationId xmlns:p14="http://schemas.microsoft.com/office/powerpoint/2010/main" val="2415096965"/>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7F59A67A-C8EC-46D2-80A7-005A65EF8513}" type="slidenum">
              <a:rPr lang="en-US" smtClean="0"/>
              <a:pPr>
                <a:defRPr/>
              </a:pPr>
              <a:t>320</a:t>
            </a:fld>
            <a:endParaRPr lang="en-US" dirty="0"/>
          </a:p>
        </p:txBody>
      </p:sp>
    </p:spTree>
    <p:extLst>
      <p:ext uri="{BB962C8B-B14F-4D97-AF65-F5344CB8AC3E}">
        <p14:creationId xmlns:p14="http://schemas.microsoft.com/office/powerpoint/2010/main" val="1849383654"/>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3ED0997B-BCC5-4260-90ED-C9182D7257FF}" type="slidenum">
              <a:rPr lang="en-US" smtClean="0"/>
              <a:pPr>
                <a:defRPr/>
              </a:pPr>
              <a:t>323</a:t>
            </a:fld>
            <a:endParaRPr lang="en-US" dirty="0"/>
          </a:p>
        </p:txBody>
      </p:sp>
    </p:spTree>
    <p:extLst>
      <p:ext uri="{BB962C8B-B14F-4D97-AF65-F5344CB8AC3E}">
        <p14:creationId xmlns:p14="http://schemas.microsoft.com/office/powerpoint/2010/main" val="2635904846"/>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3ED0997B-BCC5-4260-90ED-C9182D7257FF}" type="slidenum">
              <a:rPr lang="en-US" smtClean="0"/>
              <a:pPr>
                <a:defRPr/>
              </a:pPr>
              <a:t>324</a:t>
            </a:fld>
            <a:endParaRPr lang="en-US" dirty="0"/>
          </a:p>
        </p:txBody>
      </p:sp>
    </p:spTree>
    <p:extLst>
      <p:ext uri="{BB962C8B-B14F-4D97-AF65-F5344CB8AC3E}">
        <p14:creationId xmlns:p14="http://schemas.microsoft.com/office/powerpoint/2010/main" val="34026880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186" name="Slide Image Placeholder 1"/>
          <p:cNvSpPr>
            <a:spLocks noGrp="1" noRot="1" noChangeAspect="1" noTextEdit="1"/>
          </p:cNvSpPr>
          <p:nvPr>
            <p:ph type="sldImg"/>
          </p:nvPr>
        </p:nvSpPr>
        <p:spPr>
          <a:ln/>
        </p:spPr>
      </p:sp>
      <p:sp>
        <p:nvSpPr>
          <p:cNvPr id="349187" name="Notes Placeholder 2"/>
          <p:cNvSpPr>
            <a:spLocks noGrp="1"/>
          </p:cNvSpPr>
          <p:nvPr>
            <p:ph type="body" idx="1"/>
          </p:nvPr>
        </p:nvSpPr>
        <p:spPr>
          <a:noFill/>
          <a:ln/>
        </p:spPr>
        <p:txBody>
          <a:bodyPr/>
          <a:lstStyle/>
          <a:p>
            <a:endParaRPr lang="en-US" dirty="0" smtClean="0">
              <a:latin typeface="Arial" pitchFamily="34" charset="0"/>
            </a:endParaRPr>
          </a:p>
        </p:txBody>
      </p:sp>
      <p:sp>
        <p:nvSpPr>
          <p:cNvPr id="349188" name="Slide Number Placeholder 3"/>
          <p:cNvSpPr>
            <a:spLocks noGrp="1"/>
          </p:cNvSpPr>
          <p:nvPr>
            <p:ph type="sldNum" sz="quarter" idx="5"/>
          </p:nvPr>
        </p:nvSpPr>
        <p:spPr>
          <a:noFill/>
        </p:spPr>
        <p:txBody>
          <a:bodyPr/>
          <a:lstStyle/>
          <a:p>
            <a:fld id="{E2877794-1D0A-4798-AC46-56732B3568EA}" type="slidenum">
              <a:rPr lang="en-US" smtClean="0">
                <a:solidFill>
                  <a:prstClr val="black"/>
                </a:solidFill>
                <a:latin typeface="Arial" pitchFamily="34" charset="0"/>
              </a:rPr>
              <a:pPr/>
              <a:t>27</a:t>
            </a:fld>
            <a:endParaRPr lang="en-US" dirty="0" smtClean="0">
              <a:solidFill>
                <a:prstClr val="black"/>
              </a:solidFill>
              <a:latin typeface="Arial" pitchFamily="34" charset="0"/>
            </a:endParaRPr>
          </a:p>
        </p:txBody>
      </p:sp>
    </p:spTree>
    <p:extLst>
      <p:ext uri="{BB962C8B-B14F-4D97-AF65-F5344CB8AC3E}">
        <p14:creationId xmlns:p14="http://schemas.microsoft.com/office/powerpoint/2010/main" val="271644340"/>
      </p:ext>
    </p:extLst>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3ED0997B-BCC5-4260-90ED-C9182D7257FF}" type="slidenum">
              <a:rPr lang="en-US" smtClean="0"/>
              <a:pPr>
                <a:defRPr/>
              </a:pPr>
              <a:t>325</a:t>
            </a:fld>
            <a:endParaRPr lang="en-US" dirty="0"/>
          </a:p>
        </p:txBody>
      </p:sp>
    </p:spTree>
    <p:extLst>
      <p:ext uri="{BB962C8B-B14F-4D97-AF65-F5344CB8AC3E}">
        <p14:creationId xmlns:p14="http://schemas.microsoft.com/office/powerpoint/2010/main" val="440256614"/>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pPr>
              <a:defRPr/>
            </a:pPr>
            <a:fld id="{3ED0997B-BCC5-4260-90ED-C9182D7257FF}" type="slidenum">
              <a:rPr lang="en-US" smtClean="0"/>
              <a:pPr>
                <a:defRPr/>
              </a:pPr>
              <a:t>326</a:t>
            </a:fld>
            <a:endParaRPr lang="en-US" dirty="0"/>
          </a:p>
        </p:txBody>
      </p:sp>
    </p:spTree>
    <p:extLst>
      <p:ext uri="{BB962C8B-B14F-4D97-AF65-F5344CB8AC3E}">
        <p14:creationId xmlns:p14="http://schemas.microsoft.com/office/powerpoint/2010/main" val="1053589312"/>
      </p:ext>
    </p:extLst>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pPr>
              <a:defRPr/>
            </a:pPr>
            <a:fld id="{3ED0997B-BCC5-4260-90ED-C9182D7257FF}" type="slidenum">
              <a:rPr lang="en-US" smtClean="0"/>
              <a:pPr>
                <a:defRPr/>
              </a:pPr>
              <a:t>327</a:t>
            </a:fld>
            <a:endParaRPr lang="en-US" dirty="0"/>
          </a:p>
        </p:txBody>
      </p:sp>
    </p:spTree>
    <p:extLst>
      <p:ext uri="{BB962C8B-B14F-4D97-AF65-F5344CB8AC3E}">
        <p14:creationId xmlns:p14="http://schemas.microsoft.com/office/powerpoint/2010/main" val="65520806"/>
      </p:ext>
    </p:extLst>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7F59A67A-C8EC-46D2-80A7-005A65EF8513}" type="slidenum">
              <a:rPr lang="en-US" smtClean="0"/>
              <a:pPr>
                <a:defRPr/>
              </a:pPr>
              <a:t>328</a:t>
            </a:fld>
            <a:endParaRPr lang="en-US" dirty="0"/>
          </a:p>
        </p:txBody>
      </p:sp>
    </p:spTree>
    <p:extLst>
      <p:ext uri="{BB962C8B-B14F-4D97-AF65-F5344CB8AC3E}">
        <p14:creationId xmlns:p14="http://schemas.microsoft.com/office/powerpoint/2010/main" val="2979496424"/>
      </p:ext>
    </p:extLst>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Fill</a:t>
            </a:r>
            <a:r>
              <a:rPr lang="en-US" baseline="0" dirty="0" smtClean="0"/>
              <a:t> in required fields marked with astrix, click Browse. Pop up window comes up. choose file, click open. When finished, click Upload</a:t>
            </a:r>
            <a:endParaRPr lang="en-US" dirty="0"/>
          </a:p>
        </p:txBody>
      </p:sp>
      <p:sp>
        <p:nvSpPr>
          <p:cNvPr id="4" name="Slide Number Placeholder 3"/>
          <p:cNvSpPr>
            <a:spLocks noGrp="1"/>
          </p:cNvSpPr>
          <p:nvPr>
            <p:ph type="sldNum" sz="quarter" idx="10"/>
          </p:nvPr>
        </p:nvSpPr>
        <p:spPr/>
        <p:txBody>
          <a:bodyPr/>
          <a:lstStyle/>
          <a:p>
            <a:pPr>
              <a:defRPr/>
            </a:pPr>
            <a:fld id="{A3EF31A5-1A84-4F03-BD7C-C9DF98398596}" type="slidenum">
              <a:rPr lang="en-US" smtClean="0"/>
              <a:pPr>
                <a:defRPr/>
              </a:pPr>
              <a:t>329</a:t>
            </a:fld>
            <a:endParaRPr lang="en-US" dirty="0"/>
          </a:p>
        </p:txBody>
      </p:sp>
    </p:spTree>
    <p:extLst>
      <p:ext uri="{BB962C8B-B14F-4D97-AF65-F5344CB8AC3E}">
        <p14:creationId xmlns:p14="http://schemas.microsoft.com/office/powerpoint/2010/main" val="2129938236"/>
      </p:ext>
    </p:extLst>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defTabSz="914350">
              <a:defRPr/>
            </a:pPr>
            <a:endParaRPr lang="en-US" baseline="0" dirty="0" smtClean="0"/>
          </a:p>
        </p:txBody>
      </p:sp>
      <p:sp>
        <p:nvSpPr>
          <p:cNvPr id="4" name="Slide Number Placeholder 3"/>
          <p:cNvSpPr>
            <a:spLocks noGrp="1"/>
          </p:cNvSpPr>
          <p:nvPr>
            <p:ph type="sldNum" sz="quarter" idx="10"/>
          </p:nvPr>
        </p:nvSpPr>
        <p:spPr/>
        <p:txBody>
          <a:bodyPr/>
          <a:lstStyle/>
          <a:p>
            <a:pPr>
              <a:defRPr/>
            </a:pPr>
            <a:fld id="{3ED0997B-BCC5-4260-90ED-C9182D7257FF}" type="slidenum">
              <a:rPr lang="en-US" smtClean="0">
                <a:solidFill>
                  <a:prstClr val="black"/>
                </a:solidFill>
              </a:rPr>
              <a:pPr>
                <a:defRPr/>
              </a:pPr>
              <a:t>330</a:t>
            </a:fld>
            <a:endParaRPr lang="en-US" dirty="0">
              <a:solidFill>
                <a:prstClr val="black"/>
              </a:solidFill>
            </a:endParaRPr>
          </a:p>
        </p:txBody>
      </p:sp>
    </p:spTree>
    <p:extLst>
      <p:ext uri="{BB962C8B-B14F-4D97-AF65-F5344CB8AC3E}">
        <p14:creationId xmlns:p14="http://schemas.microsoft.com/office/powerpoint/2010/main" val="4035905822"/>
      </p:ext>
    </p:extLst>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defTabSz="914350">
              <a:defRPr/>
            </a:pPr>
            <a:r>
              <a:rPr lang="en-US" dirty="0" smtClean="0"/>
              <a:t>Changes</a:t>
            </a:r>
            <a:r>
              <a:rPr lang="en-US" baseline="0" dirty="0" smtClean="0"/>
              <a:t> to the Agreement Entity after collection from the customer.</a:t>
            </a:r>
            <a:endParaRPr lang="en-US" dirty="0" smtClean="0"/>
          </a:p>
        </p:txBody>
      </p:sp>
      <p:sp>
        <p:nvSpPr>
          <p:cNvPr id="4" name="Slide Number Placeholder 3"/>
          <p:cNvSpPr>
            <a:spLocks noGrp="1"/>
          </p:cNvSpPr>
          <p:nvPr>
            <p:ph type="sldNum" sz="quarter" idx="10"/>
          </p:nvPr>
        </p:nvSpPr>
        <p:spPr/>
        <p:txBody>
          <a:bodyPr/>
          <a:lstStyle/>
          <a:p>
            <a:pPr>
              <a:defRPr/>
            </a:pPr>
            <a:fld id="{3ED0997B-BCC5-4260-90ED-C9182D7257FF}" type="slidenum">
              <a:rPr lang="en-US" smtClean="0">
                <a:solidFill>
                  <a:prstClr val="black"/>
                </a:solidFill>
              </a:rPr>
              <a:pPr>
                <a:defRPr/>
              </a:pPr>
              <a:t>331</a:t>
            </a:fld>
            <a:endParaRPr lang="en-US" dirty="0">
              <a:solidFill>
                <a:prstClr val="black"/>
              </a:solidFill>
            </a:endParaRPr>
          </a:p>
        </p:txBody>
      </p:sp>
    </p:spTree>
    <p:extLst>
      <p:ext uri="{BB962C8B-B14F-4D97-AF65-F5344CB8AC3E}">
        <p14:creationId xmlns:p14="http://schemas.microsoft.com/office/powerpoint/2010/main" val="4035905822"/>
      </p:ext>
    </p:extLst>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7F59A67A-C8EC-46D2-80A7-005A65EF8513}" type="slidenum">
              <a:rPr lang="en-US" smtClean="0"/>
              <a:pPr>
                <a:defRPr/>
              </a:pPr>
              <a:t>332</a:t>
            </a:fld>
            <a:endParaRPr lang="en-US" dirty="0"/>
          </a:p>
        </p:txBody>
      </p:sp>
    </p:spTree>
    <p:extLst>
      <p:ext uri="{BB962C8B-B14F-4D97-AF65-F5344CB8AC3E}">
        <p14:creationId xmlns:p14="http://schemas.microsoft.com/office/powerpoint/2010/main" val="3752756995"/>
      </p:ext>
    </p:extLst>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7F59A67A-C8EC-46D2-80A7-005A65EF8513}" type="slidenum">
              <a:rPr lang="en-US" smtClean="0"/>
              <a:pPr>
                <a:defRPr/>
              </a:pPr>
              <a:t>333</a:t>
            </a:fld>
            <a:endParaRPr lang="en-US" dirty="0"/>
          </a:p>
        </p:txBody>
      </p:sp>
    </p:spTree>
    <p:extLst>
      <p:ext uri="{BB962C8B-B14F-4D97-AF65-F5344CB8AC3E}">
        <p14:creationId xmlns:p14="http://schemas.microsoft.com/office/powerpoint/2010/main" val="1491672663"/>
      </p:ext>
    </p:extLst>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7F59A67A-C8EC-46D2-80A7-005A65EF8513}" type="slidenum">
              <a:rPr lang="en-US" smtClean="0"/>
              <a:pPr>
                <a:defRPr/>
              </a:pPr>
              <a:t>334</a:t>
            </a:fld>
            <a:endParaRPr lang="en-US" dirty="0"/>
          </a:p>
        </p:txBody>
      </p:sp>
    </p:spTree>
    <p:extLst>
      <p:ext uri="{BB962C8B-B14F-4D97-AF65-F5344CB8AC3E}">
        <p14:creationId xmlns:p14="http://schemas.microsoft.com/office/powerpoint/2010/main" val="88548486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0" dirty="0"/>
          </a:p>
        </p:txBody>
      </p:sp>
      <p:sp>
        <p:nvSpPr>
          <p:cNvPr id="4" name="Slide Number Placeholder 3"/>
          <p:cNvSpPr>
            <a:spLocks noGrp="1"/>
          </p:cNvSpPr>
          <p:nvPr>
            <p:ph type="sldNum" sz="quarter" idx="10"/>
          </p:nvPr>
        </p:nvSpPr>
        <p:spPr/>
        <p:txBody>
          <a:bodyPr/>
          <a:lstStyle/>
          <a:p>
            <a:pPr>
              <a:defRPr/>
            </a:pPr>
            <a:fld id="{3ED0997B-BCC5-4260-90ED-C9182D7257FF}" type="slidenum">
              <a:rPr lang="en-US" smtClean="0">
                <a:solidFill>
                  <a:prstClr val="black"/>
                </a:solidFill>
              </a:rPr>
              <a:pPr>
                <a:defRPr/>
              </a:pPr>
              <a:t>28</a:t>
            </a:fld>
            <a:endParaRPr lang="en-US" dirty="0">
              <a:solidFill>
                <a:prstClr val="black"/>
              </a:solidFill>
            </a:endParaRPr>
          </a:p>
        </p:txBody>
      </p:sp>
    </p:spTree>
    <p:extLst>
      <p:ext uri="{BB962C8B-B14F-4D97-AF65-F5344CB8AC3E}">
        <p14:creationId xmlns:p14="http://schemas.microsoft.com/office/powerpoint/2010/main" val="3173013725"/>
      </p:ext>
    </p:extLst>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7F59A67A-C8EC-46D2-80A7-005A65EF8513}" type="slidenum">
              <a:rPr lang="en-US" smtClean="0"/>
              <a:pPr>
                <a:defRPr/>
              </a:pPr>
              <a:t>335</a:t>
            </a:fld>
            <a:endParaRPr lang="en-US" dirty="0"/>
          </a:p>
        </p:txBody>
      </p:sp>
    </p:spTree>
    <p:extLst>
      <p:ext uri="{BB962C8B-B14F-4D97-AF65-F5344CB8AC3E}">
        <p14:creationId xmlns:p14="http://schemas.microsoft.com/office/powerpoint/2010/main" val="1943993765"/>
      </p:ext>
    </p:extLst>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7F59A67A-C8EC-46D2-80A7-005A65EF8513}" type="slidenum">
              <a:rPr lang="en-US" smtClean="0"/>
              <a:pPr>
                <a:defRPr/>
              </a:pPr>
              <a:t>336</a:t>
            </a:fld>
            <a:endParaRPr lang="en-US" dirty="0"/>
          </a:p>
        </p:txBody>
      </p:sp>
    </p:spTree>
    <p:extLst>
      <p:ext uri="{BB962C8B-B14F-4D97-AF65-F5344CB8AC3E}">
        <p14:creationId xmlns:p14="http://schemas.microsoft.com/office/powerpoint/2010/main" val="574279481"/>
      </p:ext>
    </p:extLst>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7F59A67A-C8EC-46D2-80A7-005A65EF8513}" type="slidenum">
              <a:rPr lang="en-US" smtClean="0"/>
              <a:pPr>
                <a:defRPr/>
              </a:pPr>
              <a:t>337</a:t>
            </a:fld>
            <a:endParaRPr lang="en-US" dirty="0"/>
          </a:p>
        </p:txBody>
      </p:sp>
    </p:spTree>
    <p:extLst>
      <p:ext uri="{BB962C8B-B14F-4D97-AF65-F5344CB8AC3E}">
        <p14:creationId xmlns:p14="http://schemas.microsoft.com/office/powerpoint/2010/main" val="3464726045"/>
      </p:ext>
    </p:extLst>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1778" name="Slide Image Placeholder 1"/>
          <p:cNvSpPr>
            <a:spLocks noGrp="1" noRot="1" noChangeAspect="1" noTextEdit="1"/>
          </p:cNvSpPr>
          <p:nvPr>
            <p:ph type="sldImg"/>
          </p:nvPr>
        </p:nvSpPr>
        <p:spPr>
          <a:ln/>
        </p:spPr>
      </p:sp>
      <p:sp>
        <p:nvSpPr>
          <p:cNvPr id="331779" name="Notes Placeholder 2"/>
          <p:cNvSpPr>
            <a:spLocks noGrp="1"/>
          </p:cNvSpPr>
          <p:nvPr>
            <p:ph type="body" idx="1"/>
          </p:nvPr>
        </p:nvSpPr>
        <p:spPr>
          <a:noFill/>
          <a:ln/>
        </p:spPr>
        <p:txBody>
          <a:bodyPr/>
          <a:lstStyle/>
          <a:p>
            <a:r>
              <a:rPr lang="en-US" i="1" dirty="0" smtClean="0">
                <a:latin typeface="Arial" pitchFamily="34" charset="0"/>
              </a:rPr>
              <a:t>Note: </a:t>
            </a:r>
            <a:r>
              <a:rPr lang="en-US" dirty="0" smtClean="0">
                <a:latin typeface="Arial" pitchFamily="34" charset="0"/>
              </a:rPr>
              <a:t>No BDs from the Region 6 Standard DBR or Hybrid DBR/PCAS Business Lines have Transaction Definitions set up for Flex </a:t>
            </a:r>
            <a:r>
              <a:rPr lang="en-US" dirty="0" err="1" smtClean="0">
                <a:latin typeface="Arial" pitchFamily="34" charset="0"/>
              </a:rPr>
              <a:t>Defs</a:t>
            </a:r>
            <a:r>
              <a:rPr lang="en-US" dirty="0" smtClean="0">
                <a:latin typeface="Arial" pitchFamily="34" charset="0"/>
              </a:rPr>
              <a:t>. These slides use another Region 6 Business Line as an example to demonstrate flexible</a:t>
            </a:r>
            <a:r>
              <a:rPr lang="en-US" baseline="0" dirty="0" smtClean="0">
                <a:latin typeface="Arial" pitchFamily="34" charset="0"/>
              </a:rPr>
              <a:t> definitions</a:t>
            </a:r>
            <a:r>
              <a:rPr lang="en-US" dirty="0" smtClean="0">
                <a:latin typeface="Arial" pitchFamily="34" charset="0"/>
              </a:rPr>
              <a:t>.</a:t>
            </a:r>
          </a:p>
        </p:txBody>
      </p:sp>
      <p:sp>
        <p:nvSpPr>
          <p:cNvPr id="331780" name="Slide Number Placeholder 3"/>
          <p:cNvSpPr>
            <a:spLocks noGrp="1"/>
          </p:cNvSpPr>
          <p:nvPr>
            <p:ph type="sldNum" sz="quarter" idx="5"/>
          </p:nvPr>
        </p:nvSpPr>
        <p:spPr>
          <a:noFill/>
        </p:spPr>
        <p:txBody>
          <a:bodyPr/>
          <a:lstStyle/>
          <a:p>
            <a:fld id="{14AB3DD2-B1FD-4017-A431-012728177F09}" type="slidenum">
              <a:rPr lang="en-US" smtClean="0">
                <a:latin typeface="Arial" pitchFamily="34" charset="0"/>
              </a:rPr>
              <a:pPr/>
              <a:t>338</a:t>
            </a:fld>
            <a:endParaRPr lang="en-US" dirty="0" smtClean="0">
              <a:latin typeface="Arial" pitchFamily="34" charset="0"/>
            </a:endParaRPr>
          </a:p>
        </p:txBody>
      </p:sp>
    </p:spTree>
    <p:extLst>
      <p:ext uri="{BB962C8B-B14F-4D97-AF65-F5344CB8AC3E}">
        <p14:creationId xmlns:p14="http://schemas.microsoft.com/office/powerpoint/2010/main" val="273163452"/>
      </p:ext>
    </p:extLst>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2802" name="Slide Image Placeholder 1"/>
          <p:cNvSpPr>
            <a:spLocks noGrp="1" noRot="1" noChangeAspect="1" noTextEdit="1"/>
          </p:cNvSpPr>
          <p:nvPr>
            <p:ph type="sldImg"/>
          </p:nvPr>
        </p:nvSpPr>
        <p:spPr>
          <a:ln/>
        </p:spPr>
      </p:sp>
      <p:sp>
        <p:nvSpPr>
          <p:cNvPr id="332803" name="Notes Placeholder 2"/>
          <p:cNvSpPr>
            <a:spLocks noGrp="1"/>
          </p:cNvSpPr>
          <p:nvPr>
            <p:ph type="body" idx="1"/>
          </p:nvPr>
        </p:nvSpPr>
        <p:spPr>
          <a:noFill/>
          <a:ln/>
        </p:spPr>
        <p:txBody>
          <a:bodyPr/>
          <a:lstStyle/>
          <a:p>
            <a:endParaRPr lang="en-US" dirty="0" smtClean="0">
              <a:latin typeface="Arial" pitchFamily="34" charset="0"/>
            </a:endParaRPr>
          </a:p>
        </p:txBody>
      </p:sp>
      <p:sp>
        <p:nvSpPr>
          <p:cNvPr id="332804" name="Slide Number Placeholder 3"/>
          <p:cNvSpPr>
            <a:spLocks noGrp="1"/>
          </p:cNvSpPr>
          <p:nvPr>
            <p:ph type="sldNum" sz="quarter" idx="5"/>
          </p:nvPr>
        </p:nvSpPr>
        <p:spPr>
          <a:noFill/>
        </p:spPr>
        <p:txBody>
          <a:bodyPr/>
          <a:lstStyle/>
          <a:p>
            <a:fld id="{E3391B4E-9BEF-4F06-B905-FBCC36CFC8FC}" type="slidenum">
              <a:rPr lang="en-US" smtClean="0">
                <a:latin typeface="Arial" pitchFamily="34" charset="0"/>
              </a:rPr>
              <a:pPr/>
              <a:t>339</a:t>
            </a:fld>
            <a:endParaRPr lang="en-US" dirty="0" smtClean="0">
              <a:latin typeface="Arial" pitchFamily="34" charset="0"/>
            </a:endParaRPr>
          </a:p>
        </p:txBody>
      </p:sp>
    </p:spTree>
    <p:extLst>
      <p:ext uri="{BB962C8B-B14F-4D97-AF65-F5344CB8AC3E}">
        <p14:creationId xmlns:p14="http://schemas.microsoft.com/office/powerpoint/2010/main" val="2358573692"/>
      </p:ext>
    </p:extLst>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3826" name="Slide Image Placeholder 1"/>
          <p:cNvSpPr>
            <a:spLocks noGrp="1" noRot="1" noChangeAspect="1" noTextEdit="1"/>
          </p:cNvSpPr>
          <p:nvPr>
            <p:ph type="sldImg"/>
          </p:nvPr>
        </p:nvSpPr>
        <p:spPr>
          <a:ln/>
        </p:spPr>
      </p:sp>
      <p:sp>
        <p:nvSpPr>
          <p:cNvPr id="333827" name="Notes Placeholder 2"/>
          <p:cNvSpPr>
            <a:spLocks noGrp="1"/>
          </p:cNvSpPr>
          <p:nvPr>
            <p:ph type="body" idx="1"/>
          </p:nvPr>
        </p:nvSpPr>
        <p:spPr>
          <a:noFill/>
          <a:ln/>
        </p:spPr>
        <p:txBody>
          <a:bodyPr/>
          <a:lstStyle/>
          <a:p>
            <a:endParaRPr lang="en-US" dirty="0" smtClean="0">
              <a:latin typeface="Arial" pitchFamily="34" charset="0"/>
            </a:endParaRPr>
          </a:p>
        </p:txBody>
      </p:sp>
      <p:sp>
        <p:nvSpPr>
          <p:cNvPr id="333828" name="Slide Number Placeholder 3"/>
          <p:cNvSpPr>
            <a:spLocks noGrp="1"/>
          </p:cNvSpPr>
          <p:nvPr>
            <p:ph type="sldNum" sz="quarter" idx="5"/>
          </p:nvPr>
        </p:nvSpPr>
        <p:spPr>
          <a:noFill/>
        </p:spPr>
        <p:txBody>
          <a:bodyPr/>
          <a:lstStyle/>
          <a:p>
            <a:fld id="{14A96137-9138-48EB-905D-CDCEEB35AE0B}" type="slidenum">
              <a:rPr lang="en-US" smtClean="0">
                <a:latin typeface="Arial" pitchFamily="34" charset="0"/>
              </a:rPr>
              <a:pPr/>
              <a:t>340</a:t>
            </a:fld>
            <a:endParaRPr lang="en-US" dirty="0" smtClean="0">
              <a:latin typeface="Arial" pitchFamily="34" charset="0"/>
            </a:endParaRPr>
          </a:p>
        </p:txBody>
      </p:sp>
    </p:spTree>
    <p:extLst>
      <p:ext uri="{BB962C8B-B14F-4D97-AF65-F5344CB8AC3E}">
        <p14:creationId xmlns:p14="http://schemas.microsoft.com/office/powerpoint/2010/main" val="1040923033"/>
      </p:ext>
    </p:extLst>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3" name="Rectangle 2"/>
          <p:cNvSpPr>
            <a:spLocks noGrp="1" noRot="1" noChangeAspect="1" noChangeArrowheads="1" noTextEdit="1"/>
          </p:cNvSpPr>
          <p:nvPr>
            <p:ph type="sldImg"/>
          </p:nvPr>
        </p:nvSpPr>
        <p:spPr>
          <a:xfrm>
            <a:off x="1181100" y="696913"/>
            <a:ext cx="4648200" cy="3486150"/>
          </a:xfrm>
          <a:ln/>
        </p:spPr>
      </p:sp>
      <p:sp>
        <p:nvSpPr>
          <p:cNvPr id="112644" name="Rectangle 3"/>
          <p:cNvSpPr>
            <a:spLocks noGrp="1" noChangeArrowheads="1"/>
          </p:cNvSpPr>
          <p:nvPr>
            <p:ph type="body" idx="1"/>
          </p:nvPr>
        </p:nvSpPr>
        <p:spPr>
          <a:xfrm>
            <a:off x="701676" y="4416426"/>
            <a:ext cx="5607050" cy="4183063"/>
          </a:xfrm>
          <a:prstGeom prst="rect">
            <a:avLst/>
          </a:prstGeom>
          <a:noFill/>
          <a:ln/>
        </p:spPr>
        <p:txBody>
          <a:bodyPr lIns="91427" tIns="45713" rIns="91427" bIns="45713"/>
          <a:lstStyle/>
          <a:p>
            <a:pPr eaLnBrk="1" hangingPunct="1"/>
            <a:endParaRPr lang="en-US" dirty="0" smtClean="0">
              <a:latin typeface="Arial" pitchFamily="34" charset="0"/>
            </a:endParaRPr>
          </a:p>
        </p:txBody>
      </p:sp>
    </p:spTree>
    <p:extLst>
      <p:ext uri="{BB962C8B-B14F-4D97-AF65-F5344CB8AC3E}">
        <p14:creationId xmlns:p14="http://schemas.microsoft.com/office/powerpoint/2010/main" val="3733989484"/>
      </p:ext>
    </p:extLst>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p:cNvSpPr>
            <a:spLocks noGrp="1" noChangeArrowheads="1"/>
          </p:cNvSpPr>
          <p:nvPr>
            <p:ph type="sldNum" sz="quarter" idx="5"/>
          </p:nvPr>
        </p:nvSpPr>
        <p:spPr>
          <a:noFill/>
        </p:spPr>
        <p:txBody>
          <a:bodyPr/>
          <a:lstStyle/>
          <a:p>
            <a:fld id="{EAF66938-A482-4920-82E3-2AA72C253DF3}" type="slidenum">
              <a:rPr lang="en-US"/>
              <a:pPr/>
              <a:t>343</a:t>
            </a:fld>
            <a:endParaRPr lang="en-US" dirty="0"/>
          </a:p>
        </p:txBody>
      </p:sp>
      <p:sp>
        <p:nvSpPr>
          <p:cNvPr id="22531" name="Rectangle 2"/>
          <p:cNvSpPr>
            <a:spLocks noGrp="1" noRot="1" noChangeAspect="1" noChangeArrowheads="1" noTextEdit="1"/>
          </p:cNvSpPr>
          <p:nvPr>
            <p:ph type="sldImg"/>
          </p:nvPr>
        </p:nvSpPr>
        <p:spPr>
          <a:xfrm>
            <a:off x="1181100" y="696913"/>
            <a:ext cx="4648200" cy="3486150"/>
          </a:xfrm>
          <a:ln/>
        </p:spPr>
      </p:sp>
      <p:sp>
        <p:nvSpPr>
          <p:cNvPr id="22532" name="Rectangle 3"/>
          <p:cNvSpPr>
            <a:spLocks noGrp="1" noChangeArrowheads="1"/>
          </p:cNvSpPr>
          <p:nvPr>
            <p:ph type="body" idx="1"/>
          </p:nvPr>
        </p:nvSpPr>
        <p:spPr>
          <a:noFill/>
          <a:ln/>
        </p:spPr>
        <p:txBody>
          <a:bodyPr/>
          <a:lstStyle/>
          <a:p>
            <a:pPr eaLnBrk="1" hangingPunct="1"/>
            <a:endParaRPr lang="en-US" dirty="0" smtClean="0"/>
          </a:p>
        </p:txBody>
      </p:sp>
    </p:spTree>
    <p:extLst>
      <p:ext uri="{BB962C8B-B14F-4D97-AF65-F5344CB8AC3E}">
        <p14:creationId xmlns:p14="http://schemas.microsoft.com/office/powerpoint/2010/main" val="3274167620"/>
      </p:ext>
    </p:extLst>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4786" name="Slide Image Placeholder 1"/>
          <p:cNvSpPr>
            <a:spLocks noGrp="1" noRot="1" noChangeAspect="1" noTextEdit="1"/>
          </p:cNvSpPr>
          <p:nvPr>
            <p:ph type="sldImg"/>
          </p:nvPr>
        </p:nvSpPr>
        <p:spPr>
          <a:ln/>
        </p:spPr>
      </p:sp>
      <p:sp>
        <p:nvSpPr>
          <p:cNvPr id="374787" name="Notes Placeholder 2"/>
          <p:cNvSpPr>
            <a:spLocks noGrp="1"/>
          </p:cNvSpPr>
          <p:nvPr>
            <p:ph type="body" idx="1"/>
          </p:nvPr>
        </p:nvSpPr>
        <p:spPr>
          <a:noFill/>
          <a:ln/>
        </p:spPr>
        <p:txBody>
          <a:bodyPr/>
          <a:lstStyle/>
          <a:p>
            <a:endParaRPr lang="en-US" dirty="0" smtClean="0"/>
          </a:p>
        </p:txBody>
      </p:sp>
      <p:sp>
        <p:nvSpPr>
          <p:cNvPr id="374788" name="Slide Number Placeholder 3"/>
          <p:cNvSpPr>
            <a:spLocks noGrp="1"/>
          </p:cNvSpPr>
          <p:nvPr>
            <p:ph type="sldNum" sz="quarter" idx="5"/>
          </p:nvPr>
        </p:nvSpPr>
        <p:spPr>
          <a:noFill/>
        </p:spPr>
        <p:txBody>
          <a:bodyPr/>
          <a:lstStyle/>
          <a:p>
            <a:fld id="{6DAD1F4A-D0ED-41AE-B298-9D88C9E5BDE6}" type="slidenum">
              <a:rPr lang="en-US" smtClean="0"/>
              <a:pPr/>
              <a:t>345</a:t>
            </a:fld>
            <a:endParaRPr lang="en-US" dirty="0" smtClean="0"/>
          </a:p>
        </p:txBody>
      </p:sp>
    </p:spTree>
    <p:extLst>
      <p:ext uri="{BB962C8B-B14F-4D97-AF65-F5344CB8AC3E}">
        <p14:creationId xmlns:p14="http://schemas.microsoft.com/office/powerpoint/2010/main" val="1390615217"/>
      </p:ext>
    </p:extLst>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810" name="Slide Image Placeholder 1"/>
          <p:cNvSpPr>
            <a:spLocks noGrp="1" noRot="1" noChangeAspect="1" noTextEdit="1"/>
          </p:cNvSpPr>
          <p:nvPr>
            <p:ph type="sldImg"/>
          </p:nvPr>
        </p:nvSpPr>
        <p:spPr>
          <a:ln/>
        </p:spPr>
      </p:sp>
      <p:sp>
        <p:nvSpPr>
          <p:cNvPr id="375811" name="Notes Placeholder 2"/>
          <p:cNvSpPr>
            <a:spLocks noGrp="1"/>
          </p:cNvSpPr>
          <p:nvPr>
            <p:ph type="body" idx="1"/>
          </p:nvPr>
        </p:nvSpPr>
        <p:spPr>
          <a:noFill/>
          <a:ln/>
        </p:spPr>
        <p:txBody>
          <a:bodyPr/>
          <a:lstStyle/>
          <a:p>
            <a:endParaRPr lang="en-US" dirty="0" smtClean="0"/>
          </a:p>
        </p:txBody>
      </p:sp>
      <p:sp>
        <p:nvSpPr>
          <p:cNvPr id="375812" name="Slide Number Placeholder 3"/>
          <p:cNvSpPr>
            <a:spLocks noGrp="1"/>
          </p:cNvSpPr>
          <p:nvPr>
            <p:ph type="sldNum" sz="quarter" idx="5"/>
          </p:nvPr>
        </p:nvSpPr>
        <p:spPr>
          <a:noFill/>
        </p:spPr>
        <p:txBody>
          <a:bodyPr/>
          <a:lstStyle/>
          <a:p>
            <a:fld id="{1CE7C9EE-22CE-4BA1-813B-A5FFED00D462}" type="slidenum">
              <a:rPr lang="en-US" smtClean="0"/>
              <a:pPr/>
              <a:t>346</a:t>
            </a:fld>
            <a:endParaRPr lang="en-US" dirty="0" smtClean="0"/>
          </a:p>
        </p:txBody>
      </p:sp>
    </p:spTree>
    <p:extLst>
      <p:ext uri="{BB962C8B-B14F-4D97-AF65-F5344CB8AC3E}">
        <p14:creationId xmlns:p14="http://schemas.microsoft.com/office/powerpoint/2010/main" val="224126574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sz="2000" dirty="0" smtClean="0"/>
              <a:t>The Detail Billing Record contains 3 tabs:</a:t>
            </a:r>
          </a:p>
          <a:p>
            <a:pPr lvl="1">
              <a:defRPr/>
            </a:pPr>
            <a:endParaRPr lang="en-US" sz="1000" dirty="0" smtClean="0"/>
          </a:p>
          <a:p>
            <a:pPr lvl="1">
              <a:defRPr/>
            </a:pPr>
            <a:r>
              <a:rPr lang="en-US" sz="1800" dirty="0" smtClean="0"/>
              <a:t>Accounting Elements (Detail Record Values) tab</a:t>
            </a:r>
          </a:p>
          <a:p>
            <a:pPr lvl="2">
              <a:defRPr/>
            </a:pPr>
            <a:r>
              <a:rPr lang="en-US" sz="1600" dirty="0" smtClean="0"/>
              <a:t>Contains the original values of the</a:t>
            </a:r>
            <a:r>
              <a:rPr lang="en-US" sz="1600" b="1" dirty="0" smtClean="0"/>
              <a:t> shared fields </a:t>
            </a:r>
            <a:r>
              <a:rPr lang="en-US" sz="1600" dirty="0" smtClean="0"/>
              <a:t>of the Detail Billing Record (the value stored on the Detail Billing Record Table)</a:t>
            </a:r>
          </a:p>
          <a:p>
            <a:pPr lvl="2">
              <a:defRPr/>
            </a:pPr>
            <a:r>
              <a:rPr lang="en-US" sz="1600" dirty="0" smtClean="0"/>
              <a:t>Example: </a:t>
            </a:r>
            <a:r>
              <a:rPr lang="en-US" sz="1600" u="sng" dirty="0" smtClean="0"/>
              <a:t>External System ID</a:t>
            </a:r>
            <a:r>
              <a:rPr lang="en-US" sz="1600" dirty="0" smtClean="0"/>
              <a:t>, </a:t>
            </a:r>
            <a:r>
              <a:rPr lang="en-US" sz="1600" u="sng" dirty="0" smtClean="0"/>
              <a:t>Vendor Code</a:t>
            </a:r>
            <a:r>
              <a:rPr lang="en-US" sz="1600" dirty="0" smtClean="0"/>
              <a:t>, </a:t>
            </a:r>
            <a:r>
              <a:rPr lang="en-US" sz="1600" u="sng" dirty="0" smtClean="0"/>
              <a:t>Source Number</a:t>
            </a:r>
          </a:p>
          <a:p>
            <a:pPr lvl="2">
              <a:defRPr/>
            </a:pPr>
            <a:endParaRPr lang="en-US" sz="1000" dirty="0" smtClean="0"/>
          </a:p>
          <a:p>
            <a:pPr lvl="1">
              <a:defRPr/>
            </a:pPr>
            <a:r>
              <a:rPr lang="en-US" sz="1800" dirty="0" smtClean="0"/>
              <a:t>Detail Billing Element Fields tab </a:t>
            </a:r>
          </a:p>
          <a:p>
            <a:pPr lvl="2">
              <a:defRPr/>
            </a:pPr>
            <a:r>
              <a:rPr lang="en-US" sz="1600" dirty="0" smtClean="0"/>
              <a:t>Contains the Detail Billing Record specific fields, the </a:t>
            </a:r>
            <a:r>
              <a:rPr lang="en-US" sz="1600" b="1" dirty="0" smtClean="0"/>
              <a:t>non-shared fields</a:t>
            </a:r>
          </a:p>
          <a:p>
            <a:pPr lvl="2">
              <a:defRPr/>
            </a:pPr>
            <a:r>
              <a:rPr lang="en-US" sz="1600" dirty="0" smtClean="0"/>
              <a:t>Example: </a:t>
            </a:r>
            <a:r>
              <a:rPr lang="en-US" sz="1600" u="sng" dirty="0" smtClean="0"/>
              <a:t>Original Record ID</a:t>
            </a:r>
            <a:r>
              <a:rPr lang="en-US" sz="1600" dirty="0" smtClean="0"/>
              <a:t>, </a:t>
            </a:r>
            <a:r>
              <a:rPr lang="en-US" sz="1600" u="sng" dirty="0" smtClean="0"/>
              <a:t>Routing Number</a:t>
            </a:r>
            <a:r>
              <a:rPr lang="en-US" sz="1600" dirty="0" smtClean="0"/>
              <a:t>, </a:t>
            </a:r>
            <a:r>
              <a:rPr lang="en-US" sz="1600" u="sng" dirty="0" smtClean="0"/>
              <a:t>Surcharge Indicator</a:t>
            </a:r>
          </a:p>
          <a:p>
            <a:pPr lvl="2">
              <a:defRPr/>
            </a:pPr>
            <a:endParaRPr lang="en-US" sz="1000" dirty="0" smtClean="0"/>
          </a:p>
          <a:p>
            <a:pPr lvl="1">
              <a:defRPr/>
            </a:pPr>
            <a:r>
              <a:rPr lang="en-US" sz="1800" dirty="0" smtClean="0"/>
              <a:t>Accounting Elements (Document Level Values) tab</a:t>
            </a:r>
          </a:p>
          <a:p>
            <a:pPr lvl="2">
              <a:defRPr/>
            </a:pPr>
            <a:r>
              <a:rPr lang="en-US" sz="1600" dirty="0" smtClean="0"/>
              <a:t>Document Level Values are populated </a:t>
            </a:r>
            <a:r>
              <a:rPr lang="en-US" sz="1600" b="1" u="sng" dirty="0" smtClean="0"/>
              <a:t>when Crosswalk is complete</a:t>
            </a:r>
          </a:p>
          <a:p>
            <a:pPr lvl="2">
              <a:defRPr/>
            </a:pPr>
            <a:r>
              <a:rPr lang="en-US" sz="1600" dirty="0" smtClean="0"/>
              <a:t>Contains the current values of the </a:t>
            </a:r>
            <a:r>
              <a:rPr lang="en-US" sz="1600" b="1" dirty="0" smtClean="0"/>
              <a:t>Shared Fields </a:t>
            </a:r>
            <a:r>
              <a:rPr lang="en-US" sz="1600" dirty="0" smtClean="0"/>
              <a:t>of the Detail Billing Record (the value stored on the Associated document  if applicable)</a:t>
            </a:r>
          </a:p>
          <a:p>
            <a:pPr lvl="2">
              <a:defRPr/>
            </a:pPr>
            <a:r>
              <a:rPr lang="en-US" sz="1600" dirty="0" smtClean="0"/>
              <a:t>Example: The </a:t>
            </a:r>
            <a:r>
              <a:rPr lang="en-US" sz="1600" u="sng" dirty="0" smtClean="0"/>
              <a:t>Accounting Elements</a:t>
            </a:r>
            <a:r>
              <a:rPr lang="en-US" sz="1600" dirty="0" smtClean="0"/>
              <a:t>, </a:t>
            </a:r>
            <a:r>
              <a:rPr lang="en-US" sz="1600" u="sng" dirty="0" smtClean="0"/>
              <a:t>Line Type</a:t>
            </a:r>
            <a:r>
              <a:rPr lang="en-US" sz="1600" dirty="0" smtClean="0"/>
              <a:t>, </a:t>
            </a:r>
            <a:r>
              <a:rPr lang="en-US" sz="1600" u="sng" dirty="0" smtClean="0"/>
              <a:t>Receivable Type</a:t>
            </a:r>
          </a:p>
          <a:p>
            <a:endParaRPr lang="en-US" dirty="0"/>
          </a:p>
        </p:txBody>
      </p:sp>
      <p:sp>
        <p:nvSpPr>
          <p:cNvPr id="4" name="Slide Number Placeholder 3"/>
          <p:cNvSpPr>
            <a:spLocks noGrp="1"/>
          </p:cNvSpPr>
          <p:nvPr>
            <p:ph type="sldNum" sz="quarter" idx="10"/>
          </p:nvPr>
        </p:nvSpPr>
        <p:spPr/>
        <p:txBody>
          <a:bodyPr/>
          <a:lstStyle/>
          <a:p>
            <a:pPr>
              <a:defRPr/>
            </a:pPr>
            <a:fld id="{3ED0997B-BCC5-4260-90ED-C9182D7257FF}" type="slidenum">
              <a:rPr lang="en-US" smtClean="0">
                <a:solidFill>
                  <a:prstClr val="black"/>
                </a:solidFill>
              </a:rPr>
              <a:pPr>
                <a:defRPr/>
              </a:pPr>
              <a:t>30</a:t>
            </a:fld>
            <a:endParaRPr lang="en-US" dirty="0">
              <a:solidFill>
                <a:prstClr val="black"/>
              </a:solidFill>
            </a:endParaRPr>
          </a:p>
        </p:txBody>
      </p:sp>
    </p:spTree>
    <p:extLst>
      <p:ext uri="{BB962C8B-B14F-4D97-AF65-F5344CB8AC3E}">
        <p14:creationId xmlns:p14="http://schemas.microsoft.com/office/powerpoint/2010/main" val="1016050196"/>
      </p:ext>
    </p:extLst>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6834" name="Slide Image Placeholder 1"/>
          <p:cNvSpPr>
            <a:spLocks noGrp="1" noRot="1" noChangeAspect="1" noTextEdit="1"/>
          </p:cNvSpPr>
          <p:nvPr>
            <p:ph type="sldImg"/>
          </p:nvPr>
        </p:nvSpPr>
        <p:spPr>
          <a:ln/>
        </p:spPr>
      </p:sp>
      <p:sp>
        <p:nvSpPr>
          <p:cNvPr id="376835" name="Notes Placeholder 2"/>
          <p:cNvSpPr>
            <a:spLocks noGrp="1"/>
          </p:cNvSpPr>
          <p:nvPr>
            <p:ph type="body" idx="1"/>
          </p:nvPr>
        </p:nvSpPr>
        <p:spPr>
          <a:noFill/>
          <a:ln/>
        </p:spPr>
        <p:txBody>
          <a:bodyPr/>
          <a:lstStyle/>
          <a:p>
            <a:endParaRPr lang="en-US" dirty="0" smtClean="0"/>
          </a:p>
        </p:txBody>
      </p:sp>
      <p:sp>
        <p:nvSpPr>
          <p:cNvPr id="376836" name="Slide Number Placeholder 3"/>
          <p:cNvSpPr>
            <a:spLocks noGrp="1"/>
          </p:cNvSpPr>
          <p:nvPr>
            <p:ph type="sldNum" sz="quarter" idx="5"/>
          </p:nvPr>
        </p:nvSpPr>
        <p:spPr>
          <a:noFill/>
        </p:spPr>
        <p:txBody>
          <a:bodyPr/>
          <a:lstStyle/>
          <a:p>
            <a:fld id="{9C652EAB-08A2-4DE9-84E7-14C508AB2AE5}" type="slidenum">
              <a:rPr lang="en-US" smtClean="0"/>
              <a:pPr/>
              <a:t>347</a:t>
            </a:fld>
            <a:endParaRPr lang="en-US" dirty="0" smtClean="0"/>
          </a:p>
        </p:txBody>
      </p:sp>
    </p:spTree>
    <p:extLst>
      <p:ext uri="{BB962C8B-B14F-4D97-AF65-F5344CB8AC3E}">
        <p14:creationId xmlns:p14="http://schemas.microsoft.com/office/powerpoint/2010/main" val="3326055973"/>
      </p:ext>
    </p:extLst>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When we say ‘Credits’ we mean Billing Document</a:t>
            </a:r>
            <a:r>
              <a:rPr lang="en-US" baseline="0" dirty="0" smtClean="0"/>
              <a:t> with Credit Line</a:t>
            </a:r>
            <a:endParaRPr lang="en-US" dirty="0"/>
          </a:p>
        </p:txBody>
      </p:sp>
      <p:sp>
        <p:nvSpPr>
          <p:cNvPr id="4" name="Slide Number Placeholder 3"/>
          <p:cNvSpPr>
            <a:spLocks noGrp="1"/>
          </p:cNvSpPr>
          <p:nvPr>
            <p:ph type="sldNum" sz="quarter" idx="10"/>
          </p:nvPr>
        </p:nvSpPr>
        <p:spPr/>
        <p:txBody>
          <a:bodyPr/>
          <a:lstStyle/>
          <a:p>
            <a:pPr>
              <a:defRPr/>
            </a:pPr>
            <a:fld id="{3ED0997B-BCC5-4260-90ED-C9182D7257FF}" type="slidenum">
              <a:rPr lang="en-US" smtClean="0"/>
              <a:pPr>
                <a:defRPr/>
              </a:pPr>
              <a:t>348</a:t>
            </a:fld>
            <a:endParaRPr lang="en-US" dirty="0"/>
          </a:p>
        </p:txBody>
      </p:sp>
    </p:spTree>
    <p:extLst>
      <p:ext uri="{BB962C8B-B14F-4D97-AF65-F5344CB8AC3E}">
        <p14:creationId xmlns:p14="http://schemas.microsoft.com/office/powerpoint/2010/main" val="78094341"/>
      </p:ext>
    </p:extLst>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AAS Credit</a:t>
            </a:r>
            <a:r>
              <a:rPr lang="en-US" baseline="0" dirty="0" smtClean="0"/>
              <a:t> Application batch job instances are configured to pick up all 6 AAS/ITS DBR Hybrid business lines.</a:t>
            </a:r>
            <a:endParaRPr lang="en-US" dirty="0"/>
          </a:p>
        </p:txBody>
      </p:sp>
      <p:sp>
        <p:nvSpPr>
          <p:cNvPr id="4" name="Slide Number Placeholder 3"/>
          <p:cNvSpPr>
            <a:spLocks noGrp="1"/>
          </p:cNvSpPr>
          <p:nvPr>
            <p:ph type="sldNum" sz="quarter" idx="10"/>
          </p:nvPr>
        </p:nvSpPr>
        <p:spPr/>
        <p:txBody>
          <a:bodyPr/>
          <a:lstStyle/>
          <a:p>
            <a:pPr>
              <a:defRPr/>
            </a:pPr>
            <a:fld id="{3ED0997B-BCC5-4260-90ED-C9182D7257FF}" type="slidenum">
              <a:rPr lang="en-US" smtClean="0"/>
              <a:pPr>
                <a:defRPr/>
              </a:pPr>
              <a:t>349</a:t>
            </a:fld>
            <a:endParaRPr lang="en-US" dirty="0"/>
          </a:p>
        </p:txBody>
      </p:sp>
    </p:spTree>
    <p:extLst>
      <p:ext uri="{BB962C8B-B14F-4D97-AF65-F5344CB8AC3E}">
        <p14:creationId xmlns:p14="http://schemas.microsoft.com/office/powerpoint/2010/main" val="2503155548"/>
      </p:ext>
    </p:extLst>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5570" name="Slide Image Placeholder 1"/>
          <p:cNvSpPr>
            <a:spLocks noGrp="1" noRot="1" noChangeAspect="1" noTextEdit="1"/>
          </p:cNvSpPr>
          <p:nvPr>
            <p:ph type="sldImg"/>
          </p:nvPr>
        </p:nvSpPr>
        <p:spPr>
          <a:ln/>
        </p:spPr>
      </p:sp>
      <p:sp>
        <p:nvSpPr>
          <p:cNvPr id="3" name="Notes Placeholder 2"/>
          <p:cNvSpPr>
            <a:spLocks noGrp="1"/>
          </p:cNvSpPr>
          <p:nvPr>
            <p:ph type="body" idx="1"/>
          </p:nvPr>
        </p:nvSpPr>
        <p:spPr/>
        <p:txBody>
          <a:bodyPr>
            <a:normAutofit/>
          </a:bodyPr>
          <a:lstStyle/>
          <a:p>
            <a:pPr>
              <a:defRPr/>
            </a:pPr>
            <a:r>
              <a:rPr lang="en-US" dirty="0" smtClean="0"/>
              <a:t>**As part of the overview address the fact that credits will be applied, refunded, transferred prior to billing and how these factors tie in with the billing process. </a:t>
            </a:r>
          </a:p>
          <a:p>
            <a:pPr>
              <a:defRPr/>
            </a:pPr>
            <a:endParaRPr lang="en-US" dirty="0"/>
          </a:p>
        </p:txBody>
      </p:sp>
      <p:sp>
        <p:nvSpPr>
          <p:cNvPr id="365572" name="Slide Number Placeholder 3"/>
          <p:cNvSpPr>
            <a:spLocks noGrp="1"/>
          </p:cNvSpPr>
          <p:nvPr>
            <p:ph type="sldNum" sz="quarter" idx="5"/>
          </p:nvPr>
        </p:nvSpPr>
        <p:spPr>
          <a:noFill/>
        </p:spPr>
        <p:txBody>
          <a:bodyPr/>
          <a:lstStyle/>
          <a:p>
            <a:fld id="{DA72D405-AE46-4977-A388-AC024D279521}" type="slidenum">
              <a:rPr lang="en-US" smtClean="0"/>
              <a:pPr/>
              <a:t>350</a:t>
            </a:fld>
            <a:endParaRPr lang="en-US" dirty="0" smtClean="0"/>
          </a:p>
        </p:txBody>
      </p:sp>
    </p:spTree>
    <p:extLst>
      <p:ext uri="{BB962C8B-B14F-4D97-AF65-F5344CB8AC3E}">
        <p14:creationId xmlns:p14="http://schemas.microsoft.com/office/powerpoint/2010/main" val="2785652980"/>
      </p:ext>
    </p:extLst>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6594" name="Slide Image Placeholder 1"/>
          <p:cNvSpPr>
            <a:spLocks noGrp="1" noRot="1" noChangeAspect="1" noTextEdit="1"/>
          </p:cNvSpPr>
          <p:nvPr>
            <p:ph type="sldImg"/>
          </p:nvPr>
        </p:nvSpPr>
        <p:spPr>
          <a:ln/>
        </p:spPr>
      </p:sp>
      <p:sp>
        <p:nvSpPr>
          <p:cNvPr id="366595" name="Notes Placeholder 2"/>
          <p:cNvSpPr>
            <a:spLocks noGrp="1"/>
          </p:cNvSpPr>
          <p:nvPr>
            <p:ph type="body" idx="1"/>
          </p:nvPr>
        </p:nvSpPr>
        <p:spPr>
          <a:noFill/>
          <a:ln/>
        </p:spPr>
        <p:txBody>
          <a:bodyPr/>
          <a:lstStyle/>
          <a:p>
            <a:r>
              <a:rPr lang="en-US" dirty="0" smtClean="0"/>
              <a:t>For Refunds or transfer to Treasury, it is dependent on the user to manually add the accounting information to the second line ('Credit Application' line type) via taking a copy of the first line ('Credit Reduction' line type). </a:t>
            </a:r>
            <a:endParaRPr lang="en-US" sz="1600" dirty="0" smtClean="0"/>
          </a:p>
          <a:p>
            <a:pPr lvl="1"/>
            <a:r>
              <a:rPr lang="en-US" dirty="0" smtClean="0"/>
              <a:t>This process is not required when applying the credit to an outstanding bill, in which the Credit Application Worksheet will pull forward the accounting information from the outstanding bill to the 'Credit Application' accounting line.</a:t>
            </a:r>
            <a:endParaRPr lang="en-US" sz="1600" dirty="0" smtClean="0"/>
          </a:p>
          <a:p>
            <a:endParaRPr lang="en-US" dirty="0" smtClean="0"/>
          </a:p>
          <a:p>
            <a:r>
              <a:rPr lang="en-US" dirty="0" smtClean="0"/>
              <a:t>To reduce an outstanding bill, generate a refund payment, or return funds to Treasury the revenue source code will be present on the Credit Application line because the Credit Reduction line is copied to generate the Credit Application line. The user must then remove the value of the Revenue Source Code field on the Credit Application line (because revenue should not be recorded on the Credit Application line).</a:t>
            </a:r>
            <a:endParaRPr lang="en-US" sz="1600" dirty="0" smtClean="0"/>
          </a:p>
          <a:p>
            <a:endParaRPr lang="en-US" dirty="0" smtClean="0"/>
          </a:p>
          <a:p>
            <a:r>
              <a:rPr lang="en-US" dirty="0" smtClean="0"/>
              <a:t>When creating a refund of a non-IPAC payment, the user must first correct the BD to add populate the Invoice Number field with the statement number. Then, when the CR is created via the Credit Application Worksheet, the correct invoice number will be populated on the CR, which will also copy forward to IP refund.</a:t>
            </a:r>
          </a:p>
          <a:p>
            <a:endParaRPr lang="en-US" dirty="0" smtClean="0"/>
          </a:p>
        </p:txBody>
      </p:sp>
      <p:sp>
        <p:nvSpPr>
          <p:cNvPr id="366596" name="Slide Number Placeholder 3"/>
          <p:cNvSpPr>
            <a:spLocks noGrp="1"/>
          </p:cNvSpPr>
          <p:nvPr>
            <p:ph type="sldNum" sz="quarter" idx="5"/>
          </p:nvPr>
        </p:nvSpPr>
        <p:spPr>
          <a:noFill/>
        </p:spPr>
        <p:txBody>
          <a:bodyPr/>
          <a:lstStyle/>
          <a:p>
            <a:fld id="{A421171B-6E0A-4404-A927-E2E63DFE9093}" type="slidenum">
              <a:rPr lang="en-US" smtClean="0"/>
              <a:pPr/>
              <a:t>351</a:t>
            </a:fld>
            <a:endParaRPr lang="en-US" dirty="0" smtClean="0"/>
          </a:p>
        </p:txBody>
      </p:sp>
    </p:spTree>
    <p:extLst>
      <p:ext uri="{BB962C8B-B14F-4D97-AF65-F5344CB8AC3E}">
        <p14:creationId xmlns:p14="http://schemas.microsoft.com/office/powerpoint/2010/main" val="3452592260"/>
      </p:ext>
    </p:extLst>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7618" name="Slide Image Placeholder 1"/>
          <p:cNvSpPr>
            <a:spLocks noGrp="1" noRot="1" noChangeAspect="1" noTextEdit="1"/>
          </p:cNvSpPr>
          <p:nvPr>
            <p:ph type="sldImg"/>
          </p:nvPr>
        </p:nvSpPr>
        <p:spPr>
          <a:ln/>
        </p:spPr>
      </p:sp>
      <p:sp>
        <p:nvSpPr>
          <p:cNvPr id="367619" name="Notes Placeholder 2"/>
          <p:cNvSpPr>
            <a:spLocks noGrp="1"/>
          </p:cNvSpPr>
          <p:nvPr>
            <p:ph type="body" idx="1"/>
          </p:nvPr>
        </p:nvSpPr>
        <p:spPr>
          <a:noFill/>
          <a:ln/>
        </p:spPr>
        <p:txBody>
          <a:bodyPr/>
          <a:lstStyle/>
          <a:p>
            <a:endParaRPr lang="en-US" dirty="0" smtClean="0"/>
          </a:p>
        </p:txBody>
      </p:sp>
      <p:sp>
        <p:nvSpPr>
          <p:cNvPr id="367620" name="Slide Number Placeholder 3"/>
          <p:cNvSpPr>
            <a:spLocks noGrp="1"/>
          </p:cNvSpPr>
          <p:nvPr>
            <p:ph type="sldNum" sz="quarter" idx="5"/>
          </p:nvPr>
        </p:nvSpPr>
        <p:spPr>
          <a:noFill/>
        </p:spPr>
        <p:txBody>
          <a:bodyPr/>
          <a:lstStyle/>
          <a:p>
            <a:fld id="{21715D30-B0C5-4931-82CB-B7D82B8C7575}" type="slidenum">
              <a:rPr lang="en-US" smtClean="0"/>
              <a:pPr/>
              <a:t>352</a:t>
            </a:fld>
            <a:endParaRPr lang="en-US" dirty="0" smtClean="0"/>
          </a:p>
        </p:txBody>
      </p:sp>
    </p:spTree>
    <p:extLst>
      <p:ext uri="{BB962C8B-B14F-4D97-AF65-F5344CB8AC3E}">
        <p14:creationId xmlns:p14="http://schemas.microsoft.com/office/powerpoint/2010/main" val="419805321"/>
      </p:ext>
    </p:extLst>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3ED0997B-BCC5-4260-90ED-C9182D7257FF}" type="slidenum">
              <a:rPr lang="en-US" smtClean="0"/>
              <a:pPr>
                <a:defRPr/>
              </a:pPr>
              <a:t>353</a:t>
            </a:fld>
            <a:endParaRPr lang="en-US" dirty="0"/>
          </a:p>
        </p:txBody>
      </p:sp>
    </p:spTree>
    <p:extLst>
      <p:ext uri="{BB962C8B-B14F-4D97-AF65-F5344CB8AC3E}">
        <p14:creationId xmlns:p14="http://schemas.microsoft.com/office/powerpoint/2010/main" val="3602071571"/>
      </p:ext>
    </p:extLst>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9666" name="Slide Image Placeholder 1"/>
          <p:cNvSpPr>
            <a:spLocks noGrp="1" noRot="1" noChangeAspect="1" noTextEdit="1"/>
          </p:cNvSpPr>
          <p:nvPr>
            <p:ph type="sldImg"/>
          </p:nvPr>
        </p:nvSpPr>
        <p:spPr>
          <a:ln/>
        </p:spPr>
      </p:sp>
      <p:sp>
        <p:nvSpPr>
          <p:cNvPr id="369667" name="Notes Placeholder 2"/>
          <p:cNvSpPr>
            <a:spLocks noGrp="1"/>
          </p:cNvSpPr>
          <p:nvPr>
            <p:ph type="body" idx="1"/>
          </p:nvPr>
        </p:nvSpPr>
        <p:spPr>
          <a:noFill/>
          <a:ln/>
        </p:spPr>
        <p:txBody>
          <a:bodyPr/>
          <a:lstStyle/>
          <a:p>
            <a:endParaRPr lang="en-US" dirty="0" smtClean="0"/>
          </a:p>
        </p:txBody>
      </p:sp>
      <p:sp>
        <p:nvSpPr>
          <p:cNvPr id="369668" name="Slide Number Placeholder 3"/>
          <p:cNvSpPr>
            <a:spLocks noGrp="1"/>
          </p:cNvSpPr>
          <p:nvPr>
            <p:ph type="sldNum" sz="quarter" idx="5"/>
          </p:nvPr>
        </p:nvSpPr>
        <p:spPr>
          <a:noFill/>
        </p:spPr>
        <p:txBody>
          <a:bodyPr/>
          <a:lstStyle/>
          <a:p>
            <a:fld id="{B49CBF9D-5147-443E-B577-C30ED0D83825}" type="slidenum">
              <a:rPr lang="en-US" smtClean="0"/>
              <a:pPr/>
              <a:t>354</a:t>
            </a:fld>
            <a:endParaRPr lang="en-US" dirty="0" smtClean="0"/>
          </a:p>
        </p:txBody>
      </p:sp>
    </p:spTree>
    <p:extLst>
      <p:ext uri="{BB962C8B-B14F-4D97-AF65-F5344CB8AC3E}">
        <p14:creationId xmlns:p14="http://schemas.microsoft.com/office/powerpoint/2010/main" val="1663745788"/>
      </p:ext>
    </p:extLst>
  </p:cSld>
  <p:clrMapOvr>
    <a:masterClrMapping/>
  </p:clrMapOvr>
</p:notes>
</file>

<file path=ppt/notesSlides/notesSlide2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0690" name="Slide Image Placeholder 1"/>
          <p:cNvSpPr>
            <a:spLocks noGrp="1" noRot="1" noChangeAspect="1" noTextEdit="1"/>
          </p:cNvSpPr>
          <p:nvPr>
            <p:ph type="sldImg"/>
          </p:nvPr>
        </p:nvSpPr>
        <p:spPr>
          <a:ln/>
        </p:spPr>
      </p:sp>
      <p:sp>
        <p:nvSpPr>
          <p:cNvPr id="370691" name="Notes Placeholder 2"/>
          <p:cNvSpPr>
            <a:spLocks noGrp="1"/>
          </p:cNvSpPr>
          <p:nvPr>
            <p:ph type="body" idx="1"/>
          </p:nvPr>
        </p:nvSpPr>
        <p:spPr>
          <a:noFill/>
          <a:ln/>
        </p:spPr>
        <p:txBody>
          <a:bodyPr/>
          <a:lstStyle/>
          <a:p>
            <a:endParaRPr lang="en-US" dirty="0" smtClean="0"/>
          </a:p>
        </p:txBody>
      </p:sp>
      <p:sp>
        <p:nvSpPr>
          <p:cNvPr id="370692" name="Slide Number Placeholder 3"/>
          <p:cNvSpPr>
            <a:spLocks noGrp="1"/>
          </p:cNvSpPr>
          <p:nvPr>
            <p:ph type="sldNum" sz="quarter" idx="5"/>
          </p:nvPr>
        </p:nvSpPr>
        <p:spPr>
          <a:noFill/>
        </p:spPr>
        <p:txBody>
          <a:bodyPr/>
          <a:lstStyle/>
          <a:p>
            <a:fld id="{B884007D-A7CB-4738-8964-1DFC7C9CFBD6}" type="slidenum">
              <a:rPr lang="en-US" smtClean="0"/>
              <a:pPr/>
              <a:t>355</a:t>
            </a:fld>
            <a:endParaRPr lang="en-US" dirty="0" smtClean="0"/>
          </a:p>
        </p:txBody>
      </p:sp>
    </p:spTree>
    <p:extLst>
      <p:ext uri="{BB962C8B-B14F-4D97-AF65-F5344CB8AC3E}">
        <p14:creationId xmlns:p14="http://schemas.microsoft.com/office/powerpoint/2010/main" val="3586928416"/>
      </p:ext>
    </p:extLst>
  </p:cSld>
  <p:clrMapOvr>
    <a:masterClrMapping/>
  </p:clrMapOvr>
</p:notes>
</file>

<file path=ppt/notesSlides/notesSlide2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1714" name="Slide Image Placeholder 1"/>
          <p:cNvSpPr>
            <a:spLocks noGrp="1" noRot="1" noChangeAspect="1" noTextEdit="1"/>
          </p:cNvSpPr>
          <p:nvPr>
            <p:ph type="sldImg"/>
          </p:nvPr>
        </p:nvSpPr>
        <p:spPr>
          <a:ln/>
        </p:spPr>
      </p:sp>
      <p:sp>
        <p:nvSpPr>
          <p:cNvPr id="371715" name="Notes Placeholder 2"/>
          <p:cNvSpPr>
            <a:spLocks noGrp="1"/>
          </p:cNvSpPr>
          <p:nvPr>
            <p:ph type="body" idx="1"/>
          </p:nvPr>
        </p:nvSpPr>
        <p:spPr>
          <a:noFill/>
          <a:ln/>
        </p:spPr>
        <p:txBody>
          <a:bodyPr/>
          <a:lstStyle/>
          <a:p>
            <a:endParaRPr lang="en-US" dirty="0" smtClean="0"/>
          </a:p>
        </p:txBody>
      </p:sp>
      <p:sp>
        <p:nvSpPr>
          <p:cNvPr id="371716" name="Slide Number Placeholder 3"/>
          <p:cNvSpPr>
            <a:spLocks noGrp="1"/>
          </p:cNvSpPr>
          <p:nvPr>
            <p:ph type="sldNum" sz="quarter" idx="5"/>
          </p:nvPr>
        </p:nvSpPr>
        <p:spPr>
          <a:noFill/>
        </p:spPr>
        <p:txBody>
          <a:bodyPr/>
          <a:lstStyle/>
          <a:p>
            <a:fld id="{E32D373F-8FC2-49E1-AE61-58AB63CDDD66}" type="slidenum">
              <a:rPr lang="en-US" smtClean="0"/>
              <a:pPr/>
              <a:t>356</a:t>
            </a:fld>
            <a:endParaRPr lang="en-US" dirty="0" smtClean="0"/>
          </a:p>
        </p:txBody>
      </p:sp>
    </p:spTree>
    <p:extLst>
      <p:ext uri="{BB962C8B-B14F-4D97-AF65-F5344CB8AC3E}">
        <p14:creationId xmlns:p14="http://schemas.microsoft.com/office/powerpoint/2010/main" val="24509891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ED0997B-BCC5-4260-90ED-C9182D7257FF}" type="slidenum">
              <a:rPr lang="en-US" smtClean="0">
                <a:solidFill>
                  <a:prstClr val="black"/>
                </a:solidFill>
              </a:rPr>
              <a:pPr>
                <a:defRPr/>
              </a:pPr>
              <a:t>31</a:t>
            </a:fld>
            <a:endParaRPr lang="en-US" dirty="0">
              <a:solidFill>
                <a:prstClr val="black"/>
              </a:solidFill>
            </a:endParaRPr>
          </a:p>
        </p:txBody>
      </p:sp>
    </p:spTree>
    <p:extLst>
      <p:ext uri="{BB962C8B-B14F-4D97-AF65-F5344CB8AC3E}">
        <p14:creationId xmlns:p14="http://schemas.microsoft.com/office/powerpoint/2010/main" val="4262564198"/>
      </p:ext>
    </p:extLst>
  </p:cSld>
  <p:clrMapOvr>
    <a:masterClrMapping/>
  </p:clrMapOvr>
</p:notes>
</file>

<file path=ppt/notesSlides/notesSlide2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2738" name="Slide Image Placeholder 1"/>
          <p:cNvSpPr>
            <a:spLocks noGrp="1" noRot="1" noChangeAspect="1" noTextEdit="1"/>
          </p:cNvSpPr>
          <p:nvPr>
            <p:ph type="sldImg"/>
          </p:nvPr>
        </p:nvSpPr>
        <p:spPr>
          <a:ln/>
        </p:spPr>
      </p:sp>
      <p:sp>
        <p:nvSpPr>
          <p:cNvPr id="372739" name="Notes Placeholder 2"/>
          <p:cNvSpPr>
            <a:spLocks noGrp="1"/>
          </p:cNvSpPr>
          <p:nvPr>
            <p:ph type="body" idx="1"/>
          </p:nvPr>
        </p:nvSpPr>
        <p:spPr>
          <a:noFill/>
          <a:ln/>
        </p:spPr>
        <p:txBody>
          <a:bodyPr/>
          <a:lstStyle/>
          <a:p>
            <a:endParaRPr lang="en-US" dirty="0" smtClean="0"/>
          </a:p>
        </p:txBody>
      </p:sp>
      <p:sp>
        <p:nvSpPr>
          <p:cNvPr id="372740" name="Slide Number Placeholder 3"/>
          <p:cNvSpPr>
            <a:spLocks noGrp="1"/>
          </p:cNvSpPr>
          <p:nvPr>
            <p:ph type="sldNum" sz="quarter" idx="5"/>
          </p:nvPr>
        </p:nvSpPr>
        <p:spPr>
          <a:noFill/>
        </p:spPr>
        <p:txBody>
          <a:bodyPr/>
          <a:lstStyle/>
          <a:p>
            <a:fld id="{6D4774D6-22C8-4D47-B2B2-AB1A5BCAC45D}" type="slidenum">
              <a:rPr lang="en-US" smtClean="0"/>
              <a:pPr/>
              <a:t>357</a:t>
            </a:fld>
            <a:endParaRPr lang="en-US" dirty="0" smtClean="0"/>
          </a:p>
        </p:txBody>
      </p:sp>
    </p:spTree>
    <p:extLst>
      <p:ext uri="{BB962C8B-B14F-4D97-AF65-F5344CB8AC3E}">
        <p14:creationId xmlns:p14="http://schemas.microsoft.com/office/powerpoint/2010/main" val="3876865942"/>
      </p:ext>
    </p:extLst>
  </p:cSld>
  <p:clrMapOvr>
    <a:masterClrMapping/>
  </p:clrMapOvr>
</p:notes>
</file>

<file path=ppt/notesSlides/notesSlide2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762" name="Slide Image Placeholder 1"/>
          <p:cNvSpPr>
            <a:spLocks noGrp="1" noRot="1" noChangeAspect="1" noTextEdit="1"/>
          </p:cNvSpPr>
          <p:nvPr>
            <p:ph type="sldImg"/>
          </p:nvPr>
        </p:nvSpPr>
        <p:spPr>
          <a:ln/>
        </p:spPr>
      </p:sp>
      <p:sp>
        <p:nvSpPr>
          <p:cNvPr id="373763" name="Notes Placeholder 2"/>
          <p:cNvSpPr>
            <a:spLocks noGrp="1"/>
          </p:cNvSpPr>
          <p:nvPr>
            <p:ph type="body" idx="1"/>
          </p:nvPr>
        </p:nvSpPr>
        <p:spPr>
          <a:noFill/>
          <a:ln/>
        </p:spPr>
        <p:txBody>
          <a:bodyPr/>
          <a:lstStyle/>
          <a:p>
            <a:endParaRPr lang="en-US" dirty="0" smtClean="0"/>
          </a:p>
        </p:txBody>
      </p:sp>
      <p:sp>
        <p:nvSpPr>
          <p:cNvPr id="373764" name="Slide Number Placeholder 3"/>
          <p:cNvSpPr>
            <a:spLocks noGrp="1"/>
          </p:cNvSpPr>
          <p:nvPr>
            <p:ph type="sldNum" sz="quarter" idx="5"/>
          </p:nvPr>
        </p:nvSpPr>
        <p:spPr>
          <a:noFill/>
        </p:spPr>
        <p:txBody>
          <a:bodyPr/>
          <a:lstStyle/>
          <a:p>
            <a:fld id="{FB6886FD-D442-4AF9-95FE-CA43F4BF18CE}" type="slidenum">
              <a:rPr lang="en-US" smtClean="0"/>
              <a:pPr/>
              <a:t>358</a:t>
            </a:fld>
            <a:endParaRPr lang="en-US" dirty="0" smtClean="0"/>
          </a:p>
        </p:txBody>
      </p:sp>
    </p:spTree>
    <p:extLst>
      <p:ext uri="{BB962C8B-B14F-4D97-AF65-F5344CB8AC3E}">
        <p14:creationId xmlns:p14="http://schemas.microsoft.com/office/powerpoint/2010/main" val="2935490868"/>
      </p:ext>
    </p:extLst>
  </p:cSld>
  <p:clrMapOvr>
    <a:masterClrMapping/>
  </p:clrMapOvr>
</p:notes>
</file>

<file path=ppt/notesSlides/notesSlide2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3" name="Rectangle 2"/>
          <p:cNvSpPr>
            <a:spLocks noGrp="1" noRot="1" noChangeAspect="1" noChangeArrowheads="1" noTextEdit="1"/>
          </p:cNvSpPr>
          <p:nvPr>
            <p:ph type="sldImg"/>
          </p:nvPr>
        </p:nvSpPr>
        <p:spPr>
          <a:xfrm>
            <a:off x="1181100" y="696913"/>
            <a:ext cx="4648200" cy="3486150"/>
          </a:xfrm>
          <a:ln/>
        </p:spPr>
      </p:sp>
      <p:sp>
        <p:nvSpPr>
          <p:cNvPr id="112644" name="Rectangle 3"/>
          <p:cNvSpPr>
            <a:spLocks noGrp="1" noChangeArrowheads="1"/>
          </p:cNvSpPr>
          <p:nvPr>
            <p:ph type="body" idx="1"/>
          </p:nvPr>
        </p:nvSpPr>
        <p:spPr>
          <a:xfrm>
            <a:off x="701676" y="4416426"/>
            <a:ext cx="5607050" cy="4183063"/>
          </a:xfrm>
          <a:prstGeom prst="rect">
            <a:avLst/>
          </a:prstGeom>
          <a:noFill/>
          <a:ln/>
        </p:spPr>
        <p:txBody>
          <a:bodyPr lIns="91427" tIns="45713" rIns="91427" bIns="45713"/>
          <a:lstStyle/>
          <a:p>
            <a:pPr eaLnBrk="1" hangingPunct="1"/>
            <a:endParaRPr lang="en-US" dirty="0" smtClean="0">
              <a:latin typeface="Arial" pitchFamily="34" charset="0"/>
            </a:endParaRPr>
          </a:p>
        </p:txBody>
      </p:sp>
    </p:spTree>
    <p:extLst>
      <p:ext uri="{BB962C8B-B14F-4D97-AF65-F5344CB8AC3E}">
        <p14:creationId xmlns:p14="http://schemas.microsoft.com/office/powerpoint/2010/main" val="2753117491"/>
      </p:ext>
    </p:extLst>
  </p:cSld>
  <p:clrMapOvr>
    <a:masterClrMapping/>
  </p:clrMapOvr>
</p:notes>
</file>

<file path=ppt/notesSlides/notesSlide2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latin typeface="Arial" charset="0"/>
            </a:endParaRPr>
          </a:p>
        </p:txBody>
      </p:sp>
      <p:sp>
        <p:nvSpPr>
          <p:cNvPr id="4" name="Slide Number Placeholder 3"/>
          <p:cNvSpPr>
            <a:spLocks noGrp="1"/>
          </p:cNvSpPr>
          <p:nvPr>
            <p:ph type="sldNum" sz="quarter" idx="10"/>
          </p:nvPr>
        </p:nvSpPr>
        <p:spPr/>
        <p:txBody>
          <a:bodyPr/>
          <a:lstStyle/>
          <a:p>
            <a:pPr>
              <a:defRPr/>
            </a:pPr>
            <a:fld id="{3ED0997B-BCC5-4260-90ED-C9182D7257FF}" type="slidenum">
              <a:rPr lang="en-US" smtClean="0">
                <a:solidFill>
                  <a:prstClr val="black"/>
                </a:solidFill>
              </a:rPr>
              <a:pPr>
                <a:defRPr/>
              </a:pPr>
              <a:t>365</a:t>
            </a:fld>
            <a:endParaRPr lang="en-US" dirty="0">
              <a:solidFill>
                <a:prstClr val="black"/>
              </a:solidFill>
            </a:endParaRPr>
          </a:p>
        </p:txBody>
      </p:sp>
    </p:spTree>
    <p:extLst>
      <p:ext uri="{BB962C8B-B14F-4D97-AF65-F5344CB8AC3E}">
        <p14:creationId xmlns:p14="http://schemas.microsoft.com/office/powerpoint/2010/main" val="1452225807"/>
      </p:ext>
    </p:extLst>
  </p:cSld>
  <p:clrMapOvr>
    <a:masterClrMapping/>
  </p:clrMapOvr>
</p:notes>
</file>

<file path=ppt/notesSlides/notesSlide2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3" name="Rectangle 2"/>
          <p:cNvSpPr>
            <a:spLocks noGrp="1" noRot="1" noChangeAspect="1" noChangeArrowheads="1" noTextEdit="1"/>
          </p:cNvSpPr>
          <p:nvPr>
            <p:ph type="sldImg"/>
          </p:nvPr>
        </p:nvSpPr>
        <p:spPr>
          <a:xfrm>
            <a:off x="1181100" y="696913"/>
            <a:ext cx="4648200" cy="3486150"/>
          </a:xfrm>
          <a:ln/>
        </p:spPr>
      </p:sp>
      <p:sp>
        <p:nvSpPr>
          <p:cNvPr id="112644" name="Rectangle 3"/>
          <p:cNvSpPr>
            <a:spLocks noGrp="1" noChangeArrowheads="1"/>
          </p:cNvSpPr>
          <p:nvPr>
            <p:ph type="body" idx="1"/>
          </p:nvPr>
        </p:nvSpPr>
        <p:spPr>
          <a:xfrm>
            <a:off x="701676" y="4416426"/>
            <a:ext cx="5607050" cy="4183063"/>
          </a:xfrm>
          <a:prstGeom prst="rect">
            <a:avLst/>
          </a:prstGeom>
          <a:noFill/>
          <a:ln/>
        </p:spPr>
        <p:txBody>
          <a:bodyPr lIns="91427" tIns="45713" rIns="91427" bIns="45713"/>
          <a:lstStyle/>
          <a:p>
            <a:pPr eaLnBrk="1" hangingPunct="1"/>
            <a:endParaRPr lang="en-US" dirty="0" smtClean="0">
              <a:latin typeface="Arial" pitchFamily="34" charset="0"/>
            </a:endParaRPr>
          </a:p>
        </p:txBody>
      </p:sp>
    </p:spTree>
    <p:extLst>
      <p:ext uri="{BB962C8B-B14F-4D97-AF65-F5344CB8AC3E}">
        <p14:creationId xmlns:p14="http://schemas.microsoft.com/office/powerpoint/2010/main" val="2906624944"/>
      </p:ext>
    </p:extLst>
  </p:cSld>
  <p:clrMapOvr>
    <a:masterClrMapping/>
  </p:clrMapOvr>
</p:notes>
</file>

<file path=ppt/notesSlides/notesSlide2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3" name="Rectangle 2"/>
          <p:cNvSpPr>
            <a:spLocks noGrp="1" noRot="1" noChangeAspect="1" noChangeArrowheads="1" noTextEdit="1"/>
          </p:cNvSpPr>
          <p:nvPr>
            <p:ph type="sldImg"/>
          </p:nvPr>
        </p:nvSpPr>
        <p:spPr>
          <a:xfrm>
            <a:off x="1181100" y="696913"/>
            <a:ext cx="4648200" cy="3486150"/>
          </a:xfrm>
          <a:ln/>
        </p:spPr>
      </p:sp>
      <p:sp>
        <p:nvSpPr>
          <p:cNvPr id="112644" name="Rectangle 3"/>
          <p:cNvSpPr>
            <a:spLocks noGrp="1" noChangeArrowheads="1"/>
          </p:cNvSpPr>
          <p:nvPr>
            <p:ph type="body" idx="1"/>
          </p:nvPr>
        </p:nvSpPr>
        <p:spPr>
          <a:xfrm>
            <a:off x="701676" y="4416426"/>
            <a:ext cx="5607050" cy="4183063"/>
          </a:xfrm>
          <a:prstGeom prst="rect">
            <a:avLst/>
          </a:prstGeom>
          <a:noFill/>
          <a:ln/>
        </p:spPr>
        <p:txBody>
          <a:bodyPr lIns="91422" tIns="45710" rIns="91422" bIns="45710"/>
          <a:lstStyle/>
          <a:p>
            <a:endParaRPr lang="en-US" dirty="0">
              <a:latin typeface="Arial" charset="0"/>
            </a:endParaRPr>
          </a:p>
        </p:txBody>
      </p:sp>
    </p:spTree>
    <p:extLst>
      <p:ext uri="{BB962C8B-B14F-4D97-AF65-F5344CB8AC3E}">
        <p14:creationId xmlns:p14="http://schemas.microsoft.com/office/powerpoint/2010/main" val="191842213"/>
      </p:ext>
    </p:extLst>
  </p:cSld>
  <p:clrMapOvr>
    <a:masterClrMapping/>
  </p:clrMapOvr>
</p:notes>
</file>

<file path=ppt/notesSlides/notesSlide2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3" name="Rectangle 2"/>
          <p:cNvSpPr>
            <a:spLocks noGrp="1" noRot="1" noChangeAspect="1" noChangeArrowheads="1" noTextEdit="1"/>
          </p:cNvSpPr>
          <p:nvPr>
            <p:ph type="sldImg"/>
          </p:nvPr>
        </p:nvSpPr>
        <p:spPr>
          <a:xfrm>
            <a:off x="1181100" y="696913"/>
            <a:ext cx="4648200" cy="3486150"/>
          </a:xfrm>
          <a:ln/>
        </p:spPr>
      </p:sp>
      <p:sp>
        <p:nvSpPr>
          <p:cNvPr id="112644" name="Rectangle 3"/>
          <p:cNvSpPr>
            <a:spLocks noGrp="1" noChangeArrowheads="1"/>
          </p:cNvSpPr>
          <p:nvPr>
            <p:ph type="body" idx="1"/>
          </p:nvPr>
        </p:nvSpPr>
        <p:spPr>
          <a:xfrm>
            <a:off x="701676" y="4416426"/>
            <a:ext cx="5607050" cy="4183063"/>
          </a:xfrm>
          <a:prstGeom prst="rect">
            <a:avLst/>
          </a:prstGeom>
          <a:noFill/>
          <a:ln/>
        </p:spPr>
        <p:txBody>
          <a:bodyPr lIns="91422" tIns="45710" rIns="91422" bIns="45710"/>
          <a:lstStyle/>
          <a:p>
            <a:endParaRPr lang="en-US" dirty="0">
              <a:latin typeface="Arial" charset="0"/>
            </a:endParaRPr>
          </a:p>
        </p:txBody>
      </p:sp>
    </p:spTree>
    <p:extLst>
      <p:ext uri="{BB962C8B-B14F-4D97-AF65-F5344CB8AC3E}">
        <p14:creationId xmlns:p14="http://schemas.microsoft.com/office/powerpoint/2010/main" val="191842213"/>
      </p:ext>
    </p:extLst>
  </p:cSld>
  <p:clrMapOvr>
    <a:masterClrMapping/>
  </p:clrMapOvr>
</p:notes>
</file>

<file path=ppt/notesSlides/notesSlide2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3" name="Rectangle 2"/>
          <p:cNvSpPr>
            <a:spLocks noGrp="1" noRot="1" noChangeAspect="1" noChangeArrowheads="1" noTextEdit="1"/>
          </p:cNvSpPr>
          <p:nvPr>
            <p:ph type="sldImg"/>
          </p:nvPr>
        </p:nvSpPr>
        <p:spPr>
          <a:xfrm>
            <a:off x="1181100" y="696913"/>
            <a:ext cx="4648200" cy="3486150"/>
          </a:xfrm>
          <a:ln/>
        </p:spPr>
      </p:sp>
      <p:sp>
        <p:nvSpPr>
          <p:cNvPr id="112644" name="Rectangle 3"/>
          <p:cNvSpPr>
            <a:spLocks noGrp="1" noChangeArrowheads="1"/>
          </p:cNvSpPr>
          <p:nvPr>
            <p:ph type="body" idx="1"/>
          </p:nvPr>
        </p:nvSpPr>
        <p:spPr>
          <a:xfrm>
            <a:off x="701676" y="4416426"/>
            <a:ext cx="5607050" cy="4183063"/>
          </a:xfrm>
          <a:prstGeom prst="rect">
            <a:avLst/>
          </a:prstGeom>
          <a:noFill/>
          <a:ln/>
        </p:spPr>
        <p:txBody>
          <a:bodyPr lIns="91422" tIns="45710" rIns="91422" bIns="45710"/>
          <a:lstStyle/>
          <a:p>
            <a:endParaRPr lang="en-US" dirty="0">
              <a:latin typeface="Arial" charset="0"/>
            </a:endParaRPr>
          </a:p>
        </p:txBody>
      </p:sp>
    </p:spTree>
    <p:extLst>
      <p:ext uri="{BB962C8B-B14F-4D97-AF65-F5344CB8AC3E}">
        <p14:creationId xmlns:p14="http://schemas.microsoft.com/office/powerpoint/2010/main" val="191842213"/>
      </p:ext>
    </p:extLst>
  </p:cSld>
  <p:clrMapOvr>
    <a:masterClrMapping/>
  </p:clrMapOvr>
</p:notes>
</file>

<file path=ppt/notesSlides/notesSlide2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3" name="Rectangle 2"/>
          <p:cNvSpPr>
            <a:spLocks noGrp="1" noRot="1" noChangeAspect="1" noChangeArrowheads="1" noTextEdit="1"/>
          </p:cNvSpPr>
          <p:nvPr>
            <p:ph type="sldImg"/>
          </p:nvPr>
        </p:nvSpPr>
        <p:spPr>
          <a:xfrm>
            <a:off x="1181100" y="696913"/>
            <a:ext cx="4648200" cy="3486150"/>
          </a:xfrm>
          <a:ln/>
        </p:spPr>
      </p:sp>
      <p:sp>
        <p:nvSpPr>
          <p:cNvPr id="112644" name="Rectangle 3"/>
          <p:cNvSpPr>
            <a:spLocks noGrp="1" noChangeArrowheads="1"/>
          </p:cNvSpPr>
          <p:nvPr>
            <p:ph type="body" idx="1"/>
          </p:nvPr>
        </p:nvSpPr>
        <p:spPr>
          <a:xfrm>
            <a:off x="701676" y="4416426"/>
            <a:ext cx="5607050" cy="4183063"/>
          </a:xfrm>
          <a:prstGeom prst="rect">
            <a:avLst/>
          </a:prstGeom>
          <a:noFill/>
          <a:ln/>
        </p:spPr>
        <p:txBody>
          <a:bodyPr lIns="91422" tIns="45710" rIns="91422" bIns="45710"/>
          <a:lstStyle/>
          <a:p>
            <a:endParaRPr lang="en-US" dirty="0">
              <a:latin typeface="Arial" charset="0"/>
            </a:endParaRPr>
          </a:p>
        </p:txBody>
      </p:sp>
    </p:spTree>
    <p:extLst>
      <p:ext uri="{BB962C8B-B14F-4D97-AF65-F5344CB8AC3E}">
        <p14:creationId xmlns:p14="http://schemas.microsoft.com/office/powerpoint/2010/main" val="191842213"/>
      </p:ext>
    </p:extLst>
  </p:cSld>
  <p:clrMapOvr>
    <a:masterClrMapping/>
  </p:clrMapOvr>
</p:notes>
</file>

<file path=ppt/notesSlides/notesSlide2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7F59A67A-C8EC-46D2-80A7-005A65EF8513}" type="slidenum">
              <a:rPr lang="en-US" smtClean="0">
                <a:solidFill>
                  <a:prstClr val="black"/>
                </a:solidFill>
              </a:rPr>
              <a:pPr>
                <a:defRPr/>
              </a:pPr>
              <a:t>380</a:t>
            </a:fld>
            <a:endParaRPr lang="en-US" dirty="0">
              <a:solidFill>
                <a:prstClr val="black"/>
              </a:solidFill>
            </a:endParaRPr>
          </a:p>
        </p:txBody>
      </p:sp>
    </p:spTree>
    <p:extLst>
      <p:ext uri="{BB962C8B-B14F-4D97-AF65-F5344CB8AC3E}">
        <p14:creationId xmlns:p14="http://schemas.microsoft.com/office/powerpoint/2010/main" val="1058191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ED0997B-BCC5-4260-90ED-C9182D7257FF}" type="slidenum">
              <a:rPr lang="en-US" smtClean="0">
                <a:solidFill>
                  <a:prstClr val="black"/>
                </a:solidFill>
              </a:rPr>
              <a:pPr>
                <a:defRPr/>
              </a:pPr>
              <a:t>35</a:t>
            </a:fld>
            <a:endParaRPr lang="en-US" dirty="0">
              <a:solidFill>
                <a:prstClr val="black"/>
              </a:solidFill>
            </a:endParaRPr>
          </a:p>
        </p:txBody>
      </p:sp>
    </p:spTree>
    <p:extLst>
      <p:ext uri="{BB962C8B-B14F-4D97-AF65-F5344CB8AC3E}">
        <p14:creationId xmlns:p14="http://schemas.microsoft.com/office/powerpoint/2010/main" val="1767742810"/>
      </p:ext>
    </p:extLst>
  </p:cSld>
  <p:clrMapOvr>
    <a:masterClrMapping/>
  </p:clrMapOvr>
</p:notes>
</file>

<file path=ppt/notesSlides/notesSlide2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7F59A67A-C8EC-46D2-80A7-005A65EF8513}" type="slidenum">
              <a:rPr lang="en-US" smtClean="0">
                <a:solidFill>
                  <a:prstClr val="black"/>
                </a:solidFill>
              </a:rPr>
              <a:pPr>
                <a:defRPr/>
              </a:pPr>
              <a:t>381</a:t>
            </a:fld>
            <a:endParaRPr lang="en-US" dirty="0">
              <a:solidFill>
                <a:prstClr val="black"/>
              </a:solidFill>
            </a:endParaRPr>
          </a:p>
        </p:txBody>
      </p:sp>
    </p:spTree>
    <p:extLst>
      <p:ext uri="{BB962C8B-B14F-4D97-AF65-F5344CB8AC3E}">
        <p14:creationId xmlns:p14="http://schemas.microsoft.com/office/powerpoint/2010/main" val="3582759137"/>
      </p:ext>
    </p:extLst>
  </p:cSld>
  <p:clrMapOvr>
    <a:masterClrMapping/>
  </p:clrMapOvr>
</p:notes>
</file>

<file path=ppt/notesSlides/notesSlide2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7F59A67A-C8EC-46D2-80A7-005A65EF8513}" type="slidenum">
              <a:rPr lang="en-US" smtClean="0">
                <a:solidFill>
                  <a:prstClr val="black"/>
                </a:solidFill>
              </a:rPr>
              <a:pPr>
                <a:defRPr/>
              </a:pPr>
              <a:t>382</a:t>
            </a:fld>
            <a:endParaRPr lang="en-US" dirty="0">
              <a:solidFill>
                <a:prstClr val="black"/>
              </a:solidFill>
            </a:endParaRPr>
          </a:p>
        </p:txBody>
      </p:sp>
    </p:spTree>
    <p:extLst>
      <p:ext uri="{BB962C8B-B14F-4D97-AF65-F5344CB8AC3E}">
        <p14:creationId xmlns:p14="http://schemas.microsoft.com/office/powerpoint/2010/main" val="98570162"/>
      </p:ext>
    </p:extLst>
  </p:cSld>
  <p:clrMapOvr>
    <a:masterClrMapping/>
  </p:clrMapOvr>
</p:notes>
</file>

<file path=ppt/notesSlides/notesSlide2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smtClean="0"/>
          </a:p>
        </p:txBody>
      </p:sp>
      <p:sp>
        <p:nvSpPr>
          <p:cNvPr id="4" name="Slide Number Placeholder 3"/>
          <p:cNvSpPr>
            <a:spLocks noGrp="1"/>
          </p:cNvSpPr>
          <p:nvPr>
            <p:ph type="sldNum" sz="quarter" idx="10"/>
          </p:nvPr>
        </p:nvSpPr>
        <p:spPr/>
        <p:txBody>
          <a:bodyPr/>
          <a:lstStyle/>
          <a:p>
            <a:pPr>
              <a:defRPr/>
            </a:pPr>
            <a:fld id="{7F59A67A-C8EC-46D2-80A7-005A65EF8513}" type="slidenum">
              <a:rPr lang="en-US" smtClean="0">
                <a:solidFill>
                  <a:prstClr val="black"/>
                </a:solidFill>
              </a:rPr>
              <a:pPr>
                <a:defRPr/>
              </a:pPr>
              <a:t>384</a:t>
            </a:fld>
            <a:endParaRPr lang="en-US" dirty="0">
              <a:solidFill>
                <a:prstClr val="black"/>
              </a:solidFill>
            </a:endParaRPr>
          </a:p>
        </p:txBody>
      </p:sp>
    </p:spTree>
    <p:extLst>
      <p:ext uri="{BB962C8B-B14F-4D97-AF65-F5344CB8AC3E}">
        <p14:creationId xmlns:p14="http://schemas.microsoft.com/office/powerpoint/2010/main" val="4054325328"/>
      </p:ext>
    </p:extLst>
  </p:cSld>
  <p:clrMapOvr>
    <a:masterClrMapping/>
  </p:clrMapOvr>
</p:notes>
</file>

<file path=ppt/notesSlides/notesSlide2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7F59A67A-C8EC-46D2-80A7-005A65EF8513}" type="slidenum">
              <a:rPr lang="en-US" smtClean="0">
                <a:solidFill>
                  <a:prstClr val="black"/>
                </a:solidFill>
              </a:rPr>
              <a:pPr>
                <a:defRPr/>
              </a:pPr>
              <a:t>386</a:t>
            </a:fld>
            <a:endParaRPr lang="en-US" dirty="0">
              <a:solidFill>
                <a:prstClr val="black"/>
              </a:solidFill>
            </a:endParaRPr>
          </a:p>
        </p:txBody>
      </p:sp>
    </p:spTree>
    <p:extLst>
      <p:ext uri="{BB962C8B-B14F-4D97-AF65-F5344CB8AC3E}">
        <p14:creationId xmlns:p14="http://schemas.microsoft.com/office/powerpoint/2010/main" val="1446542782"/>
      </p:ext>
    </p:extLst>
  </p:cSld>
  <p:clrMapOvr>
    <a:masterClrMapping/>
  </p:clrMapOvr>
</p:notes>
</file>

<file path=ppt/notesSlides/notesSlide2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Note: Document Number is NOT generated since the document number was defined in the template file.</a:t>
            </a:r>
            <a:endParaRPr lang="en-US" dirty="0"/>
          </a:p>
        </p:txBody>
      </p:sp>
      <p:sp>
        <p:nvSpPr>
          <p:cNvPr id="4" name="Slide Number Placeholder 3"/>
          <p:cNvSpPr>
            <a:spLocks noGrp="1"/>
          </p:cNvSpPr>
          <p:nvPr>
            <p:ph type="sldNum" sz="quarter" idx="10"/>
          </p:nvPr>
        </p:nvSpPr>
        <p:spPr/>
        <p:txBody>
          <a:bodyPr/>
          <a:lstStyle/>
          <a:p>
            <a:pPr>
              <a:defRPr/>
            </a:pPr>
            <a:fld id="{3ED0997B-BCC5-4260-90ED-C9182D7257FF}" type="slidenum">
              <a:rPr lang="en-US" smtClean="0"/>
              <a:pPr>
                <a:defRPr/>
              </a:pPr>
              <a:t>387</a:t>
            </a:fld>
            <a:endParaRPr lang="en-US" dirty="0"/>
          </a:p>
        </p:txBody>
      </p:sp>
    </p:spTree>
    <p:extLst>
      <p:ext uri="{BB962C8B-B14F-4D97-AF65-F5344CB8AC3E}">
        <p14:creationId xmlns:p14="http://schemas.microsoft.com/office/powerpoint/2010/main" val="868675318"/>
      </p:ext>
    </p:extLst>
  </p:cSld>
  <p:clrMapOvr>
    <a:masterClrMapping/>
  </p:clrMapOvr>
</p:notes>
</file>

<file path=ppt/notesSlides/notesSlide2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7F59A67A-C8EC-46D2-80A7-005A65EF8513}" type="slidenum">
              <a:rPr lang="en-US" smtClean="0">
                <a:solidFill>
                  <a:prstClr val="black"/>
                </a:solidFill>
              </a:rPr>
              <a:pPr>
                <a:defRPr/>
              </a:pPr>
              <a:t>388</a:t>
            </a:fld>
            <a:endParaRPr lang="en-US" dirty="0">
              <a:solidFill>
                <a:prstClr val="black"/>
              </a:solidFill>
            </a:endParaRPr>
          </a:p>
        </p:txBody>
      </p:sp>
    </p:spTree>
    <p:extLst>
      <p:ext uri="{BB962C8B-B14F-4D97-AF65-F5344CB8AC3E}">
        <p14:creationId xmlns:p14="http://schemas.microsoft.com/office/powerpoint/2010/main" val="3674205038"/>
      </p:ext>
    </p:extLst>
  </p:cSld>
  <p:clrMapOvr>
    <a:masterClrMapping/>
  </p:clrMapOvr>
</p:notes>
</file>

<file path=ppt/notesSlides/notesSlide2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3ED0997B-BCC5-4260-90ED-C9182D7257FF}" type="slidenum">
              <a:rPr lang="en-US" smtClean="0">
                <a:solidFill>
                  <a:prstClr val="black"/>
                </a:solidFill>
              </a:rPr>
              <a:pPr>
                <a:defRPr/>
              </a:pPr>
              <a:t>390</a:t>
            </a:fld>
            <a:endParaRPr lang="en-US" dirty="0">
              <a:solidFill>
                <a:prstClr val="black"/>
              </a:solidFill>
            </a:endParaRPr>
          </a:p>
        </p:txBody>
      </p:sp>
    </p:spTree>
    <p:extLst>
      <p:ext uri="{BB962C8B-B14F-4D97-AF65-F5344CB8AC3E}">
        <p14:creationId xmlns:p14="http://schemas.microsoft.com/office/powerpoint/2010/main" val="3301956078"/>
      </p:ext>
    </p:extLst>
  </p:cSld>
  <p:clrMapOvr>
    <a:masterClrMapping/>
  </p:clrMapOvr>
</p:notes>
</file>

<file path=ppt/notesSlides/notesSlide2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a:ln/>
        </p:spPr>
      </p:sp>
      <p:sp>
        <p:nvSpPr>
          <p:cNvPr id="31747" name="Notes Placeholder 2"/>
          <p:cNvSpPr>
            <a:spLocks noGrp="1"/>
          </p:cNvSpPr>
          <p:nvPr>
            <p:ph type="body" idx="1"/>
          </p:nvPr>
        </p:nvSpPr>
        <p:spPr>
          <a:noFill/>
          <a:ln/>
        </p:spPr>
        <p:txBody>
          <a:bodyPr/>
          <a:lstStyle/>
          <a:p>
            <a:endParaRPr lang="en-US" dirty="0" smtClean="0"/>
          </a:p>
        </p:txBody>
      </p:sp>
      <p:sp>
        <p:nvSpPr>
          <p:cNvPr id="31748" name="Slide Number Placeholder 3"/>
          <p:cNvSpPr>
            <a:spLocks noGrp="1"/>
          </p:cNvSpPr>
          <p:nvPr>
            <p:ph type="sldNum" sz="quarter" idx="5"/>
          </p:nvPr>
        </p:nvSpPr>
        <p:spPr>
          <a:noFill/>
        </p:spPr>
        <p:txBody>
          <a:bodyPr/>
          <a:lstStyle/>
          <a:p>
            <a:fld id="{EC4A8D63-6BF8-4E7D-9AE0-CE10FB2886C1}" type="slidenum">
              <a:rPr lang="en-US"/>
              <a:pPr/>
              <a:t>392</a:t>
            </a:fld>
            <a:endParaRPr lang="en-US" dirty="0"/>
          </a:p>
        </p:txBody>
      </p:sp>
    </p:spTree>
    <p:extLst>
      <p:ext uri="{BB962C8B-B14F-4D97-AF65-F5344CB8AC3E}">
        <p14:creationId xmlns:p14="http://schemas.microsoft.com/office/powerpoint/2010/main" val="427671568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a:p>
            <a:endParaRPr lang="en-US" dirty="0" smtClean="0"/>
          </a:p>
        </p:txBody>
      </p:sp>
      <p:sp>
        <p:nvSpPr>
          <p:cNvPr id="4" name="Slide Number Placeholder 3"/>
          <p:cNvSpPr>
            <a:spLocks noGrp="1"/>
          </p:cNvSpPr>
          <p:nvPr>
            <p:ph type="sldNum" sz="quarter" idx="10"/>
          </p:nvPr>
        </p:nvSpPr>
        <p:spPr/>
        <p:txBody>
          <a:bodyPr/>
          <a:lstStyle/>
          <a:p>
            <a:pPr>
              <a:defRPr/>
            </a:pPr>
            <a:fld id="{3ED0997B-BCC5-4260-90ED-C9182D7257FF}" type="slidenum">
              <a:rPr lang="en-US" smtClean="0">
                <a:solidFill>
                  <a:prstClr val="black"/>
                </a:solidFill>
              </a:rPr>
              <a:pPr>
                <a:defRPr/>
              </a:pPr>
              <a:t>36</a:t>
            </a:fld>
            <a:endParaRPr lang="en-US" dirty="0">
              <a:solidFill>
                <a:prstClr val="black"/>
              </a:solidFill>
            </a:endParaRPr>
          </a:p>
        </p:txBody>
      </p:sp>
    </p:spTree>
    <p:extLst>
      <p:ext uri="{BB962C8B-B14F-4D97-AF65-F5344CB8AC3E}">
        <p14:creationId xmlns:p14="http://schemas.microsoft.com/office/powerpoint/2010/main" val="323437820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0" dirty="0"/>
          </a:p>
        </p:txBody>
      </p:sp>
      <p:sp>
        <p:nvSpPr>
          <p:cNvPr id="4" name="Slide Number Placeholder 3"/>
          <p:cNvSpPr>
            <a:spLocks noGrp="1"/>
          </p:cNvSpPr>
          <p:nvPr>
            <p:ph type="sldNum" sz="quarter" idx="10"/>
          </p:nvPr>
        </p:nvSpPr>
        <p:spPr/>
        <p:txBody>
          <a:bodyPr/>
          <a:lstStyle/>
          <a:p>
            <a:pPr>
              <a:defRPr/>
            </a:pPr>
            <a:fld id="{3ED0997B-BCC5-4260-90ED-C9182D7257FF}" type="slidenum">
              <a:rPr lang="en-US" smtClean="0">
                <a:solidFill>
                  <a:prstClr val="black"/>
                </a:solidFill>
              </a:rPr>
              <a:pPr>
                <a:defRPr/>
              </a:pPr>
              <a:t>37</a:t>
            </a:fld>
            <a:endParaRPr lang="en-US" dirty="0">
              <a:solidFill>
                <a:prstClr val="black"/>
              </a:solidFill>
            </a:endParaRPr>
          </a:p>
        </p:txBody>
      </p:sp>
    </p:spTree>
    <p:extLst>
      <p:ext uri="{BB962C8B-B14F-4D97-AF65-F5344CB8AC3E}">
        <p14:creationId xmlns:p14="http://schemas.microsoft.com/office/powerpoint/2010/main" val="317301372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650" name="Rectangle 7"/>
          <p:cNvSpPr>
            <a:spLocks noGrp="1" noChangeArrowheads="1"/>
          </p:cNvSpPr>
          <p:nvPr>
            <p:ph type="sldNum" sz="quarter" idx="5"/>
          </p:nvPr>
        </p:nvSpPr>
        <p:spPr>
          <a:noFill/>
        </p:spPr>
        <p:txBody>
          <a:bodyPr/>
          <a:lstStyle/>
          <a:p>
            <a:fld id="{106E4B59-3DD3-4945-A678-339496ED122C}" type="slidenum">
              <a:rPr lang="en-US" smtClean="0">
                <a:latin typeface="Arial" pitchFamily="34" charset="0"/>
              </a:rPr>
              <a:pPr/>
              <a:t>38</a:t>
            </a:fld>
            <a:endParaRPr lang="en-US" dirty="0" smtClean="0">
              <a:latin typeface="Arial" pitchFamily="34" charset="0"/>
            </a:endParaRPr>
          </a:p>
        </p:txBody>
      </p:sp>
      <p:sp>
        <p:nvSpPr>
          <p:cNvPr id="283651" name="Rectangle 2"/>
          <p:cNvSpPr>
            <a:spLocks noGrp="1" noRot="1" noChangeAspect="1" noChangeArrowheads="1" noTextEdit="1"/>
          </p:cNvSpPr>
          <p:nvPr>
            <p:ph type="sldImg"/>
          </p:nvPr>
        </p:nvSpPr>
        <p:spPr>
          <a:xfrm>
            <a:off x="1181100" y="696913"/>
            <a:ext cx="4648200" cy="3486150"/>
          </a:xfrm>
          <a:ln/>
        </p:spPr>
      </p:sp>
      <p:sp>
        <p:nvSpPr>
          <p:cNvPr id="283652" name="Rectangle 3"/>
          <p:cNvSpPr>
            <a:spLocks noGrp="1" noChangeArrowheads="1"/>
          </p:cNvSpPr>
          <p:nvPr>
            <p:ph type="body" idx="1"/>
          </p:nvPr>
        </p:nvSpPr>
        <p:spPr>
          <a:noFill/>
          <a:ln/>
        </p:spPr>
        <p:txBody>
          <a:bodyPr/>
          <a:lstStyle/>
          <a:p>
            <a:pPr eaLnBrk="1" hangingPunct="1"/>
            <a:r>
              <a:rPr lang="en-US" dirty="0" smtClean="0">
                <a:latin typeface="Arial" pitchFamily="34" charset="0"/>
              </a:rPr>
              <a:t>Items in red are new</a:t>
            </a:r>
            <a:r>
              <a:rPr lang="en-US" baseline="0" dirty="0" smtClean="0">
                <a:latin typeface="Arial" pitchFamily="34" charset="0"/>
              </a:rPr>
              <a:t> feeder systems or refer to the collection methods to be used</a:t>
            </a:r>
            <a:r>
              <a:rPr lang="en-US" dirty="0" smtClean="0">
                <a:latin typeface="Arial" pitchFamily="34" charset="0"/>
              </a:rPr>
              <a:t> with</a:t>
            </a:r>
            <a:r>
              <a:rPr lang="en-US" baseline="0" dirty="0" smtClean="0">
                <a:latin typeface="Arial" pitchFamily="34" charset="0"/>
              </a:rPr>
              <a:t> the implementation of BAAR Phase 3. DBRs for AAS will be imported from RBA and NBA. DBRs for Telecom will be imported from TOPS, WITS, and EMORRIS.</a:t>
            </a:r>
            <a:endParaRPr lang="en-US" dirty="0" smtClean="0">
              <a:latin typeface="Arial" pitchFamily="34" charset="0"/>
            </a:endParaRPr>
          </a:p>
        </p:txBody>
      </p:sp>
    </p:spTree>
    <p:extLst>
      <p:ext uri="{BB962C8B-B14F-4D97-AF65-F5344CB8AC3E}">
        <p14:creationId xmlns:p14="http://schemas.microsoft.com/office/powerpoint/2010/main" val="72551174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0210" name="Slide Image Placeholder 1"/>
          <p:cNvSpPr>
            <a:spLocks noGrp="1" noRot="1" noChangeAspect="1" noTextEdit="1"/>
          </p:cNvSpPr>
          <p:nvPr>
            <p:ph type="sldImg"/>
          </p:nvPr>
        </p:nvSpPr>
        <p:spPr>
          <a:ln/>
        </p:spPr>
      </p:sp>
      <p:sp>
        <p:nvSpPr>
          <p:cNvPr id="350211" name="Notes Placeholder 2"/>
          <p:cNvSpPr>
            <a:spLocks noGrp="1"/>
          </p:cNvSpPr>
          <p:nvPr>
            <p:ph type="body" idx="1"/>
          </p:nvPr>
        </p:nvSpPr>
        <p:spPr>
          <a:noFill/>
          <a:ln/>
        </p:spPr>
        <p:txBody>
          <a:bodyPr/>
          <a:lstStyle/>
          <a:p>
            <a:endParaRPr lang="en-US" dirty="0" smtClean="0">
              <a:latin typeface="Arial" pitchFamily="34" charset="0"/>
            </a:endParaRPr>
          </a:p>
        </p:txBody>
      </p:sp>
      <p:sp>
        <p:nvSpPr>
          <p:cNvPr id="350212" name="Slide Number Placeholder 3"/>
          <p:cNvSpPr>
            <a:spLocks noGrp="1"/>
          </p:cNvSpPr>
          <p:nvPr>
            <p:ph type="sldNum" sz="quarter" idx="5"/>
          </p:nvPr>
        </p:nvSpPr>
        <p:spPr>
          <a:noFill/>
        </p:spPr>
        <p:txBody>
          <a:bodyPr/>
          <a:lstStyle/>
          <a:p>
            <a:fld id="{35963052-B850-4F19-A12A-8B9983B23D68}" type="slidenum">
              <a:rPr lang="en-US" smtClean="0">
                <a:solidFill>
                  <a:prstClr val="black"/>
                </a:solidFill>
                <a:latin typeface="Arial" pitchFamily="34" charset="0"/>
              </a:rPr>
              <a:pPr/>
              <a:t>39</a:t>
            </a:fld>
            <a:endParaRPr lang="en-US" dirty="0" smtClean="0">
              <a:solidFill>
                <a:prstClr val="black"/>
              </a:solidFill>
              <a:latin typeface="Arial" pitchFamily="34" charset="0"/>
            </a:endParaRPr>
          </a:p>
        </p:txBody>
      </p:sp>
    </p:spTree>
    <p:extLst>
      <p:ext uri="{BB962C8B-B14F-4D97-AF65-F5344CB8AC3E}">
        <p14:creationId xmlns:p14="http://schemas.microsoft.com/office/powerpoint/2010/main" val="33952572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3" name="Rectangle 2"/>
          <p:cNvSpPr>
            <a:spLocks noGrp="1" noRot="1" noChangeAspect="1" noChangeArrowheads="1" noTextEdit="1"/>
          </p:cNvSpPr>
          <p:nvPr>
            <p:ph type="sldImg"/>
          </p:nvPr>
        </p:nvSpPr>
        <p:spPr>
          <a:xfrm>
            <a:off x="1181100" y="696913"/>
            <a:ext cx="4648200" cy="3486150"/>
          </a:xfrm>
          <a:ln/>
        </p:spPr>
      </p:sp>
      <p:sp>
        <p:nvSpPr>
          <p:cNvPr id="112644" name="Rectangle 3"/>
          <p:cNvSpPr>
            <a:spLocks noGrp="1" noChangeArrowheads="1"/>
          </p:cNvSpPr>
          <p:nvPr>
            <p:ph type="body" idx="1"/>
          </p:nvPr>
        </p:nvSpPr>
        <p:spPr>
          <a:xfrm>
            <a:off x="701676" y="4416426"/>
            <a:ext cx="5607050" cy="4183063"/>
          </a:xfrm>
          <a:prstGeom prst="rect">
            <a:avLst/>
          </a:prstGeom>
          <a:noFill/>
          <a:ln/>
        </p:spPr>
        <p:txBody>
          <a:bodyPr lIns="91427" tIns="45713" rIns="91427" bIns="45713"/>
          <a:lstStyle/>
          <a:p>
            <a:pPr eaLnBrk="1" hangingPunct="1"/>
            <a:endParaRPr lang="en-US" dirty="0" smtClean="0">
              <a:latin typeface="Arial" pitchFamily="34" charset="0"/>
            </a:endParaRPr>
          </a:p>
        </p:txBody>
      </p:sp>
    </p:spTree>
    <p:extLst>
      <p:ext uri="{BB962C8B-B14F-4D97-AF65-F5344CB8AC3E}">
        <p14:creationId xmlns:p14="http://schemas.microsoft.com/office/powerpoint/2010/main" val="142696560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3ED0997B-BCC5-4260-90ED-C9182D7257FF}" type="slidenum">
              <a:rPr lang="en-US" smtClean="0"/>
              <a:pPr>
                <a:defRPr/>
              </a:pPr>
              <a:t>40</a:t>
            </a:fld>
            <a:endParaRPr lang="en-US" dirty="0"/>
          </a:p>
        </p:txBody>
      </p:sp>
    </p:spTree>
    <p:extLst>
      <p:ext uri="{BB962C8B-B14F-4D97-AF65-F5344CB8AC3E}">
        <p14:creationId xmlns:p14="http://schemas.microsoft.com/office/powerpoint/2010/main" val="116722773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ED0997B-BCC5-4260-90ED-C9182D7257FF}" type="slidenum">
              <a:rPr lang="en-US" smtClean="0">
                <a:solidFill>
                  <a:prstClr val="black"/>
                </a:solidFill>
              </a:rPr>
              <a:pPr>
                <a:defRPr/>
              </a:pPr>
              <a:t>42</a:t>
            </a:fld>
            <a:endParaRPr lang="en-US" dirty="0">
              <a:solidFill>
                <a:prstClr val="black"/>
              </a:solidFill>
            </a:endParaRPr>
          </a:p>
        </p:txBody>
      </p:sp>
    </p:spTree>
    <p:extLst>
      <p:ext uri="{BB962C8B-B14F-4D97-AF65-F5344CB8AC3E}">
        <p14:creationId xmlns:p14="http://schemas.microsoft.com/office/powerpoint/2010/main" val="89979495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ED0997B-BCC5-4260-90ED-C9182D7257FF}" type="slidenum">
              <a:rPr lang="en-US" smtClean="0">
                <a:solidFill>
                  <a:prstClr val="black"/>
                </a:solidFill>
              </a:rPr>
              <a:pPr>
                <a:defRPr/>
              </a:pPr>
              <a:t>43</a:t>
            </a:fld>
            <a:endParaRPr lang="en-US" dirty="0">
              <a:solidFill>
                <a:prstClr val="black"/>
              </a:solidFill>
            </a:endParaRPr>
          </a:p>
        </p:txBody>
      </p:sp>
    </p:spTree>
    <p:extLst>
      <p:ext uri="{BB962C8B-B14F-4D97-AF65-F5344CB8AC3E}">
        <p14:creationId xmlns:p14="http://schemas.microsoft.com/office/powerpoint/2010/main" val="52915199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ED0997B-BCC5-4260-90ED-C9182D7257FF}" type="slidenum">
              <a:rPr lang="en-US" smtClean="0">
                <a:solidFill>
                  <a:prstClr val="black"/>
                </a:solidFill>
              </a:rPr>
              <a:pPr>
                <a:defRPr/>
              </a:pPr>
              <a:t>44</a:t>
            </a:fld>
            <a:endParaRPr lang="en-US" dirty="0">
              <a:solidFill>
                <a:prstClr val="black"/>
              </a:solidFill>
            </a:endParaRPr>
          </a:p>
        </p:txBody>
      </p:sp>
    </p:spTree>
    <p:extLst>
      <p:ext uri="{BB962C8B-B14F-4D97-AF65-F5344CB8AC3E}">
        <p14:creationId xmlns:p14="http://schemas.microsoft.com/office/powerpoint/2010/main" val="214393050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ED0997B-BCC5-4260-90ED-C9182D7257FF}" type="slidenum">
              <a:rPr lang="en-US" smtClean="0">
                <a:solidFill>
                  <a:prstClr val="black"/>
                </a:solidFill>
              </a:rPr>
              <a:pPr>
                <a:defRPr/>
              </a:pPr>
              <a:t>45</a:t>
            </a:fld>
            <a:endParaRPr lang="en-US" dirty="0">
              <a:solidFill>
                <a:prstClr val="black"/>
              </a:solidFill>
            </a:endParaRPr>
          </a:p>
        </p:txBody>
      </p:sp>
    </p:spTree>
    <p:extLst>
      <p:ext uri="{BB962C8B-B14F-4D97-AF65-F5344CB8AC3E}">
        <p14:creationId xmlns:p14="http://schemas.microsoft.com/office/powerpoint/2010/main" val="100830495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ED0997B-BCC5-4260-90ED-C9182D7257FF}" type="slidenum">
              <a:rPr lang="en-US" smtClean="0">
                <a:solidFill>
                  <a:prstClr val="black"/>
                </a:solidFill>
              </a:rPr>
              <a:pPr>
                <a:defRPr/>
              </a:pPr>
              <a:t>46</a:t>
            </a:fld>
            <a:endParaRPr lang="en-US" dirty="0">
              <a:solidFill>
                <a:prstClr val="black"/>
              </a:solidFill>
            </a:endParaRPr>
          </a:p>
        </p:txBody>
      </p:sp>
    </p:spTree>
    <p:extLst>
      <p:ext uri="{BB962C8B-B14F-4D97-AF65-F5344CB8AC3E}">
        <p14:creationId xmlns:p14="http://schemas.microsoft.com/office/powerpoint/2010/main" val="42268877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AAS and WAN, the Designated Agent field will not be ALC. AAS</a:t>
            </a:r>
            <a:r>
              <a:rPr lang="en-US" baseline="0" dirty="0" smtClean="0"/>
              <a:t> and WAN </a:t>
            </a:r>
            <a:r>
              <a:rPr lang="en-US" dirty="0" smtClean="0"/>
              <a:t>have a concept called BOAC1 and BOAC2. BOAC1 is the recipient of the goods/services and corresponds to the Vendor Code and Vendor Address Code in Pegasys. Another agency might be actually paying for the goods and services, which</a:t>
            </a:r>
            <a:r>
              <a:rPr lang="en-US" baseline="0" dirty="0" smtClean="0"/>
              <a:t> is the</a:t>
            </a:r>
            <a:r>
              <a:rPr lang="en-US" dirty="0" smtClean="0"/>
              <a:t> BOAC2. BOAC2’s Code and Address Code will be in the Designated Agent fields for AAS and WAN. If BOAC1 the same as BOAC2, AAS will have a blank Designated Agency value, but WAN will likely repeat the value in the Designated Agent fields.</a:t>
            </a:r>
            <a:endParaRPr lang="en-US" dirty="0"/>
          </a:p>
        </p:txBody>
      </p:sp>
      <p:sp>
        <p:nvSpPr>
          <p:cNvPr id="4" name="Slide Number Placeholder 3"/>
          <p:cNvSpPr>
            <a:spLocks noGrp="1"/>
          </p:cNvSpPr>
          <p:nvPr>
            <p:ph type="sldNum" sz="quarter" idx="10"/>
          </p:nvPr>
        </p:nvSpPr>
        <p:spPr/>
        <p:txBody>
          <a:bodyPr/>
          <a:lstStyle/>
          <a:p>
            <a:pPr>
              <a:defRPr/>
            </a:pPr>
            <a:fld id="{3ED0997B-BCC5-4260-90ED-C9182D7257FF}" type="slidenum">
              <a:rPr lang="en-US" smtClean="0">
                <a:solidFill>
                  <a:prstClr val="black"/>
                </a:solidFill>
              </a:rPr>
              <a:pPr>
                <a:defRPr/>
              </a:pPr>
              <a:t>47</a:t>
            </a:fld>
            <a:endParaRPr lang="en-US" dirty="0">
              <a:solidFill>
                <a:prstClr val="black"/>
              </a:solidFill>
            </a:endParaRPr>
          </a:p>
        </p:txBody>
      </p:sp>
    </p:spTree>
    <p:extLst>
      <p:ext uri="{BB962C8B-B14F-4D97-AF65-F5344CB8AC3E}">
        <p14:creationId xmlns:p14="http://schemas.microsoft.com/office/powerpoint/2010/main" val="426256419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ED0997B-BCC5-4260-90ED-C9182D7257FF}" type="slidenum">
              <a:rPr lang="en-US" smtClean="0">
                <a:solidFill>
                  <a:prstClr val="black"/>
                </a:solidFill>
              </a:rPr>
              <a:pPr>
                <a:defRPr/>
              </a:pPr>
              <a:t>51</a:t>
            </a:fld>
            <a:endParaRPr lang="en-US" dirty="0">
              <a:solidFill>
                <a:prstClr val="black"/>
              </a:solidFill>
            </a:endParaRPr>
          </a:p>
        </p:txBody>
      </p:sp>
    </p:spTree>
    <p:extLst>
      <p:ext uri="{BB962C8B-B14F-4D97-AF65-F5344CB8AC3E}">
        <p14:creationId xmlns:p14="http://schemas.microsoft.com/office/powerpoint/2010/main" val="176774281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a:p>
            <a:endParaRPr lang="en-US" dirty="0" smtClean="0"/>
          </a:p>
        </p:txBody>
      </p:sp>
      <p:sp>
        <p:nvSpPr>
          <p:cNvPr id="4" name="Slide Number Placeholder 3"/>
          <p:cNvSpPr>
            <a:spLocks noGrp="1"/>
          </p:cNvSpPr>
          <p:nvPr>
            <p:ph type="sldNum" sz="quarter" idx="10"/>
          </p:nvPr>
        </p:nvSpPr>
        <p:spPr/>
        <p:txBody>
          <a:bodyPr/>
          <a:lstStyle/>
          <a:p>
            <a:pPr>
              <a:defRPr/>
            </a:pPr>
            <a:fld id="{3ED0997B-BCC5-4260-90ED-C9182D7257FF}" type="slidenum">
              <a:rPr lang="en-US" smtClean="0">
                <a:solidFill>
                  <a:prstClr val="black"/>
                </a:solidFill>
              </a:rPr>
              <a:pPr>
                <a:defRPr/>
              </a:pPr>
              <a:t>52</a:t>
            </a:fld>
            <a:endParaRPr lang="en-US" dirty="0">
              <a:solidFill>
                <a:prstClr val="black"/>
              </a:solidFill>
            </a:endParaRPr>
          </a:p>
        </p:txBody>
      </p:sp>
    </p:spTree>
    <p:extLst>
      <p:ext uri="{BB962C8B-B14F-4D97-AF65-F5344CB8AC3E}">
        <p14:creationId xmlns:p14="http://schemas.microsoft.com/office/powerpoint/2010/main" val="323437820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Arial" charset="0"/>
                <a:ea typeface="+mn-ea"/>
                <a:cs typeface="+mn-cs"/>
              </a:rPr>
              <a:t>The RBA, NBA, and EMORRIS feeder systems do not supply billing method. For the associated business lines, the TYP_OF_AGCY_TRFR is derived from the vendor (or the designated agent if one is supplied). For TOPS/WITS, the TYP_OF_AGCY_TRFR is provided explicitly. For TOPS/WITS, the TYP_OF_AGCY_TRFR (if IPAC) would also default from the vendor if DBLOAD left it null, but the telecom vendors (T- prefix vendor codes) will never have TYP_OF_AGCY_TRFR set.</a:t>
            </a:r>
          </a:p>
          <a:p>
            <a:endParaRPr lang="en-US" dirty="0"/>
          </a:p>
        </p:txBody>
      </p:sp>
      <p:sp>
        <p:nvSpPr>
          <p:cNvPr id="4" name="Slide Number Placeholder 3"/>
          <p:cNvSpPr>
            <a:spLocks noGrp="1"/>
          </p:cNvSpPr>
          <p:nvPr>
            <p:ph type="sldNum" sz="quarter" idx="10"/>
          </p:nvPr>
        </p:nvSpPr>
        <p:spPr/>
        <p:txBody>
          <a:bodyPr/>
          <a:lstStyle/>
          <a:p>
            <a:pPr>
              <a:defRPr/>
            </a:pPr>
            <a:fld id="{3ED0997B-BCC5-4260-90ED-C9182D7257FF}" type="slidenum">
              <a:rPr lang="en-US" smtClean="0"/>
              <a:pPr>
                <a:defRPr/>
              </a:pPr>
              <a:t>53</a:t>
            </a:fld>
            <a:endParaRPr lang="en-US" dirty="0"/>
          </a:p>
        </p:txBody>
      </p:sp>
    </p:spTree>
    <p:extLst>
      <p:ext uri="{BB962C8B-B14F-4D97-AF65-F5344CB8AC3E}">
        <p14:creationId xmlns:p14="http://schemas.microsoft.com/office/powerpoint/2010/main" val="23811081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ED0997B-BCC5-4260-90ED-C9182D7257FF}" type="slidenum">
              <a:rPr lang="en-US" smtClean="0">
                <a:solidFill>
                  <a:prstClr val="black"/>
                </a:solidFill>
              </a:rPr>
              <a:pPr>
                <a:defRPr/>
              </a:pPr>
              <a:t>6</a:t>
            </a:fld>
            <a:endParaRPr lang="en-US" dirty="0">
              <a:solidFill>
                <a:prstClr val="black"/>
              </a:solidFill>
            </a:endParaRPr>
          </a:p>
        </p:txBody>
      </p:sp>
    </p:spTree>
    <p:extLst>
      <p:ext uri="{BB962C8B-B14F-4D97-AF65-F5344CB8AC3E}">
        <p14:creationId xmlns:p14="http://schemas.microsoft.com/office/powerpoint/2010/main" val="130223513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ED0997B-BCC5-4260-90ED-C9182D7257FF}" type="slidenum">
              <a:rPr lang="en-US" smtClean="0"/>
              <a:pPr>
                <a:defRPr/>
              </a:pPr>
              <a:t>54</a:t>
            </a:fld>
            <a:endParaRPr lang="en-US" dirty="0"/>
          </a:p>
        </p:txBody>
      </p:sp>
    </p:spTree>
    <p:extLst>
      <p:ext uri="{BB962C8B-B14F-4D97-AF65-F5344CB8AC3E}">
        <p14:creationId xmlns:p14="http://schemas.microsoft.com/office/powerpoint/2010/main" val="238110810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ED0997B-BCC5-4260-90ED-C9182D7257FF}" type="slidenum">
              <a:rPr lang="en-US" smtClean="0"/>
              <a:pPr>
                <a:defRPr/>
              </a:pPr>
              <a:t>55</a:t>
            </a:fld>
            <a:endParaRPr lang="en-US" dirty="0"/>
          </a:p>
        </p:txBody>
      </p:sp>
    </p:spTree>
    <p:extLst>
      <p:ext uri="{BB962C8B-B14F-4D97-AF65-F5344CB8AC3E}">
        <p14:creationId xmlns:p14="http://schemas.microsoft.com/office/powerpoint/2010/main" val="238110810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0" dirty="0"/>
          </a:p>
        </p:txBody>
      </p:sp>
      <p:sp>
        <p:nvSpPr>
          <p:cNvPr id="4" name="Slide Number Placeholder 3"/>
          <p:cNvSpPr>
            <a:spLocks noGrp="1"/>
          </p:cNvSpPr>
          <p:nvPr>
            <p:ph type="sldNum" sz="quarter" idx="10"/>
          </p:nvPr>
        </p:nvSpPr>
        <p:spPr/>
        <p:txBody>
          <a:bodyPr/>
          <a:lstStyle/>
          <a:p>
            <a:pPr>
              <a:defRPr/>
            </a:pPr>
            <a:fld id="{3ED0997B-BCC5-4260-90ED-C9182D7257FF}" type="slidenum">
              <a:rPr lang="en-US" smtClean="0">
                <a:solidFill>
                  <a:prstClr val="black"/>
                </a:solidFill>
              </a:rPr>
              <a:pPr>
                <a:defRPr/>
              </a:pPr>
              <a:t>56</a:t>
            </a:fld>
            <a:endParaRPr lang="en-US" dirty="0">
              <a:solidFill>
                <a:prstClr val="black"/>
              </a:solidFill>
            </a:endParaRPr>
          </a:p>
        </p:txBody>
      </p:sp>
    </p:spTree>
    <p:extLst>
      <p:ext uri="{BB962C8B-B14F-4D97-AF65-F5344CB8AC3E}">
        <p14:creationId xmlns:p14="http://schemas.microsoft.com/office/powerpoint/2010/main" val="317301372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3282" name="Slide Image Placeholder 1"/>
          <p:cNvSpPr>
            <a:spLocks noGrp="1" noRot="1" noChangeAspect="1" noTextEdit="1"/>
          </p:cNvSpPr>
          <p:nvPr>
            <p:ph type="sldImg"/>
          </p:nvPr>
        </p:nvSpPr>
        <p:spPr>
          <a:ln/>
        </p:spPr>
      </p:sp>
      <p:sp>
        <p:nvSpPr>
          <p:cNvPr id="353283" name="Notes Placeholder 2"/>
          <p:cNvSpPr>
            <a:spLocks noGrp="1"/>
          </p:cNvSpPr>
          <p:nvPr>
            <p:ph type="body" idx="1"/>
          </p:nvPr>
        </p:nvSpPr>
        <p:spPr>
          <a:noFill/>
          <a:ln/>
        </p:spPr>
        <p:txBody>
          <a:bodyPr/>
          <a:lstStyle/>
          <a:p>
            <a:r>
              <a:rPr lang="en-US" dirty="0" smtClean="0">
                <a:latin typeface="Arial" pitchFamily="34" charset="0"/>
              </a:rPr>
              <a:t>Crosswalk Maintenance table contains parent and child records.  </a:t>
            </a:r>
          </a:p>
          <a:p>
            <a:r>
              <a:rPr lang="en-US" dirty="0" smtClean="0">
                <a:latin typeface="Arial" pitchFamily="34" charset="0"/>
              </a:rPr>
              <a:t>	Parent record – User defined code which is given a priority level.  </a:t>
            </a:r>
          </a:p>
          <a:p>
            <a:r>
              <a:rPr lang="en-US" dirty="0" smtClean="0">
                <a:latin typeface="Arial" pitchFamily="34" charset="0"/>
              </a:rPr>
              <a:t>	Child record – Under each code (or parent record), the user can setup multiple 'children' values. </a:t>
            </a:r>
          </a:p>
          <a:p>
            <a:endParaRPr lang="en-US" dirty="0" smtClean="0">
              <a:latin typeface="Arial" pitchFamily="34" charset="0"/>
            </a:endParaRPr>
          </a:p>
          <a:p>
            <a:r>
              <a:rPr lang="en-US" dirty="0" smtClean="0">
                <a:latin typeface="Arial" pitchFamily="34" charset="0"/>
              </a:rPr>
              <a:t>Crosswalk Batch processes will not apply crosswalk rules if any of the To fields for that rule are already filled in. So during the manual creation of DBRs, users must not fill in fields that crosswalk rules are supposed to alter.</a:t>
            </a:r>
          </a:p>
          <a:p>
            <a:endParaRPr lang="en-US" dirty="0" smtClean="0">
              <a:latin typeface="Arial" pitchFamily="34" charset="0"/>
            </a:endParaRPr>
          </a:p>
          <a:p>
            <a:r>
              <a:rPr lang="en-US" dirty="0" smtClean="0">
                <a:latin typeface="Arial" pitchFamily="34" charset="0"/>
              </a:rPr>
              <a:t>Priority – relates to the ‘parent’ record and determines which order the crosswalk Batch process reads them in, the lowest number priority is read first.</a:t>
            </a:r>
          </a:p>
          <a:p>
            <a:r>
              <a:rPr lang="en-US" dirty="0" smtClean="0">
                <a:latin typeface="Arial" pitchFamily="34" charset="0"/>
              </a:rPr>
              <a:t>Sequence – relates to the ‘child’ record.  The lowest sequence number is crosswalked first.</a:t>
            </a:r>
          </a:p>
          <a:p>
            <a:endParaRPr lang="en-US" dirty="0" smtClean="0">
              <a:latin typeface="Arial" pitchFamily="34" charset="0"/>
            </a:endParaRPr>
          </a:p>
        </p:txBody>
      </p:sp>
      <p:sp>
        <p:nvSpPr>
          <p:cNvPr id="353284" name="Slide Number Placeholder 3"/>
          <p:cNvSpPr>
            <a:spLocks noGrp="1"/>
          </p:cNvSpPr>
          <p:nvPr>
            <p:ph type="sldNum" sz="quarter" idx="5"/>
          </p:nvPr>
        </p:nvSpPr>
        <p:spPr>
          <a:noFill/>
        </p:spPr>
        <p:txBody>
          <a:bodyPr/>
          <a:lstStyle/>
          <a:p>
            <a:fld id="{D9387AD9-7D2E-47EA-9CEA-E9013F0FC0D6}" type="slidenum">
              <a:rPr lang="en-US" smtClean="0">
                <a:solidFill>
                  <a:prstClr val="black"/>
                </a:solidFill>
                <a:latin typeface="Arial" pitchFamily="34" charset="0"/>
              </a:rPr>
              <a:pPr/>
              <a:t>57</a:t>
            </a:fld>
            <a:endParaRPr lang="en-US" dirty="0" smtClean="0">
              <a:solidFill>
                <a:prstClr val="black"/>
              </a:solidFill>
              <a:latin typeface="Arial" pitchFamily="34" charset="0"/>
            </a:endParaRPr>
          </a:p>
        </p:txBody>
      </p:sp>
    </p:spTree>
    <p:extLst>
      <p:ext uri="{BB962C8B-B14F-4D97-AF65-F5344CB8AC3E}">
        <p14:creationId xmlns:p14="http://schemas.microsoft.com/office/powerpoint/2010/main" val="101847539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0" dirty="0"/>
          </a:p>
        </p:txBody>
      </p:sp>
      <p:sp>
        <p:nvSpPr>
          <p:cNvPr id="4" name="Slide Number Placeholder 3"/>
          <p:cNvSpPr>
            <a:spLocks noGrp="1"/>
          </p:cNvSpPr>
          <p:nvPr>
            <p:ph type="sldNum" sz="quarter" idx="10"/>
          </p:nvPr>
        </p:nvSpPr>
        <p:spPr/>
        <p:txBody>
          <a:bodyPr/>
          <a:lstStyle/>
          <a:p>
            <a:pPr>
              <a:defRPr/>
            </a:pPr>
            <a:fld id="{3ED0997B-BCC5-4260-90ED-C9182D7257FF}" type="slidenum">
              <a:rPr lang="en-US" smtClean="0">
                <a:solidFill>
                  <a:prstClr val="black"/>
                </a:solidFill>
              </a:rPr>
              <a:pPr>
                <a:defRPr/>
              </a:pPr>
              <a:t>66</a:t>
            </a:fld>
            <a:endParaRPr lang="en-US" dirty="0">
              <a:solidFill>
                <a:prstClr val="black"/>
              </a:solidFill>
            </a:endParaRPr>
          </a:p>
        </p:txBody>
      </p:sp>
    </p:spTree>
    <p:extLst>
      <p:ext uri="{BB962C8B-B14F-4D97-AF65-F5344CB8AC3E}">
        <p14:creationId xmlns:p14="http://schemas.microsoft.com/office/powerpoint/2010/main" val="317301372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sz="1200" kern="1200" dirty="0" smtClean="0">
              <a:solidFill>
                <a:schemeClr val="tx1"/>
              </a:solidFill>
              <a:effectLst/>
              <a:latin typeface="Arial" charset="0"/>
              <a:ea typeface="+mn-ea"/>
              <a:cs typeface="+mn-cs"/>
            </a:endParaRPr>
          </a:p>
        </p:txBody>
      </p:sp>
      <p:sp>
        <p:nvSpPr>
          <p:cNvPr id="4" name="Slide Number Placeholder 3"/>
          <p:cNvSpPr>
            <a:spLocks noGrp="1"/>
          </p:cNvSpPr>
          <p:nvPr>
            <p:ph type="sldNum" sz="quarter" idx="10"/>
          </p:nvPr>
        </p:nvSpPr>
        <p:spPr/>
        <p:txBody>
          <a:bodyPr/>
          <a:lstStyle/>
          <a:p>
            <a:pPr>
              <a:defRPr/>
            </a:pPr>
            <a:fld id="{7F59A67A-C8EC-46D2-80A7-005A65EF8513}" type="slidenum">
              <a:rPr lang="en-US" smtClean="0">
                <a:solidFill>
                  <a:prstClr val="black"/>
                </a:solidFill>
              </a:rPr>
              <a:pPr>
                <a:defRPr/>
              </a:pPr>
              <a:t>67</a:t>
            </a:fld>
            <a:endParaRPr lang="en-US" dirty="0">
              <a:solidFill>
                <a:prstClr val="black"/>
              </a:solidFill>
            </a:endParaRPr>
          </a:p>
        </p:txBody>
      </p:sp>
    </p:spTree>
    <p:extLst>
      <p:ext uri="{BB962C8B-B14F-4D97-AF65-F5344CB8AC3E}">
        <p14:creationId xmlns:p14="http://schemas.microsoft.com/office/powerpoint/2010/main" val="265439216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ED0997B-BCC5-4260-90ED-C9182D7257FF}" type="slidenum">
              <a:rPr lang="en-US" smtClean="0">
                <a:solidFill>
                  <a:prstClr val="black"/>
                </a:solidFill>
              </a:rPr>
              <a:pPr>
                <a:defRPr/>
              </a:pPr>
              <a:t>68</a:t>
            </a:fld>
            <a:endParaRPr lang="en-US" dirty="0">
              <a:solidFill>
                <a:prstClr val="black"/>
              </a:solidFill>
            </a:endParaRPr>
          </a:p>
        </p:txBody>
      </p:sp>
    </p:spTree>
    <p:extLst>
      <p:ext uri="{BB962C8B-B14F-4D97-AF65-F5344CB8AC3E}">
        <p14:creationId xmlns:p14="http://schemas.microsoft.com/office/powerpoint/2010/main" val="225129396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ED0997B-BCC5-4260-90ED-C9182D7257FF}" type="slidenum">
              <a:rPr lang="en-US" smtClean="0">
                <a:solidFill>
                  <a:prstClr val="black"/>
                </a:solidFill>
              </a:rPr>
              <a:pPr>
                <a:defRPr/>
              </a:pPr>
              <a:t>69</a:t>
            </a:fld>
            <a:endParaRPr lang="en-US" dirty="0">
              <a:solidFill>
                <a:prstClr val="black"/>
              </a:solidFill>
            </a:endParaRPr>
          </a:p>
        </p:txBody>
      </p:sp>
    </p:spTree>
    <p:extLst>
      <p:ext uri="{BB962C8B-B14F-4D97-AF65-F5344CB8AC3E}">
        <p14:creationId xmlns:p14="http://schemas.microsoft.com/office/powerpoint/2010/main" val="225129396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ED0997B-BCC5-4260-90ED-C9182D7257FF}" type="slidenum">
              <a:rPr lang="en-US" smtClean="0">
                <a:solidFill>
                  <a:prstClr val="black"/>
                </a:solidFill>
              </a:rPr>
              <a:pPr>
                <a:defRPr/>
              </a:pPr>
              <a:t>70</a:t>
            </a:fld>
            <a:endParaRPr lang="en-US" dirty="0">
              <a:solidFill>
                <a:prstClr val="black"/>
              </a:solidFill>
            </a:endParaRPr>
          </a:p>
        </p:txBody>
      </p:sp>
    </p:spTree>
    <p:extLst>
      <p:ext uri="{BB962C8B-B14F-4D97-AF65-F5344CB8AC3E}">
        <p14:creationId xmlns:p14="http://schemas.microsoft.com/office/powerpoint/2010/main" val="129648562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818" name="Slide Image Placeholder 1"/>
          <p:cNvSpPr>
            <a:spLocks noGrp="1" noRot="1" noChangeAspect="1" noTextEdit="1"/>
          </p:cNvSpPr>
          <p:nvPr>
            <p:ph type="sldImg"/>
          </p:nvPr>
        </p:nvSpPr>
        <p:spPr>
          <a:ln/>
        </p:spPr>
      </p:sp>
      <p:sp>
        <p:nvSpPr>
          <p:cNvPr id="290819" name="Notes Placeholder 2"/>
          <p:cNvSpPr>
            <a:spLocks noGrp="1"/>
          </p:cNvSpPr>
          <p:nvPr>
            <p:ph type="body" idx="1"/>
          </p:nvPr>
        </p:nvSpPr>
        <p:spPr>
          <a:noFill/>
          <a:ln/>
        </p:spPr>
        <p:txBody>
          <a:bodyPr/>
          <a:lstStyle/>
          <a:p>
            <a:r>
              <a:rPr lang="en-US" dirty="0" smtClean="0"/>
              <a:t>Explain relationship between Statement, document, Accounting Lines, and detail billing records</a:t>
            </a:r>
          </a:p>
        </p:txBody>
      </p:sp>
      <p:sp>
        <p:nvSpPr>
          <p:cNvPr id="290820" name="Slide Number Placeholder 3"/>
          <p:cNvSpPr>
            <a:spLocks noGrp="1"/>
          </p:cNvSpPr>
          <p:nvPr>
            <p:ph type="sldNum" sz="quarter" idx="5"/>
          </p:nvPr>
        </p:nvSpPr>
        <p:spPr>
          <a:noFill/>
        </p:spPr>
        <p:txBody>
          <a:bodyPr/>
          <a:lstStyle/>
          <a:p>
            <a:fld id="{4A45BF1F-E84C-4C33-A10A-6B312B49B27E}" type="slidenum">
              <a:rPr lang="en-US" smtClean="0">
                <a:solidFill>
                  <a:prstClr val="black"/>
                </a:solidFill>
              </a:rPr>
              <a:pPr/>
              <a:t>76</a:t>
            </a:fld>
            <a:endParaRPr lang="en-US" dirty="0" smtClean="0">
              <a:solidFill>
                <a:prstClr val="black"/>
              </a:solidFill>
            </a:endParaRPr>
          </a:p>
        </p:txBody>
      </p:sp>
    </p:spTree>
    <p:extLst>
      <p:ext uri="{BB962C8B-B14F-4D97-AF65-F5344CB8AC3E}">
        <p14:creationId xmlns:p14="http://schemas.microsoft.com/office/powerpoint/2010/main" val="19198755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ED0997B-BCC5-4260-90ED-C9182D7257FF}" type="slidenum">
              <a:rPr lang="en-US" smtClean="0">
                <a:solidFill>
                  <a:prstClr val="black"/>
                </a:solidFill>
              </a:rPr>
              <a:pPr>
                <a:defRPr/>
              </a:pPr>
              <a:t>7</a:t>
            </a:fld>
            <a:endParaRPr lang="en-US" dirty="0">
              <a:solidFill>
                <a:prstClr val="black"/>
              </a:solidFill>
            </a:endParaRPr>
          </a:p>
        </p:txBody>
      </p:sp>
    </p:spTree>
    <p:extLst>
      <p:ext uri="{BB962C8B-B14F-4D97-AF65-F5344CB8AC3E}">
        <p14:creationId xmlns:p14="http://schemas.microsoft.com/office/powerpoint/2010/main" val="152985905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3" name="Rectangle 2"/>
          <p:cNvSpPr>
            <a:spLocks noGrp="1" noRot="1" noChangeAspect="1" noChangeArrowheads="1" noTextEdit="1"/>
          </p:cNvSpPr>
          <p:nvPr>
            <p:ph type="sldImg"/>
          </p:nvPr>
        </p:nvSpPr>
        <p:spPr>
          <a:xfrm>
            <a:off x="1181100" y="696913"/>
            <a:ext cx="4648200" cy="3486150"/>
          </a:xfrm>
          <a:ln/>
        </p:spPr>
      </p:sp>
      <p:sp>
        <p:nvSpPr>
          <p:cNvPr id="112644" name="Rectangle 3"/>
          <p:cNvSpPr>
            <a:spLocks noGrp="1" noChangeArrowheads="1"/>
          </p:cNvSpPr>
          <p:nvPr>
            <p:ph type="body" idx="1"/>
          </p:nvPr>
        </p:nvSpPr>
        <p:spPr>
          <a:xfrm>
            <a:off x="701676" y="4416426"/>
            <a:ext cx="5607050" cy="4183063"/>
          </a:xfrm>
          <a:prstGeom prst="rect">
            <a:avLst/>
          </a:prstGeom>
          <a:noFill/>
          <a:ln/>
        </p:spPr>
        <p:txBody>
          <a:bodyPr lIns="91427" tIns="45713" rIns="91427" bIns="45713"/>
          <a:lstStyle/>
          <a:p>
            <a:pPr eaLnBrk="1" hangingPunct="1"/>
            <a:endParaRPr lang="en-US" dirty="0" smtClean="0">
              <a:latin typeface="Arial" pitchFamily="34" charset="0"/>
            </a:endParaRPr>
          </a:p>
        </p:txBody>
      </p:sp>
    </p:spTree>
    <p:extLst>
      <p:ext uri="{BB962C8B-B14F-4D97-AF65-F5344CB8AC3E}">
        <p14:creationId xmlns:p14="http://schemas.microsoft.com/office/powerpoint/2010/main" val="379449382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890" name="Slide Image Placeholder 1"/>
          <p:cNvSpPr>
            <a:spLocks noGrp="1" noRot="1" noChangeAspect="1" noTextEdit="1"/>
          </p:cNvSpPr>
          <p:nvPr>
            <p:ph type="sldImg"/>
          </p:nvPr>
        </p:nvSpPr>
        <p:spPr>
          <a:ln/>
        </p:spPr>
      </p:sp>
      <p:sp>
        <p:nvSpPr>
          <p:cNvPr id="293891" name="Notes Placeholder 2"/>
          <p:cNvSpPr>
            <a:spLocks noGrp="1"/>
          </p:cNvSpPr>
          <p:nvPr>
            <p:ph type="body" idx="1"/>
          </p:nvPr>
        </p:nvSpPr>
        <p:spPr>
          <a:noFill/>
          <a:ln/>
        </p:spPr>
        <p:txBody>
          <a:bodyPr/>
          <a:lstStyle/>
          <a:p>
            <a:pPr lvl="1">
              <a:buFontTx/>
              <a:buNone/>
            </a:pPr>
            <a:endParaRPr lang="en-US" sz="1600" dirty="0" smtClean="0"/>
          </a:p>
        </p:txBody>
      </p:sp>
      <p:sp>
        <p:nvSpPr>
          <p:cNvPr id="293892" name="Slide Number Placeholder 3"/>
          <p:cNvSpPr>
            <a:spLocks noGrp="1"/>
          </p:cNvSpPr>
          <p:nvPr>
            <p:ph type="sldNum" sz="quarter" idx="5"/>
          </p:nvPr>
        </p:nvSpPr>
        <p:spPr>
          <a:noFill/>
        </p:spPr>
        <p:txBody>
          <a:bodyPr/>
          <a:lstStyle/>
          <a:p>
            <a:fld id="{46E227DC-6E80-4A6B-86C2-8B3E669040FD}" type="slidenum">
              <a:rPr lang="en-US" smtClean="0">
                <a:solidFill>
                  <a:prstClr val="black"/>
                </a:solidFill>
              </a:rPr>
              <a:pPr/>
              <a:t>80</a:t>
            </a:fld>
            <a:endParaRPr lang="en-US" dirty="0" smtClean="0">
              <a:solidFill>
                <a:prstClr val="black"/>
              </a:solidFill>
            </a:endParaRPr>
          </a:p>
        </p:txBody>
      </p:sp>
    </p:spTree>
    <p:extLst>
      <p:ext uri="{BB962C8B-B14F-4D97-AF65-F5344CB8AC3E}">
        <p14:creationId xmlns:p14="http://schemas.microsoft.com/office/powerpoint/2010/main" val="336437173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914" name="Slide Image Placeholder 1"/>
          <p:cNvSpPr>
            <a:spLocks noGrp="1" noRot="1" noChangeAspect="1" noTextEdit="1"/>
          </p:cNvSpPr>
          <p:nvPr>
            <p:ph type="sldImg"/>
          </p:nvPr>
        </p:nvSpPr>
        <p:spPr>
          <a:ln/>
        </p:spPr>
      </p:sp>
      <p:sp>
        <p:nvSpPr>
          <p:cNvPr id="294915" name="Notes Placeholder 2"/>
          <p:cNvSpPr>
            <a:spLocks noGrp="1"/>
          </p:cNvSpPr>
          <p:nvPr>
            <p:ph type="body" idx="1"/>
          </p:nvPr>
        </p:nvSpPr>
        <p:spPr>
          <a:noFill/>
          <a:ln/>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Indexed</a:t>
            </a:r>
            <a:r>
              <a:rPr lang="en-US" baseline="0" dirty="0" smtClean="0"/>
              <a:t> parameters provide the quickest search results when queried. It is also good practice to include as many additional search criteria as possible in order to narrow down the DBR search. </a:t>
            </a:r>
            <a:endParaRPr lang="en-US" dirty="0" smtClean="0"/>
          </a:p>
        </p:txBody>
      </p:sp>
      <p:sp>
        <p:nvSpPr>
          <p:cNvPr id="294916" name="Slide Number Placeholder 3"/>
          <p:cNvSpPr>
            <a:spLocks noGrp="1"/>
          </p:cNvSpPr>
          <p:nvPr>
            <p:ph type="sldNum" sz="quarter" idx="5"/>
          </p:nvPr>
        </p:nvSpPr>
        <p:spPr>
          <a:noFill/>
        </p:spPr>
        <p:txBody>
          <a:bodyPr/>
          <a:lstStyle/>
          <a:p>
            <a:fld id="{C094143A-ADD4-4B61-A3C5-F3CC50AABE85}" type="slidenum">
              <a:rPr lang="en-US" smtClean="0">
                <a:solidFill>
                  <a:prstClr val="black"/>
                </a:solidFill>
              </a:rPr>
              <a:pPr/>
              <a:t>81</a:t>
            </a:fld>
            <a:endParaRPr lang="en-US" dirty="0" smtClean="0">
              <a:solidFill>
                <a:prstClr val="black"/>
              </a:solidFill>
            </a:endParaRPr>
          </a:p>
        </p:txBody>
      </p:sp>
    </p:spTree>
    <p:extLst>
      <p:ext uri="{BB962C8B-B14F-4D97-AF65-F5344CB8AC3E}">
        <p14:creationId xmlns:p14="http://schemas.microsoft.com/office/powerpoint/2010/main" val="24695863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Indexed</a:t>
            </a:r>
            <a:r>
              <a:rPr lang="en-US" baseline="0" dirty="0" smtClean="0"/>
              <a:t> parameters provide the quickest search results when queried. It is also good practice to include as many additional search criteria as possible in order to narrow down the DBR search. </a:t>
            </a:r>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3ED0997B-BCC5-4260-90ED-C9182D7257FF}" type="slidenum">
              <a:rPr lang="en-US" smtClean="0">
                <a:solidFill>
                  <a:prstClr val="black"/>
                </a:solidFill>
              </a:rPr>
              <a:pPr>
                <a:defRPr/>
              </a:pPr>
              <a:t>82</a:t>
            </a:fld>
            <a:endParaRPr lang="en-US" dirty="0">
              <a:solidFill>
                <a:prstClr val="black"/>
              </a:solidFill>
            </a:endParaRPr>
          </a:p>
        </p:txBody>
      </p:sp>
    </p:spTree>
    <p:extLst>
      <p:ext uri="{BB962C8B-B14F-4D97-AF65-F5344CB8AC3E}">
        <p14:creationId xmlns:p14="http://schemas.microsoft.com/office/powerpoint/2010/main" val="306447275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Indexed</a:t>
            </a:r>
            <a:r>
              <a:rPr lang="en-US" baseline="0" dirty="0" smtClean="0"/>
              <a:t> parameters provide the quickest search results when queried. It is also good practice to include as many additional search criteria as possible in order to narrow down the DBR search. </a:t>
            </a:r>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3ED0997B-BCC5-4260-90ED-C9182D7257FF}" type="slidenum">
              <a:rPr lang="en-US" smtClean="0">
                <a:solidFill>
                  <a:prstClr val="black"/>
                </a:solidFill>
              </a:rPr>
              <a:pPr>
                <a:defRPr/>
              </a:pPr>
              <a:t>83</a:t>
            </a:fld>
            <a:endParaRPr lang="en-US" dirty="0">
              <a:solidFill>
                <a:prstClr val="black"/>
              </a:solidFill>
            </a:endParaRPr>
          </a:p>
        </p:txBody>
      </p:sp>
    </p:spTree>
    <p:extLst>
      <p:ext uri="{BB962C8B-B14F-4D97-AF65-F5344CB8AC3E}">
        <p14:creationId xmlns:p14="http://schemas.microsoft.com/office/powerpoint/2010/main" val="90518246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Indexed</a:t>
            </a:r>
            <a:r>
              <a:rPr lang="en-US" baseline="0" dirty="0" smtClean="0"/>
              <a:t> parameters provide the quickest search results when queried. It is also good practice to include as many additional search criteria as possible in order to narrow down the DBR search. </a:t>
            </a:r>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3ED0997B-BCC5-4260-90ED-C9182D7257FF}" type="slidenum">
              <a:rPr lang="en-US" smtClean="0">
                <a:solidFill>
                  <a:prstClr val="black"/>
                </a:solidFill>
              </a:rPr>
              <a:pPr>
                <a:defRPr/>
              </a:pPr>
              <a:t>84</a:t>
            </a:fld>
            <a:endParaRPr lang="en-US" dirty="0">
              <a:solidFill>
                <a:prstClr val="black"/>
              </a:solidFill>
            </a:endParaRPr>
          </a:p>
        </p:txBody>
      </p:sp>
    </p:spTree>
    <p:extLst>
      <p:ext uri="{BB962C8B-B14F-4D97-AF65-F5344CB8AC3E}">
        <p14:creationId xmlns:p14="http://schemas.microsoft.com/office/powerpoint/2010/main" val="406752685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Indexed</a:t>
            </a:r>
            <a:r>
              <a:rPr lang="en-US" baseline="0" dirty="0" smtClean="0"/>
              <a:t> parameters provide the quickest search results when queried. It is also good practice to include as many additional search criteria as possible in order to narrow down the DBR search. </a:t>
            </a:r>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3ED0997B-BCC5-4260-90ED-C9182D7257FF}" type="slidenum">
              <a:rPr lang="en-US" smtClean="0">
                <a:solidFill>
                  <a:prstClr val="black"/>
                </a:solidFill>
              </a:rPr>
              <a:pPr>
                <a:defRPr/>
              </a:pPr>
              <a:t>85</a:t>
            </a:fld>
            <a:endParaRPr lang="en-US" dirty="0">
              <a:solidFill>
                <a:prstClr val="black"/>
              </a:solidFill>
            </a:endParaRPr>
          </a:p>
        </p:txBody>
      </p:sp>
    </p:spTree>
    <p:extLst>
      <p:ext uri="{BB962C8B-B14F-4D97-AF65-F5344CB8AC3E}">
        <p14:creationId xmlns:p14="http://schemas.microsoft.com/office/powerpoint/2010/main" val="197628389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Indexed</a:t>
            </a:r>
            <a:r>
              <a:rPr lang="en-US" baseline="0" dirty="0" smtClean="0"/>
              <a:t> parameters provide the quickest search results when queried. It is also good practice to include as many additional search criteria as possible in order to narrow down the DBR search. </a:t>
            </a:r>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3ED0997B-BCC5-4260-90ED-C9182D7257FF}" type="slidenum">
              <a:rPr lang="en-US" smtClean="0">
                <a:solidFill>
                  <a:prstClr val="black"/>
                </a:solidFill>
              </a:rPr>
              <a:pPr>
                <a:defRPr/>
              </a:pPr>
              <a:t>86</a:t>
            </a:fld>
            <a:endParaRPr lang="en-US" dirty="0">
              <a:solidFill>
                <a:prstClr val="black"/>
              </a:solidFill>
            </a:endParaRPr>
          </a:p>
        </p:txBody>
      </p:sp>
    </p:spTree>
    <p:extLst>
      <p:ext uri="{BB962C8B-B14F-4D97-AF65-F5344CB8AC3E}">
        <p14:creationId xmlns:p14="http://schemas.microsoft.com/office/powerpoint/2010/main" val="382592023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2498" name="Slide Image Placeholder 1"/>
          <p:cNvSpPr>
            <a:spLocks noGrp="1" noRot="1" noChangeAspect="1" noTextEdit="1"/>
          </p:cNvSpPr>
          <p:nvPr>
            <p:ph type="sldImg"/>
          </p:nvPr>
        </p:nvSpPr>
        <p:spPr>
          <a:ln/>
        </p:spPr>
      </p:sp>
      <p:sp>
        <p:nvSpPr>
          <p:cNvPr id="362499" name="Notes Placeholder 2"/>
          <p:cNvSpPr>
            <a:spLocks noGrp="1"/>
          </p:cNvSpPr>
          <p:nvPr>
            <p:ph type="body" idx="1"/>
          </p:nvPr>
        </p:nvSpPr>
        <p:spPr>
          <a:noFill/>
          <a:ln/>
        </p:spPr>
        <p:txBody>
          <a:bodyPr/>
          <a:lstStyle/>
          <a:p>
            <a:endParaRPr lang="en-US" dirty="0" smtClean="0">
              <a:latin typeface="Arial" pitchFamily="34" charset="0"/>
            </a:endParaRPr>
          </a:p>
        </p:txBody>
      </p:sp>
      <p:sp>
        <p:nvSpPr>
          <p:cNvPr id="362500" name="Slide Number Placeholder 3"/>
          <p:cNvSpPr>
            <a:spLocks noGrp="1"/>
          </p:cNvSpPr>
          <p:nvPr>
            <p:ph type="sldNum" sz="quarter" idx="5"/>
          </p:nvPr>
        </p:nvSpPr>
        <p:spPr>
          <a:noFill/>
        </p:spPr>
        <p:txBody>
          <a:bodyPr/>
          <a:lstStyle/>
          <a:p>
            <a:fld id="{EE7EEEE7-58B1-4638-AD05-0BED5A5D3566}" type="slidenum">
              <a:rPr lang="en-US" smtClean="0">
                <a:latin typeface="Arial" pitchFamily="34" charset="0"/>
              </a:rPr>
              <a:pPr/>
              <a:t>87</a:t>
            </a:fld>
            <a:endParaRPr lang="en-US" dirty="0" smtClean="0">
              <a:latin typeface="Arial" pitchFamily="34" charset="0"/>
            </a:endParaRPr>
          </a:p>
        </p:txBody>
      </p:sp>
    </p:spTree>
    <p:extLst>
      <p:ext uri="{BB962C8B-B14F-4D97-AF65-F5344CB8AC3E}">
        <p14:creationId xmlns:p14="http://schemas.microsoft.com/office/powerpoint/2010/main" val="335752691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3" name="Rectangle 2"/>
          <p:cNvSpPr>
            <a:spLocks noGrp="1" noRot="1" noChangeAspect="1" noChangeArrowheads="1" noTextEdit="1"/>
          </p:cNvSpPr>
          <p:nvPr>
            <p:ph type="sldImg"/>
          </p:nvPr>
        </p:nvSpPr>
        <p:spPr>
          <a:xfrm>
            <a:off x="1181100" y="696913"/>
            <a:ext cx="4648200" cy="3486150"/>
          </a:xfrm>
          <a:ln/>
        </p:spPr>
      </p:sp>
      <p:sp>
        <p:nvSpPr>
          <p:cNvPr id="112644" name="Rectangle 3"/>
          <p:cNvSpPr>
            <a:spLocks noGrp="1" noChangeArrowheads="1"/>
          </p:cNvSpPr>
          <p:nvPr>
            <p:ph type="body" idx="1"/>
          </p:nvPr>
        </p:nvSpPr>
        <p:spPr>
          <a:xfrm>
            <a:off x="701676" y="4416426"/>
            <a:ext cx="5607050" cy="4183063"/>
          </a:xfrm>
          <a:prstGeom prst="rect">
            <a:avLst/>
          </a:prstGeom>
          <a:noFill/>
          <a:ln/>
        </p:spPr>
        <p:txBody>
          <a:bodyPr lIns="91427" tIns="45713" rIns="91427" bIns="45713"/>
          <a:lstStyle/>
          <a:p>
            <a:pPr eaLnBrk="1" hangingPunct="1"/>
            <a:endParaRPr lang="en-US" dirty="0" smtClean="0">
              <a:latin typeface="Arial" pitchFamily="34" charset="0"/>
            </a:endParaRPr>
          </a:p>
        </p:txBody>
      </p:sp>
    </p:spTree>
    <p:extLst>
      <p:ext uri="{BB962C8B-B14F-4D97-AF65-F5344CB8AC3E}">
        <p14:creationId xmlns:p14="http://schemas.microsoft.com/office/powerpoint/2010/main" val="5419954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ED0997B-BCC5-4260-90ED-C9182D7257FF}" type="slidenum">
              <a:rPr lang="en-US" smtClean="0"/>
              <a:pPr>
                <a:defRPr/>
              </a:pPr>
              <a:t>8</a:t>
            </a:fld>
            <a:endParaRPr lang="en-US" dirty="0"/>
          </a:p>
        </p:txBody>
      </p:sp>
    </p:spTree>
    <p:extLst>
      <p:ext uri="{BB962C8B-B14F-4D97-AF65-F5344CB8AC3E}">
        <p14:creationId xmlns:p14="http://schemas.microsoft.com/office/powerpoint/2010/main" val="317766106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pPr>
              <a:defRPr/>
            </a:pPr>
            <a:fld id="{3ED0997B-BCC5-4260-90ED-C9182D7257FF}" type="slidenum">
              <a:rPr lang="en-US" smtClean="0">
                <a:solidFill>
                  <a:prstClr val="black"/>
                </a:solidFill>
              </a:rPr>
              <a:pPr>
                <a:defRPr/>
              </a:pPr>
              <a:t>99</a:t>
            </a:fld>
            <a:endParaRPr lang="en-US" dirty="0">
              <a:solidFill>
                <a:prstClr val="black"/>
              </a:solidFill>
            </a:endParaRPr>
          </a:p>
        </p:txBody>
      </p:sp>
    </p:spTree>
    <p:extLst>
      <p:ext uri="{BB962C8B-B14F-4D97-AF65-F5344CB8AC3E}">
        <p14:creationId xmlns:p14="http://schemas.microsoft.com/office/powerpoint/2010/main" val="65212726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818" name="Slide Image Placeholder 1"/>
          <p:cNvSpPr>
            <a:spLocks noGrp="1" noRot="1" noChangeAspect="1" noTextEdit="1"/>
          </p:cNvSpPr>
          <p:nvPr>
            <p:ph type="sldImg"/>
          </p:nvPr>
        </p:nvSpPr>
        <p:spPr>
          <a:ln/>
        </p:spPr>
      </p:sp>
      <p:sp>
        <p:nvSpPr>
          <p:cNvPr id="290819" name="Notes Placeholder 2"/>
          <p:cNvSpPr>
            <a:spLocks noGrp="1"/>
          </p:cNvSpPr>
          <p:nvPr>
            <p:ph type="body" idx="1"/>
          </p:nvPr>
        </p:nvSpPr>
        <p:spPr>
          <a:noFill/>
          <a:ln/>
        </p:spPr>
        <p:txBody>
          <a:bodyPr/>
          <a:lstStyle/>
          <a:p>
            <a:endParaRPr lang="en-US" dirty="0" smtClean="0"/>
          </a:p>
        </p:txBody>
      </p:sp>
      <p:sp>
        <p:nvSpPr>
          <p:cNvPr id="290820" name="Slide Number Placeholder 3"/>
          <p:cNvSpPr>
            <a:spLocks noGrp="1"/>
          </p:cNvSpPr>
          <p:nvPr>
            <p:ph type="sldNum" sz="quarter" idx="5"/>
          </p:nvPr>
        </p:nvSpPr>
        <p:spPr>
          <a:noFill/>
        </p:spPr>
        <p:txBody>
          <a:bodyPr/>
          <a:lstStyle/>
          <a:p>
            <a:fld id="{4A45BF1F-E84C-4C33-A10A-6B312B49B27E}" type="slidenum">
              <a:rPr lang="en-US" smtClean="0">
                <a:solidFill>
                  <a:prstClr val="black"/>
                </a:solidFill>
              </a:rPr>
              <a:pPr/>
              <a:t>100</a:t>
            </a:fld>
            <a:endParaRPr lang="en-US" dirty="0" smtClean="0">
              <a:solidFill>
                <a:prstClr val="black"/>
              </a:solidFill>
            </a:endParaRPr>
          </a:p>
        </p:txBody>
      </p:sp>
    </p:spTree>
    <p:extLst>
      <p:ext uri="{BB962C8B-B14F-4D97-AF65-F5344CB8AC3E}">
        <p14:creationId xmlns:p14="http://schemas.microsoft.com/office/powerpoint/2010/main" val="109206331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ED0997B-BCC5-4260-90ED-C9182D7257FF}" type="slidenum">
              <a:rPr lang="en-US" smtClean="0">
                <a:solidFill>
                  <a:prstClr val="black"/>
                </a:solidFill>
              </a:rPr>
              <a:pPr>
                <a:defRPr/>
              </a:pPr>
              <a:t>102</a:t>
            </a:fld>
            <a:endParaRPr lang="en-US" dirty="0">
              <a:solidFill>
                <a:prstClr val="black"/>
              </a:solidFill>
            </a:endParaRPr>
          </a:p>
        </p:txBody>
      </p:sp>
    </p:spTree>
    <p:extLst>
      <p:ext uri="{BB962C8B-B14F-4D97-AF65-F5344CB8AC3E}">
        <p14:creationId xmlns:p14="http://schemas.microsoft.com/office/powerpoint/2010/main" val="398277533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p:cNvSpPr>
            <a:spLocks noGrp="1" noChangeArrowheads="1"/>
          </p:cNvSpPr>
          <p:nvPr>
            <p:ph type="sldNum" sz="quarter" idx="5"/>
          </p:nvPr>
        </p:nvSpPr>
        <p:spPr>
          <a:noFill/>
        </p:spPr>
        <p:txBody>
          <a:bodyPr/>
          <a:lstStyle/>
          <a:p>
            <a:fld id="{EAF66938-A482-4920-82E3-2AA72C253DF3}" type="slidenum">
              <a:rPr lang="en-US"/>
              <a:pPr/>
              <a:t>103</a:t>
            </a:fld>
            <a:endParaRPr lang="en-US" dirty="0"/>
          </a:p>
        </p:txBody>
      </p:sp>
      <p:sp>
        <p:nvSpPr>
          <p:cNvPr id="22531" name="Rectangle 2"/>
          <p:cNvSpPr>
            <a:spLocks noGrp="1" noRot="1" noChangeAspect="1" noChangeArrowheads="1" noTextEdit="1"/>
          </p:cNvSpPr>
          <p:nvPr>
            <p:ph type="sldImg"/>
          </p:nvPr>
        </p:nvSpPr>
        <p:spPr>
          <a:xfrm>
            <a:off x="1181100" y="696913"/>
            <a:ext cx="4648200" cy="3486150"/>
          </a:xfrm>
          <a:ln/>
        </p:spPr>
      </p:sp>
      <p:sp>
        <p:nvSpPr>
          <p:cNvPr id="22532" name="Rectangle 3"/>
          <p:cNvSpPr>
            <a:spLocks noGrp="1" noChangeArrowheads="1"/>
          </p:cNvSpPr>
          <p:nvPr>
            <p:ph type="body" idx="1"/>
          </p:nvPr>
        </p:nvSpPr>
        <p:spPr>
          <a:noFill/>
          <a:ln/>
        </p:spPr>
        <p:txBody>
          <a:bodyPr/>
          <a:lstStyle/>
          <a:p>
            <a:pPr eaLnBrk="1" hangingPunct="1"/>
            <a:endParaRPr lang="en-US" dirty="0" smtClean="0"/>
          </a:p>
        </p:txBody>
      </p:sp>
    </p:spTree>
    <p:extLst>
      <p:ext uri="{BB962C8B-B14F-4D97-AF65-F5344CB8AC3E}">
        <p14:creationId xmlns:p14="http://schemas.microsoft.com/office/powerpoint/2010/main" val="215587329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3ED0997B-BCC5-4260-90ED-C9182D7257FF}" type="slidenum">
              <a:rPr lang="en-US" smtClean="0"/>
              <a:pPr>
                <a:defRPr/>
              </a:pPr>
              <a:t>104</a:t>
            </a:fld>
            <a:endParaRPr lang="en-US" dirty="0"/>
          </a:p>
        </p:txBody>
      </p:sp>
    </p:spTree>
    <p:extLst>
      <p:ext uri="{BB962C8B-B14F-4D97-AF65-F5344CB8AC3E}">
        <p14:creationId xmlns:p14="http://schemas.microsoft.com/office/powerpoint/2010/main" val="297373737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3ED0997B-BCC5-4260-90ED-C9182D7257FF}" type="slidenum">
              <a:rPr lang="en-US" smtClean="0"/>
              <a:pPr>
                <a:defRPr/>
              </a:pPr>
              <a:t>105</a:t>
            </a:fld>
            <a:endParaRPr lang="en-US" dirty="0"/>
          </a:p>
        </p:txBody>
      </p:sp>
    </p:spTree>
    <p:extLst>
      <p:ext uri="{BB962C8B-B14F-4D97-AF65-F5344CB8AC3E}">
        <p14:creationId xmlns:p14="http://schemas.microsoft.com/office/powerpoint/2010/main" val="297373737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3ED0997B-BCC5-4260-90ED-C9182D7257FF}" type="slidenum">
              <a:rPr lang="en-US" smtClean="0">
                <a:solidFill>
                  <a:prstClr val="black"/>
                </a:solidFill>
              </a:rPr>
              <a:pPr>
                <a:defRPr/>
              </a:pPr>
              <a:t>107</a:t>
            </a:fld>
            <a:endParaRPr lang="en-US" dirty="0">
              <a:solidFill>
                <a:prstClr val="black"/>
              </a:solidFill>
            </a:endParaRPr>
          </a:p>
        </p:txBody>
      </p:sp>
    </p:spTree>
    <p:extLst>
      <p:ext uri="{BB962C8B-B14F-4D97-AF65-F5344CB8AC3E}">
        <p14:creationId xmlns:p14="http://schemas.microsoft.com/office/powerpoint/2010/main" val="256202259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**Examples of some of the larger Non-Federal clients GSA has:</a:t>
            </a:r>
            <a:r>
              <a:rPr lang="en-US" baseline="0" dirty="0" smtClean="0"/>
              <a:t> </a:t>
            </a:r>
            <a:r>
              <a:rPr lang="en-US" dirty="0" smtClean="0"/>
              <a:t>state governments and large metropolitan areas and key cities</a:t>
            </a:r>
          </a:p>
        </p:txBody>
      </p:sp>
      <p:sp>
        <p:nvSpPr>
          <p:cNvPr id="4" name="Slide Number Placeholder 3"/>
          <p:cNvSpPr>
            <a:spLocks noGrp="1"/>
          </p:cNvSpPr>
          <p:nvPr>
            <p:ph type="sldNum" sz="quarter" idx="10"/>
          </p:nvPr>
        </p:nvSpPr>
        <p:spPr/>
        <p:txBody>
          <a:bodyPr/>
          <a:lstStyle/>
          <a:p>
            <a:pPr>
              <a:defRPr/>
            </a:pPr>
            <a:fld id="{3ED0997B-BCC5-4260-90ED-C9182D7257FF}" type="slidenum">
              <a:rPr lang="en-US" smtClean="0">
                <a:solidFill>
                  <a:prstClr val="black"/>
                </a:solidFill>
              </a:rPr>
              <a:pPr>
                <a:defRPr/>
              </a:pPr>
              <a:t>108</a:t>
            </a:fld>
            <a:endParaRPr lang="en-US" dirty="0">
              <a:solidFill>
                <a:prstClr val="black"/>
              </a:solidFill>
            </a:endParaRPr>
          </a:p>
        </p:txBody>
      </p:sp>
    </p:spTree>
    <p:extLst>
      <p:ext uri="{BB962C8B-B14F-4D97-AF65-F5344CB8AC3E}">
        <p14:creationId xmlns:p14="http://schemas.microsoft.com/office/powerpoint/2010/main" val="14524754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smtClean="0"/>
          </a:p>
        </p:txBody>
      </p:sp>
      <p:sp>
        <p:nvSpPr>
          <p:cNvPr id="4" name="Slide Number Placeholder 3"/>
          <p:cNvSpPr>
            <a:spLocks noGrp="1"/>
          </p:cNvSpPr>
          <p:nvPr>
            <p:ph type="sldNum" sz="quarter" idx="10"/>
          </p:nvPr>
        </p:nvSpPr>
        <p:spPr/>
        <p:txBody>
          <a:bodyPr/>
          <a:lstStyle/>
          <a:p>
            <a:pPr>
              <a:defRPr/>
            </a:pPr>
            <a:fld id="{3ED0997B-BCC5-4260-90ED-C9182D7257FF}" type="slidenum">
              <a:rPr lang="en-US" smtClean="0">
                <a:solidFill>
                  <a:prstClr val="black"/>
                </a:solidFill>
              </a:rPr>
              <a:pPr>
                <a:defRPr/>
              </a:pPr>
              <a:t>109</a:t>
            </a:fld>
            <a:endParaRPr lang="en-US" dirty="0">
              <a:solidFill>
                <a:prstClr val="black"/>
              </a:solidFill>
            </a:endParaRPr>
          </a:p>
        </p:txBody>
      </p:sp>
    </p:spTree>
    <p:extLst>
      <p:ext uri="{BB962C8B-B14F-4D97-AF65-F5344CB8AC3E}">
        <p14:creationId xmlns:p14="http://schemas.microsoft.com/office/powerpoint/2010/main" val="233841276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7"/>
          <p:cNvSpPr>
            <a:spLocks noGrp="1" noChangeArrowheads="1"/>
          </p:cNvSpPr>
          <p:nvPr>
            <p:ph type="sldNum" sz="quarter" idx="5"/>
          </p:nvPr>
        </p:nvSpPr>
        <p:spPr>
          <a:noFill/>
        </p:spPr>
        <p:txBody>
          <a:bodyPr/>
          <a:lstStyle/>
          <a:p>
            <a:fld id="{9FBAAF40-DFC2-41E7-964F-2A5231D9C062}" type="slidenum">
              <a:rPr lang="en-US" smtClean="0">
                <a:solidFill>
                  <a:prstClr val="black"/>
                </a:solidFill>
              </a:rPr>
              <a:pPr/>
              <a:t>110</a:t>
            </a:fld>
            <a:endParaRPr lang="en-US" dirty="0" smtClean="0">
              <a:solidFill>
                <a:prstClr val="black"/>
              </a:solidFill>
            </a:endParaRPr>
          </a:p>
        </p:txBody>
      </p:sp>
      <p:sp>
        <p:nvSpPr>
          <p:cNvPr id="54275" name="Rectangle 2"/>
          <p:cNvSpPr>
            <a:spLocks noGrp="1" noChangeArrowheads="1"/>
          </p:cNvSpPr>
          <p:nvPr>
            <p:ph type="body" idx="1"/>
          </p:nvPr>
        </p:nvSpPr>
        <p:spPr>
          <a:xfrm>
            <a:off x="914400" y="4343400"/>
            <a:ext cx="5029200" cy="4114800"/>
          </a:xfrm>
          <a:noFill/>
          <a:ln/>
        </p:spPr>
        <p:txBody>
          <a:bodyPr lIns="92032" tIns="46015" rIns="92032" bIns="46015"/>
          <a:lstStyle/>
          <a:p>
            <a:pPr marL="0" lvl="2" defTabSz="897251">
              <a:defRPr/>
            </a:pPr>
            <a:r>
              <a:rPr lang="en-US" sz="2000" dirty="0"/>
              <a:t>The Agreement can be set up to bill the customer based on a Flat Rate or Percentage, or be billed based on costs</a:t>
            </a:r>
          </a:p>
          <a:p>
            <a:pPr eaLnBrk="1" hangingPunct="1"/>
            <a:endParaRPr lang="en-US" dirty="0" smtClean="0"/>
          </a:p>
        </p:txBody>
      </p:sp>
      <p:sp>
        <p:nvSpPr>
          <p:cNvPr id="54276" name="Rectangle 3"/>
          <p:cNvSpPr>
            <a:spLocks noGrp="1" noRot="1" noChangeAspect="1" noChangeArrowheads="1" noTextEdit="1"/>
          </p:cNvSpPr>
          <p:nvPr>
            <p:ph type="sldImg"/>
          </p:nvPr>
        </p:nvSpPr>
        <p:spPr>
          <a:xfrm>
            <a:off x="1152525" y="692150"/>
            <a:ext cx="4554538" cy="3416300"/>
          </a:xfrm>
          <a:ln w="12700" cap="flat">
            <a:solidFill>
              <a:schemeClr val="tx1"/>
            </a:solidFill>
          </a:ln>
        </p:spPr>
      </p:sp>
    </p:spTree>
    <p:extLst>
      <p:ext uri="{BB962C8B-B14F-4D97-AF65-F5344CB8AC3E}">
        <p14:creationId xmlns:p14="http://schemas.microsoft.com/office/powerpoint/2010/main" val="5746662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p:cNvSpPr>
            <a:spLocks noGrp="1" noChangeArrowheads="1"/>
          </p:cNvSpPr>
          <p:nvPr>
            <p:ph type="sldNum" sz="quarter" idx="5"/>
          </p:nvPr>
        </p:nvSpPr>
        <p:spPr>
          <a:noFill/>
        </p:spPr>
        <p:txBody>
          <a:bodyPr/>
          <a:lstStyle/>
          <a:p>
            <a:fld id="{EAF66938-A482-4920-82E3-2AA72C253DF3}" type="slidenum">
              <a:rPr lang="en-US">
                <a:solidFill>
                  <a:prstClr val="black"/>
                </a:solidFill>
              </a:rPr>
              <a:pPr/>
              <a:t>9</a:t>
            </a:fld>
            <a:endParaRPr lang="en-US" dirty="0">
              <a:solidFill>
                <a:prstClr val="black"/>
              </a:solidFill>
            </a:endParaRPr>
          </a:p>
        </p:txBody>
      </p:sp>
      <p:sp>
        <p:nvSpPr>
          <p:cNvPr id="22531" name="Rectangle 2"/>
          <p:cNvSpPr>
            <a:spLocks noGrp="1" noRot="1" noChangeAspect="1" noChangeArrowheads="1" noTextEdit="1"/>
          </p:cNvSpPr>
          <p:nvPr>
            <p:ph type="sldImg"/>
          </p:nvPr>
        </p:nvSpPr>
        <p:spPr>
          <a:xfrm>
            <a:off x="1181100" y="696913"/>
            <a:ext cx="4648200" cy="3486150"/>
          </a:xfrm>
          <a:ln/>
        </p:spPr>
      </p:sp>
      <p:sp>
        <p:nvSpPr>
          <p:cNvPr id="22532" name="Rectangle 3"/>
          <p:cNvSpPr>
            <a:spLocks noGrp="1" noChangeArrowheads="1"/>
          </p:cNvSpPr>
          <p:nvPr>
            <p:ph type="body" idx="1"/>
          </p:nvPr>
        </p:nvSpPr>
        <p:spPr>
          <a:noFill/>
          <a:ln/>
        </p:spPr>
        <p:txBody>
          <a:bodyPr/>
          <a:lstStyle/>
          <a:p>
            <a:pPr eaLnBrk="1" hangingPunct="1"/>
            <a:endParaRPr lang="en-US" dirty="0" smtClean="0"/>
          </a:p>
        </p:txBody>
      </p:sp>
    </p:spTree>
    <p:extLst>
      <p:ext uri="{BB962C8B-B14F-4D97-AF65-F5344CB8AC3E}">
        <p14:creationId xmlns:p14="http://schemas.microsoft.com/office/powerpoint/2010/main" val="78450784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a:t>
            </a:r>
            <a:endParaRPr lang="en-US" dirty="0"/>
          </a:p>
        </p:txBody>
      </p:sp>
      <p:sp>
        <p:nvSpPr>
          <p:cNvPr id="4" name="Slide Number Placeholder 3"/>
          <p:cNvSpPr>
            <a:spLocks noGrp="1"/>
          </p:cNvSpPr>
          <p:nvPr>
            <p:ph type="sldNum" sz="quarter" idx="10"/>
          </p:nvPr>
        </p:nvSpPr>
        <p:spPr/>
        <p:txBody>
          <a:bodyPr/>
          <a:lstStyle/>
          <a:p>
            <a:pPr>
              <a:defRPr/>
            </a:pPr>
            <a:fld id="{3ED0997B-BCC5-4260-90ED-C9182D7257FF}" type="slidenum">
              <a:rPr lang="en-US" smtClean="0">
                <a:solidFill>
                  <a:prstClr val="black"/>
                </a:solidFill>
              </a:rPr>
              <a:pPr>
                <a:defRPr/>
              </a:pPr>
              <a:t>111</a:t>
            </a:fld>
            <a:endParaRPr lang="en-US" dirty="0">
              <a:solidFill>
                <a:prstClr val="black"/>
              </a:solidFill>
            </a:endParaRPr>
          </a:p>
        </p:txBody>
      </p:sp>
    </p:spTree>
    <p:extLst>
      <p:ext uri="{BB962C8B-B14F-4D97-AF65-F5344CB8AC3E}">
        <p14:creationId xmlns:p14="http://schemas.microsoft.com/office/powerpoint/2010/main" val="277865337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ED0997B-BCC5-4260-90ED-C9182D7257FF}" type="slidenum">
              <a:rPr lang="en-US" smtClean="0">
                <a:solidFill>
                  <a:prstClr val="black"/>
                </a:solidFill>
              </a:rPr>
              <a:pPr>
                <a:defRPr/>
              </a:pPr>
              <a:t>112</a:t>
            </a:fld>
            <a:endParaRPr lang="en-US" dirty="0">
              <a:solidFill>
                <a:prstClr val="black"/>
              </a:solidFill>
            </a:endParaRPr>
          </a:p>
        </p:txBody>
      </p:sp>
    </p:spTree>
    <p:extLst>
      <p:ext uri="{BB962C8B-B14F-4D97-AF65-F5344CB8AC3E}">
        <p14:creationId xmlns:p14="http://schemas.microsoft.com/office/powerpoint/2010/main" val="277121048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0B9C825-F38E-45BB-92C1-043DE61C9183}" type="slidenum">
              <a:rPr lang="en-US" smtClean="0">
                <a:solidFill>
                  <a:prstClr val="black"/>
                </a:solidFill>
              </a:rPr>
              <a:pPr/>
              <a:t>114</a:t>
            </a:fld>
            <a:endParaRPr lang="en-US" dirty="0">
              <a:solidFill>
                <a:prstClr val="black"/>
              </a:solidFill>
            </a:endParaRPr>
          </a:p>
        </p:txBody>
      </p:sp>
    </p:spTree>
    <p:extLst>
      <p:ext uri="{BB962C8B-B14F-4D97-AF65-F5344CB8AC3E}">
        <p14:creationId xmlns:p14="http://schemas.microsoft.com/office/powerpoint/2010/main" val="404909034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endParaRPr lang="en-US" sz="1200" dirty="0" smtClean="0"/>
          </a:p>
        </p:txBody>
      </p:sp>
      <p:sp>
        <p:nvSpPr>
          <p:cNvPr id="4" name="Slide Number Placeholder 3"/>
          <p:cNvSpPr>
            <a:spLocks noGrp="1"/>
          </p:cNvSpPr>
          <p:nvPr>
            <p:ph type="sldNum" sz="quarter" idx="10"/>
          </p:nvPr>
        </p:nvSpPr>
        <p:spPr/>
        <p:txBody>
          <a:bodyPr/>
          <a:lstStyle/>
          <a:p>
            <a:pPr>
              <a:defRPr/>
            </a:pPr>
            <a:fld id="{3ED0997B-BCC5-4260-90ED-C9182D7257FF}" type="slidenum">
              <a:rPr lang="en-US" smtClean="0"/>
              <a:pPr>
                <a:defRPr/>
              </a:pPr>
              <a:t>117</a:t>
            </a:fld>
            <a:endParaRPr lang="en-US" dirty="0"/>
          </a:p>
        </p:txBody>
      </p:sp>
    </p:spTree>
    <p:extLst>
      <p:ext uri="{BB962C8B-B14F-4D97-AF65-F5344CB8AC3E}">
        <p14:creationId xmlns:p14="http://schemas.microsoft.com/office/powerpoint/2010/main" val="305159888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3ED0997B-BCC5-4260-90ED-C9182D7257FF}" type="slidenum">
              <a:rPr lang="en-US" smtClean="0"/>
              <a:pPr>
                <a:defRPr/>
              </a:pPr>
              <a:t>118</a:t>
            </a:fld>
            <a:endParaRPr lang="en-US" dirty="0"/>
          </a:p>
        </p:txBody>
      </p:sp>
    </p:spTree>
    <p:extLst>
      <p:ext uri="{BB962C8B-B14F-4D97-AF65-F5344CB8AC3E}">
        <p14:creationId xmlns:p14="http://schemas.microsoft.com/office/powerpoint/2010/main" val="185534368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3ED0997B-BCC5-4260-90ED-C9182D7257FF}" type="slidenum">
              <a:rPr lang="en-US" smtClean="0"/>
              <a:pPr>
                <a:defRPr/>
              </a:pPr>
              <a:t>119</a:t>
            </a:fld>
            <a:endParaRPr lang="en-US" dirty="0"/>
          </a:p>
        </p:txBody>
      </p:sp>
    </p:spTree>
    <p:extLst>
      <p:ext uri="{BB962C8B-B14F-4D97-AF65-F5344CB8AC3E}">
        <p14:creationId xmlns:p14="http://schemas.microsoft.com/office/powerpoint/2010/main" val="38316404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3ED0997B-BCC5-4260-90ED-C9182D7257FF}" type="slidenum">
              <a:rPr lang="en-US" smtClean="0"/>
              <a:pPr>
                <a:defRPr/>
              </a:pPr>
              <a:t>120</a:t>
            </a:fld>
            <a:endParaRPr lang="en-US" dirty="0"/>
          </a:p>
        </p:txBody>
      </p:sp>
    </p:spTree>
    <p:extLst>
      <p:ext uri="{BB962C8B-B14F-4D97-AF65-F5344CB8AC3E}">
        <p14:creationId xmlns:p14="http://schemas.microsoft.com/office/powerpoint/2010/main" val="41129680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3ED0997B-BCC5-4260-90ED-C9182D7257FF}" type="slidenum">
              <a:rPr lang="en-US" smtClean="0"/>
              <a:pPr>
                <a:defRPr/>
              </a:pPr>
              <a:t>122</a:t>
            </a:fld>
            <a:endParaRPr lang="en-US" dirty="0"/>
          </a:p>
        </p:txBody>
      </p:sp>
    </p:spTree>
    <p:extLst>
      <p:ext uri="{BB962C8B-B14F-4D97-AF65-F5344CB8AC3E}">
        <p14:creationId xmlns:p14="http://schemas.microsoft.com/office/powerpoint/2010/main" val="179221943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3ED0997B-BCC5-4260-90ED-C9182D7257FF}" type="slidenum">
              <a:rPr lang="en-US" smtClean="0"/>
              <a:pPr>
                <a:defRPr/>
              </a:pPr>
              <a:t>123</a:t>
            </a:fld>
            <a:endParaRPr lang="en-US" dirty="0"/>
          </a:p>
        </p:txBody>
      </p:sp>
    </p:spTree>
    <p:extLst>
      <p:ext uri="{BB962C8B-B14F-4D97-AF65-F5344CB8AC3E}">
        <p14:creationId xmlns:p14="http://schemas.microsoft.com/office/powerpoint/2010/main" val="23207267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3ED0997B-BCC5-4260-90ED-C9182D7257FF}" type="slidenum">
              <a:rPr lang="en-US" smtClean="0"/>
              <a:pPr>
                <a:defRPr/>
              </a:pPr>
              <a:t>124</a:t>
            </a:fld>
            <a:endParaRPr lang="en-US" dirty="0"/>
          </a:p>
        </p:txBody>
      </p:sp>
    </p:spTree>
    <p:extLst>
      <p:ext uri="{BB962C8B-B14F-4D97-AF65-F5344CB8AC3E}">
        <p14:creationId xmlns:p14="http://schemas.microsoft.com/office/powerpoint/2010/main" val="16795643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p:cNvSpPr>
            <a:spLocks noGrp="1" noChangeArrowheads="1"/>
          </p:cNvSpPr>
          <p:nvPr>
            <p:ph type="sldNum" sz="quarter" idx="5"/>
          </p:nvPr>
        </p:nvSpPr>
        <p:spPr>
          <a:noFill/>
        </p:spPr>
        <p:txBody>
          <a:bodyPr/>
          <a:lstStyle/>
          <a:p>
            <a:fld id="{EAF66938-A482-4920-82E3-2AA72C253DF3}" type="slidenum">
              <a:rPr lang="en-US">
                <a:solidFill>
                  <a:prstClr val="black"/>
                </a:solidFill>
              </a:rPr>
              <a:pPr/>
              <a:t>10</a:t>
            </a:fld>
            <a:endParaRPr lang="en-US" dirty="0">
              <a:solidFill>
                <a:prstClr val="black"/>
              </a:solidFill>
            </a:endParaRPr>
          </a:p>
        </p:txBody>
      </p:sp>
      <p:sp>
        <p:nvSpPr>
          <p:cNvPr id="22531" name="Rectangle 2"/>
          <p:cNvSpPr>
            <a:spLocks noGrp="1" noRot="1" noChangeAspect="1" noChangeArrowheads="1" noTextEdit="1"/>
          </p:cNvSpPr>
          <p:nvPr>
            <p:ph type="sldImg"/>
          </p:nvPr>
        </p:nvSpPr>
        <p:spPr>
          <a:xfrm>
            <a:off x="1181100" y="696913"/>
            <a:ext cx="4648200" cy="3486150"/>
          </a:xfrm>
          <a:ln/>
        </p:spPr>
      </p:sp>
      <p:sp>
        <p:nvSpPr>
          <p:cNvPr id="22532" name="Rectangle 3"/>
          <p:cNvSpPr>
            <a:spLocks noGrp="1" noChangeArrowheads="1"/>
          </p:cNvSpPr>
          <p:nvPr>
            <p:ph type="body" idx="1"/>
          </p:nvPr>
        </p:nvSpPr>
        <p:spPr>
          <a:noFill/>
          <a:ln/>
        </p:spPr>
        <p:txBody>
          <a:bodyPr/>
          <a:lstStyle/>
          <a:p>
            <a:pPr eaLnBrk="1" hangingPunct="1"/>
            <a:endParaRPr lang="en-US" dirty="0" smtClean="0"/>
          </a:p>
        </p:txBody>
      </p:sp>
    </p:spTree>
    <p:extLst>
      <p:ext uri="{BB962C8B-B14F-4D97-AF65-F5344CB8AC3E}">
        <p14:creationId xmlns:p14="http://schemas.microsoft.com/office/powerpoint/2010/main" val="784507848"/>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3ED0997B-BCC5-4260-90ED-C9182D7257FF}" type="slidenum">
              <a:rPr lang="en-US" smtClean="0"/>
              <a:pPr>
                <a:defRPr/>
              </a:pPr>
              <a:t>125</a:t>
            </a:fld>
            <a:endParaRPr lang="en-US" dirty="0"/>
          </a:p>
        </p:txBody>
      </p:sp>
    </p:spTree>
    <p:extLst>
      <p:ext uri="{BB962C8B-B14F-4D97-AF65-F5344CB8AC3E}">
        <p14:creationId xmlns:p14="http://schemas.microsoft.com/office/powerpoint/2010/main" val="314543086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285750" marR="0" lvl="1" indent="-2857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sz="1800" dirty="0" smtClean="0"/>
              <a:t>Provides a breakdown of revenue including Receivables, Collections, Credits, Advances and Write-Offs</a:t>
            </a:r>
          </a:p>
          <a:p>
            <a:r>
              <a:rPr lang="en-US" sz="1200" kern="1200" dirty="0" smtClean="0">
                <a:solidFill>
                  <a:schemeClr val="tx1"/>
                </a:solidFill>
                <a:effectLst/>
                <a:latin typeface="Arial" charset="0"/>
                <a:ea typeface="+mn-ea"/>
                <a:cs typeface="+mn-cs"/>
              </a:rPr>
              <a:t>Comment</a:t>
            </a:r>
            <a:r>
              <a:rPr lang="en-US" sz="1200" kern="1200" baseline="0" dirty="0" smtClean="0">
                <a:solidFill>
                  <a:schemeClr val="tx1"/>
                </a:solidFill>
                <a:effectLst/>
                <a:latin typeface="Arial" charset="0"/>
                <a:ea typeface="+mn-ea"/>
                <a:cs typeface="+mn-cs"/>
              </a:rPr>
              <a:t> from R7 - </a:t>
            </a:r>
            <a:r>
              <a:rPr lang="en-US" sz="1200" kern="1200" dirty="0" smtClean="0">
                <a:solidFill>
                  <a:schemeClr val="tx1"/>
                </a:solidFill>
                <a:effectLst/>
                <a:latin typeface="Arial" charset="0"/>
                <a:ea typeface="+mn-ea"/>
                <a:cs typeface="+mn-cs"/>
              </a:rPr>
              <a:t>R7 will focus be on the revenue</a:t>
            </a:r>
            <a:endParaRPr lang="en-US" dirty="0"/>
          </a:p>
        </p:txBody>
      </p:sp>
      <p:sp>
        <p:nvSpPr>
          <p:cNvPr id="4" name="Slide Number Placeholder 3"/>
          <p:cNvSpPr>
            <a:spLocks noGrp="1"/>
          </p:cNvSpPr>
          <p:nvPr>
            <p:ph type="sldNum" sz="quarter" idx="10"/>
          </p:nvPr>
        </p:nvSpPr>
        <p:spPr/>
        <p:txBody>
          <a:bodyPr/>
          <a:lstStyle/>
          <a:p>
            <a:pPr>
              <a:defRPr/>
            </a:pPr>
            <a:fld id="{3ED0997B-BCC5-4260-90ED-C9182D7257FF}" type="slidenum">
              <a:rPr lang="en-US" smtClean="0"/>
              <a:pPr>
                <a:defRPr/>
              </a:pPr>
              <a:t>126</a:t>
            </a:fld>
            <a:endParaRPr lang="en-US" dirty="0"/>
          </a:p>
        </p:txBody>
      </p:sp>
    </p:spTree>
    <p:extLst>
      <p:ext uri="{BB962C8B-B14F-4D97-AF65-F5344CB8AC3E}">
        <p14:creationId xmlns:p14="http://schemas.microsoft.com/office/powerpoint/2010/main" val="352526366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ED0997B-BCC5-4260-90ED-C9182D7257FF}" type="slidenum">
              <a:rPr lang="en-US" smtClean="0"/>
              <a:pPr>
                <a:defRPr/>
              </a:pPr>
              <a:t>127</a:t>
            </a:fld>
            <a:endParaRPr lang="en-US" dirty="0"/>
          </a:p>
        </p:txBody>
      </p:sp>
    </p:spTree>
    <p:extLst>
      <p:ext uri="{BB962C8B-B14F-4D97-AF65-F5344CB8AC3E}">
        <p14:creationId xmlns:p14="http://schemas.microsoft.com/office/powerpoint/2010/main" val="2415096965"/>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As we move through the slides, we will discuss how each action updates the Agreement</a:t>
            </a:r>
            <a:r>
              <a:rPr lang="en-US" baseline="0" dirty="0" smtClean="0"/>
              <a:t> entity/query</a:t>
            </a:r>
            <a:endParaRPr lang="en-US" dirty="0"/>
          </a:p>
        </p:txBody>
      </p:sp>
      <p:sp>
        <p:nvSpPr>
          <p:cNvPr id="4" name="Slide Number Placeholder 3"/>
          <p:cNvSpPr>
            <a:spLocks noGrp="1"/>
          </p:cNvSpPr>
          <p:nvPr>
            <p:ph type="sldNum" sz="quarter" idx="10"/>
          </p:nvPr>
        </p:nvSpPr>
        <p:spPr/>
        <p:txBody>
          <a:bodyPr/>
          <a:lstStyle/>
          <a:p>
            <a:pPr>
              <a:defRPr/>
            </a:pPr>
            <a:fld id="{3ED0997B-BCC5-4260-90ED-C9182D7257FF}" type="slidenum">
              <a:rPr lang="en-US" smtClean="0"/>
              <a:pPr>
                <a:defRPr/>
              </a:pPr>
              <a:t>128</a:t>
            </a:fld>
            <a:endParaRPr lang="en-US" dirty="0"/>
          </a:p>
        </p:txBody>
      </p:sp>
    </p:spTree>
    <p:extLst>
      <p:ext uri="{BB962C8B-B14F-4D97-AF65-F5344CB8AC3E}">
        <p14:creationId xmlns:p14="http://schemas.microsoft.com/office/powerpoint/2010/main" val="347846868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3ED0997B-BCC5-4260-90ED-C9182D7257FF}" type="slidenum">
              <a:rPr lang="en-US" smtClean="0"/>
              <a:pPr>
                <a:defRPr/>
              </a:pPr>
              <a:t>129</a:t>
            </a:fld>
            <a:endParaRPr lang="en-US" dirty="0"/>
          </a:p>
        </p:txBody>
      </p:sp>
    </p:spTree>
    <p:extLst>
      <p:ext uri="{BB962C8B-B14F-4D97-AF65-F5344CB8AC3E}">
        <p14:creationId xmlns:p14="http://schemas.microsoft.com/office/powerpoint/2010/main" val="2635904846"/>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3ED0997B-BCC5-4260-90ED-C9182D7257FF}" type="slidenum">
              <a:rPr lang="en-US" smtClean="0"/>
              <a:pPr>
                <a:defRPr/>
              </a:pPr>
              <a:t>130</a:t>
            </a:fld>
            <a:endParaRPr lang="en-US" dirty="0"/>
          </a:p>
        </p:txBody>
      </p:sp>
    </p:spTree>
    <p:extLst>
      <p:ext uri="{BB962C8B-B14F-4D97-AF65-F5344CB8AC3E}">
        <p14:creationId xmlns:p14="http://schemas.microsoft.com/office/powerpoint/2010/main" val="3402688080"/>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3ED0997B-BCC5-4260-90ED-C9182D7257FF}" type="slidenum">
              <a:rPr lang="en-US" smtClean="0"/>
              <a:pPr>
                <a:defRPr/>
              </a:pPr>
              <a:t>131</a:t>
            </a:fld>
            <a:endParaRPr lang="en-US" dirty="0"/>
          </a:p>
        </p:txBody>
      </p:sp>
    </p:spTree>
    <p:extLst>
      <p:ext uri="{BB962C8B-B14F-4D97-AF65-F5344CB8AC3E}">
        <p14:creationId xmlns:p14="http://schemas.microsoft.com/office/powerpoint/2010/main" val="440256614"/>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pPr>
              <a:defRPr/>
            </a:pPr>
            <a:fld id="{3ED0997B-BCC5-4260-90ED-C9182D7257FF}" type="slidenum">
              <a:rPr lang="en-US" smtClean="0"/>
              <a:pPr>
                <a:defRPr/>
              </a:pPr>
              <a:t>132</a:t>
            </a:fld>
            <a:endParaRPr lang="en-US" dirty="0"/>
          </a:p>
        </p:txBody>
      </p:sp>
    </p:spTree>
    <p:extLst>
      <p:ext uri="{BB962C8B-B14F-4D97-AF65-F5344CB8AC3E}">
        <p14:creationId xmlns:p14="http://schemas.microsoft.com/office/powerpoint/2010/main" val="1053589312"/>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pPr>
              <a:defRPr/>
            </a:pPr>
            <a:fld id="{3ED0997B-BCC5-4260-90ED-C9182D7257FF}" type="slidenum">
              <a:rPr lang="en-US" smtClean="0"/>
              <a:pPr>
                <a:defRPr/>
              </a:pPr>
              <a:t>133</a:t>
            </a:fld>
            <a:endParaRPr lang="en-US" dirty="0"/>
          </a:p>
        </p:txBody>
      </p:sp>
    </p:spTree>
    <p:extLst>
      <p:ext uri="{BB962C8B-B14F-4D97-AF65-F5344CB8AC3E}">
        <p14:creationId xmlns:p14="http://schemas.microsoft.com/office/powerpoint/2010/main" val="65520806"/>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7F59A67A-C8EC-46D2-80A7-005A65EF8513}" type="slidenum">
              <a:rPr lang="en-US" smtClean="0"/>
              <a:pPr>
                <a:defRPr/>
              </a:pPr>
              <a:t>134</a:t>
            </a:fld>
            <a:endParaRPr lang="en-US" dirty="0"/>
          </a:p>
        </p:txBody>
      </p:sp>
    </p:spTree>
    <p:extLst>
      <p:ext uri="{BB962C8B-B14F-4D97-AF65-F5344CB8AC3E}">
        <p14:creationId xmlns:p14="http://schemas.microsoft.com/office/powerpoint/2010/main" val="29794964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p:cNvSpPr>
            <a:spLocks noGrp="1" noChangeArrowheads="1"/>
          </p:cNvSpPr>
          <p:nvPr>
            <p:ph type="sldNum" sz="quarter" idx="5"/>
          </p:nvPr>
        </p:nvSpPr>
        <p:spPr>
          <a:noFill/>
        </p:spPr>
        <p:txBody>
          <a:bodyPr/>
          <a:lstStyle/>
          <a:p>
            <a:fld id="{EAF66938-A482-4920-82E3-2AA72C253DF3}" type="slidenum">
              <a:rPr lang="en-US">
                <a:solidFill>
                  <a:prstClr val="black"/>
                </a:solidFill>
              </a:rPr>
              <a:pPr/>
              <a:t>11</a:t>
            </a:fld>
            <a:endParaRPr lang="en-US" dirty="0">
              <a:solidFill>
                <a:prstClr val="black"/>
              </a:solidFill>
            </a:endParaRPr>
          </a:p>
        </p:txBody>
      </p:sp>
      <p:sp>
        <p:nvSpPr>
          <p:cNvPr id="22531" name="Rectangle 2"/>
          <p:cNvSpPr>
            <a:spLocks noGrp="1" noRot="1" noChangeAspect="1" noChangeArrowheads="1" noTextEdit="1"/>
          </p:cNvSpPr>
          <p:nvPr>
            <p:ph type="sldImg"/>
          </p:nvPr>
        </p:nvSpPr>
        <p:spPr>
          <a:xfrm>
            <a:off x="1181100" y="696913"/>
            <a:ext cx="4648200" cy="3486150"/>
          </a:xfrm>
          <a:ln/>
        </p:spPr>
      </p:sp>
      <p:sp>
        <p:nvSpPr>
          <p:cNvPr id="22532" name="Rectangle 3"/>
          <p:cNvSpPr>
            <a:spLocks noGrp="1" noChangeArrowheads="1"/>
          </p:cNvSpPr>
          <p:nvPr>
            <p:ph type="body" idx="1"/>
          </p:nvPr>
        </p:nvSpPr>
        <p:spPr>
          <a:noFill/>
          <a:ln/>
        </p:spPr>
        <p:txBody>
          <a:bodyPr/>
          <a:lstStyle/>
          <a:p>
            <a:pPr eaLnBrk="1" hangingPunct="1"/>
            <a:endParaRPr lang="en-US" dirty="0" smtClean="0"/>
          </a:p>
        </p:txBody>
      </p:sp>
    </p:spTree>
    <p:extLst>
      <p:ext uri="{BB962C8B-B14F-4D97-AF65-F5344CB8AC3E}">
        <p14:creationId xmlns:p14="http://schemas.microsoft.com/office/powerpoint/2010/main" val="784507848"/>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Fill</a:t>
            </a:r>
            <a:r>
              <a:rPr lang="en-US" baseline="0" dirty="0" smtClean="0"/>
              <a:t> in required fields marked with astrix, click Browse. Pop up window comes up. choose file, click open. When finished, click Upload</a:t>
            </a:r>
            <a:endParaRPr lang="en-US" dirty="0"/>
          </a:p>
        </p:txBody>
      </p:sp>
      <p:sp>
        <p:nvSpPr>
          <p:cNvPr id="4" name="Slide Number Placeholder 3"/>
          <p:cNvSpPr>
            <a:spLocks noGrp="1"/>
          </p:cNvSpPr>
          <p:nvPr>
            <p:ph type="sldNum" sz="quarter" idx="10"/>
          </p:nvPr>
        </p:nvSpPr>
        <p:spPr/>
        <p:txBody>
          <a:bodyPr/>
          <a:lstStyle/>
          <a:p>
            <a:pPr>
              <a:defRPr/>
            </a:pPr>
            <a:fld id="{A3EF31A5-1A84-4F03-BD7C-C9DF98398596}" type="slidenum">
              <a:rPr lang="en-US" smtClean="0"/>
              <a:pPr>
                <a:defRPr/>
              </a:pPr>
              <a:t>135</a:t>
            </a:fld>
            <a:endParaRPr lang="en-US" dirty="0"/>
          </a:p>
        </p:txBody>
      </p:sp>
    </p:spTree>
    <p:extLst>
      <p:ext uri="{BB962C8B-B14F-4D97-AF65-F5344CB8AC3E}">
        <p14:creationId xmlns:p14="http://schemas.microsoft.com/office/powerpoint/2010/main" val="2129938236"/>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ED0997B-BCC5-4260-90ED-C9182D7257FF}" type="slidenum">
              <a:rPr lang="en-US" smtClean="0"/>
              <a:pPr>
                <a:defRPr/>
              </a:pPr>
              <a:t>136</a:t>
            </a:fld>
            <a:endParaRPr lang="en-US" dirty="0"/>
          </a:p>
        </p:txBody>
      </p:sp>
    </p:spTree>
    <p:extLst>
      <p:ext uri="{BB962C8B-B14F-4D97-AF65-F5344CB8AC3E}">
        <p14:creationId xmlns:p14="http://schemas.microsoft.com/office/powerpoint/2010/main" val="852953564"/>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3" name="Rectangle 2"/>
          <p:cNvSpPr>
            <a:spLocks noGrp="1" noRot="1" noChangeAspect="1" noChangeArrowheads="1" noTextEdit="1"/>
          </p:cNvSpPr>
          <p:nvPr>
            <p:ph type="sldImg"/>
          </p:nvPr>
        </p:nvSpPr>
        <p:spPr>
          <a:xfrm>
            <a:off x="1181100" y="696913"/>
            <a:ext cx="4648200" cy="3486150"/>
          </a:xfrm>
          <a:ln/>
        </p:spPr>
      </p:sp>
      <p:sp>
        <p:nvSpPr>
          <p:cNvPr id="112644" name="Rectangle 3"/>
          <p:cNvSpPr>
            <a:spLocks noGrp="1" noChangeArrowheads="1"/>
          </p:cNvSpPr>
          <p:nvPr>
            <p:ph type="body" idx="1"/>
          </p:nvPr>
        </p:nvSpPr>
        <p:spPr>
          <a:xfrm>
            <a:off x="701676" y="4416426"/>
            <a:ext cx="5607050" cy="4183063"/>
          </a:xfrm>
          <a:prstGeom prst="rect">
            <a:avLst/>
          </a:prstGeom>
          <a:noFill/>
          <a:ln/>
        </p:spPr>
        <p:txBody>
          <a:bodyPr lIns="91427" tIns="45713" rIns="91427" bIns="45713"/>
          <a:lstStyle/>
          <a:p>
            <a:pPr eaLnBrk="1" hangingPunct="1"/>
            <a:endParaRPr lang="en-US" dirty="0" smtClean="0">
              <a:latin typeface="Arial" pitchFamily="34" charset="0"/>
            </a:endParaRPr>
          </a:p>
        </p:txBody>
      </p:sp>
    </p:spTree>
    <p:extLst>
      <p:ext uri="{BB962C8B-B14F-4D97-AF65-F5344CB8AC3E}">
        <p14:creationId xmlns:p14="http://schemas.microsoft.com/office/powerpoint/2010/main" val="2562694802"/>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5570" name="Slide Image Placeholder 1"/>
          <p:cNvSpPr>
            <a:spLocks noGrp="1" noRot="1" noChangeAspect="1" noTextEdit="1"/>
          </p:cNvSpPr>
          <p:nvPr>
            <p:ph type="sldImg"/>
          </p:nvPr>
        </p:nvSpPr>
        <p:spPr>
          <a:ln/>
        </p:spPr>
      </p:sp>
      <p:sp>
        <p:nvSpPr>
          <p:cNvPr id="365571" name="Notes Placeholder 2"/>
          <p:cNvSpPr>
            <a:spLocks noGrp="1"/>
          </p:cNvSpPr>
          <p:nvPr>
            <p:ph type="body" idx="1"/>
          </p:nvPr>
        </p:nvSpPr>
        <p:spPr>
          <a:noFill/>
          <a:ln/>
        </p:spPr>
        <p:txBody>
          <a:bodyPr/>
          <a:lstStyle/>
          <a:p>
            <a:endParaRPr lang="en-US" dirty="0" smtClean="0">
              <a:latin typeface="Arial" pitchFamily="34" charset="0"/>
            </a:endParaRPr>
          </a:p>
        </p:txBody>
      </p:sp>
      <p:sp>
        <p:nvSpPr>
          <p:cNvPr id="365572" name="Slide Number Placeholder 3"/>
          <p:cNvSpPr>
            <a:spLocks noGrp="1"/>
          </p:cNvSpPr>
          <p:nvPr>
            <p:ph type="sldNum" sz="quarter" idx="5"/>
          </p:nvPr>
        </p:nvSpPr>
        <p:spPr>
          <a:noFill/>
        </p:spPr>
        <p:txBody>
          <a:bodyPr/>
          <a:lstStyle/>
          <a:p>
            <a:fld id="{B5FF3C27-C561-49C6-8390-F1E15E6350F6}" type="slidenum">
              <a:rPr lang="en-US" smtClean="0">
                <a:solidFill>
                  <a:prstClr val="black"/>
                </a:solidFill>
                <a:latin typeface="Arial" pitchFamily="34" charset="0"/>
              </a:rPr>
              <a:pPr/>
              <a:t>139</a:t>
            </a:fld>
            <a:endParaRPr lang="en-US" dirty="0" smtClean="0">
              <a:solidFill>
                <a:prstClr val="black"/>
              </a:solidFill>
              <a:latin typeface="Arial" pitchFamily="34" charset="0"/>
            </a:endParaRPr>
          </a:p>
        </p:txBody>
      </p:sp>
    </p:spTree>
    <p:extLst>
      <p:ext uri="{BB962C8B-B14F-4D97-AF65-F5344CB8AC3E}">
        <p14:creationId xmlns:p14="http://schemas.microsoft.com/office/powerpoint/2010/main" val="2839489754"/>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02" name="Slide Image Placeholder 1"/>
          <p:cNvSpPr>
            <a:spLocks noGrp="1" noRot="1" noChangeAspect="1" noTextEdit="1"/>
          </p:cNvSpPr>
          <p:nvPr>
            <p:ph type="sldImg"/>
          </p:nvPr>
        </p:nvSpPr>
        <p:spPr>
          <a:ln/>
        </p:spPr>
      </p:sp>
      <p:sp>
        <p:nvSpPr>
          <p:cNvPr id="307203" name="Notes Placeholder 2"/>
          <p:cNvSpPr>
            <a:spLocks noGrp="1"/>
          </p:cNvSpPr>
          <p:nvPr>
            <p:ph type="body" idx="1"/>
          </p:nvPr>
        </p:nvSpPr>
        <p:spPr>
          <a:noFill/>
          <a:ln/>
        </p:spPr>
        <p:txBody>
          <a:bodyPr/>
          <a:lstStyle/>
          <a:p>
            <a:endParaRPr lang="en-US" dirty="0" smtClean="0"/>
          </a:p>
        </p:txBody>
      </p:sp>
      <p:sp>
        <p:nvSpPr>
          <p:cNvPr id="307204" name="Slide Number Placeholder 3"/>
          <p:cNvSpPr>
            <a:spLocks noGrp="1"/>
          </p:cNvSpPr>
          <p:nvPr>
            <p:ph type="sldNum" sz="quarter" idx="5"/>
          </p:nvPr>
        </p:nvSpPr>
        <p:spPr>
          <a:noFill/>
        </p:spPr>
        <p:txBody>
          <a:bodyPr/>
          <a:lstStyle/>
          <a:p>
            <a:fld id="{6C75E1C5-61DD-4801-9F37-A10E44B43B1B}" type="slidenum">
              <a:rPr lang="en-US" smtClean="0">
                <a:solidFill>
                  <a:prstClr val="black"/>
                </a:solidFill>
              </a:rPr>
              <a:pPr/>
              <a:t>140</a:t>
            </a:fld>
            <a:endParaRPr lang="en-US" dirty="0" smtClean="0">
              <a:solidFill>
                <a:prstClr val="black"/>
              </a:solidFill>
            </a:endParaRPr>
          </a:p>
        </p:txBody>
      </p:sp>
    </p:spTree>
    <p:extLst>
      <p:ext uri="{BB962C8B-B14F-4D97-AF65-F5344CB8AC3E}">
        <p14:creationId xmlns:p14="http://schemas.microsoft.com/office/powerpoint/2010/main" val="2242554370"/>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250" name="Slide Image Placeholder 1"/>
          <p:cNvSpPr>
            <a:spLocks noGrp="1" noRot="1" noChangeAspect="1" noTextEdit="1"/>
          </p:cNvSpPr>
          <p:nvPr>
            <p:ph type="sldImg"/>
          </p:nvPr>
        </p:nvSpPr>
        <p:spPr>
          <a:ln/>
        </p:spPr>
      </p:sp>
      <p:sp>
        <p:nvSpPr>
          <p:cNvPr id="309251" name="Notes Placeholder 2"/>
          <p:cNvSpPr>
            <a:spLocks noGrp="1"/>
          </p:cNvSpPr>
          <p:nvPr>
            <p:ph type="body" idx="1"/>
          </p:nvPr>
        </p:nvSpPr>
        <p:spPr>
          <a:noFill/>
          <a:ln/>
        </p:spPr>
        <p:txBody>
          <a:bodyPr/>
          <a:lstStyle/>
          <a:p>
            <a:endParaRPr lang="en-US" baseline="0" dirty="0" smtClean="0"/>
          </a:p>
        </p:txBody>
      </p:sp>
      <p:sp>
        <p:nvSpPr>
          <p:cNvPr id="309252" name="Slide Number Placeholder 3"/>
          <p:cNvSpPr>
            <a:spLocks noGrp="1"/>
          </p:cNvSpPr>
          <p:nvPr>
            <p:ph type="sldNum" sz="quarter" idx="5"/>
          </p:nvPr>
        </p:nvSpPr>
        <p:spPr>
          <a:noFill/>
        </p:spPr>
        <p:txBody>
          <a:bodyPr/>
          <a:lstStyle/>
          <a:p>
            <a:fld id="{C2720FF6-9E4C-430B-A790-7FE0F55D779A}" type="slidenum">
              <a:rPr lang="en-US" smtClean="0">
                <a:solidFill>
                  <a:prstClr val="black"/>
                </a:solidFill>
              </a:rPr>
              <a:pPr/>
              <a:t>141</a:t>
            </a:fld>
            <a:endParaRPr lang="en-US" dirty="0" smtClean="0">
              <a:solidFill>
                <a:prstClr val="black"/>
              </a:solidFill>
            </a:endParaRPr>
          </a:p>
        </p:txBody>
      </p:sp>
    </p:spTree>
    <p:extLst>
      <p:ext uri="{BB962C8B-B14F-4D97-AF65-F5344CB8AC3E}">
        <p14:creationId xmlns:p14="http://schemas.microsoft.com/office/powerpoint/2010/main" val="3159218842"/>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250" name="Slide Image Placeholder 1"/>
          <p:cNvSpPr>
            <a:spLocks noGrp="1" noRot="1" noChangeAspect="1" noTextEdit="1"/>
          </p:cNvSpPr>
          <p:nvPr>
            <p:ph type="sldImg"/>
          </p:nvPr>
        </p:nvSpPr>
        <p:spPr>
          <a:ln/>
        </p:spPr>
      </p:sp>
      <p:sp>
        <p:nvSpPr>
          <p:cNvPr id="309251" name="Notes Placeholder 2"/>
          <p:cNvSpPr>
            <a:spLocks noGrp="1"/>
          </p:cNvSpPr>
          <p:nvPr>
            <p:ph type="body" idx="1"/>
          </p:nvPr>
        </p:nvSpPr>
        <p:spPr>
          <a:noFill/>
          <a:ln/>
        </p:spPr>
        <p:txBody>
          <a:bodyPr/>
          <a:lstStyle/>
          <a:p>
            <a:endParaRPr lang="en-US" baseline="0" dirty="0" smtClean="0"/>
          </a:p>
        </p:txBody>
      </p:sp>
      <p:sp>
        <p:nvSpPr>
          <p:cNvPr id="309252" name="Slide Number Placeholder 3"/>
          <p:cNvSpPr>
            <a:spLocks noGrp="1"/>
          </p:cNvSpPr>
          <p:nvPr>
            <p:ph type="sldNum" sz="quarter" idx="5"/>
          </p:nvPr>
        </p:nvSpPr>
        <p:spPr>
          <a:noFill/>
        </p:spPr>
        <p:txBody>
          <a:bodyPr/>
          <a:lstStyle/>
          <a:p>
            <a:fld id="{C2720FF6-9E4C-430B-A790-7FE0F55D779A}" type="slidenum">
              <a:rPr lang="en-US" smtClean="0">
                <a:solidFill>
                  <a:prstClr val="black"/>
                </a:solidFill>
              </a:rPr>
              <a:pPr/>
              <a:t>142</a:t>
            </a:fld>
            <a:endParaRPr lang="en-US" dirty="0" smtClean="0">
              <a:solidFill>
                <a:prstClr val="black"/>
              </a:solidFill>
            </a:endParaRPr>
          </a:p>
        </p:txBody>
      </p:sp>
    </p:spTree>
    <p:extLst>
      <p:ext uri="{BB962C8B-B14F-4D97-AF65-F5344CB8AC3E}">
        <p14:creationId xmlns:p14="http://schemas.microsoft.com/office/powerpoint/2010/main" val="3159218842"/>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p:cNvSpPr>
            <a:spLocks noGrp="1" noChangeArrowheads="1"/>
          </p:cNvSpPr>
          <p:nvPr>
            <p:ph type="sldNum" sz="quarter" idx="5"/>
          </p:nvPr>
        </p:nvSpPr>
        <p:spPr>
          <a:noFill/>
        </p:spPr>
        <p:txBody>
          <a:bodyPr/>
          <a:lstStyle/>
          <a:p>
            <a:fld id="{EAF66938-A482-4920-82E3-2AA72C253DF3}" type="slidenum">
              <a:rPr lang="en-US"/>
              <a:pPr/>
              <a:t>144</a:t>
            </a:fld>
            <a:endParaRPr lang="en-US" dirty="0"/>
          </a:p>
        </p:txBody>
      </p:sp>
      <p:sp>
        <p:nvSpPr>
          <p:cNvPr id="22531" name="Rectangle 2"/>
          <p:cNvSpPr>
            <a:spLocks noGrp="1" noRot="1" noChangeAspect="1" noChangeArrowheads="1" noTextEdit="1"/>
          </p:cNvSpPr>
          <p:nvPr>
            <p:ph type="sldImg"/>
          </p:nvPr>
        </p:nvSpPr>
        <p:spPr>
          <a:xfrm>
            <a:off x="1181100" y="696913"/>
            <a:ext cx="4648200" cy="3486150"/>
          </a:xfrm>
          <a:ln/>
        </p:spPr>
      </p:sp>
      <p:sp>
        <p:nvSpPr>
          <p:cNvPr id="22532" name="Rectangle 3"/>
          <p:cNvSpPr>
            <a:spLocks noGrp="1" noChangeArrowheads="1"/>
          </p:cNvSpPr>
          <p:nvPr>
            <p:ph type="body" idx="1"/>
          </p:nvPr>
        </p:nvSpPr>
        <p:spPr>
          <a:noFill/>
          <a:ln/>
        </p:spPr>
        <p:txBody>
          <a:bodyPr/>
          <a:lstStyle/>
          <a:p>
            <a:pPr eaLnBrk="1" hangingPunct="1"/>
            <a:endParaRPr lang="en-US" dirty="0" smtClean="0"/>
          </a:p>
        </p:txBody>
      </p:sp>
    </p:spTree>
    <p:extLst>
      <p:ext uri="{BB962C8B-B14F-4D97-AF65-F5344CB8AC3E}">
        <p14:creationId xmlns:p14="http://schemas.microsoft.com/office/powerpoint/2010/main" val="2299966902"/>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ED0997B-BCC5-4260-90ED-C9182D7257FF}" type="slidenum">
              <a:rPr lang="en-US" smtClean="0"/>
              <a:pPr>
                <a:defRPr/>
              </a:pPr>
              <a:t>145</a:t>
            </a:fld>
            <a:endParaRPr lang="en-US" dirty="0"/>
          </a:p>
        </p:txBody>
      </p:sp>
    </p:spTree>
    <p:extLst>
      <p:ext uri="{BB962C8B-B14F-4D97-AF65-F5344CB8AC3E}">
        <p14:creationId xmlns:p14="http://schemas.microsoft.com/office/powerpoint/2010/main" val="692181981"/>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Click attachments button. This is what screen looks like</a:t>
            </a:r>
            <a:endParaRPr lang="en-US" dirty="0"/>
          </a:p>
        </p:txBody>
      </p:sp>
      <p:sp>
        <p:nvSpPr>
          <p:cNvPr id="4" name="Slide Number Placeholder 3"/>
          <p:cNvSpPr>
            <a:spLocks noGrp="1"/>
          </p:cNvSpPr>
          <p:nvPr>
            <p:ph type="sldNum" sz="quarter" idx="10"/>
          </p:nvPr>
        </p:nvSpPr>
        <p:spPr/>
        <p:txBody>
          <a:bodyPr/>
          <a:lstStyle/>
          <a:p>
            <a:pPr>
              <a:defRPr/>
            </a:pPr>
            <a:fld id="{A3EF31A5-1A84-4F03-BD7C-C9DF98398596}" type="slidenum">
              <a:rPr lang="en-US" smtClean="0"/>
              <a:pPr>
                <a:defRPr/>
              </a:pPr>
              <a:t>149</a:t>
            </a:fld>
            <a:endParaRPr lang="en-US" dirty="0"/>
          </a:p>
        </p:txBody>
      </p:sp>
    </p:spTree>
    <p:extLst>
      <p:ext uri="{BB962C8B-B14F-4D97-AF65-F5344CB8AC3E}">
        <p14:creationId xmlns:p14="http://schemas.microsoft.com/office/powerpoint/2010/main" val="107801882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3.jpeg"/><Relationship Id="rId4" Type="http://schemas.openxmlformats.org/officeDocument/2006/relationships/image" Target="../media/image4.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Master" Target="../slideMasters/slideMaster2.xml"/><Relationship Id="rId5" Type="http://schemas.openxmlformats.org/officeDocument/2006/relationships/image" Target="../media/image3.jpeg"/><Relationship Id="rId4" Type="http://schemas.openxmlformats.org/officeDocument/2006/relationships/image" Target="../media/image4.jpe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13" descr="CGI_Federal_cmyk_50_legacy"/>
          <p:cNvPicPr>
            <a:picLocks noChangeAspect="1" noChangeArrowheads="1"/>
          </p:cNvPicPr>
          <p:nvPr/>
        </p:nvPicPr>
        <p:blipFill>
          <a:blip r:embed="rId2" cstate="print"/>
          <a:srcRect/>
          <a:stretch>
            <a:fillRect/>
          </a:stretch>
        </p:blipFill>
        <p:spPr bwMode="auto">
          <a:xfrm>
            <a:off x="7743825" y="5838825"/>
            <a:ext cx="1109663" cy="766763"/>
          </a:xfrm>
          <a:prstGeom prst="rect">
            <a:avLst/>
          </a:prstGeom>
          <a:noFill/>
          <a:ln w="9525">
            <a:noFill/>
            <a:miter lim="800000"/>
            <a:headEnd/>
            <a:tailEnd/>
          </a:ln>
        </p:spPr>
      </p:pic>
      <p:pic>
        <p:nvPicPr>
          <p:cNvPr id="5" name="Picture 14" descr="titleboth2"/>
          <p:cNvPicPr>
            <a:picLocks noChangeAspect="1" noChangeArrowheads="1"/>
          </p:cNvPicPr>
          <p:nvPr/>
        </p:nvPicPr>
        <p:blipFill>
          <a:blip r:embed="rId3" cstate="print"/>
          <a:srcRect r="77934" b="-23"/>
          <a:stretch>
            <a:fillRect/>
          </a:stretch>
        </p:blipFill>
        <p:spPr bwMode="auto">
          <a:xfrm>
            <a:off x="0" y="-1588"/>
            <a:ext cx="2017713" cy="6859588"/>
          </a:xfrm>
          <a:prstGeom prst="rect">
            <a:avLst/>
          </a:prstGeom>
          <a:noFill/>
          <a:ln w="9525">
            <a:noFill/>
            <a:miter lim="800000"/>
            <a:headEnd/>
            <a:tailEnd/>
          </a:ln>
        </p:spPr>
      </p:pic>
      <p:pic>
        <p:nvPicPr>
          <p:cNvPr id="6" name="Picture 10" descr="gsa2"/>
          <p:cNvPicPr>
            <a:picLocks noChangeAspect="1" noChangeArrowheads="1"/>
          </p:cNvPicPr>
          <p:nvPr userDrawn="1"/>
        </p:nvPicPr>
        <p:blipFill>
          <a:blip r:embed="rId4" cstate="print"/>
          <a:srcRect/>
          <a:stretch>
            <a:fillRect/>
          </a:stretch>
        </p:blipFill>
        <p:spPr bwMode="auto">
          <a:xfrm>
            <a:off x="6032500" y="3178175"/>
            <a:ext cx="3111500" cy="2046288"/>
          </a:xfrm>
          <a:prstGeom prst="rect">
            <a:avLst/>
          </a:prstGeom>
          <a:noFill/>
          <a:ln w="9525">
            <a:noFill/>
            <a:miter lim="800000"/>
            <a:headEnd/>
            <a:tailEnd/>
          </a:ln>
        </p:spPr>
      </p:pic>
      <p:pic>
        <p:nvPicPr>
          <p:cNvPr id="7" name="Picture 9" descr="titleboth2"/>
          <p:cNvPicPr>
            <a:picLocks noChangeAspect="1" noChangeArrowheads="1"/>
          </p:cNvPicPr>
          <p:nvPr/>
        </p:nvPicPr>
        <p:blipFill>
          <a:blip r:embed="rId3" cstate="print"/>
          <a:srcRect l="21790" t="75464" b="23796"/>
          <a:stretch>
            <a:fillRect/>
          </a:stretch>
        </p:blipFill>
        <p:spPr bwMode="auto">
          <a:xfrm>
            <a:off x="1992313" y="5173663"/>
            <a:ext cx="7151687" cy="50800"/>
          </a:xfrm>
          <a:prstGeom prst="rect">
            <a:avLst/>
          </a:prstGeom>
          <a:noFill/>
          <a:ln w="9525">
            <a:noFill/>
            <a:miter lim="800000"/>
            <a:headEnd/>
            <a:tailEnd/>
          </a:ln>
        </p:spPr>
      </p:pic>
      <p:pic>
        <p:nvPicPr>
          <p:cNvPr id="8" name="Picture 11" descr="GSA-Rt-Top"/>
          <p:cNvPicPr>
            <a:picLocks noChangeAspect="1" noChangeArrowheads="1"/>
          </p:cNvPicPr>
          <p:nvPr userDrawn="1"/>
        </p:nvPicPr>
        <p:blipFill>
          <a:blip r:embed="rId5" cstate="print"/>
          <a:srcRect/>
          <a:stretch>
            <a:fillRect/>
          </a:stretch>
        </p:blipFill>
        <p:spPr bwMode="auto">
          <a:xfrm>
            <a:off x="2001838" y="3236913"/>
            <a:ext cx="4040187" cy="1939925"/>
          </a:xfrm>
          <a:prstGeom prst="rect">
            <a:avLst/>
          </a:prstGeom>
          <a:noFill/>
          <a:ln w="9525">
            <a:noFill/>
            <a:miter lim="800000"/>
            <a:headEnd/>
            <a:tailEnd/>
          </a:ln>
        </p:spPr>
      </p:pic>
      <p:pic>
        <p:nvPicPr>
          <p:cNvPr id="9" name="Picture 5" descr="titleboth2"/>
          <p:cNvPicPr>
            <a:picLocks noChangeAspect="1" noChangeArrowheads="1"/>
          </p:cNvPicPr>
          <p:nvPr/>
        </p:nvPicPr>
        <p:blipFill>
          <a:blip r:embed="rId3" cstate="print"/>
          <a:srcRect l="21893" t="46342" b="52986"/>
          <a:stretch>
            <a:fillRect/>
          </a:stretch>
        </p:blipFill>
        <p:spPr bwMode="auto">
          <a:xfrm>
            <a:off x="2001838" y="3176588"/>
            <a:ext cx="7142162" cy="46037"/>
          </a:xfrm>
          <a:prstGeom prst="rect">
            <a:avLst/>
          </a:prstGeom>
          <a:noFill/>
          <a:ln w="9525">
            <a:noFill/>
            <a:miter lim="800000"/>
            <a:headEnd/>
            <a:tailEnd/>
          </a:ln>
        </p:spPr>
      </p:pic>
      <p:sp>
        <p:nvSpPr>
          <p:cNvPr id="1759238" name="Rectangle 6"/>
          <p:cNvSpPr>
            <a:spLocks noGrp="1" noChangeArrowheads="1"/>
          </p:cNvSpPr>
          <p:nvPr>
            <p:ph type="ctrTitle"/>
          </p:nvPr>
        </p:nvSpPr>
        <p:spPr>
          <a:xfrm>
            <a:off x="2133600" y="1600200"/>
            <a:ext cx="7015163" cy="1295400"/>
          </a:xfrm>
        </p:spPr>
        <p:txBody>
          <a:bodyPr anchor="ctr"/>
          <a:lstStyle>
            <a:lvl1pPr>
              <a:defRPr sz="3200">
                <a:solidFill>
                  <a:schemeClr val="tx1"/>
                </a:solidFill>
              </a:defRPr>
            </a:lvl1pPr>
          </a:lstStyle>
          <a:p>
            <a:r>
              <a:rPr lang="en-US" dirty="0"/>
              <a:t>Click to edit Master title style</a:t>
            </a:r>
          </a:p>
        </p:txBody>
      </p:sp>
      <p:sp>
        <p:nvSpPr>
          <p:cNvPr id="1759240" name="Rectangle 8"/>
          <p:cNvSpPr>
            <a:spLocks noGrp="1" noChangeArrowheads="1"/>
          </p:cNvSpPr>
          <p:nvPr>
            <p:ph type="subTitle" sz="quarter" idx="1"/>
          </p:nvPr>
        </p:nvSpPr>
        <p:spPr>
          <a:xfrm>
            <a:off x="2159000" y="2819400"/>
            <a:ext cx="6934200" cy="838200"/>
          </a:xfrm>
        </p:spPr>
        <p:txBody>
          <a:bodyPr/>
          <a:lstStyle>
            <a:lvl1pPr marL="0" indent="0">
              <a:buFont typeface="Wingdings" pitchFamily="2" charset="2"/>
              <a:buNone/>
              <a:defRPr sz="2000"/>
            </a:lvl1pPr>
          </a:lstStyle>
          <a:p>
            <a:r>
              <a:rPr lang="en-US" dirty="0"/>
              <a:t>Click to edit Master subtitle style</a:t>
            </a:r>
          </a:p>
        </p:txBody>
      </p:sp>
      <p:sp>
        <p:nvSpPr>
          <p:cNvPr id="10" name="Rectangle 7"/>
          <p:cNvSpPr>
            <a:spLocks noGrp="1" noChangeArrowheads="1"/>
          </p:cNvSpPr>
          <p:nvPr>
            <p:ph type="ftr" sz="quarter" idx="10"/>
          </p:nvPr>
        </p:nvSpPr>
        <p:spPr>
          <a:xfrm>
            <a:off x="2133600" y="6553200"/>
            <a:ext cx="4343400" cy="304800"/>
          </a:xfrm>
        </p:spPr>
        <p:txBody>
          <a:bodyPr anchor="b"/>
          <a:lstStyle>
            <a:lvl1pPr>
              <a:defRPr/>
            </a:lvl1pPr>
          </a:lstStyle>
          <a:p>
            <a:pPr>
              <a:defRPr/>
            </a:pPr>
            <a:r>
              <a:rPr lang="en-US" dirty="0"/>
              <a:t>CGI </a:t>
            </a:r>
            <a:r>
              <a:rPr lang="en-US" dirty="0" smtClean="0"/>
              <a:t>Federal </a:t>
            </a:r>
            <a:r>
              <a:rPr lang="en-US" dirty="0"/>
              <a:t>Proprietary and Confidential</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t>CGI </a:t>
            </a:r>
            <a:r>
              <a:rPr lang="en-US" dirty="0" smtClean="0"/>
              <a:t>Federal </a:t>
            </a:r>
            <a:r>
              <a:rPr lang="en-US" dirty="0"/>
              <a:t>Proprietary and Confidential</a:t>
            </a:r>
          </a:p>
        </p:txBody>
      </p:sp>
      <p:sp>
        <p:nvSpPr>
          <p:cNvPr id="7" name="Rectangle 7"/>
          <p:cNvSpPr>
            <a:spLocks noGrp="1" noChangeArrowheads="1"/>
          </p:cNvSpPr>
          <p:nvPr>
            <p:ph type="sldNum" sz="quarter" idx="11"/>
          </p:nvPr>
        </p:nvSpPr>
        <p:spPr>
          <a:xfrm>
            <a:off x="-144150" y="6245224"/>
            <a:ext cx="631042" cy="612776"/>
          </a:xfrm>
          <a:ln/>
        </p:spPr>
        <p:txBody>
          <a:bodyPr/>
          <a:lstStyle>
            <a:lvl1pPr>
              <a:defRPr/>
            </a:lvl1pPr>
          </a:lstStyle>
          <a:p>
            <a:pPr>
              <a:defRPr/>
            </a:pPr>
            <a:fld id="{215F2CEC-58A8-492B-AD0D-C2BF1A7F0D89}" type="slidenum">
              <a:rPr lang="en-US"/>
              <a:pPr>
                <a:defRPr/>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1488" y="331788"/>
            <a:ext cx="2120900" cy="580231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5613" y="331788"/>
            <a:ext cx="6213475" cy="580231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t>CGI </a:t>
            </a:r>
            <a:r>
              <a:rPr lang="en-US" dirty="0" smtClean="0"/>
              <a:t>Federal </a:t>
            </a:r>
            <a:r>
              <a:rPr lang="en-US" dirty="0"/>
              <a:t>Proprietary and Confidential</a:t>
            </a:r>
          </a:p>
        </p:txBody>
      </p:sp>
      <p:sp>
        <p:nvSpPr>
          <p:cNvPr id="6" name="Rectangle 7"/>
          <p:cNvSpPr>
            <a:spLocks noGrp="1" noChangeArrowheads="1"/>
          </p:cNvSpPr>
          <p:nvPr>
            <p:ph type="sldNum" sz="quarter" idx="11"/>
          </p:nvPr>
        </p:nvSpPr>
        <p:spPr>
          <a:xfrm>
            <a:off x="-144150" y="6245224"/>
            <a:ext cx="631042" cy="612776"/>
          </a:xfrm>
          <a:ln/>
        </p:spPr>
        <p:txBody>
          <a:bodyPr/>
          <a:lstStyle>
            <a:lvl1pPr>
              <a:defRPr/>
            </a:lvl1pPr>
          </a:lstStyle>
          <a:p>
            <a:pPr>
              <a:defRPr/>
            </a:pPr>
            <a:fld id="{215F2CEC-58A8-492B-AD0D-C2BF1A7F0D89}" type="slidenum">
              <a:rPr lang="en-US"/>
              <a:pPr>
                <a:defRPr/>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t>CGI </a:t>
            </a:r>
            <a:r>
              <a:rPr lang="en-US" dirty="0" smtClean="0"/>
              <a:t>Federal </a:t>
            </a:r>
            <a:r>
              <a:rPr lang="en-US" dirty="0"/>
              <a:t>Proprietary and Confidential</a:t>
            </a:r>
          </a:p>
        </p:txBody>
      </p:sp>
      <p:sp>
        <p:nvSpPr>
          <p:cNvPr id="6" name="Rectangle 7"/>
          <p:cNvSpPr>
            <a:spLocks noGrp="1" noChangeArrowheads="1"/>
          </p:cNvSpPr>
          <p:nvPr>
            <p:ph type="sldNum" sz="quarter" idx="11"/>
          </p:nvPr>
        </p:nvSpPr>
        <p:spPr>
          <a:xfrm>
            <a:off x="-144150" y="6245224"/>
            <a:ext cx="631042" cy="612776"/>
          </a:xfrm>
          <a:ln/>
        </p:spPr>
        <p:txBody>
          <a:bodyPr/>
          <a:lstStyle>
            <a:lvl1pPr>
              <a:defRPr/>
            </a:lvl1pPr>
          </a:lstStyle>
          <a:p>
            <a:pPr>
              <a:defRPr/>
            </a:pPr>
            <a:fld id="{215F2CEC-58A8-492B-AD0D-C2BF1A7F0D89}" type="slidenum">
              <a:rPr lang="en-US"/>
              <a:pPr>
                <a:defRPr/>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t>CGI </a:t>
            </a:r>
            <a:r>
              <a:rPr lang="en-US" dirty="0" smtClean="0"/>
              <a:t>Federal </a:t>
            </a:r>
            <a:r>
              <a:rPr lang="en-US" dirty="0"/>
              <a:t>Proprietary and Confidential</a:t>
            </a:r>
          </a:p>
        </p:txBody>
      </p:sp>
      <p:sp>
        <p:nvSpPr>
          <p:cNvPr id="5" name="Rectangle 7"/>
          <p:cNvSpPr>
            <a:spLocks noGrp="1" noChangeArrowheads="1"/>
          </p:cNvSpPr>
          <p:nvPr>
            <p:ph type="sldNum" sz="quarter" idx="11"/>
          </p:nvPr>
        </p:nvSpPr>
        <p:spPr>
          <a:xfrm>
            <a:off x="-144150" y="6245224"/>
            <a:ext cx="631042" cy="612776"/>
          </a:xfrm>
          <a:ln/>
        </p:spPr>
        <p:txBody>
          <a:bodyPr/>
          <a:lstStyle>
            <a:lvl1pPr>
              <a:defRPr/>
            </a:lvl1pPr>
          </a:lstStyle>
          <a:p>
            <a:pPr>
              <a:defRPr/>
            </a:pPr>
            <a:fld id="{215F2CEC-58A8-492B-AD0D-C2BF1A7F0D89}" type="slidenum">
              <a:rPr lang="en-US"/>
              <a:pPr>
                <a:defRPr/>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8" descr="CGI_Federal_cmyk_50_legacy"/>
          <p:cNvPicPr>
            <a:picLocks noChangeAspect="1" noChangeArrowheads="1"/>
          </p:cNvPicPr>
          <p:nvPr/>
        </p:nvPicPr>
        <p:blipFill>
          <a:blip r:embed="rId2" cstate="print"/>
          <a:srcRect/>
          <a:stretch>
            <a:fillRect/>
          </a:stretch>
        </p:blipFill>
        <p:spPr bwMode="auto">
          <a:xfrm>
            <a:off x="7743825" y="5838825"/>
            <a:ext cx="1109663" cy="766763"/>
          </a:xfrm>
          <a:prstGeom prst="rect">
            <a:avLst/>
          </a:prstGeom>
          <a:noFill/>
          <a:ln w="9525">
            <a:noFill/>
            <a:miter lim="800000"/>
            <a:headEnd/>
            <a:tailEnd/>
          </a:ln>
        </p:spPr>
      </p:pic>
      <p:pic>
        <p:nvPicPr>
          <p:cNvPr id="5" name="Picture 9" descr="titleboth2"/>
          <p:cNvPicPr>
            <a:picLocks noChangeAspect="1" noChangeArrowheads="1"/>
          </p:cNvPicPr>
          <p:nvPr/>
        </p:nvPicPr>
        <p:blipFill>
          <a:blip r:embed="rId3" cstate="print"/>
          <a:srcRect r="77934" b="-23"/>
          <a:stretch>
            <a:fillRect/>
          </a:stretch>
        </p:blipFill>
        <p:spPr bwMode="auto">
          <a:xfrm>
            <a:off x="0" y="-1588"/>
            <a:ext cx="2017713" cy="6859588"/>
          </a:xfrm>
          <a:prstGeom prst="rect">
            <a:avLst/>
          </a:prstGeom>
          <a:noFill/>
          <a:ln w="9525">
            <a:noFill/>
            <a:miter lim="800000"/>
            <a:headEnd/>
            <a:tailEnd/>
          </a:ln>
        </p:spPr>
      </p:pic>
      <p:pic>
        <p:nvPicPr>
          <p:cNvPr id="6" name="Picture 10" descr="gsa2"/>
          <p:cNvPicPr>
            <a:picLocks noChangeAspect="1" noChangeArrowheads="1"/>
          </p:cNvPicPr>
          <p:nvPr userDrawn="1"/>
        </p:nvPicPr>
        <p:blipFill>
          <a:blip r:embed="rId4" cstate="print"/>
          <a:srcRect/>
          <a:stretch>
            <a:fillRect/>
          </a:stretch>
        </p:blipFill>
        <p:spPr bwMode="auto">
          <a:xfrm>
            <a:off x="6032500" y="3178175"/>
            <a:ext cx="3111500" cy="2046288"/>
          </a:xfrm>
          <a:prstGeom prst="rect">
            <a:avLst/>
          </a:prstGeom>
          <a:noFill/>
          <a:ln w="9525">
            <a:noFill/>
            <a:miter lim="800000"/>
            <a:headEnd/>
            <a:tailEnd/>
          </a:ln>
        </p:spPr>
      </p:pic>
      <p:pic>
        <p:nvPicPr>
          <p:cNvPr id="7" name="Picture 9" descr="titleboth2"/>
          <p:cNvPicPr>
            <a:picLocks noChangeAspect="1" noChangeArrowheads="1"/>
          </p:cNvPicPr>
          <p:nvPr/>
        </p:nvPicPr>
        <p:blipFill>
          <a:blip r:embed="rId3" cstate="print"/>
          <a:srcRect l="21790" t="75464" b="23796"/>
          <a:stretch>
            <a:fillRect/>
          </a:stretch>
        </p:blipFill>
        <p:spPr bwMode="auto">
          <a:xfrm>
            <a:off x="1992313" y="5173663"/>
            <a:ext cx="7151687" cy="50800"/>
          </a:xfrm>
          <a:prstGeom prst="rect">
            <a:avLst/>
          </a:prstGeom>
          <a:noFill/>
          <a:ln w="9525">
            <a:noFill/>
            <a:miter lim="800000"/>
            <a:headEnd/>
            <a:tailEnd/>
          </a:ln>
        </p:spPr>
      </p:pic>
      <p:pic>
        <p:nvPicPr>
          <p:cNvPr id="8" name="Picture 11" descr="GSA-Rt-Top"/>
          <p:cNvPicPr>
            <a:picLocks noChangeAspect="1" noChangeArrowheads="1"/>
          </p:cNvPicPr>
          <p:nvPr userDrawn="1"/>
        </p:nvPicPr>
        <p:blipFill>
          <a:blip r:embed="rId5" cstate="print"/>
          <a:srcRect/>
          <a:stretch>
            <a:fillRect/>
          </a:stretch>
        </p:blipFill>
        <p:spPr bwMode="auto">
          <a:xfrm>
            <a:off x="2001838" y="3236913"/>
            <a:ext cx="4040187" cy="1939925"/>
          </a:xfrm>
          <a:prstGeom prst="rect">
            <a:avLst/>
          </a:prstGeom>
          <a:noFill/>
          <a:ln w="9525">
            <a:noFill/>
            <a:miter lim="800000"/>
            <a:headEnd/>
            <a:tailEnd/>
          </a:ln>
        </p:spPr>
      </p:pic>
      <p:pic>
        <p:nvPicPr>
          <p:cNvPr id="9" name="Picture 5" descr="titleboth2"/>
          <p:cNvPicPr>
            <a:picLocks noChangeAspect="1" noChangeArrowheads="1"/>
          </p:cNvPicPr>
          <p:nvPr/>
        </p:nvPicPr>
        <p:blipFill>
          <a:blip r:embed="rId3" cstate="print"/>
          <a:srcRect l="21893" t="46342" b="52986"/>
          <a:stretch>
            <a:fillRect/>
          </a:stretch>
        </p:blipFill>
        <p:spPr bwMode="auto">
          <a:xfrm>
            <a:off x="2001838" y="3176588"/>
            <a:ext cx="7142162" cy="46037"/>
          </a:xfrm>
          <a:prstGeom prst="rect">
            <a:avLst/>
          </a:prstGeom>
          <a:noFill/>
          <a:ln w="9525">
            <a:noFill/>
            <a:miter lim="800000"/>
            <a:headEnd/>
            <a:tailEnd/>
          </a:ln>
        </p:spPr>
      </p:pic>
      <p:sp>
        <p:nvSpPr>
          <p:cNvPr id="1759238" name="Rectangle 6"/>
          <p:cNvSpPr>
            <a:spLocks noGrp="1" noChangeArrowheads="1"/>
          </p:cNvSpPr>
          <p:nvPr>
            <p:ph type="ctrTitle"/>
          </p:nvPr>
        </p:nvSpPr>
        <p:spPr>
          <a:xfrm>
            <a:off x="2133600" y="1600200"/>
            <a:ext cx="7015163" cy="1295400"/>
          </a:xfrm>
        </p:spPr>
        <p:txBody>
          <a:bodyPr anchor="ctr"/>
          <a:lstStyle>
            <a:lvl1pPr>
              <a:defRPr sz="3200">
                <a:solidFill>
                  <a:schemeClr val="tx1"/>
                </a:solidFill>
              </a:defRPr>
            </a:lvl1pPr>
          </a:lstStyle>
          <a:p>
            <a:r>
              <a:rPr lang="en-US" dirty="0"/>
              <a:t>Click to edit Master title style</a:t>
            </a:r>
          </a:p>
        </p:txBody>
      </p:sp>
      <p:sp>
        <p:nvSpPr>
          <p:cNvPr id="1759240" name="Rectangle 8"/>
          <p:cNvSpPr>
            <a:spLocks noGrp="1" noChangeArrowheads="1"/>
          </p:cNvSpPr>
          <p:nvPr>
            <p:ph type="subTitle" sz="quarter" idx="1"/>
          </p:nvPr>
        </p:nvSpPr>
        <p:spPr>
          <a:xfrm>
            <a:off x="2159000" y="2819400"/>
            <a:ext cx="6934200" cy="838200"/>
          </a:xfrm>
        </p:spPr>
        <p:txBody>
          <a:bodyPr/>
          <a:lstStyle>
            <a:lvl1pPr marL="0" indent="0">
              <a:buFont typeface="Wingdings" pitchFamily="2" charset="2"/>
              <a:buNone/>
              <a:defRPr sz="2000"/>
            </a:lvl1pPr>
          </a:lstStyle>
          <a:p>
            <a:r>
              <a:rPr lang="en-US" dirty="0"/>
              <a:t>Click to edit Master subtitle style</a:t>
            </a:r>
          </a:p>
        </p:txBody>
      </p:sp>
      <p:sp>
        <p:nvSpPr>
          <p:cNvPr id="10" name="Rectangle 7"/>
          <p:cNvSpPr>
            <a:spLocks noGrp="1" noChangeArrowheads="1"/>
          </p:cNvSpPr>
          <p:nvPr>
            <p:ph type="ftr" sz="quarter" idx="10"/>
          </p:nvPr>
        </p:nvSpPr>
        <p:spPr>
          <a:xfrm>
            <a:off x="2133600" y="6553200"/>
            <a:ext cx="4343400" cy="304800"/>
          </a:xfrm>
        </p:spPr>
        <p:txBody>
          <a:bodyPr anchor="b"/>
          <a:lstStyle>
            <a:lvl1pPr>
              <a:defRPr/>
            </a:lvl1pPr>
          </a:lstStyle>
          <a:p>
            <a:pPr>
              <a:defRPr/>
            </a:pPr>
            <a:r>
              <a:rPr lang="en-US" dirty="0"/>
              <a:t>CGI </a:t>
            </a:r>
            <a:r>
              <a:rPr lang="en-US" dirty="0" smtClean="0"/>
              <a:t>Federal </a:t>
            </a:r>
            <a:r>
              <a:rPr lang="en-US" dirty="0"/>
              <a:t>Proprietary and Confidential</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t>CGI </a:t>
            </a:r>
            <a:r>
              <a:rPr lang="en-US" dirty="0" smtClean="0"/>
              <a:t>Federal </a:t>
            </a:r>
            <a:r>
              <a:rPr lang="en-US" dirty="0"/>
              <a:t>Proprietary and Confidential</a:t>
            </a:r>
          </a:p>
        </p:txBody>
      </p:sp>
      <p:sp>
        <p:nvSpPr>
          <p:cNvPr id="5" name="Rectangle 7"/>
          <p:cNvSpPr>
            <a:spLocks noGrp="1" noChangeArrowheads="1"/>
          </p:cNvSpPr>
          <p:nvPr>
            <p:ph type="sldNum" sz="quarter" idx="11"/>
          </p:nvPr>
        </p:nvSpPr>
        <p:spPr>
          <a:xfrm>
            <a:off x="-35625" y="6245225"/>
            <a:ext cx="476662" cy="612775"/>
          </a:xfrm>
          <a:prstGeom prst="rect">
            <a:avLst/>
          </a:prstGeom>
          <a:ln/>
        </p:spPr>
        <p:txBody>
          <a:bodyPr/>
          <a:lstStyle>
            <a:lvl1pPr>
              <a:defRPr sz="1200" baseline="0"/>
            </a:lvl1pPr>
          </a:lstStyle>
          <a:p>
            <a:pPr>
              <a:defRPr/>
            </a:pPr>
            <a:fld id="{5842F1FC-5FDD-41D6-BAD6-160FC7BE3BC4}" type="slidenum">
              <a:rPr lang="en-US" smtClean="0"/>
              <a:pPr>
                <a:defRPr/>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t>CGI </a:t>
            </a:r>
            <a:r>
              <a:rPr lang="en-US" dirty="0" smtClean="0"/>
              <a:t>Federal </a:t>
            </a:r>
            <a:r>
              <a:rPr lang="en-US" dirty="0"/>
              <a:t>Proprietary and Confidential</a:t>
            </a:r>
          </a:p>
        </p:txBody>
      </p:sp>
      <p:sp>
        <p:nvSpPr>
          <p:cNvPr id="5" name="Rectangle 7"/>
          <p:cNvSpPr>
            <a:spLocks noGrp="1" noChangeArrowheads="1"/>
          </p:cNvSpPr>
          <p:nvPr>
            <p:ph type="sldNum" sz="quarter" idx="11"/>
          </p:nvPr>
        </p:nvSpPr>
        <p:spPr>
          <a:xfrm>
            <a:off x="-25400" y="6245225"/>
            <a:ext cx="381000" cy="476250"/>
          </a:xfrm>
          <a:prstGeom prst="rect">
            <a:avLst/>
          </a:prstGeom>
          <a:ln/>
        </p:spPr>
        <p:txBody>
          <a:bodyPr/>
          <a:lstStyle>
            <a:lvl1pPr>
              <a:defRPr/>
            </a:lvl1pPr>
          </a:lstStyle>
          <a:p>
            <a:pPr>
              <a:defRPr/>
            </a:pPr>
            <a:fld id="{8798C2ED-AA07-4058-BBDF-FB9FB80EDA41}" type="slidenum">
              <a:rPr lang="en-US"/>
              <a:pPr>
                <a:defRPr/>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12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903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t>CGI </a:t>
            </a:r>
            <a:r>
              <a:rPr lang="en-US" dirty="0" smtClean="0"/>
              <a:t>Federal </a:t>
            </a:r>
            <a:r>
              <a:rPr lang="en-US" dirty="0"/>
              <a:t>Proprietary and Confidential</a:t>
            </a:r>
          </a:p>
        </p:txBody>
      </p:sp>
      <p:sp>
        <p:nvSpPr>
          <p:cNvPr id="6" name="Rectangle 7"/>
          <p:cNvSpPr>
            <a:spLocks noGrp="1" noChangeArrowheads="1"/>
          </p:cNvSpPr>
          <p:nvPr>
            <p:ph type="sldNum" sz="quarter" idx="11"/>
          </p:nvPr>
        </p:nvSpPr>
        <p:spPr>
          <a:xfrm>
            <a:off x="-25400" y="6245225"/>
            <a:ext cx="381000" cy="476250"/>
          </a:xfrm>
          <a:prstGeom prst="rect">
            <a:avLst/>
          </a:prstGeom>
          <a:ln/>
        </p:spPr>
        <p:txBody>
          <a:bodyPr/>
          <a:lstStyle>
            <a:lvl1pPr>
              <a:defRPr/>
            </a:lvl1pPr>
          </a:lstStyle>
          <a:p>
            <a:pPr>
              <a:defRPr/>
            </a:pPr>
            <a:fld id="{43E5D11D-F30E-4D6C-9ED3-4F605B6B5CD7}" type="slidenum">
              <a:rPr lang="en-US"/>
              <a:pPr>
                <a:defRPr/>
              </a:pPr>
              <a:t>‹#›</a:t>
            </a:fld>
            <a:endParaRPr 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6"/>
          <p:cNvSpPr>
            <a:spLocks noGrp="1" noChangeArrowheads="1"/>
          </p:cNvSpPr>
          <p:nvPr>
            <p:ph type="ftr" sz="quarter" idx="10"/>
          </p:nvPr>
        </p:nvSpPr>
        <p:spPr>
          <a:ln/>
        </p:spPr>
        <p:txBody>
          <a:bodyPr/>
          <a:lstStyle>
            <a:lvl1pPr>
              <a:defRPr/>
            </a:lvl1pPr>
          </a:lstStyle>
          <a:p>
            <a:pPr>
              <a:defRPr/>
            </a:pPr>
            <a:r>
              <a:rPr lang="en-US" dirty="0"/>
              <a:t>CGI </a:t>
            </a:r>
            <a:r>
              <a:rPr lang="en-US" dirty="0" smtClean="0"/>
              <a:t>Federal </a:t>
            </a:r>
            <a:r>
              <a:rPr lang="en-US" dirty="0"/>
              <a:t>Proprietary and Confidential</a:t>
            </a:r>
          </a:p>
        </p:txBody>
      </p:sp>
      <p:sp>
        <p:nvSpPr>
          <p:cNvPr id="8" name="Slide Number Placeholder 7"/>
          <p:cNvSpPr>
            <a:spLocks noGrp="1" noChangeArrowheads="1"/>
          </p:cNvSpPr>
          <p:nvPr>
            <p:ph type="sldNum" sz="quarter" idx="11"/>
          </p:nvPr>
        </p:nvSpPr>
        <p:spPr>
          <a:xfrm>
            <a:off x="-25400" y="6245225"/>
            <a:ext cx="381000" cy="476250"/>
          </a:xfrm>
          <a:prstGeom prst="rect">
            <a:avLst/>
          </a:prstGeom>
          <a:ln/>
        </p:spPr>
        <p:txBody>
          <a:bodyPr/>
          <a:lstStyle>
            <a:lvl1pPr>
              <a:defRPr/>
            </a:lvl1pPr>
          </a:lstStyle>
          <a:p>
            <a:pPr>
              <a:defRPr/>
            </a:pPr>
            <a:fld id="{6DFFA044-161F-46A2-A65C-BA7127874768}" type="slidenum">
              <a:rPr lang="en-US"/>
              <a:pPr>
                <a:defRPr/>
              </a:pPr>
              <a:t>‹#›</a:t>
            </a:fld>
            <a:endParaRPr lang="en-US"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t>CGI </a:t>
            </a:r>
            <a:r>
              <a:rPr lang="en-US" dirty="0" smtClean="0"/>
              <a:t>Federal </a:t>
            </a:r>
            <a:r>
              <a:rPr lang="en-US" dirty="0"/>
              <a:t>Proprietary and Confidential</a:t>
            </a:r>
          </a:p>
        </p:txBody>
      </p:sp>
      <p:sp>
        <p:nvSpPr>
          <p:cNvPr id="4" name="Rectangle 7"/>
          <p:cNvSpPr>
            <a:spLocks noGrp="1" noChangeArrowheads="1"/>
          </p:cNvSpPr>
          <p:nvPr>
            <p:ph type="sldNum" sz="quarter" idx="11"/>
          </p:nvPr>
        </p:nvSpPr>
        <p:spPr>
          <a:xfrm>
            <a:off x="-25400" y="6245225"/>
            <a:ext cx="381000" cy="476250"/>
          </a:xfrm>
          <a:prstGeom prst="rect">
            <a:avLst/>
          </a:prstGeom>
          <a:ln/>
        </p:spPr>
        <p:txBody>
          <a:bodyPr/>
          <a:lstStyle>
            <a:lvl1pPr>
              <a:defRPr/>
            </a:lvl1pPr>
          </a:lstStyle>
          <a:p>
            <a:pPr>
              <a:defRPr/>
            </a:pPr>
            <a:fld id="{D17E1186-95CB-46FC-87EF-595DEC20F496}" type="slidenum">
              <a:rPr lang="en-US"/>
              <a:pPr>
                <a:defRPr/>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t>CGI </a:t>
            </a:r>
            <a:r>
              <a:rPr lang="en-US" dirty="0" smtClean="0"/>
              <a:t>Federal </a:t>
            </a:r>
            <a:r>
              <a:rPr lang="en-US" dirty="0"/>
              <a:t>Proprietary and Confidential</a:t>
            </a:r>
          </a:p>
        </p:txBody>
      </p:sp>
      <p:sp>
        <p:nvSpPr>
          <p:cNvPr id="5" name="Rectangle 7"/>
          <p:cNvSpPr>
            <a:spLocks noGrp="1" noChangeArrowheads="1"/>
          </p:cNvSpPr>
          <p:nvPr>
            <p:ph type="sldNum" sz="quarter" idx="11"/>
          </p:nvPr>
        </p:nvSpPr>
        <p:spPr>
          <a:xfrm>
            <a:off x="-144150" y="6245224"/>
            <a:ext cx="631042" cy="612776"/>
          </a:xfrm>
          <a:ln/>
        </p:spPr>
        <p:txBody>
          <a:bodyPr/>
          <a:lstStyle>
            <a:lvl1pPr>
              <a:defRPr/>
            </a:lvl1pPr>
          </a:lstStyle>
          <a:p>
            <a:pPr>
              <a:defRPr/>
            </a:pPr>
            <a:fld id="{215F2CEC-58A8-492B-AD0D-C2BF1A7F0D89}" type="slidenum">
              <a:rPr lang="en-US"/>
              <a:pPr>
                <a:defRPr/>
              </a:pPr>
              <a:t>‹#›</a:t>
            </a:fld>
            <a:endParaRPr 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ftr" sz="quarter" idx="10"/>
          </p:nvPr>
        </p:nvSpPr>
        <p:spPr>
          <a:ln/>
        </p:spPr>
        <p:txBody>
          <a:bodyPr/>
          <a:lstStyle>
            <a:lvl1pPr>
              <a:defRPr/>
            </a:lvl1pPr>
          </a:lstStyle>
          <a:p>
            <a:pPr>
              <a:defRPr/>
            </a:pPr>
            <a:r>
              <a:rPr lang="en-US" dirty="0"/>
              <a:t>CGI </a:t>
            </a:r>
            <a:r>
              <a:rPr lang="en-US" dirty="0" smtClean="0"/>
              <a:t>Federal </a:t>
            </a:r>
            <a:r>
              <a:rPr lang="en-US" dirty="0"/>
              <a:t>Proprietary and Confidential</a:t>
            </a:r>
          </a:p>
        </p:txBody>
      </p:sp>
      <p:sp>
        <p:nvSpPr>
          <p:cNvPr id="3" name="Rectangle 7"/>
          <p:cNvSpPr>
            <a:spLocks noGrp="1" noChangeArrowheads="1"/>
          </p:cNvSpPr>
          <p:nvPr>
            <p:ph type="sldNum" sz="quarter" idx="11"/>
          </p:nvPr>
        </p:nvSpPr>
        <p:spPr>
          <a:xfrm>
            <a:off x="-25400" y="6245225"/>
            <a:ext cx="381000" cy="476250"/>
          </a:xfrm>
          <a:prstGeom prst="rect">
            <a:avLst/>
          </a:prstGeom>
          <a:ln/>
        </p:spPr>
        <p:txBody>
          <a:bodyPr/>
          <a:lstStyle>
            <a:lvl1pPr>
              <a:defRPr/>
            </a:lvl1pPr>
          </a:lstStyle>
          <a:p>
            <a:pPr>
              <a:defRPr/>
            </a:pPr>
            <a:fld id="{3B5A6ADC-87BD-44D6-9BA3-215D72FCD8F3}" type="slidenum">
              <a:rPr lang="en-US"/>
              <a:pPr>
                <a:defRPr/>
              </a:pPr>
              <a:t>‹#›</a:t>
            </a:fld>
            <a:endParaRPr lang="en-US" dirty="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t>CGI </a:t>
            </a:r>
            <a:r>
              <a:rPr lang="en-US" dirty="0" smtClean="0"/>
              <a:t>Federal </a:t>
            </a:r>
            <a:r>
              <a:rPr lang="en-US" dirty="0"/>
              <a:t>Proprietary and Confidential</a:t>
            </a:r>
          </a:p>
        </p:txBody>
      </p:sp>
      <p:sp>
        <p:nvSpPr>
          <p:cNvPr id="6" name="Rectangle 7"/>
          <p:cNvSpPr>
            <a:spLocks noGrp="1" noChangeArrowheads="1"/>
          </p:cNvSpPr>
          <p:nvPr>
            <p:ph type="sldNum" sz="quarter" idx="11"/>
          </p:nvPr>
        </p:nvSpPr>
        <p:spPr>
          <a:xfrm>
            <a:off x="-25400" y="6245225"/>
            <a:ext cx="381000" cy="476250"/>
          </a:xfrm>
          <a:prstGeom prst="rect">
            <a:avLst/>
          </a:prstGeom>
          <a:ln/>
        </p:spPr>
        <p:txBody>
          <a:bodyPr/>
          <a:lstStyle>
            <a:lvl1pPr>
              <a:defRPr/>
            </a:lvl1pPr>
          </a:lstStyle>
          <a:p>
            <a:pPr>
              <a:defRPr/>
            </a:pPr>
            <a:fld id="{B11F12E5-3B70-46EA-A0C0-F5853DEF8AB1}" type="slidenum">
              <a:rPr lang="en-US"/>
              <a:pPr>
                <a:defRPr/>
              </a:pPr>
              <a:t>‹#›</a:t>
            </a:fld>
            <a:endParaRPr lang="en-US"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t>CGI </a:t>
            </a:r>
            <a:r>
              <a:rPr lang="en-US" dirty="0" smtClean="0"/>
              <a:t>Federal </a:t>
            </a:r>
            <a:r>
              <a:rPr lang="en-US" dirty="0"/>
              <a:t>Proprietary and Confidential</a:t>
            </a:r>
          </a:p>
        </p:txBody>
      </p:sp>
      <p:sp>
        <p:nvSpPr>
          <p:cNvPr id="6" name="Rectangle 7"/>
          <p:cNvSpPr>
            <a:spLocks noGrp="1" noChangeArrowheads="1"/>
          </p:cNvSpPr>
          <p:nvPr>
            <p:ph type="sldNum" sz="quarter" idx="11"/>
          </p:nvPr>
        </p:nvSpPr>
        <p:spPr>
          <a:xfrm>
            <a:off x="-25400" y="6245225"/>
            <a:ext cx="381000" cy="476250"/>
          </a:xfrm>
          <a:prstGeom prst="rect">
            <a:avLst/>
          </a:prstGeom>
          <a:ln/>
        </p:spPr>
        <p:txBody>
          <a:bodyPr/>
          <a:lstStyle>
            <a:lvl1pPr>
              <a:defRPr/>
            </a:lvl1pPr>
          </a:lstStyle>
          <a:p>
            <a:pPr>
              <a:defRPr/>
            </a:pPr>
            <a:fld id="{69265B10-3F9B-4FE3-ABC6-17CFD406C9BC}" type="slidenum">
              <a:rPr lang="en-US"/>
              <a:pPr>
                <a:defRPr/>
              </a:pPr>
              <a:t>‹#›</a:t>
            </a:fld>
            <a:endParaRPr lang="en-US" dirty="0"/>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t>CGI </a:t>
            </a:r>
            <a:r>
              <a:rPr lang="en-US" dirty="0" smtClean="0"/>
              <a:t>Federal </a:t>
            </a:r>
            <a:r>
              <a:rPr lang="en-US" dirty="0"/>
              <a:t>Proprietary and Confidential</a:t>
            </a:r>
          </a:p>
        </p:txBody>
      </p:sp>
      <p:sp>
        <p:nvSpPr>
          <p:cNvPr id="5" name="Rectangle 7"/>
          <p:cNvSpPr>
            <a:spLocks noGrp="1" noChangeArrowheads="1"/>
          </p:cNvSpPr>
          <p:nvPr>
            <p:ph type="sldNum" sz="quarter" idx="11"/>
          </p:nvPr>
        </p:nvSpPr>
        <p:spPr>
          <a:xfrm>
            <a:off x="-25400" y="6245225"/>
            <a:ext cx="381000" cy="476250"/>
          </a:xfrm>
          <a:prstGeom prst="rect">
            <a:avLst/>
          </a:prstGeom>
          <a:ln/>
        </p:spPr>
        <p:txBody>
          <a:bodyPr/>
          <a:lstStyle>
            <a:lvl1pPr>
              <a:defRPr/>
            </a:lvl1pPr>
          </a:lstStyle>
          <a:p>
            <a:pPr>
              <a:defRPr/>
            </a:pPr>
            <a:fld id="{45B65D36-6165-4068-92E9-BD19480A2A43}" type="slidenum">
              <a:rPr lang="en-US"/>
              <a:pPr>
                <a:defRPr/>
              </a:pPr>
              <a:t>‹#›</a:t>
            </a:fld>
            <a:endParaRPr lang="en-US" dirty="0"/>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1488" y="331788"/>
            <a:ext cx="2120900" cy="580231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5613" y="331788"/>
            <a:ext cx="6213475" cy="580231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t>CGI </a:t>
            </a:r>
            <a:r>
              <a:rPr lang="en-US" dirty="0" smtClean="0"/>
              <a:t>Federal </a:t>
            </a:r>
            <a:r>
              <a:rPr lang="en-US" dirty="0"/>
              <a:t>Proprietary and Confidential</a:t>
            </a:r>
          </a:p>
        </p:txBody>
      </p:sp>
      <p:sp>
        <p:nvSpPr>
          <p:cNvPr id="5" name="Rectangle 7"/>
          <p:cNvSpPr>
            <a:spLocks noGrp="1" noChangeArrowheads="1"/>
          </p:cNvSpPr>
          <p:nvPr>
            <p:ph type="sldNum" sz="quarter" idx="11"/>
          </p:nvPr>
        </p:nvSpPr>
        <p:spPr>
          <a:xfrm>
            <a:off x="-25400" y="6245225"/>
            <a:ext cx="381000" cy="476250"/>
          </a:xfrm>
          <a:prstGeom prst="rect">
            <a:avLst/>
          </a:prstGeom>
          <a:ln/>
        </p:spPr>
        <p:txBody>
          <a:bodyPr/>
          <a:lstStyle>
            <a:lvl1pPr>
              <a:defRPr/>
            </a:lvl1pPr>
          </a:lstStyle>
          <a:p>
            <a:pPr>
              <a:defRPr/>
            </a:pPr>
            <a:fld id="{306C5100-54E2-44EC-AEFA-7E13923C9E6A}" type="slidenum">
              <a:rPr lang="en-US"/>
              <a:pPr>
                <a:defRPr/>
              </a:pPr>
              <a:t>‹#›</a:t>
            </a:fld>
            <a:endParaRPr lang="en-US" dirty="0"/>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t>CGI </a:t>
            </a:r>
            <a:r>
              <a:rPr lang="en-US" dirty="0" smtClean="0"/>
              <a:t>Federal </a:t>
            </a:r>
            <a:r>
              <a:rPr lang="en-US" dirty="0"/>
              <a:t>Proprietary and Confidential</a:t>
            </a:r>
          </a:p>
        </p:txBody>
      </p:sp>
      <p:sp>
        <p:nvSpPr>
          <p:cNvPr id="4" name="Rectangle 7"/>
          <p:cNvSpPr>
            <a:spLocks noGrp="1" noChangeArrowheads="1"/>
          </p:cNvSpPr>
          <p:nvPr>
            <p:ph type="sldNum" sz="quarter" idx="11"/>
          </p:nvPr>
        </p:nvSpPr>
        <p:spPr>
          <a:xfrm>
            <a:off x="-25400" y="6245225"/>
            <a:ext cx="381000" cy="476250"/>
          </a:xfrm>
          <a:prstGeom prst="rect">
            <a:avLst/>
          </a:prstGeom>
          <a:ln/>
        </p:spPr>
        <p:txBody>
          <a:bodyPr/>
          <a:lstStyle>
            <a:lvl1pPr>
              <a:defRPr/>
            </a:lvl1pPr>
          </a:lstStyle>
          <a:p>
            <a:pPr>
              <a:defRPr/>
            </a:pPr>
            <a:fld id="{A5A5B5D6-3505-4A24-8534-BFD44DAF62FE}" type="slidenum">
              <a:rPr lang="en-US"/>
              <a:pPr>
                <a:defRPr/>
              </a:pPr>
              <a:t>‹#›</a:t>
            </a:fld>
            <a:endParaRPr lang="en-US" dirty="0"/>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t>CGI </a:t>
            </a:r>
            <a:r>
              <a:rPr lang="en-US" dirty="0" smtClean="0"/>
              <a:t>Federal </a:t>
            </a:r>
            <a:r>
              <a:rPr lang="en-US" dirty="0"/>
              <a:t>Proprietary and Confidential</a:t>
            </a:r>
          </a:p>
        </p:txBody>
      </p:sp>
      <p:sp>
        <p:nvSpPr>
          <p:cNvPr id="4" name="Rectangle 7"/>
          <p:cNvSpPr>
            <a:spLocks noGrp="1" noChangeArrowheads="1"/>
          </p:cNvSpPr>
          <p:nvPr>
            <p:ph type="sldNum" sz="quarter" idx="11"/>
          </p:nvPr>
        </p:nvSpPr>
        <p:spPr>
          <a:xfrm>
            <a:off x="-25400" y="6245225"/>
            <a:ext cx="381000" cy="476250"/>
          </a:xfrm>
          <a:prstGeom prst="rect">
            <a:avLst/>
          </a:prstGeom>
          <a:ln/>
        </p:spPr>
        <p:txBody>
          <a:bodyPr/>
          <a:lstStyle>
            <a:lvl1pPr>
              <a:defRPr/>
            </a:lvl1pPr>
          </a:lstStyle>
          <a:p>
            <a:pPr>
              <a:defRPr/>
            </a:pPr>
            <a:fld id="{C71C0864-5C2B-4E29-93FE-3C08CA0620FF}" type="slidenum">
              <a:rPr lang="en-US"/>
              <a:pPr>
                <a:defRPr/>
              </a:pPr>
              <a:t>‹#›</a:t>
            </a:fld>
            <a:endParaRPr lang="en-US" dirty="0"/>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455613" y="331788"/>
            <a:ext cx="8463100" cy="563562"/>
          </a:xfrm>
        </p:spPr>
        <p:txBody>
          <a:bodyPr/>
          <a:lstStyle/>
          <a:p>
            <a:r>
              <a:rPr lang="en-US" smtClean="0"/>
              <a:t>Click to edit Master title style</a:t>
            </a:r>
            <a:endParaRPr lang="en-US"/>
          </a:p>
        </p:txBody>
      </p:sp>
      <p:sp>
        <p:nvSpPr>
          <p:cNvPr id="3" name="Footer Placeholder 2"/>
          <p:cNvSpPr>
            <a:spLocks noGrp="1"/>
          </p:cNvSpPr>
          <p:nvPr>
            <p:ph type="ftr" sz="quarter" idx="10"/>
          </p:nvPr>
        </p:nvSpPr>
        <p:spPr/>
        <p:txBody>
          <a:bodyPr/>
          <a:lstStyle/>
          <a:p>
            <a:pPr>
              <a:defRPr/>
            </a:pPr>
            <a:r>
              <a:rPr lang="en-US" dirty="0" smtClean="0">
                <a:solidFill>
                  <a:srgbClr val="000000"/>
                </a:solidFill>
              </a:rPr>
              <a:t>CGI Federal Proprietary and Confidential</a:t>
            </a:r>
            <a:endParaRPr lang="en-US" dirty="0">
              <a:solidFill>
                <a:srgbClr val="000000"/>
              </a:solidFill>
            </a:endParaRPr>
          </a:p>
        </p:txBody>
      </p:sp>
      <p:sp>
        <p:nvSpPr>
          <p:cNvPr id="4" name="Slide Number Placeholder 3"/>
          <p:cNvSpPr>
            <a:spLocks noGrp="1"/>
          </p:cNvSpPr>
          <p:nvPr>
            <p:ph type="sldNum" sz="quarter" idx="11"/>
          </p:nvPr>
        </p:nvSpPr>
        <p:spPr>
          <a:xfrm>
            <a:off x="0" y="6553200"/>
            <a:ext cx="435698" cy="304799"/>
          </a:xfrm>
        </p:spPr>
        <p:txBody>
          <a:bodyPr/>
          <a:lstStyle>
            <a:lvl1pPr>
              <a:defRPr sz="1200"/>
            </a:lvl1pPr>
          </a:lstStyle>
          <a:p>
            <a:pPr>
              <a:defRPr/>
            </a:pPr>
            <a:fld id="{215F2CEC-58A8-492B-AD0D-C2BF1A7F0D89}" type="slidenum">
              <a:rPr lang="en-US" smtClean="0">
                <a:solidFill>
                  <a:srgbClr val="000000"/>
                </a:solidFill>
              </a:rPr>
              <a:pPr>
                <a:defRPr/>
              </a:pPr>
              <a:t>‹#›</a:t>
            </a:fld>
            <a:endParaRPr lang="en-US" dirty="0">
              <a:solidFill>
                <a:srgbClr val="000000"/>
              </a:solidFill>
            </a:endParaRPr>
          </a:p>
        </p:txBody>
      </p:sp>
      <p:sp>
        <p:nvSpPr>
          <p:cNvPr id="5" name="Content Placeholder 2"/>
          <p:cNvSpPr>
            <a:spLocks noGrp="1"/>
          </p:cNvSpPr>
          <p:nvPr>
            <p:ph idx="12"/>
          </p:nvPr>
        </p:nvSpPr>
        <p:spPr>
          <a:xfrm>
            <a:off x="689113" y="1309964"/>
            <a:ext cx="8229600" cy="452596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6724523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t>CGI </a:t>
            </a:r>
            <a:r>
              <a:rPr lang="en-US" dirty="0" smtClean="0"/>
              <a:t>Federal </a:t>
            </a:r>
            <a:r>
              <a:rPr lang="en-US" dirty="0"/>
              <a:t>Proprietary and Confidential</a:t>
            </a:r>
          </a:p>
        </p:txBody>
      </p:sp>
      <p:sp>
        <p:nvSpPr>
          <p:cNvPr id="6" name="Rectangle 7"/>
          <p:cNvSpPr>
            <a:spLocks noGrp="1" noChangeArrowheads="1"/>
          </p:cNvSpPr>
          <p:nvPr>
            <p:ph type="sldNum" sz="quarter" idx="11"/>
          </p:nvPr>
        </p:nvSpPr>
        <p:spPr>
          <a:xfrm>
            <a:off x="-144150" y="6245224"/>
            <a:ext cx="631042" cy="612776"/>
          </a:xfrm>
          <a:ln/>
        </p:spPr>
        <p:txBody>
          <a:bodyPr/>
          <a:lstStyle>
            <a:lvl1pPr>
              <a:defRPr/>
            </a:lvl1pPr>
          </a:lstStyle>
          <a:p>
            <a:pPr>
              <a:defRPr/>
            </a:pPr>
            <a:fld id="{215F2CEC-58A8-492B-AD0D-C2BF1A7F0D89}" type="slidenum">
              <a:rPr lang="en-US"/>
              <a:pPr>
                <a:defRPr/>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12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903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t>CGI </a:t>
            </a:r>
            <a:r>
              <a:rPr lang="en-US" dirty="0" smtClean="0"/>
              <a:t>Federal </a:t>
            </a:r>
            <a:r>
              <a:rPr lang="en-US" dirty="0"/>
              <a:t>Proprietary and Confidential</a:t>
            </a:r>
          </a:p>
        </p:txBody>
      </p:sp>
      <p:sp>
        <p:nvSpPr>
          <p:cNvPr id="7" name="Rectangle 7"/>
          <p:cNvSpPr>
            <a:spLocks noGrp="1" noChangeArrowheads="1"/>
          </p:cNvSpPr>
          <p:nvPr>
            <p:ph type="sldNum" sz="quarter" idx="11"/>
          </p:nvPr>
        </p:nvSpPr>
        <p:spPr>
          <a:xfrm>
            <a:off x="-144150" y="6245224"/>
            <a:ext cx="631042" cy="612776"/>
          </a:xfrm>
          <a:ln/>
        </p:spPr>
        <p:txBody>
          <a:bodyPr/>
          <a:lstStyle>
            <a:lvl1pPr>
              <a:defRPr/>
            </a:lvl1pPr>
          </a:lstStyle>
          <a:p>
            <a:pPr>
              <a:defRPr/>
            </a:pPr>
            <a:fld id="{215F2CEC-58A8-492B-AD0D-C2BF1A7F0D89}" type="slidenum">
              <a:rPr lang="en-US"/>
              <a:pPr>
                <a:defRPr/>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6"/>
          <p:cNvSpPr>
            <a:spLocks noGrp="1" noChangeArrowheads="1"/>
          </p:cNvSpPr>
          <p:nvPr>
            <p:ph type="ftr" sz="quarter" idx="10"/>
          </p:nvPr>
        </p:nvSpPr>
        <p:spPr>
          <a:ln/>
        </p:spPr>
        <p:txBody>
          <a:bodyPr/>
          <a:lstStyle>
            <a:lvl1pPr>
              <a:defRPr/>
            </a:lvl1pPr>
          </a:lstStyle>
          <a:p>
            <a:pPr>
              <a:defRPr/>
            </a:pPr>
            <a:r>
              <a:rPr lang="en-US" dirty="0"/>
              <a:t>CGI </a:t>
            </a:r>
            <a:r>
              <a:rPr lang="en-US" dirty="0" smtClean="0"/>
              <a:t>Federal </a:t>
            </a:r>
            <a:r>
              <a:rPr lang="en-US" dirty="0"/>
              <a:t>Proprietary and Confidential</a:t>
            </a:r>
          </a:p>
        </p:txBody>
      </p:sp>
      <p:sp>
        <p:nvSpPr>
          <p:cNvPr id="9" name="Rectangle 7"/>
          <p:cNvSpPr>
            <a:spLocks noGrp="1" noChangeArrowheads="1"/>
          </p:cNvSpPr>
          <p:nvPr>
            <p:ph type="sldNum" sz="quarter" idx="11"/>
          </p:nvPr>
        </p:nvSpPr>
        <p:spPr>
          <a:xfrm>
            <a:off x="-144150" y="6245224"/>
            <a:ext cx="631042" cy="612776"/>
          </a:xfrm>
          <a:ln/>
        </p:spPr>
        <p:txBody>
          <a:bodyPr/>
          <a:lstStyle>
            <a:lvl1pPr>
              <a:defRPr/>
            </a:lvl1pPr>
          </a:lstStyle>
          <a:p>
            <a:pPr>
              <a:defRPr/>
            </a:pPr>
            <a:fld id="{215F2CEC-58A8-492B-AD0D-C2BF1A7F0D89}" type="slidenum">
              <a:rPr lang="en-US"/>
              <a:pPr>
                <a:defRPr/>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t>CGI </a:t>
            </a:r>
            <a:r>
              <a:rPr lang="en-US" dirty="0" smtClean="0"/>
              <a:t>Federal </a:t>
            </a:r>
            <a:r>
              <a:rPr lang="en-US" dirty="0"/>
              <a:t>Proprietary and Confidential</a:t>
            </a:r>
          </a:p>
        </p:txBody>
      </p:sp>
      <p:sp>
        <p:nvSpPr>
          <p:cNvPr id="5" name="Rectangle 7"/>
          <p:cNvSpPr>
            <a:spLocks noGrp="1" noChangeArrowheads="1"/>
          </p:cNvSpPr>
          <p:nvPr>
            <p:ph type="sldNum" sz="quarter" idx="11"/>
          </p:nvPr>
        </p:nvSpPr>
        <p:spPr>
          <a:xfrm>
            <a:off x="-144150" y="6245224"/>
            <a:ext cx="631042" cy="612776"/>
          </a:xfrm>
          <a:ln/>
        </p:spPr>
        <p:txBody>
          <a:bodyPr/>
          <a:lstStyle>
            <a:lvl1pPr>
              <a:defRPr/>
            </a:lvl1pPr>
          </a:lstStyle>
          <a:p>
            <a:pPr>
              <a:defRPr/>
            </a:pPr>
            <a:fld id="{215F2CEC-58A8-492B-AD0D-C2BF1A7F0D89}" type="slidenum">
              <a:rPr lang="en-US"/>
              <a:pPr>
                <a:defRPr/>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ftr" sz="quarter" idx="10"/>
          </p:nvPr>
        </p:nvSpPr>
        <p:spPr>
          <a:ln/>
        </p:spPr>
        <p:txBody>
          <a:bodyPr/>
          <a:lstStyle>
            <a:lvl1pPr>
              <a:defRPr/>
            </a:lvl1pPr>
          </a:lstStyle>
          <a:p>
            <a:pPr>
              <a:defRPr/>
            </a:pPr>
            <a:r>
              <a:rPr lang="en-US" dirty="0"/>
              <a:t>CGI </a:t>
            </a:r>
            <a:r>
              <a:rPr lang="en-US" dirty="0" smtClean="0"/>
              <a:t>Federal </a:t>
            </a:r>
            <a:r>
              <a:rPr lang="en-US" dirty="0"/>
              <a:t>Proprietary and Confidential</a:t>
            </a:r>
          </a:p>
        </p:txBody>
      </p:sp>
      <p:sp>
        <p:nvSpPr>
          <p:cNvPr id="4" name="Rectangle 7"/>
          <p:cNvSpPr>
            <a:spLocks noGrp="1" noChangeArrowheads="1"/>
          </p:cNvSpPr>
          <p:nvPr>
            <p:ph type="sldNum" sz="quarter" idx="11"/>
          </p:nvPr>
        </p:nvSpPr>
        <p:spPr>
          <a:xfrm>
            <a:off x="-144150" y="6245224"/>
            <a:ext cx="631042" cy="612776"/>
          </a:xfrm>
          <a:ln/>
        </p:spPr>
        <p:txBody>
          <a:bodyPr/>
          <a:lstStyle>
            <a:lvl1pPr>
              <a:defRPr/>
            </a:lvl1pPr>
          </a:lstStyle>
          <a:p>
            <a:pPr>
              <a:defRPr/>
            </a:pPr>
            <a:fld id="{215F2CEC-58A8-492B-AD0D-C2BF1A7F0D89}" type="slidenum">
              <a:rPr lang="en-US"/>
              <a:pPr>
                <a:defRPr/>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t>CGI </a:t>
            </a:r>
            <a:r>
              <a:rPr lang="en-US" dirty="0" smtClean="0"/>
              <a:t>Federal </a:t>
            </a:r>
            <a:r>
              <a:rPr lang="en-US" dirty="0"/>
              <a:t>Proprietary and Confidential</a:t>
            </a:r>
          </a:p>
        </p:txBody>
      </p:sp>
      <p:sp>
        <p:nvSpPr>
          <p:cNvPr id="7" name="Rectangle 7"/>
          <p:cNvSpPr>
            <a:spLocks noGrp="1" noChangeArrowheads="1"/>
          </p:cNvSpPr>
          <p:nvPr>
            <p:ph type="sldNum" sz="quarter" idx="11"/>
          </p:nvPr>
        </p:nvSpPr>
        <p:spPr>
          <a:xfrm>
            <a:off x="-144150" y="6245224"/>
            <a:ext cx="631042" cy="612776"/>
          </a:xfrm>
          <a:ln/>
        </p:spPr>
        <p:txBody>
          <a:bodyPr/>
          <a:lstStyle>
            <a:lvl1pPr>
              <a:defRPr/>
            </a:lvl1pPr>
          </a:lstStyle>
          <a:p>
            <a:pPr>
              <a:defRPr/>
            </a:pPr>
            <a:fld id="{215F2CEC-58A8-492B-AD0D-C2BF1A7F0D89}" type="slidenum">
              <a:rPr lang="en-US"/>
              <a:pPr>
                <a:defRPr/>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t>CGI </a:t>
            </a:r>
            <a:r>
              <a:rPr lang="en-US" dirty="0" smtClean="0"/>
              <a:t>Federal </a:t>
            </a:r>
            <a:r>
              <a:rPr lang="en-US" dirty="0"/>
              <a:t>Proprietary and Confidential</a:t>
            </a:r>
          </a:p>
        </p:txBody>
      </p:sp>
      <p:sp>
        <p:nvSpPr>
          <p:cNvPr id="7" name="Rectangle 7"/>
          <p:cNvSpPr>
            <a:spLocks noGrp="1" noChangeArrowheads="1"/>
          </p:cNvSpPr>
          <p:nvPr>
            <p:ph type="sldNum" sz="quarter" idx="11"/>
          </p:nvPr>
        </p:nvSpPr>
        <p:spPr>
          <a:xfrm>
            <a:off x="-144150" y="6245224"/>
            <a:ext cx="631042" cy="612776"/>
          </a:xfrm>
          <a:ln/>
        </p:spPr>
        <p:txBody>
          <a:bodyPr/>
          <a:lstStyle>
            <a:lvl1pPr>
              <a:defRPr/>
            </a:lvl1pPr>
          </a:lstStyle>
          <a:p>
            <a:pPr>
              <a:defRPr/>
            </a:pPr>
            <a:fld id="{215F2CEC-58A8-492B-AD0D-C2BF1A7F0D89}" type="slidenum">
              <a:rPr lang="en-US"/>
              <a:pPr>
                <a:defRPr/>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4.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3.jpeg"/><Relationship Id="rId2" Type="http://schemas.openxmlformats.org/officeDocument/2006/relationships/slideLayout" Target="../slideLayouts/slideLayout2.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image" Target="../media/image2.png"/><Relationship Id="rId2" Type="http://schemas.openxmlformats.org/officeDocument/2006/relationships/slideLayout" Target="../slideLayouts/slideLayout15.xml"/><Relationship Id="rId16" Type="http://schemas.openxmlformats.org/officeDocument/2006/relationships/image" Target="../media/image1.jpeg"/><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theme" Target="../theme/theme2.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15" descr="contentboth"/>
          <p:cNvPicPr>
            <a:picLocks noChangeAspect="1" noChangeArrowheads="1"/>
          </p:cNvPicPr>
          <p:nvPr userDrawn="1"/>
        </p:nvPicPr>
        <p:blipFill>
          <a:blip r:embed="rId15" cstate="print"/>
          <a:srcRect b="84305"/>
          <a:stretch>
            <a:fillRect/>
          </a:stretch>
        </p:blipFill>
        <p:spPr bwMode="auto">
          <a:xfrm>
            <a:off x="0" y="0"/>
            <a:ext cx="9144000" cy="1076325"/>
          </a:xfrm>
          <a:prstGeom prst="rect">
            <a:avLst/>
          </a:prstGeom>
          <a:noFill/>
          <a:ln w="9525">
            <a:noFill/>
            <a:miter lim="800000"/>
            <a:headEnd/>
            <a:tailEnd/>
          </a:ln>
        </p:spPr>
      </p:pic>
      <p:sp>
        <p:nvSpPr>
          <p:cNvPr id="1027" name="Rectangle 2"/>
          <p:cNvSpPr>
            <a:spLocks noGrp="1" noChangeArrowheads="1"/>
          </p:cNvSpPr>
          <p:nvPr>
            <p:ph type="body" idx="1"/>
          </p:nvPr>
        </p:nvSpPr>
        <p:spPr bwMode="auto">
          <a:xfrm>
            <a:off x="712788" y="1608138"/>
            <a:ext cx="8229600" cy="45259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pic>
        <p:nvPicPr>
          <p:cNvPr id="1028" name="Picture 3" descr="CGI_Federal_cmyk_50_legacy"/>
          <p:cNvPicPr>
            <a:picLocks noChangeAspect="1" noChangeArrowheads="1"/>
          </p:cNvPicPr>
          <p:nvPr/>
        </p:nvPicPr>
        <p:blipFill>
          <a:blip r:embed="rId16" cstate="print"/>
          <a:srcRect/>
          <a:stretch>
            <a:fillRect/>
          </a:stretch>
        </p:blipFill>
        <p:spPr bwMode="auto">
          <a:xfrm>
            <a:off x="7927975" y="6091238"/>
            <a:ext cx="890588" cy="615950"/>
          </a:xfrm>
          <a:prstGeom prst="rect">
            <a:avLst/>
          </a:prstGeom>
          <a:noFill/>
          <a:ln w="9525">
            <a:noFill/>
            <a:miter lim="800000"/>
            <a:headEnd/>
            <a:tailEnd/>
          </a:ln>
        </p:spPr>
      </p:pic>
      <p:pic>
        <p:nvPicPr>
          <p:cNvPr id="1029" name="Picture 4" descr="contentboth"/>
          <p:cNvPicPr>
            <a:picLocks noChangeAspect="1" noChangeArrowheads="1"/>
          </p:cNvPicPr>
          <p:nvPr/>
        </p:nvPicPr>
        <p:blipFill>
          <a:blip r:embed="rId15" cstate="print"/>
          <a:srcRect t="15555" r="95833"/>
          <a:stretch>
            <a:fillRect/>
          </a:stretch>
        </p:blipFill>
        <p:spPr bwMode="auto">
          <a:xfrm>
            <a:off x="0" y="1066800"/>
            <a:ext cx="381000" cy="5791200"/>
          </a:xfrm>
          <a:prstGeom prst="rect">
            <a:avLst/>
          </a:prstGeom>
          <a:noFill/>
          <a:ln w="9525">
            <a:noFill/>
            <a:miter lim="800000"/>
            <a:headEnd/>
            <a:tailEnd/>
          </a:ln>
        </p:spPr>
      </p:pic>
      <p:sp>
        <p:nvSpPr>
          <p:cNvPr id="1758214" name="Rectangle 6"/>
          <p:cNvSpPr>
            <a:spLocks noGrp="1" noChangeArrowheads="1"/>
          </p:cNvSpPr>
          <p:nvPr>
            <p:ph type="ftr" sz="quarter" idx="3"/>
          </p:nvPr>
        </p:nvSpPr>
        <p:spPr bwMode="auto">
          <a:xfrm>
            <a:off x="457200" y="6553200"/>
            <a:ext cx="70104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b="1"/>
            </a:lvl1pPr>
          </a:lstStyle>
          <a:p>
            <a:pPr>
              <a:defRPr/>
            </a:pPr>
            <a:r>
              <a:rPr lang="en-US" dirty="0"/>
              <a:t>CGI </a:t>
            </a:r>
            <a:r>
              <a:rPr lang="en-US" dirty="0" smtClean="0"/>
              <a:t>Federal </a:t>
            </a:r>
            <a:r>
              <a:rPr lang="en-US" dirty="0"/>
              <a:t>Proprietary and Confidential</a:t>
            </a:r>
          </a:p>
        </p:txBody>
      </p:sp>
      <p:sp>
        <p:nvSpPr>
          <p:cNvPr id="1758215" name="Rectangle 7"/>
          <p:cNvSpPr>
            <a:spLocks noGrp="1" noChangeArrowheads="1"/>
          </p:cNvSpPr>
          <p:nvPr>
            <p:ph type="sldNum" sz="quarter" idx="4"/>
          </p:nvPr>
        </p:nvSpPr>
        <p:spPr bwMode="auto">
          <a:xfrm>
            <a:off x="-25400" y="6245225"/>
            <a:ext cx="3810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smtClean="0"/>
            </a:lvl1pPr>
          </a:lstStyle>
          <a:p>
            <a:pPr>
              <a:defRPr/>
            </a:pPr>
            <a:fld id="{E088C4DD-050B-4609-8588-E3287E08F071}" type="slidenum">
              <a:rPr lang="en-US"/>
              <a:pPr>
                <a:defRPr/>
              </a:pPr>
              <a:t>‹#›</a:t>
            </a:fld>
            <a:endParaRPr lang="en-US" dirty="0"/>
          </a:p>
        </p:txBody>
      </p:sp>
      <p:sp>
        <p:nvSpPr>
          <p:cNvPr id="1032" name="Rectangle 11"/>
          <p:cNvSpPr>
            <a:spLocks noGrp="1" noChangeArrowheads="1"/>
          </p:cNvSpPr>
          <p:nvPr>
            <p:ph type="title"/>
          </p:nvPr>
        </p:nvSpPr>
        <p:spPr bwMode="auto">
          <a:xfrm>
            <a:off x="455613" y="331788"/>
            <a:ext cx="7381875" cy="563562"/>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smtClean="0"/>
              <a:t>Click to edit Master title style</a:t>
            </a:r>
          </a:p>
        </p:txBody>
      </p:sp>
      <p:grpSp>
        <p:nvGrpSpPr>
          <p:cNvPr id="1033" name="Group 148"/>
          <p:cNvGrpSpPr>
            <a:grpSpLocks/>
          </p:cNvGrpSpPr>
          <p:nvPr userDrawn="1"/>
        </p:nvGrpSpPr>
        <p:grpSpPr bwMode="auto">
          <a:xfrm>
            <a:off x="6262688" y="71438"/>
            <a:ext cx="2808287" cy="936625"/>
            <a:chOff x="2789" y="1321"/>
            <a:chExt cx="1769" cy="590"/>
          </a:xfrm>
        </p:grpSpPr>
        <p:sp>
          <p:nvSpPr>
            <p:cNvPr id="1758357" name="Rectangle 149"/>
            <p:cNvSpPr>
              <a:spLocks noChangeArrowheads="1"/>
            </p:cNvSpPr>
            <p:nvPr/>
          </p:nvSpPr>
          <p:spPr bwMode="auto">
            <a:xfrm>
              <a:off x="2789" y="1321"/>
              <a:ext cx="1769" cy="590"/>
            </a:xfrm>
            <a:prstGeom prst="rect">
              <a:avLst/>
            </a:prstGeom>
            <a:solidFill>
              <a:schemeClr val="bg1"/>
            </a:solidFill>
            <a:ln w="9525">
              <a:noFill/>
              <a:miter lim="800000"/>
              <a:headEnd/>
              <a:tailEnd/>
            </a:ln>
            <a:effectLst/>
          </p:spPr>
          <p:txBody>
            <a:bodyPr wrap="none" anchor="ctr"/>
            <a:lstStyle/>
            <a:p>
              <a:pPr>
                <a:defRPr/>
              </a:pPr>
              <a:endParaRPr lang="en-US" dirty="0"/>
            </a:p>
          </p:txBody>
        </p:sp>
        <p:grpSp>
          <p:nvGrpSpPr>
            <p:cNvPr id="1035" name="Group 150"/>
            <p:cNvGrpSpPr>
              <a:grpSpLocks/>
            </p:cNvGrpSpPr>
            <p:nvPr/>
          </p:nvGrpSpPr>
          <p:grpSpPr bwMode="auto">
            <a:xfrm>
              <a:off x="2789" y="1321"/>
              <a:ext cx="1769" cy="588"/>
              <a:chOff x="1383" y="1434"/>
              <a:chExt cx="1769" cy="588"/>
            </a:xfrm>
          </p:grpSpPr>
          <p:pic>
            <p:nvPicPr>
              <p:cNvPr id="1036" name="Picture 151" descr="GSA-Rt-Top"/>
              <p:cNvPicPr>
                <a:picLocks noChangeAspect="1" noChangeArrowheads="1"/>
              </p:cNvPicPr>
              <p:nvPr/>
            </p:nvPicPr>
            <p:blipFill>
              <a:blip r:embed="rId17" cstate="print"/>
              <a:srcRect l="13982" r="258"/>
              <a:stretch>
                <a:fillRect/>
              </a:stretch>
            </p:blipFill>
            <p:spPr bwMode="auto">
              <a:xfrm>
                <a:off x="1383" y="1457"/>
                <a:ext cx="929" cy="544"/>
              </a:xfrm>
              <a:prstGeom prst="rect">
                <a:avLst/>
              </a:prstGeom>
              <a:noFill/>
              <a:ln w="9525">
                <a:noFill/>
                <a:miter lim="800000"/>
                <a:headEnd/>
                <a:tailEnd/>
              </a:ln>
            </p:spPr>
          </p:pic>
          <p:pic>
            <p:nvPicPr>
              <p:cNvPr id="1037" name="Picture 152" descr="gsa2"/>
              <p:cNvPicPr>
                <a:picLocks noChangeAspect="1" noChangeArrowheads="1"/>
              </p:cNvPicPr>
              <p:nvPr/>
            </p:nvPicPr>
            <p:blipFill>
              <a:blip r:embed="rId18" cstate="print"/>
              <a:srcRect/>
              <a:stretch>
                <a:fillRect/>
              </a:stretch>
            </p:blipFill>
            <p:spPr bwMode="auto">
              <a:xfrm>
                <a:off x="2313" y="1434"/>
                <a:ext cx="839" cy="588"/>
              </a:xfrm>
              <a:prstGeom prst="rect">
                <a:avLst/>
              </a:prstGeom>
              <a:noFill/>
              <a:ln w="9525">
                <a:noFill/>
                <a:miter lim="800000"/>
                <a:headEnd/>
                <a:tailEnd/>
              </a:ln>
            </p:spPr>
          </p:pic>
        </p:grpSp>
      </p:grpSp>
    </p:spTree>
  </p:cSld>
  <p:clrMap bg1="lt1" tx1="dk1" bg2="lt2" tx2="dk2" accent1="accent1" accent2="accent2" accent3="accent3" accent4="accent4" accent5="accent5" accent6="accent6" hlink="hlink" folHlink="folHlink"/>
  <p:sldLayoutIdLst>
    <p:sldLayoutId id="2147483775" r:id="rId1"/>
    <p:sldLayoutId id="2147483751" r:id="rId2"/>
    <p:sldLayoutId id="2147483752" r:id="rId3"/>
    <p:sldLayoutId id="2147483753" r:id="rId4"/>
    <p:sldLayoutId id="2147483754" r:id="rId5"/>
    <p:sldLayoutId id="2147483755" r:id="rId6"/>
    <p:sldLayoutId id="2147483756" r:id="rId7"/>
    <p:sldLayoutId id="2147483757" r:id="rId8"/>
    <p:sldLayoutId id="2147483758" r:id="rId9"/>
    <p:sldLayoutId id="2147483759" r:id="rId10"/>
    <p:sldLayoutId id="2147483760" r:id="rId11"/>
    <p:sldLayoutId id="2147483761" r:id="rId12"/>
    <p:sldLayoutId id="2147483762" r:id="rId13"/>
  </p:sldLayoutIdLst>
  <p:hf hdr="0" dt="0"/>
  <p:txStyles>
    <p:titleStyle>
      <a:lvl1pPr algn="l" rtl="0" eaLnBrk="0" fontAlgn="base" hangingPunct="0">
        <a:spcBef>
          <a:spcPct val="0"/>
        </a:spcBef>
        <a:spcAft>
          <a:spcPct val="0"/>
        </a:spcAft>
        <a:defRPr sz="2600" b="1">
          <a:solidFill>
            <a:schemeClr val="bg1"/>
          </a:solidFill>
          <a:latin typeface="+mj-lt"/>
          <a:ea typeface="+mj-ea"/>
          <a:cs typeface="+mj-cs"/>
        </a:defRPr>
      </a:lvl1pPr>
      <a:lvl2pPr algn="l" rtl="0" eaLnBrk="0" fontAlgn="base" hangingPunct="0">
        <a:spcBef>
          <a:spcPct val="0"/>
        </a:spcBef>
        <a:spcAft>
          <a:spcPct val="0"/>
        </a:spcAft>
        <a:defRPr sz="2600" b="1">
          <a:solidFill>
            <a:schemeClr val="bg1"/>
          </a:solidFill>
          <a:latin typeface="Arial" charset="0"/>
        </a:defRPr>
      </a:lvl2pPr>
      <a:lvl3pPr algn="l" rtl="0" eaLnBrk="0" fontAlgn="base" hangingPunct="0">
        <a:spcBef>
          <a:spcPct val="0"/>
        </a:spcBef>
        <a:spcAft>
          <a:spcPct val="0"/>
        </a:spcAft>
        <a:defRPr sz="2600" b="1">
          <a:solidFill>
            <a:schemeClr val="bg1"/>
          </a:solidFill>
          <a:latin typeface="Arial" charset="0"/>
        </a:defRPr>
      </a:lvl3pPr>
      <a:lvl4pPr algn="l" rtl="0" eaLnBrk="0" fontAlgn="base" hangingPunct="0">
        <a:spcBef>
          <a:spcPct val="0"/>
        </a:spcBef>
        <a:spcAft>
          <a:spcPct val="0"/>
        </a:spcAft>
        <a:defRPr sz="2600" b="1">
          <a:solidFill>
            <a:schemeClr val="bg1"/>
          </a:solidFill>
          <a:latin typeface="Arial" charset="0"/>
        </a:defRPr>
      </a:lvl4pPr>
      <a:lvl5pPr algn="l" rtl="0" eaLnBrk="0" fontAlgn="base" hangingPunct="0">
        <a:spcBef>
          <a:spcPct val="0"/>
        </a:spcBef>
        <a:spcAft>
          <a:spcPct val="0"/>
        </a:spcAft>
        <a:defRPr sz="2600" b="1">
          <a:solidFill>
            <a:schemeClr val="bg1"/>
          </a:solidFill>
          <a:latin typeface="Arial" charset="0"/>
        </a:defRPr>
      </a:lvl5pPr>
      <a:lvl6pPr marL="457200" algn="l" rtl="0" fontAlgn="base">
        <a:spcBef>
          <a:spcPct val="0"/>
        </a:spcBef>
        <a:spcAft>
          <a:spcPct val="0"/>
        </a:spcAft>
        <a:defRPr sz="2600" b="1">
          <a:solidFill>
            <a:schemeClr val="bg1"/>
          </a:solidFill>
          <a:latin typeface="Arial" charset="0"/>
        </a:defRPr>
      </a:lvl6pPr>
      <a:lvl7pPr marL="914400" algn="l" rtl="0" fontAlgn="base">
        <a:spcBef>
          <a:spcPct val="0"/>
        </a:spcBef>
        <a:spcAft>
          <a:spcPct val="0"/>
        </a:spcAft>
        <a:defRPr sz="2600" b="1">
          <a:solidFill>
            <a:schemeClr val="bg1"/>
          </a:solidFill>
          <a:latin typeface="Arial" charset="0"/>
        </a:defRPr>
      </a:lvl7pPr>
      <a:lvl8pPr marL="1371600" algn="l" rtl="0" fontAlgn="base">
        <a:spcBef>
          <a:spcPct val="0"/>
        </a:spcBef>
        <a:spcAft>
          <a:spcPct val="0"/>
        </a:spcAft>
        <a:defRPr sz="2600" b="1">
          <a:solidFill>
            <a:schemeClr val="bg1"/>
          </a:solidFill>
          <a:latin typeface="Arial" charset="0"/>
        </a:defRPr>
      </a:lvl8pPr>
      <a:lvl9pPr marL="1828800" algn="l" rtl="0" fontAlgn="base">
        <a:spcBef>
          <a:spcPct val="0"/>
        </a:spcBef>
        <a:spcAft>
          <a:spcPct val="0"/>
        </a:spcAft>
        <a:defRPr sz="2600" b="1">
          <a:solidFill>
            <a:schemeClr val="bg1"/>
          </a:solidFill>
          <a:latin typeface="Arial" charset="0"/>
        </a:defRPr>
      </a:lvl9pPr>
    </p:titleStyle>
    <p:body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050" name="Picture 15" descr="contentboth"/>
          <p:cNvPicPr>
            <a:picLocks noChangeAspect="1" noChangeArrowheads="1"/>
          </p:cNvPicPr>
          <p:nvPr userDrawn="1"/>
        </p:nvPicPr>
        <p:blipFill>
          <a:blip r:embed="rId16" cstate="print"/>
          <a:srcRect b="84305"/>
          <a:stretch>
            <a:fillRect/>
          </a:stretch>
        </p:blipFill>
        <p:spPr bwMode="auto">
          <a:xfrm>
            <a:off x="0" y="0"/>
            <a:ext cx="9144000" cy="1076325"/>
          </a:xfrm>
          <a:prstGeom prst="rect">
            <a:avLst/>
          </a:prstGeom>
          <a:noFill/>
          <a:ln w="9525">
            <a:noFill/>
            <a:miter lim="800000"/>
            <a:headEnd/>
            <a:tailEnd/>
          </a:ln>
        </p:spPr>
      </p:pic>
      <p:sp>
        <p:nvSpPr>
          <p:cNvPr id="2051" name="Rectangle 2"/>
          <p:cNvSpPr>
            <a:spLocks noGrp="1" noChangeArrowheads="1"/>
          </p:cNvSpPr>
          <p:nvPr>
            <p:ph type="body" idx="1"/>
          </p:nvPr>
        </p:nvSpPr>
        <p:spPr bwMode="auto">
          <a:xfrm>
            <a:off x="712788" y="1608138"/>
            <a:ext cx="8229600" cy="45259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pic>
        <p:nvPicPr>
          <p:cNvPr id="2052" name="Picture 3" descr="CGI_Federal_cmyk_50_legacy"/>
          <p:cNvPicPr>
            <a:picLocks noChangeAspect="1" noChangeArrowheads="1"/>
          </p:cNvPicPr>
          <p:nvPr/>
        </p:nvPicPr>
        <p:blipFill>
          <a:blip r:embed="rId17" cstate="print"/>
          <a:srcRect/>
          <a:stretch>
            <a:fillRect/>
          </a:stretch>
        </p:blipFill>
        <p:spPr bwMode="auto">
          <a:xfrm>
            <a:off x="7927975" y="6091238"/>
            <a:ext cx="890588" cy="615950"/>
          </a:xfrm>
          <a:prstGeom prst="rect">
            <a:avLst/>
          </a:prstGeom>
          <a:noFill/>
          <a:ln w="9525">
            <a:noFill/>
            <a:miter lim="800000"/>
            <a:headEnd/>
            <a:tailEnd/>
          </a:ln>
        </p:spPr>
      </p:pic>
      <p:pic>
        <p:nvPicPr>
          <p:cNvPr id="2053" name="Picture 4" descr="contentboth"/>
          <p:cNvPicPr>
            <a:picLocks noChangeAspect="1" noChangeArrowheads="1"/>
          </p:cNvPicPr>
          <p:nvPr/>
        </p:nvPicPr>
        <p:blipFill>
          <a:blip r:embed="rId16" cstate="print"/>
          <a:srcRect t="15555" r="95833"/>
          <a:stretch>
            <a:fillRect/>
          </a:stretch>
        </p:blipFill>
        <p:spPr bwMode="auto">
          <a:xfrm>
            <a:off x="0" y="1066800"/>
            <a:ext cx="381000" cy="5791200"/>
          </a:xfrm>
          <a:prstGeom prst="rect">
            <a:avLst/>
          </a:prstGeom>
          <a:noFill/>
          <a:ln w="9525">
            <a:noFill/>
            <a:miter lim="800000"/>
            <a:headEnd/>
            <a:tailEnd/>
          </a:ln>
        </p:spPr>
      </p:pic>
      <p:sp>
        <p:nvSpPr>
          <p:cNvPr id="1758214" name="Rectangle 6"/>
          <p:cNvSpPr>
            <a:spLocks noGrp="1" noChangeArrowheads="1"/>
          </p:cNvSpPr>
          <p:nvPr>
            <p:ph type="ftr" sz="quarter" idx="3"/>
          </p:nvPr>
        </p:nvSpPr>
        <p:spPr bwMode="auto">
          <a:xfrm>
            <a:off x="457200" y="6553200"/>
            <a:ext cx="70104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b="1"/>
            </a:lvl1pPr>
          </a:lstStyle>
          <a:p>
            <a:pPr>
              <a:defRPr/>
            </a:pPr>
            <a:r>
              <a:rPr lang="en-US" dirty="0"/>
              <a:t>CGI </a:t>
            </a:r>
            <a:r>
              <a:rPr lang="en-US" dirty="0" smtClean="0"/>
              <a:t>Federal </a:t>
            </a:r>
            <a:r>
              <a:rPr lang="en-US" dirty="0"/>
              <a:t>Proprietary and Confidential</a:t>
            </a:r>
          </a:p>
        </p:txBody>
      </p:sp>
      <p:sp>
        <p:nvSpPr>
          <p:cNvPr id="2056" name="Rectangle 11"/>
          <p:cNvSpPr>
            <a:spLocks noGrp="1" noChangeArrowheads="1"/>
          </p:cNvSpPr>
          <p:nvPr>
            <p:ph type="title"/>
          </p:nvPr>
        </p:nvSpPr>
        <p:spPr bwMode="auto">
          <a:xfrm>
            <a:off x="455613" y="331788"/>
            <a:ext cx="7381875" cy="563562"/>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smtClean="0"/>
              <a:t>Click to edit Master title style</a:t>
            </a:r>
          </a:p>
        </p:txBody>
      </p:sp>
      <p:sp>
        <p:nvSpPr>
          <p:cNvPr id="9" name="Rectangle 7"/>
          <p:cNvSpPr>
            <a:spLocks noGrp="1" noChangeArrowheads="1"/>
          </p:cNvSpPr>
          <p:nvPr>
            <p:ph type="sldNum" sz="quarter" idx="4"/>
          </p:nvPr>
        </p:nvSpPr>
        <p:spPr>
          <a:xfrm>
            <a:off x="-144150" y="6245224"/>
            <a:ext cx="631042" cy="612776"/>
          </a:xfrm>
          <a:prstGeom prst="rect">
            <a:avLst/>
          </a:prstGeom>
          <a:ln/>
        </p:spPr>
        <p:txBody>
          <a:bodyPr/>
          <a:lstStyle>
            <a:lvl1pPr>
              <a:defRPr/>
            </a:lvl1pPr>
          </a:lstStyle>
          <a:p>
            <a:pPr>
              <a:defRPr/>
            </a:pPr>
            <a:fld id="{215F2CEC-58A8-492B-AD0D-C2BF1A7F0D89}" type="slidenum">
              <a:rPr lang="en-US"/>
              <a:pPr>
                <a:defRPr/>
              </a:pPr>
              <a:t>‹#›</a:t>
            </a:fld>
            <a:endParaRPr lang="en-US" dirty="0"/>
          </a:p>
        </p:txBody>
      </p:sp>
    </p:spTree>
  </p:cSld>
  <p:clrMap bg1="lt1" tx1="dk1" bg2="lt2" tx2="dk2" accent1="accent1" accent2="accent2" accent3="accent3" accent4="accent4" accent5="accent5" accent6="accent6" hlink="hlink" folHlink="folHlink"/>
  <p:sldLayoutIdLst>
    <p:sldLayoutId id="2147483776" r:id="rId1"/>
    <p:sldLayoutId id="2147483763" r:id="rId2"/>
    <p:sldLayoutId id="2147483764" r:id="rId3"/>
    <p:sldLayoutId id="2147483765" r:id="rId4"/>
    <p:sldLayoutId id="2147483766" r:id="rId5"/>
    <p:sldLayoutId id="2147483767" r:id="rId6"/>
    <p:sldLayoutId id="2147483768" r:id="rId7"/>
    <p:sldLayoutId id="2147483769" r:id="rId8"/>
    <p:sldLayoutId id="2147483770" r:id="rId9"/>
    <p:sldLayoutId id="2147483771" r:id="rId10"/>
    <p:sldLayoutId id="2147483772" r:id="rId11"/>
    <p:sldLayoutId id="2147483773" r:id="rId12"/>
    <p:sldLayoutId id="2147483774" r:id="rId13"/>
    <p:sldLayoutId id="2147483777" r:id="rId14"/>
  </p:sldLayoutIdLst>
  <p:hf hdr="0" dt="0"/>
  <p:txStyles>
    <p:titleStyle>
      <a:lvl1pPr algn="l" rtl="0" eaLnBrk="0" fontAlgn="base" hangingPunct="0">
        <a:spcBef>
          <a:spcPct val="0"/>
        </a:spcBef>
        <a:spcAft>
          <a:spcPct val="0"/>
        </a:spcAft>
        <a:defRPr sz="2600" b="1">
          <a:solidFill>
            <a:schemeClr val="bg1"/>
          </a:solidFill>
          <a:latin typeface="+mj-lt"/>
          <a:ea typeface="+mj-ea"/>
          <a:cs typeface="+mj-cs"/>
        </a:defRPr>
      </a:lvl1pPr>
      <a:lvl2pPr algn="l" rtl="0" eaLnBrk="0" fontAlgn="base" hangingPunct="0">
        <a:spcBef>
          <a:spcPct val="0"/>
        </a:spcBef>
        <a:spcAft>
          <a:spcPct val="0"/>
        </a:spcAft>
        <a:defRPr sz="2600" b="1">
          <a:solidFill>
            <a:schemeClr val="bg1"/>
          </a:solidFill>
          <a:latin typeface="Arial" charset="0"/>
        </a:defRPr>
      </a:lvl2pPr>
      <a:lvl3pPr algn="l" rtl="0" eaLnBrk="0" fontAlgn="base" hangingPunct="0">
        <a:spcBef>
          <a:spcPct val="0"/>
        </a:spcBef>
        <a:spcAft>
          <a:spcPct val="0"/>
        </a:spcAft>
        <a:defRPr sz="2600" b="1">
          <a:solidFill>
            <a:schemeClr val="bg1"/>
          </a:solidFill>
          <a:latin typeface="Arial" charset="0"/>
        </a:defRPr>
      </a:lvl3pPr>
      <a:lvl4pPr algn="l" rtl="0" eaLnBrk="0" fontAlgn="base" hangingPunct="0">
        <a:spcBef>
          <a:spcPct val="0"/>
        </a:spcBef>
        <a:spcAft>
          <a:spcPct val="0"/>
        </a:spcAft>
        <a:defRPr sz="2600" b="1">
          <a:solidFill>
            <a:schemeClr val="bg1"/>
          </a:solidFill>
          <a:latin typeface="Arial" charset="0"/>
        </a:defRPr>
      </a:lvl4pPr>
      <a:lvl5pPr algn="l" rtl="0" eaLnBrk="0" fontAlgn="base" hangingPunct="0">
        <a:spcBef>
          <a:spcPct val="0"/>
        </a:spcBef>
        <a:spcAft>
          <a:spcPct val="0"/>
        </a:spcAft>
        <a:defRPr sz="2600" b="1">
          <a:solidFill>
            <a:schemeClr val="bg1"/>
          </a:solidFill>
          <a:latin typeface="Arial" charset="0"/>
        </a:defRPr>
      </a:lvl5pPr>
      <a:lvl6pPr marL="457200" algn="l" rtl="0" fontAlgn="base">
        <a:spcBef>
          <a:spcPct val="0"/>
        </a:spcBef>
        <a:spcAft>
          <a:spcPct val="0"/>
        </a:spcAft>
        <a:defRPr sz="2600" b="1">
          <a:solidFill>
            <a:schemeClr val="bg1"/>
          </a:solidFill>
          <a:latin typeface="Arial" charset="0"/>
        </a:defRPr>
      </a:lvl6pPr>
      <a:lvl7pPr marL="914400" algn="l" rtl="0" fontAlgn="base">
        <a:spcBef>
          <a:spcPct val="0"/>
        </a:spcBef>
        <a:spcAft>
          <a:spcPct val="0"/>
        </a:spcAft>
        <a:defRPr sz="2600" b="1">
          <a:solidFill>
            <a:schemeClr val="bg1"/>
          </a:solidFill>
          <a:latin typeface="Arial" charset="0"/>
        </a:defRPr>
      </a:lvl7pPr>
      <a:lvl8pPr marL="1371600" algn="l" rtl="0" fontAlgn="base">
        <a:spcBef>
          <a:spcPct val="0"/>
        </a:spcBef>
        <a:spcAft>
          <a:spcPct val="0"/>
        </a:spcAft>
        <a:defRPr sz="2600" b="1">
          <a:solidFill>
            <a:schemeClr val="bg1"/>
          </a:solidFill>
          <a:latin typeface="Arial" charset="0"/>
        </a:defRPr>
      </a:lvl8pPr>
      <a:lvl9pPr marL="1828800" algn="l" rtl="0" fontAlgn="base">
        <a:spcBef>
          <a:spcPct val="0"/>
        </a:spcBef>
        <a:spcAft>
          <a:spcPct val="0"/>
        </a:spcAft>
        <a:defRPr sz="2600" b="1">
          <a:solidFill>
            <a:schemeClr val="bg1"/>
          </a:solidFill>
          <a:latin typeface="Arial" charset="0"/>
        </a:defRPr>
      </a:lvl9pPr>
    </p:titleStyle>
    <p:body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7.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02.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62.xml"/><Relationship Id="rId1" Type="http://schemas.openxmlformats.org/officeDocument/2006/relationships/slideLayout" Target="../slideLayouts/slideLayout15.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103.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63.xml"/><Relationship Id="rId1" Type="http://schemas.openxmlformats.org/officeDocument/2006/relationships/slideLayout" Target="../slideLayouts/slideLayout27.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5.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07.xml.rels><?xml version="1.0" encoding="UTF-8" standalone="yes"?>
<Relationships xmlns="http://schemas.openxmlformats.org/package/2006/relationships"><Relationship Id="rId8" Type="http://schemas.openxmlformats.org/officeDocument/2006/relationships/diagramData" Target="../diagrams/data13.xml"/><Relationship Id="rId3" Type="http://schemas.openxmlformats.org/officeDocument/2006/relationships/diagramData" Target="../diagrams/data12.xml"/><Relationship Id="rId7" Type="http://schemas.microsoft.com/office/2007/relationships/diagramDrawing" Target="../diagrams/drawing12.xml"/><Relationship Id="rId12" Type="http://schemas.microsoft.com/office/2007/relationships/diagramDrawing" Target="../diagrams/drawing13.xml"/><Relationship Id="rId2" Type="http://schemas.openxmlformats.org/officeDocument/2006/relationships/notesSlide" Target="../notesSlides/notesSlide66.xml"/><Relationship Id="rId1" Type="http://schemas.openxmlformats.org/officeDocument/2006/relationships/slideLayout" Target="../slideLayouts/slideLayout15.xml"/><Relationship Id="rId6" Type="http://schemas.openxmlformats.org/officeDocument/2006/relationships/diagramColors" Target="../diagrams/colors12.xml"/><Relationship Id="rId11" Type="http://schemas.openxmlformats.org/officeDocument/2006/relationships/diagramColors" Target="../diagrams/colors13.xml"/><Relationship Id="rId5" Type="http://schemas.openxmlformats.org/officeDocument/2006/relationships/diagramQuickStyle" Target="../diagrams/quickStyle12.xml"/><Relationship Id="rId10" Type="http://schemas.openxmlformats.org/officeDocument/2006/relationships/diagramQuickStyle" Target="../diagrams/quickStyle13.xml"/><Relationship Id="rId4" Type="http://schemas.openxmlformats.org/officeDocument/2006/relationships/diagramLayout" Target="../diagrams/layout12.xml"/><Relationship Id="rId9" Type="http://schemas.openxmlformats.org/officeDocument/2006/relationships/diagramLayout" Target="../diagrams/layout13.xml"/></Relationships>
</file>

<file path=ppt/slides/_rels/slide108.xml.rels><?xml version="1.0" encoding="UTF-8" standalone="yes"?>
<Relationships xmlns="http://schemas.openxmlformats.org/package/2006/relationships"><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notesSlide" Target="../notesSlides/notesSlide67.xml"/><Relationship Id="rId1" Type="http://schemas.openxmlformats.org/officeDocument/2006/relationships/slideLayout" Target="../slideLayouts/slideLayout15.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s>
</file>

<file path=ppt/slides/_rels/slide109.xml.rels><?xml version="1.0" encoding="UTF-8" standalone="yes"?>
<Relationships xmlns="http://schemas.openxmlformats.org/package/2006/relationships"><Relationship Id="rId3" Type="http://schemas.openxmlformats.org/officeDocument/2006/relationships/diagramData" Target="../diagrams/data15.xml"/><Relationship Id="rId7" Type="http://schemas.microsoft.com/office/2007/relationships/diagramDrawing" Target="../diagrams/drawing15.xml"/><Relationship Id="rId2" Type="http://schemas.openxmlformats.org/officeDocument/2006/relationships/notesSlide" Target="../notesSlides/notesSlide68.xml"/><Relationship Id="rId1" Type="http://schemas.openxmlformats.org/officeDocument/2006/relationships/slideLayout" Target="../slideLayouts/slideLayout15.xml"/><Relationship Id="rId6" Type="http://schemas.openxmlformats.org/officeDocument/2006/relationships/diagramColors" Target="../diagrams/colors15.xml"/><Relationship Id="rId5" Type="http://schemas.openxmlformats.org/officeDocument/2006/relationships/diagramQuickStyle" Target="../diagrams/quickStyle15.xml"/><Relationship Id="rId4" Type="http://schemas.openxmlformats.org/officeDocument/2006/relationships/diagramLayout" Target="../diagrams/layout1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7.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5.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5.xml"/></Relationships>
</file>

<file path=ppt/slides/_rels/slide112.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notesSlide" Target="../notesSlides/notesSlide71.xml"/><Relationship Id="rId1" Type="http://schemas.openxmlformats.org/officeDocument/2006/relationships/slideLayout" Target="../slideLayouts/slideLayout15.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5.xml"/></Relationships>
</file>

<file path=ppt/slides/_rels/slide11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5.xml"/></Relationships>
</file>

<file path=ppt/slides/_rels/slide11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5.xml"/></Relationships>
</file>

<file path=ppt/slides/_rels/slide11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73.xml"/><Relationship Id="rId1" Type="http://schemas.openxmlformats.org/officeDocument/2006/relationships/slideLayout" Target="../slideLayouts/slideLayout15.xml"/></Relationships>
</file>

<file path=ppt/slides/_rels/slide11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74.xml"/><Relationship Id="rId1" Type="http://schemas.openxmlformats.org/officeDocument/2006/relationships/slideLayout" Target="../slideLayouts/slideLayout15.xml"/></Relationships>
</file>

<file path=ppt/slides/_rels/slide11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75.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7.xml"/></Relationships>
</file>

<file path=ppt/slides/_rels/slide12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76.xml"/><Relationship Id="rId1" Type="http://schemas.openxmlformats.org/officeDocument/2006/relationships/slideLayout" Target="../slideLayouts/slideLayout15.xml"/></Relationships>
</file>

<file path=ppt/slides/_rels/slide121.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15.xml"/></Relationships>
</file>

<file path=ppt/slides/_rels/slide12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77.xml"/><Relationship Id="rId1" Type="http://schemas.openxmlformats.org/officeDocument/2006/relationships/slideLayout" Target="../slideLayouts/slideLayout15.xml"/></Relationships>
</file>

<file path=ppt/slides/_rels/slide12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78.xml"/><Relationship Id="rId1" Type="http://schemas.openxmlformats.org/officeDocument/2006/relationships/slideLayout" Target="../slideLayouts/slideLayout15.xml"/></Relationships>
</file>

<file path=ppt/slides/_rels/slide12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79.xml"/><Relationship Id="rId1" Type="http://schemas.openxmlformats.org/officeDocument/2006/relationships/slideLayout" Target="../slideLayouts/slideLayout15.xml"/></Relationships>
</file>

<file path=ppt/slides/_rels/slide12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80.xml"/><Relationship Id="rId1" Type="http://schemas.openxmlformats.org/officeDocument/2006/relationships/slideLayout" Target="../slideLayouts/slideLayout15.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5.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5.xml"/></Relationships>
</file>

<file path=ppt/slides/_rels/slide12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83.xml"/><Relationship Id="rId1" Type="http://schemas.openxmlformats.org/officeDocument/2006/relationships/slideLayout" Target="../slideLayouts/slideLayout15.xml"/></Relationships>
</file>

<file path=ppt/slides/_rels/slide12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84.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7.xml"/></Relationships>
</file>

<file path=ppt/slides/_rels/slide13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85.xml"/><Relationship Id="rId1" Type="http://schemas.openxmlformats.org/officeDocument/2006/relationships/slideLayout" Target="../slideLayouts/slideLayout15.xml"/></Relationships>
</file>

<file path=ppt/slides/_rels/slide13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86.xml"/><Relationship Id="rId1" Type="http://schemas.openxmlformats.org/officeDocument/2006/relationships/slideLayout" Target="../slideLayouts/slideLayout15.xml"/><Relationship Id="rId5" Type="http://schemas.openxmlformats.org/officeDocument/2006/relationships/image" Target="../media/image65.png"/><Relationship Id="rId4" Type="http://schemas.openxmlformats.org/officeDocument/2006/relationships/image" Target="../media/image64.png"/></Relationships>
</file>

<file path=ppt/slides/_rels/slide13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87.xml"/><Relationship Id="rId1" Type="http://schemas.openxmlformats.org/officeDocument/2006/relationships/slideLayout" Target="../slideLayouts/slideLayout15.xml"/><Relationship Id="rId4" Type="http://schemas.openxmlformats.org/officeDocument/2006/relationships/image" Target="../media/image67.png"/></Relationships>
</file>

<file path=ppt/slides/_rels/slide13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88.xml"/><Relationship Id="rId1" Type="http://schemas.openxmlformats.org/officeDocument/2006/relationships/slideLayout" Target="../slideLayouts/slideLayout15.xml"/></Relationships>
</file>

<file path=ppt/slides/_rels/slide13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89.xml"/><Relationship Id="rId1" Type="http://schemas.openxmlformats.org/officeDocument/2006/relationships/slideLayout" Target="../slideLayouts/slideLayout15.xml"/></Relationships>
</file>

<file path=ppt/slides/_rels/slide13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90.xml"/><Relationship Id="rId1" Type="http://schemas.openxmlformats.org/officeDocument/2006/relationships/slideLayout" Target="../slideLayouts/slideLayout19.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15.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15.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7.xml"/></Relationships>
</file>

<file path=ppt/slides/_rels/slide14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94.xml"/><Relationship Id="rId1" Type="http://schemas.openxmlformats.org/officeDocument/2006/relationships/slideLayout" Target="../slideLayouts/slideLayout15.xml"/></Relationships>
</file>

<file path=ppt/slides/_rels/slide14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95.xml"/><Relationship Id="rId1" Type="http://schemas.openxmlformats.org/officeDocument/2006/relationships/slideLayout" Target="../slideLayouts/slideLayout15.xml"/><Relationship Id="rId4" Type="http://schemas.openxmlformats.org/officeDocument/2006/relationships/image" Target="../media/image73.png"/></Relationships>
</file>

<file path=ppt/slides/_rels/slide142.xml.rels><?xml version="1.0" encoding="UTF-8" standalone="yes"?>
<Relationships xmlns="http://schemas.openxmlformats.org/package/2006/relationships"><Relationship Id="rId3" Type="http://schemas.openxmlformats.org/officeDocument/2006/relationships/notesSlide" Target="../notesSlides/notesSlide96.xml"/><Relationship Id="rId2" Type="http://schemas.openxmlformats.org/officeDocument/2006/relationships/slideLayout" Target="../slideLayouts/slideLayout15.xml"/><Relationship Id="rId1" Type="http://schemas.openxmlformats.org/officeDocument/2006/relationships/themeOverride" Target="../theme/themeOverride4.xml"/><Relationship Id="rId4" Type="http://schemas.openxmlformats.org/officeDocument/2006/relationships/image" Target="../media/image74.png"/></Relationships>
</file>

<file path=ppt/slides/_rels/slide143.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15.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15.xml"/></Relationships>
</file>

<file path=ppt/slides/_rels/slide14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98.xml"/><Relationship Id="rId1" Type="http://schemas.openxmlformats.org/officeDocument/2006/relationships/slideLayout" Target="../slideLayouts/slideLayout15.xml"/><Relationship Id="rId4" Type="http://schemas.openxmlformats.org/officeDocument/2006/relationships/image" Target="../media/image77.png"/></Relationships>
</file>

<file path=ppt/slides/_rels/slide146.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15.xml"/></Relationships>
</file>

<file path=ppt/slides/_rels/slide147.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15.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4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99.xml"/><Relationship Id="rId1" Type="http://schemas.openxmlformats.org/officeDocument/2006/relationships/slideLayout" Target="../slideLayouts/slideLayout19.xml"/><Relationship Id="rId4" Type="http://schemas.openxmlformats.org/officeDocument/2006/relationships/image" Target="../media/image81.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7.xml"/></Relationships>
</file>

<file path=ppt/slides/_rels/slide150.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00.xml"/><Relationship Id="rId1" Type="http://schemas.openxmlformats.org/officeDocument/2006/relationships/slideLayout" Target="../slideLayouts/slideLayout19.xml"/><Relationship Id="rId4" Type="http://schemas.openxmlformats.org/officeDocument/2006/relationships/image" Target="../media/image83.png"/></Relationships>
</file>

<file path=ppt/slides/_rels/slide151.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01.xml"/><Relationship Id="rId1" Type="http://schemas.openxmlformats.org/officeDocument/2006/relationships/slideLayout" Target="../slideLayouts/slideLayout15.xml"/><Relationship Id="rId5" Type="http://schemas.openxmlformats.org/officeDocument/2006/relationships/image" Target="../media/image77.png"/><Relationship Id="rId4" Type="http://schemas.openxmlformats.org/officeDocument/2006/relationships/image" Target="../media/image85.png"/></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15.xml"/></Relationships>
</file>

<file path=ppt/slides/_rels/slide155.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103.xml"/><Relationship Id="rId1" Type="http://schemas.openxmlformats.org/officeDocument/2006/relationships/slideLayout" Target="../slideLayouts/slideLayout15.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15.xml"/></Relationships>
</file>

<file path=ppt/slides/_rels/slide15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105.xml"/><Relationship Id="rId1" Type="http://schemas.openxmlformats.org/officeDocument/2006/relationships/slideLayout" Target="../slideLayouts/slideLayout15.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60.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15.xml"/></Relationships>
</file>

<file path=ppt/slides/_rels/slide161.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15.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15.xml"/></Relationships>
</file>

<file path=ppt/slides/_rels/slide163.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15.xml"/></Relationships>
</file>

<file path=ppt/slides/_rels/slide164.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15.xml"/></Relationships>
</file>

<file path=ppt/slides/_rels/slide165.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07.xml"/><Relationship Id="rId1" Type="http://schemas.openxmlformats.org/officeDocument/2006/relationships/slideLayout" Target="../slideLayouts/slideLayout15.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15.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15.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2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15.xml"/></Relationships>
</file>

<file path=ppt/slides/_rels/slide17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12.xml"/><Relationship Id="rId1" Type="http://schemas.openxmlformats.org/officeDocument/2006/relationships/slideLayout" Target="../slideLayouts/slideLayout15.xml"/></Relationships>
</file>

<file path=ppt/slides/_rels/slide17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13.xml"/><Relationship Id="rId1" Type="http://schemas.openxmlformats.org/officeDocument/2006/relationships/slideLayout" Target="../slideLayouts/slideLayout15.xml"/><Relationship Id="rId4" Type="http://schemas.openxmlformats.org/officeDocument/2006/relationships/image" Target="../media/image95.png"/></Relationships>
</file>

<file path=ppt/slides/_rels/slide173.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14.xml"/><Relationship Id="rId1" Type="http://schemas.openxmlformats.org/officeDocument/2006/relationships/slideLayout" Target="../slideLayouts/slideLayout15.xml"/><Relationship Id="rId4" Type="http://schemas.openxmlformats.org/officeDocument/2006/relationships/image" Target="../media/image97.png"/></Relationships>
</file>

<file path=ppt/slides/_rels/slide17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slideLayout" Target="../slideLayouts/slideLayout15.xml"/><Relationship Id="rId1" Type="http://schemas.openxmlformats.org/officeDocument/2006/relationships/themeOverride" Target="../theme/themeOverride5.xml"/></Relationships>
</file>

<file path=ppt/slides/_rels/slide175.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15.xml"/></Relationships>
</file>

<file path=ppt/slides/_rels/slide176.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115.xml"/><Relationship Id="rId1" Type="http://schemas.openxmlformats.org/officeDocument/2006/relationships/slideLayout" Target="../slideLayouts/slideLayout15.xml"/></Relationships>
</file>

<file path=ppt/slides/_rels/slide177.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15.xml"/></Relationships>
</file>

<file path=ppt/slides/_rels/slide178.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15.xml"/></Relationships>
</file>

<file path=ppt/slides/_rels/slide179.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8" Type="http://schemas.openxmlformats.org/officeDocument/2006/relationships/diagramData" Target="../diagrams/data2.xml"/><Relationship Id="rId13" Type="http://schemas.openxmlformats.org/officeDocument/2006/relationships/diagramData" Target="../diagrams/data3.xm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17" Type="http://schemas.microsoft.com/office/2007/relationships/diagramDrawing" Target="../diagrams/drawing3.xml"/><Relationship Id="rId2" Type="http://schemas.openxmlformats.org/officeDocument/2006/relationships/notesSlide" Target="../notesSlides/notesSlide14.xml"/><Relationship Id="rId16" Type="http://schemas.openxmlformats.org/officeDocument/2006/relationships/diagramColors" Target="../diagrams/colors3.xml"/><Relationship Id="rId1" Type="http://schemas.openxmlformats.org/officeDocument/2006/relationships/slideLayout" Target="../slideLayouts/slideLayout15.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5" Type="http://schemas.openxmlformats.org/officeDocument/2006/relationships/diagramQuickStyle" Target="../diagrams/quickStyle3.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 Id="rId14" Type="http://schemas.openxmlformats.org/officeDocument/2006/relationships/diagramLayout" Target="../diagrams/layout3.xml"/></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15.xml"/></Relationships>
</file>

<file path=ppt/slides/_rels/slide181.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15.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15.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85.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15.xml"/></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15.xml"/></Relationships>
</file>

<file path=ppt/slides/_rels/slide187.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15.xml"/><Relationship Id="rId4" Type="http://schemas.openxmlformats.org/officeDocument/2006/relationships/image" Target="../media/image107.png"/></Relationships>
</file>

<file path=ppt/slides/_rels/slide18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15.xml"/><Relationship Id="rId4" Type="http://schemas.openxmlformats.org/officeDocument/2006/relationships/image" Target="../media/image108.png"/></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15.xml"/></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15.xml"/></Relationships>
</file>

<file path=ppt/slides/_rels/slide193.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122.xml"/><Relationship Id="rId1" Type="http://schemas.openxmlformats.org/officeDocument/2006/relationships/slideLayout" Target="../slideLayouts/slideLayout15.xml"/><Relationship Id="rId5" Type="http://schemas.openxmlformats.org/officeDocument/2006/relationships/image" Target="../media/image111.png"/><Relationship Id="rId4" Type="http://schemas.openxmlformats.org/officeDocument/2006/relationships/image" Target="../media/image110.png"/></Relationships>
</file>

<file path=ppt/slides/_rels/slide194.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123.xml"/><Relationship Id="rId1" Type="http://schemas.openxmlformats.org/officeDocument/2006/relationships/slideLayout" Target="../slideLayouts/slideLayout15.xml"/></Relationships>
</file>

<file path=ppt/slides/_rels/slide195.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15.xm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15.xml"/></Relationships>
</file>

<file path=ppt/slides/_rels/slide197.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15.xml"/></Relationships>
</file>

<file path=ppt/slides/_rels/slide198.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15.xml"/></Relationships>
</file>

<file path=ppt/slides/_rels/slide199.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6.xml"/><Relationship Id="rId1" Type="http://schemas.openxmlformats.org/officeDocument/2006/relationships/slideLayout" Target="../slideLayouts/slideLayout15.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00.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15.xml"/></Relationships>
</file>

<file path=ppt/slides/_rels/slide201.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129.xml"/><Relationship Id="rId1" Type="http://schemas.openxmlformats.org/officeDocument/2006/relationships/slideLayout" Target="../slideLayouts/slideLayout15.xml"/></Relationships>
</file>

<file path=ppt/slides/_rels/slide202.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130.xml"/><Relationship Id="rId1" Type="http://schemas.openxmlformats.org/officeDocument/2006/relationships/slideLayout" Target="../slideLayouts/slideLayout15.xml"/></Relationships>
</file>

<file path=ppt/slides/_rels/slide203.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31.xml"/><Relationship Id="rId1" Type="http://schemas.openxmlformats.org/officeDocument/2006/relationships/slideLayout" Target="../slideLayouts/slideLayout15.xml"/></Relationships>
</file>

<file path=ppt/slides/_rels/slide204.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132.xml"/><Relationship Id="rId1" Type="http://schemas.openxmlformats.org/officeDocument/2006/relationships/slideLayout" Target="../slideLayouts/slideLayout15.xml"/></Relationships>
</file>

<file path=ppt/slides/_rels/slide205.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15.xml"/><Relationship Id="rId1" Type="http://schemas.openxmlformats.org/officeDocument/2006/relationships/vmlDrawing" Target="../drawings/vmlDrawing1.vml"/><Relationship Id="rId4" Type="http://schemas.openxmlformats.org/officeDocument/2006/relationships/image" Target="../media/image118.emf"/></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08.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15.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210.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134.xml"/><Relationship Id="rId1" Type="http://schemas.openxmlformats.org/officeDocument/2006/relationships/slideLayout" Target="../slideLayouts/slideLayout15.xml"/></Relationships>
</file>

<file path=ppt/slides/_rels/slide211.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135.xml"/><Relationship Id="rId1" Type="http://schemas.openxmlformats.org/officeDocument/2006/relationships/slideLayout" Target="../slideLayouts/slideLayout15.xml"/><Relationship Id="rId5" Type="http://schemas.openxmlformats.org/officeDocument/2006/relationships/image" Target="../media/image122.png"/><Relationship Id="rId4" Type="http://schemas.openxmlformats.org/officeDocument/2006/relationships/image" Target="../media/image121.png"/></Relationships>
</file>

<file path=ppt/slides/_rels/slide212.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136.xml"/><Relationship Id="rId1" Type="http://schemas.openxmlformats.org/officeDocument/2006/relationships/slideLayout" Target="../slideLayouts/slideLayout15.xml"/></Relationships>
</file>

<file path=ppt/slides/_rels/slide213.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137.xml"/><Relationship Id="rId1" Type="http://schemas.openxmlformats.org/officeDocument/2006/relationships/slideLayout" Target="../slideLayouts/slideLayout15.xml"/></Relationships>
</file>

<file path=ppt/slides/_rels/slide214.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138.xml"/><Relationship Id="rId1" Type="http://schemas.openxmlformats.org/officeDocument/2006/relationships/slideLayout" Target="../slideLayouts/slideLayout15.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16.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15.xml"/></Relationships>
</file>

<file path=ppt/slides/_rels/slide217.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15.xml"/></Relationships>
</file>

<file path=ppt/slides/_rels/slide218.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15.xml"/></Relationships>
</file>

<file path=ppt/slides/_rels/slide219.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220.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15.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22.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15.xml"/></Relationships>
</file>

<file path=ppt/slides/_rels/slide223.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143.xml"/><Relationship Id="rId1" Type="http://schemas.openxmlformats.org/officeDocument/2006/relationships/slideLayout" Target="../slideLayouts/slideLayout15.xml"/></Relationships>
</file>

<file path=ppt/slides/_rels/slide224.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15.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26.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15.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29.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30.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15.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33.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15.xml"/></Relationships>
</file>

<file path=ppt/slides/_rels/slide234.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15.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38.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15.xml"/></Relationships>
</file>

<file path=ppt/slides/_rels/slide239.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40.xml.rels><?xml version="1.0" encoding="UTF-8" standalone="yes"?>
<Relationships xmlns="http://schemas.openxmlformats.org/package/2006/relationships"><Relationship Id="rId3" Type="http://schemas.openxmlformats.org/officeDocument/2006/relationships/diagramData" Target="../diagrams/data16.xml"/><Relationship Id="rId7" Type="http://schemas.microsoft.com/office/2007/relationships/diagramDrawing" Target="../diagrams/drawing16.xml"/><Relationship Id="rId2" Type="http://schemas.openxmlformats.org/officeDocument/2006/relationships/notesSlide" Target="../notesSlides/notesSlide152.xml"/><Relationship Id="rId1" Type="http://schemas.openxmlformats.org/officeDocument/2006/relationships/slideLayout" Target="../slideLayouts/slideLayout15.xml"/><Relationship Id="rId6" Type="http://schemas.openxmlformats.org/officeDocument/2006/relationships/diagramColors" Target="../diagrams/colors16.xml"/><Relationship Id="rId5" Type="http://schemas.openxmlformats.org/officeDocument/2006/relationships/diagramQuickStyle" Target="../diagrams/quickStyle16.xml"/><Relationship Id="rId4" Type="http://schemas.openxmlformats.org/officeDocument/2006/relationships/diagramLayout" Target="../diagrams/layout16.xml"/></Relationships>
</file>

<file path=ppt/slides/_rels/slide241.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15.xml"/></Relationships>
</file>

<file path=ppt/slides/_rels/slide242.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15.xml"/><Relationship Id="rId5" Type="http://schemas.openxmlformats.org/officeDocument/2006/relationships/image" Target="../media/image129.png"/><Relationship Id="rId4" Type="http://schemas.openxmlformats.org/officeDocument/2006/relationships/image" Target="../media/image107.png"/></Relationships>
</file>

<file path=ppt/slides/_rels/slide243.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15.xml"/><Relationship Id="rId5" Type="http://schemas.openxmlformats.org/officeDocument/2006/relationships/image" Target="../media/image133.png"/><Relationship Id="rId4" Type="http://schemas.openxmlformats.org/officeDocument/2006/relationships/image" Target="../media/image132.png"/></Relationships>
</file>

<file path=ppt/slides/_rels/slide244.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15.xml"/><Relationship Id="rId5" Type="http://schemas.openxmlformats.org/officeDocument/2006/relationships/image" Target="../media/image134.png"/><Relationship Id="rId4" Type="http://schemas.openxmlformats.org/officeDocument/2006/relationships/image" Target="../media/image107.png"/></Relationships>
</file>

<file path=ppt/slides/_rels/slide245.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35.png"/><Relationship Id="rId1" Type="http://schemas.openxmlformats.org/officeDocument/2006/relationships/slideLayout" Target="../slideLayouts/slideLayout15.xml"/><Relationship Id="rId5" Type="http://schemas.openxmlformats.org/officeDocument/2006/relationships/image" Target="../media/image132.png"/><Relationship Id="rId4" Type="http://schemas.openxmlformats.org/officeDocument/2006/relationships/image" Target="../media/image131.png"/></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47.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15.xml"/></Relationships>
</file>

<file path=ppt/slides/_rels/slide248.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15.xml"/></Relationships>
</file>

<file path=ppt/slides/_rels/slide249.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50.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156.xml"/><Relationship Id="rId1" Type="http://schemas.openxmlformats.org/officeDocument/2006/relationships/slideLayout" Target="../slideLayouts/slideLayout15.xml"/><Relationship Id="rId4" Type="http://schemas.openxmlformats.org/officeDocument/2006/relationships/image" Target="../media/image137.png"/></Relationships>
</file>

<file path=ppt/slides/_rels/slide251.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157.xml"/><Relationship Id="rId1" Type="http://schemas.openxmlformats.org/officeDocument/2006/relationships/slideLayout" Target="../slideLayouts/slideLayout15.xml"/></Relationships>
</file>

<file path=ppt/slides/_rels/slide252.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158.xml"/><Relationship Id="rId1" Type="http://schemas.openxmlformats.org/officeDocument/2006/relationships/slideLayout" Target="../slideLayouts/slideLayout15.xml"/><Relationship Id="rId4" Type="http://schemas.openxmlformats.org/officeDocument/2006/relationships/image" Target="../media/image140.png"/></Relationships>
</file>

<file path=ppt/slides/_rels/slide253.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15.xml"/></Relationships>
</file>

<file path=ppt/slides/_rels/slide254.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160.xml"/><Relationship Id="rId1" Type="http://schemas.openxmlformats.org/officeDocument/2006/relationships/slideLayout" Target="../slideLayouts/slideLayout15.xml"/></Relationships>
</file>

<file path=ppt/slides/_rels/slide255.xml.rels><?xml version="1.0" encoding="UTF-8" standalone="yes"?>
<Relationships xmlns="http://schemas.openxmlformats.org/package/2006/relationships"><Relationship Id="rId2" Type="http://schemas.openxmlformats.org/officeDocument/2006/relationships/notesSlide" Target="../notesSlides/notesSlide161.xml"/><Relationship Id="rId1" Type="http://schemas.openxmlformats.org/officeDocument/2006/relationships/slideLayout" Target="../slideLayouts/slideLayout15.xml"/></Relationships>
</file>

<file path=ppt/slides/_rels/slide256.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162.xml"/><Relationship Id="rId1" Type="http://schemas.openxmlformats.org/officeDocument/2006/relationships/slideLayout" Target="../slideLayouts/slideLayout15.xml"/></Relationships>
</file>

<file path=ppt/slides/_rels/slide257.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163.xml"/><Relationship Id="rId1" Type="http://schemas.openxmlformats.org/officeDocument/2006/relationships/slideLayout" Target="../slideLayouts/slideLayout15.xml"/><Relationship Id="rId5" Type="http://schemas.openxmlformats.org/officeDocument/2006/relationships/image" Target="../media/image144.png"/><Relationship Id="rId4" Type="http://schemas.openxmlformats.org/officeDocument/2006/relationships/image" Target="../media/image143.png"/></Relationships>
</file>

<file path=ppt/slides/_rels/slide258.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164.xml"/><Relationship Id="rId1" Type="http://schemas.openxmlformats.org/officeDocument/2006/relationships/slideLayout" Target="../slideLayouts/slideLayout15.xml"/></Relationships>
</file>

<file path=ppt/slides/_rels/slide259.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165.xml"/><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166.xml"/><Relationship Id="rId1" Type="http://schemas.openxmlformats.org/officeDocument/2006/relationships/slideLayout" Target="../slideLayouts/slideLayout15.xml"/></Relationships>
</file>

<file path=ppt/slides/_rels/slide261.xml.rels><?xml version="1.0" encoding="UTF-8" standalone="yes"?>
<Relationships xmlns="http://schemas.openxmlformats.org/package/2006/relationships"><Relationship Id="rId2" Type="http://schemas.openxmlformats.org/officeDocument/2006/relationships/notesSlide" Target="../notesSlides/notesSlide167.xml"/><Relationship Id="rId1" Type="http://schemas.openxmlformats.org/officeDocument/2006/relationships/slideLayout" Target="../slideLayouts/slideLayout15.xml"/></Relationships>
</file>

<file path=ppt/slides/_rels/slide262.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15.xml"/></Relationships>
</file>

<file path=ppt/slides/_rels/slide263.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168.xml"/><Relationship Id="rId1" Type="http://schemas.openxmlformats.org/officeDocument/2006/relationships/slideLayout" Target="../slideLayouts/slideLayout15.xml"/><Relationship Id="rId4" Type="http://schemas.openxmlformats.org/officeDocument/2006/relationships/image" Target="../media/image147.png"/></Relationships>
</file>

<file path=ppt/slides/_rels/slide264.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169.xml"/><Relationship Id="rId1" Type="http://schemas.openxmlformats.org/officeDocument/2006/relationships/slideLayout" Target="../slideLayouts/slideLayout15.xml"/></Relationships>
</file>

<file path=ppt/slides/_rels/slide265.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170.xml"/><Relationship Id="rId1" Type="http://schemas.openxmlformats.org/officeDocument/2006/relationships/slideLayout" Target="../slideLayouts/slideLayout15.xml"/><Relationship Id="rId4" Type="http://schemas.openxmlformats.org/officeDocument/2006/relationships/image" Target="../media/image140.png"/></Relationships>
</file>

<file path=ppt/slides/_rels/slide266.xml.rels><?xml version="1.0" encoding="UTF-8" standalone="yes"?>
<Relationships xmlns="http://schemas.openxmlformats.org/package/2006/relationships"><Relationship Id="rId2" Type="http://schemas.openxmlformats.org/officeDocument/2006/relationships/notesSlide" Target="../notesSlides/notesSlide171.xml"/><Relationship Id="rId1" Type="http://schemas.openxmlformats.org/officeDocument/2006/relationships/slideLayout" Target="../slideLayouts/slideLayout15.xml"/></Relationships>
</file>

<file path=ppt/slides/_rels/slide267.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172.xml"/><Relationship Id="rId1" Type="http://schemas.openxmlformats.org/officeDocument/2006/relationships/slideLayout" Target="../slideLayouts/slideLayout15.xml"/></Relationships>
</file>

<file path=ppt/slides/_rels/slide268.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173.xml"/><Relationship Id="rId1" Type="http://schemas.openxmlformats.org/officeDocument/2006/relationships/slideLayout" Target="../slideLayouts/slideLayout15.xml"/></Relationships>
</file>

<file path=ppt/slides/_rels/slide269.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174.xml"/><Relationship Id="rId1" Type="http://schemas.openxmlformats.org/officeDocument/2006/relationships/slideLayout" Target="../slideLayouts/slideLayout15.xml"/><Relationship Id="rId5" Type="http://schemas.openxmlformats.org/officeDocument/2006/relationships/image" Target="../media/image152.png"/><Relationship Id="rId4" Type="http://schemas.openxmlformats.org/officeDocument/2006/relationships/image" Target="../media/image140.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270.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175.xml"/><Relationship Id="rId1" Type="http://schemas.openxmlformats.org/officeDocument/2006/relationships/slideLayout" Target="../slideLayouts/slideLayout15.xml"/></Relationships>
</file>

<file path=ppt/slides/_rels/slide271.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176.xml"/><Relationship Id="rId1" Type="http://schemas.openxmlformats.org/officeDocument/2006/relationships/slideLayout" Target="../slideLayouts/slideLayout15.xml"/><Relationship Id="rId5" Type="http://schemas.openxmlformats.org/officeDocument/2006/relationships/image" Target="../media/image140.png"/><Relationship Id="rId4" Type="http://schemas.openxmlformats.org/officeDocument/2006/relationships/image" Target="../media/image154.png"/></Relationships>
</file>

<file path=ppt/slides/_rels/slide272.xml.rels><?xml version="1.0" encoding="UTF-8" standalone="yes"?>
<Relationships xmlns="http://schemas.openxmlformats.org/package/2006/relationships"><Relationship Id="rId2" Type="http://schemas.openxmlformats.org/officeDocument/2006/relationships/notesSlide" Target="../notesSlides/notesSlide177.xml"/><Relationship Id="rId1" Type="http://schemas.openxmlformats.org/officeDocument/2006/relationships/slideLayout" Target="../slideLayouts/slideLayout15.xml"/></Relationships>
</file>

<file path=ppt/slides/_rels/slide273.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178.xml"/><Relationship Id="rId1" Type="http://schemas.openxmlformats.org/officeDocument/2006/relationships/slideLayout" Target="../slideLayouts/slideLayout15.xml"/></Relationships>
</file>

<file path=ppt/slides/_rels/slide274.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179.xml"/><Relationship Id="rId1" Type="http://schemas.openxmlformats.org/officeDocument/2006/relationships/slideLayout" Target="../slideLayouts/slideLayout15.xml"/></Relationships>
</file>

<file path=ppt/slides/_rels/slide275.xml.rels><?xml version="1.0" encoding="UTF-8" standalone="yes"?>
<Relationships xmlns="http://schemas.openxmlformats.org/package/2006/relationships"><Relationship Id="rId2" Type="http://schemas.openxmlformats.org/officeDocument/2006/relationships/notesSlide" Target="../notesSlides/notesSlide180.xml"/><Relationship Id="rId1" Type="http://schemas.openxmlformats.org/officeDocument/2006/relationships/slideLayout" Target="../slideLayouts/slideLayout15.xml"/></Relationships>
</file>

<file path=ppt/slides/_rels/slide276.xml.rels><?xml version="1.0" encoding="UTF-8" standalone="yes"?>
<Relationships xmlns="http://schemas.openxmlformats.org/package/2006/relationships"><Relationship Id="rId2" Type="http://schemas.openxmlformats.org/officeDocument/2006/relationships/notesSlide" Target="../notesSlides/notesSlide181.xml"/><Relationship Id="rId1" Type="http://schemas.openxmlformats.org/officeDocument/2006/relationships/slideLayout" Target="../slideLayouts/slideLayout15.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78.xml.rels><?xml version="1.0" encoding="UTF-8" standalone="yes"?>
<Relationships xmlns="http://schemas.openxmlformats.org/package/2006/relationships"><Relationship Id="rId2" Type="http://schemas.openxmlformats.org/officeDocument/2006/relationships/notesSlide" Target="../notesSlides/notesSlide182.xml"/><Relationship Id="rId1" Type="http://schemas.openxmlformats.org/officeDocument/2006/relationships/slideLayout" Target="../slideLayouts/slideLayout15.xml"/></Relationships>
</file>

<file path=ppt/slides/_rels/slide279.xml.rels><?xml version="1.0" encoding="UTF-8" standalone="yes"?>
<Relationships xmlns="http://schemas.openxmlformats.org/package/2006/relationships"><Relationship Id="rId2" Type="http://schemas.openxmlformats.org/officeDocument/2006/relationships/notesSlide" Target="../notesSlides/notesSlide183.xml"/><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280.xml.rels><?xml version="1.0" encoding="UTF-8" standalone="yes"?>
<Relationships xmlns="http://schemas.openxmlformats.org/package/2006/relationships"><Relationship Id="rId2" Type="http://schemas.openxmlformats.org/officeDocument/2006/relationships/notesSlide" Target="../notesSlides/notesSlide184.xml"/><Relationship Id="rId1" Type="http://schemas.openxmlformats.org/officeDocument/2006/relationships/slideLayout" Target="../slideLayouts/slideLayout15.xml"/></Relationships>
</file>

<file path=ppt/slides/_rels/slide281.xml.rels><?xml version="1.0" encoding="UTF-8" standalone="yes"?>
<Relationships xmlns="http://schemas.openxmlformats.org/package/2006/relationships"><Relationship Id="rId2" Type="http://schemas.openxmlformats.org/officeDocument/2006/relationships/notesSlide" Target="../notesSlides/notesSlide185.xml"/><Relationship Id="rId1" Type="http://schemas.openxmlformats.org/officeDocument/2006/relationships/slideLayout" Target="../slideLayouts/slideLayout15.xml"/></Relationships>
</file>

<file path=ppt/slides/_rels/slide282.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186.xml"/><Relationship Id="rId1" Type="http://schemas.openxmlformats.org/officeDocument/2006/relationships/slideLayout" Target="../slideLayouts/slideLayout15.xml"/></Relationships>
</file>

<file path=ppt/slides/_rels/slide283.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187.xml"/><Relationship Id="rId1" Type="http://schemas.openxmlformats.org/officeDocument/2006/relationships/slideLayout" Target="../slideLayouts/slideLayout15.xml"/><Relationship Id="rId4" Type="http://schemas.openxmlformats.org/officeDocument/2006/relationships/image" Target="../media/image159.png"/></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85.xml.rels><?xml version="1.0" encoding="UTF-8" standalone="yes"?>
<Relationships xmlns="http://schemas.openxmlformats.org/package/2006/relationships"><Relationship Id="rId8" Type="http://schemas.openxmlformats.org/officeDocument/2006/relationships/image" Target="../media/image161.jpeg"/><Relationship Id="rId3" Type="http://schemas.openxmlformats.org/officeDocument/2006/relationships/diagramLayout" Target="../diagrams/layout17.xml"/><Relationship Id="rId7" Type="http://schemas.openxmlformats.org/officeDocument/2006/relationships/image" Target="../media/image160.png"/><Relationship Id="rId2" Type="http://schemas.openxmlformats.org/officeDocument/2006/relationships/diagramData" Target="../diagrams/data17.xml"/><Relationship Id="rId1" Type="http://schemas.openxmlformats.org/officeDocument/2006/relationships/slideLayout" Target="../slideLayouts/slideLayout15.xml"/><Relationship Id="rId6" Type="http://schemas.microsoft.com/office/2007/relationships/diagramDrawing" Target="../diagrams/drawing17.xml"/><Relationship Id="rId5" Type="http://schemas.openxmlformats.org/officeDocument/2006/relationships/diagramColors" Target="../diagrams/colors17.xml"/><Relationship Id="rId4" Type="http://schemas.openxmlformats.org/officeDocument/2006/relationships/diagramQuickStyle" Target="../diagrams/quickStyle17.xml"/></Relationships>
</file>

<file path=ppt/slides/_rels/slide286.xml.rels><?xml version="1.0" encoding="UTF-8" standalone="yes"?>
<Relationships xmlns="http://schemas.openxmlformats.org/package/2006/relationships"><Relationship Id="rId8" Type="http://schemas.openxmlformats.org/officeDocument/2006/relationships/image" Target="../media/image162.jpeg"/><Relationship Id="rId3" Type="http://schemas.openxmlformats.org/officeDocument/2006/relationships/diagramLayout" Target="../diagrams/layout18.xml"/><Relationship Id="rId7" Type="http://schemas.openxmlformats.org/officeDocument/2006/relationships/image" Target="../media/image160.png"/><Relationship Id="rId2" Type="http://schemas.openxmlformats.org/officeDocument/2006/relationships/diagramData" Target="../diagrams/data18.xml"/><Relationship Id="rId1" Type="http://schemas.openxmlformats.org/officeDocument/2006/relationships/slideLayout" Target="../slideLayouts/slideLayout15.xml"/><Relationship Id="rId6" Type="http://schemas.microsoft.com/office/2007/relationships/diagramDrawing" Target="../diagrams/drawing18.xml"/><Relationship Id="rId5" Type="http://schemas.openxmlformats.org/officeDocument/2006/relationships/diagramColors" Target="../diagrams/colors18.xml"/><Relationship Id="rId4" Type="http://schemas.openxmlformats.org/officeDocument/2006/relationships/diagramQuickStyle" Target="../diagrams/quickStyle18.xml"/></Relationships>
</file>

<file path=ppt/slides/_rels/slide287.xml.rels><?xml version="1.0" encoding="UTF-8" standalone="yes"?>
<Relationships xmlns="http://schemas.openxmlformats.org/package/2006/relationships"><Relationship Id="rId8" Type="http://schemas.openxmlformats.org/officeDocument/2006/relationships/diagramLayout" Target="../diagrams/layout20.xml"/><Relationship Id="rId3" Type="http://schemas.openxmlformats.org/officeDocument/2006/relationships/diagramLayout" Target="../diagrams/layout19.xml"/><Relationship Id="rId7" Type="http://schemas.openxmlformats.org/officeDocument/2006/relationships/diagramData" Target="../diagrams/data20.xml"/><Relationship Id="rId2" Type="http://schemas.openxmlformats.org/officeDocument/2006/relationships/diagramData" Target="../diagrams/data19.xml"/><Relationship Id="rId1" Type="http://schemas.openxmlformats.org/officeDocument/2006/relationships/slideLayout" Target="../slideLayouts/slideLayout15.xml"/><Relationship Id="rId6" Type="http://schemas.microsoft.com/office/2007/relationships/diagramDrawing" Target="../diagrams/drawing19.xml"/><Relationship Id="rId11" Type="http://schemas.microsoft.com/office/2007/relationships/diagramDrawing" Target="../diagrams/drawing20.xml"/><Relationship Id="rId5" Type="http://schemas.openxmlformats.org/officeDocument/2006/relationships/diagramColors" Target="../diagrams/colors19.xml"/><Relationship Id="rId10" Type="http://schemas.openxmlformats.org/officeDocument/2006/relationships/diagramColors" Target="../diagrams/colors20.xml"/><Relationship Id="rId4" Type="http://schemas.openxmlformats.org/officeDocument/2006/relationships/diagramQuickStyle" Target="../diagrams/quickStyle19.xml"/><Relationship Id="rId9" Type="http://schemas.openxmlformats.org/officeDocument/2006/relationships/diagramQuickStyle" Target="../diagrams/quickStyle20.xml"/></Relationships>
</file>

<file path=ppt/slides/_rels/slide288.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188.xml"/><Relationship Id="rId1" Type="http://schemas.openxmlformats.org/officeDocument/2006/relationships/slideLayout" Target="../slideLayouts/slideLayout15.xml"/><Relationship Id="rId4" Type="http://schemas.openxmlformats.org/officeDocument/2006/relationships/image" Target="../media/image164.png"/></Relationships>
</file>

<file path=ppt/slides/_rels/slide289.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189.xml"/><Relationship Id="rId1" Type="http://schemas.openxmlformats.org/officeDocument/2006/relationships/slideLayout" Target="../slideLayouts/slideLayout15.xml"/><Relationship Id="rId4" Type="http://schemas.openxmlformats.org/officeDocument/2006/relationships/image" Target="../media/image16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90.xml.rels><?xml version="1.0" encoding="UTF-8" standalone="yes"?>
<Relationships xmlns="http://schemas.openxmlformats.org/package/2006/relationships"><Relationship Id="rId2" Type="http://schemas.openxmlformats.org/officeDocument/2006/relationships/notesSlide" Target="../notesSlides/notesSlide190.xml"/><Relationship Id="rId1" Type="http://schemas.openxmlformats.org/officeDocument/2006/relationships/slideLayout" Target="../slideLayouts/slideLayout15.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92.xml.rels><?xml version="1.0" encoding="UTF-8" standalone="yes"?>
<Relationships xmlns="http://schemas.openxmlformats.org/package/2006/relationships"><Relationship Id="rId2" Type="http://schemas.openxmlformats.org/officeDocument/2006/relationships/notesSlide" Target="../notesSlides/notesSlide191.xml"/><Relationship Id="rId1" Type="http://schemas.openxmlformats.org/officeDocument/2006/relationships/slideLayout" Target="../slideLayouts/slideLayout15.xml"/></Relationships>
</file>

<file path=ppt/slides/_rels/slide293.xml.rels><?xml version="1.0" encoding="UTF-8" standalone="yes"?>
<Relationships xmlns="http://schemas.openxmlformats.org/package/2006/relationships"><Relationship Id="rId2" Type="http://schemas.openxmlformats.org/officeDocument/2006/relationships/notesSlide" Target="../notesSlides/notesSlide192.xml"/><Relationship Id="rId1" Type="http://schemas.openxmlformats.org/officeDocument/2006/relationships/slideLayout" Target="../slideLayouts/slideLayout15.xml"/></Relationships>
</file>

<file path=ppt/slides/_rels/slide294.xml.rels><?xml version="1.0" encoding="UTF-8" standalone="yes"?>
<Relationships xmlns="http://schemas.openxmlformats.org/package/2006/relationships"><Relationship Id="rId2" Type="http://schemas.openxmlformats.org/officeDocument/2006/relationships/notesSlide" Target="../notesSlides/notesSlide193.xml"/><Relationship Id="rId1" Type="http://schemas.openxmlformats.org/officeDocument/2006/relationships/slideLayout" Target="../slideLayouts/slideLayout15.xml"/></Relationships>
</file>

<file path=ppt/slides/_rels/slide295.xml.rels><?xml version="1.0" encoding="UTF-8" standalone="yes"?>
<Relationships xmlns="http://schemas.openxmlformats.org/package/2006/relationships"><Relationship Id="rId2" Type="http://schemas.openxmlformats.org/officeDocument/2006/relationships/notesSlide" Target="../notesSlides/notesSlide194.xml"/><Relationship Id="rId1" Type="http://schemas.openxmlformats.org/officeDocument/2006/relationships/slideLayout" Target="../slideLayouts/slideLayout15.xml"/></Relationships>
</file>

<file path=ppt/slides/_rels/slide296.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15.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98.xml.rels><?xml version="1.0" encoding="UTF-8" standalone="yes"?>
<Relationships xmlns="http://schemas.openxmlformats.org/package/2006/relationships"><Relationship Id="rId2" Type="http://schemas.openxmlformats.org/officeDocument/2006/relationships/notesSlide" Target="../notesSlides/notesSlide195.xml"/><Relationship Id="rId1" Type="http://schemas.openxmlformats.org/officeDocument/2006/relationships/slideLayout" Target="../slideLayouts/slideLayout15.xml"/></Relationships>
</file>

<file path=ppt/slides/_rels/slide299.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196.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300.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15.xml"/></Relationships>
</file>

<file path=ppt/slides/_rels/slide301.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197.xml"/><Relationship Id="rId1" Type="http://schemas.openxmlformats.org/officeDocument/2006/relationships/slideLayout" Target="../slideLayouts/slideLayout15.xml"/></Relationships>
</file>

<file path=ppt/slides/_rels/slide302.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198.xml"/><Relationship Id="rId1" Type="http://schemas.openxmlformats.org/officeDocument/2006/relationships/slideLayout" Target="../slideLayouts/slideLayout15.xml"/></Relationships>
</file>

<file path=ppt/slides/_rels/slide303.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15.xml"/></Relationships>
</file>

<file path=ppt/slides/_rels/slide304.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15.xml"/></Relationships>
</file>

<file path=ppt/slides/_rels/slide305.xml.rels><?xml version="1.0" encoding="UTF-8" standalone="yes"?>
<Relationships xmlns="http://schemas.openxmlformats.org/package/2006/relationships"><Relationship Id="rId2" Type="http://schemas.openxmlformats.org/officeDocument/2006/relationships/notesSlide" Target="../notesSlides/notesSlide199.xml"/><Relationship Id="rId1" Type="http://schemas.openxmlformats.org/officeDocument/2006/relationships/slideLayout" Target="../slideLayouts/slideLayout15.xml"/></Relationships>
</file>

<file path=ppt/slides/_rels/slide306.xml.rels><?xml version="1.0" encoding="UTF-8" standalone="yes"?>
<Relationships xmlns="http://schemas.openxmlformats.org/package/2006/relationships"><Relationship Id="rId2" Type="http://schemas.openxmlformats.org/officeDocument/2006/relationships/notesSlide" Target="../notesSlides/notesSlide200.xml"/><Relationship Id="rId1" Type="http://schemas.openxmlformats.org/officeDocument/2006/relationships/slideLayout" Target="../slideLayouts/slideLayout15.xml"/></Relationships>
</file>

<file path=ppt/slides/_rels/slide307.xml.rels><?xml version="1.0" encoding="UTF-8" standalone="yes"?>
<Relationships xmlns="http://schemas.openxmlformats.org/package/2006/relationships"><Relationship Id="rId2" Type="http://schemas.openxmlformats.org/officeDocument/2006/relationships/notesSlide" Target="../notesSlides/notesSlide201.xml"/><Relationship Id="rId1" Type="http://schemas.openxmlformats.org/officeDocument/2006/relationships/slideLayout" Target="../slideLayouts/slideLayout15.xml"/></Relationships>
</file>

<file path=ppt/slides/_rels/slide308.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202.xml"/><Relationship Id="rId1" Type="http://schemas.openxmlformats.org/officeDocument/2006/relationships/slideLayout" Target="../slideLayouts/slideLayout15.xml"/></Relationships>
</file>

<file path=ppt/slides/_rels/slide309.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notesSlide" Target="../notesSlides/notesSlide203.xml"/><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4.xml"/><Relationship Id="rId1" Type="http://schemas.openxmlformats.org/officeDocument/2006/relationships/slideLayout" Target="../slideLayouts/slideLayout15.xml"/><Relationship Id="rId4" Type="http://schemas.openxmlformats.org/officeDocument/2006/relationships/image" Target="../media/image10.png"/></Relationships>
</file>

<file path=ppt/slides/_rels/slide310.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204.xml"/><Relationship Id="rId1" Type="http://schemas.openxmlformats.org/officeDocument/2006/relationships/slideLayout" Target="../slideLayouts/slideLayout15.xml"/></Relationships>
</file>

<file path=ppt/slides/_rels/slide311.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15.xml"/></Relationships>
</file>

<file path=ppt/slides/_rels/slide312.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15.xml"/></Relationships>
</file>

<file path=ppt/slides/_rels/slide313.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15.xml"/></Relationships>
</file>

<file path=ppt/slides/_rels/slide314.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15.xml"/></Relationships>
</file>

<file path=ppt/slides/_rels/slide315.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image" Target="../media/image180.png"/><Relationship Id="rId1" Type="http://schemas.openxmlformats.org/officeDocument/2006/relationships/slideLayout" Target="../slideLayouts/slideLayout15.xml"/></Relationships>
</file>

<file path=ppt/slides/_rels/slide316.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182.png"/><Relationship Id="rId1" Type="http://schemas.openxmlformats.org/officeDocument/2006/relationships/slideLayout" Target="../slideLayouts/slideLayout15.xml"/></Relationships>
</file>

<file path=ppt/slides/_rels/slide317.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3.png"/><Relationship Id="rId1" Type="http://schemas.openxmlformats.org/officeDocument/2006/relationships/slideLayout" Target="../slideLayouts/slideLayout15.xml"/></Relationships>
</file>

<file path=ppt/slides/_rels/slide318.xml.rels><?xml version="1.0" encoding="UTF-8" standalone="yes"?>
<Relationships xmlns="http://schemas.openxmlformats.org/package/2006/relationships"><Relationship Id="rId2" Type="http://schemas.openxmlformats.org/officeDocument/2006/relationships/notesSlide" Target="../notesSlides/notesSlide205.xml"/><Relationship Id="rId1" Type="http://schemas.openxmlformats.org/officeDocument/2006/relationships/slideLayout" Target="../slideLayouts/slideLayout15.xml"/></Relationships>
</file>

<file path=ppt/slides/_rels/slide319.xml.rels><?xml version="1.0" encoding="UTF-8" standalone="yes"?>
<Relationships xmlns="http://schemas.openxmlformats.org/package/2006/relationships"><Relationship Id="rId2" Type="http://schemas.openxmlformats.org/officeDocument/2006/relationships/notesSlide" Target="../notesSlides/notesSlide206.xml"/><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5.xml"/></Relationships>
</file>

<file path=ppt/slides/_rels/slide320.xml.rels><?xml version="1.0" encoding="UTF-8" standalone="yes"?>
<Relationships xmlns="http://schemas.openxmlformats.org/package/2006/relationships"><Relationship Id="rId2" Type="http://schemas.openxmlformats.org/officeDocument/2006/relationships/notesSlide" Target="../notesSlides/notesSlide207.xml"/><Relationship Id="rId1" Type="http://schemas.openxmlformats.org/officeDocument/2006/relationships/slideLayout" Target="../slideLayouts/slideLayout15.xml"/></Relationships>
</file>

<file path=ppt/slides/_rels/slide321.xml.rels><?xml version="1.0" encoding="UTF-8" standalone="yes"?>
<Relationships xmlns="http://schemas.openxmlformats.org/package/2006/relationships"><Relationship Id="rId2" Type="http://schemas.openxmlformats.org/officeDocument/2006/relationships/image" Target="../media/image185.png"/><Relationship Id="rId1" Type="http://schemas.openxmlformats.org/officeDocument/2006/relationships/slideLayout" Target="../slideLayouts/slideLayout15.xml"/></Relationships>
</file>

<file path=ppt/slides/_rels/slide322.xml.rels><?xml version="1.0" encoding="UTF-8" standalone="yes"?>
<Relationships xmlns="http://schemas.openxmlformats.org/package/2006/relationships"><Relationship Id="rId2" Type="http://schemas.openxmlformats.org/officeDocument/2006/relationships/image" Target="../media/image186.png"/><Relationship Id="rId1" Type="http://schemas.openxmlformats.org/officeDocument/2006/relationships/slideLayout" Target="../slideLayouts/slideLayout15.xml"/></Relationships>
</file>

<file path=ppt/slides/_rels/slide323.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208.xml"/><Relationship Id="rId1" Type="http://schemas.openxmlformats.org/officeDocument/2006/relationships/slideLayout" Target="../slideLayouts/slideLayout15.xml"/></Relationships>
</file>

<file path=ppt/slides/_rels/slide324.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notesSlide" Target="../notesSlides/notesSlide209.xml"/><Relationship Id="rId1" Type="http://schemas.openxmlformats.org/officeDocument/2006/relationships/slideLayout" Target="../slideLayouts/slideLayout15.xml"/></Relationships>
</file>

<file path=ppt/slides/_rels/slide32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10.xml"/><Relationship Id="rId1" Type="http://schemas.openxmlformats.org/officeDocument/2006/relationships/slideLayout" Target="../slideLayouts/slideLayout15.xml"/><Relationship Id="rId5" Type="http://schemas.openxmlformats.org/officeDocument/2006/relationships/image" Target="../media/image190.png"/><Relationship Id="rId4" Type="http://schemas.openxmlformats.org/officeDocument/2006/relationships/image" Target="../media/image189.png"/></Relationships>
</file>

<file path=ppt/slides/_rels/slide32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11.xml"/><Relationship Id="rId1" Type="http://schemas.openxmlformats.org/officeDocument/2006/relationships/slideLayout" Target="../slideLayouts/slideLayout15.xml"/><Relationship Id="rId4" Type="http://schemas.openxmlformats.org/officeDocument/2006/relationships/image" Target="../media/image191.png"/></Relationships>
</file>

<file path=ppt/slides/_rels/slide327.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notesSlide" Target="../notesSlides/notesSlide212.xml"/><Relationship Id="rId1" Type="http://schemas.openxmlformats.org/officeDocument/2006/relationships/slideLayout" Target="../slideLayouts/slideLayout15.xml"/></Relationships>
</file>

<file path=ppt/slides/_rels/slide32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13.xml"/><Relationship Id="rId1" Type="http://schemas.openxmlformats.org/officeDocument/2006/relationships/slideLayout" Target="../slideLayouts/slideLayout15.xml"/></Relationships>
</file>

<file path=ppt/slides/_rels/slide32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14.xml"/><Relationship Id="rId1" Type="http://schemas.openxmlformats.org/officeDocument/2006/relationships/slideLayout" Target="../slideLayouts/slideLayout19.xml"/></Relationships>
</file>

<file path=ppt/slides/_rels/slide3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5.xml"/></Relationships>
</file>

<file path=ppt/slides/_rels/slide330.xml.rels><?xml version="1.0" encoding="UTF-8" standalone="yes"?>
<Relationships xmlns="http://schemas.openxmlformats.org/package/2006/relationships"><Relationship Id="rId3" Type="http://schemas.openxmlformats.org/officeDocument/2006/relationships/image" Target="../media/image193.png"/><Relationship Id="rId7" Type="http://schemas.openxmlformats.org/officeDocument/2006/relationships/image" Target="../media/image197.png"/><Relationship Id="rId2" Type="http://schemas.openxmlformats.org/officeDocument/2006/relationships/notesSlide" Target="../notesSlides/notesSlide215.xml"/><Relationship Id="rId1" Type="http://schemas.openxmlformats.org/officeDocument/2006/relationships/slideLayout" Target="../slideLayouts/slideLayout15.xml"/><Relationship Id="rId6" Type="http://schemas.openxmlformats.org/officeDocument/2006/relationships/image" Target="../media/image196.png"/><Relationship Id="rId5" Type="http://schemas.openxmlformats.org/officeDocument/2006/relationships/image" Target="../media/image195.png"/><Relationship Id="rId4" Type="http://schemas.openxmlformats.org/officeDocument/2006/relationships/image" Target="../media/image194.png"/></Relationships>
</file>

<file path=ppt/slides/_rels/slide331.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notesSlide" Target="../notesSlides/notesSlide216.xml"/><Relationship Id="rId1" Type="http://schemas.openxmlformats.org/officeDocument/2006/relationships/slideLayout" Target="../slideLayouts/slideLayout15.xml"/><Relationship Id="rId6" Type="http://schemas.openxmlformats.org/officeDocument/2006/relationships/image" Target="../media/image199.png"/><Relationship Id="rId5" Type="http://schemas.openxmlformats.org/officeDocument/2006/relationships/image" Target="../media/image198.png"/><Relationship Id="rId4" Type="http://schemas.openxmlformats.org/officeDocument/2006/relationships/image" Target="../media/image195.png"/></Relationships>
</file>

<file path=ppt/slides/_rels/slide332.xml.rels><?xml version="1.0" encoding="UTF-8" standalone="yes"?>
<Relationships xmlns="http://schemas.openxmlformats.org/package/2006/relationships"><Relationship Id="rId2" Type="http://schemas.openxmlformats.org/officeDocument/2006/relationships/notesSlide" Target="../notesSlides/notesSlide217.xml"/><Relationship Id="rId1" Type="http://schemas.openxmlformats.org/officeDocument/2006/relationships/slideLayout" Target="../slideLayouts/slideLayout15.xml"/></Relationships>
</file>

<file path=ppt/slides/_rels/slide333.xml.rels><?xml version="1.0" encoding="UTF-8" standalone="yes"?>
<Relationships xmlns="http://schemas.openxmlformats.org/package/2006/relationships"><Relationship Id="rId2" Type="http://schemas.openxmlformats.org/officeDocument/2006/relationships/notesSlide" Target="../notesSlides/notesSlide218.xml"/><Relationship Id="rId1" Type="http://schemas.openxmlformats.org/officeDocument/2006/relationships/slideLayout" Target="../slideLayouts/slideLayout15.xml"/></Relationships>
</file>

<file path=ppt/slides/_rels/slide334.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219.xml"/><Relationship Id="rId1" Type="http://schemas.openxmlformats.org/officeDocument/2006/relationships/slideLayout" Target="../slideLayouts/slideLayout15.xml"/></Relationships>
</file>

<file path=ppt/slides/_rels/slide335.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notesSlide" Target="../notesSlides/notesSlide220.xml"/><Relationship Id="rId1" Type="http://schemas.openxmlformats.org/officeDocument/2006/relationships/slideLayout" Target="../slideLayouts/slideLayout15.xml"/></Relationships>
</file>

<file path=ppt/slides/_rels/slide336.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notesSlide" Target="../notesSlides/notesSlide221.xml"/><Relationship Id="rId1" Type="http://schemas.openxmlformats.org/officeDocument/2006/relationships/slideLayout" Target="../slideLayouts/slideLayout15.xml"/></Relationships>
</file>

<file path=ppt/slides/_rels/slide337.xml.rels><?xml version="1.0" encoding="UTF-8" standalone="yes"?>
<Relationships xmlns="http://schemas.openxmlformats.org/package/2006/relationships"><Relationship Id="rId3" Type="http://schemas.openxmlformats.org/officeDocument/2006/relationships/notesSlide" Target="../notesSlides/notesSlide222.xml"/><Relationship Id="rId2" Type="http://schemas.openxmlformats.org/officeDocument/2006/relationships/slideLayout" Target="../slideLayouts/slideLayout15.xml"/><Relationship Id="rId1" Type="http://schemas.openxmlformats.org/officeDocument/2006/relationships/themeOverride" Target="../theme/themeOverride6.xml"/><Relationship Id="rId4" Type="http://schemas.openxmlformats.org/officeDocument/2006/relationships/image" Target="../media/image203.png"/></Relationships>
</file>

<file path=ppt/slides/_rels/slide338.xml.rels><?xml version="1.0" encoding="UTF-8" standalone="yes"?>
<Relationships xmlns="http://schemas.openxmlformats.org/package/2006/relationships"><Relationship Id="rId2" Type="http://schemas.openxmlformats.org/officeDocument/2006/relationships/notesSlide" Target="../notesSlides/notesSlide223.xml"/><Relationship Id="rId1" Type="http://schemas.openxmlformats.org/officeDocument/2006/relationships/slideLayout" Target="../slideLayouts/slideLayout15.xml"/></Relationships>
</file>

<file path=ppt/slides/_rels/slide339.xml.rels><?xml version="1.0" encoding="UTF-8" standalone="yes"?>
<Relationships xmlns="http://schemas.openxmlformats.org/package/2006/relationships"><Relationship Id="rId2" Type="http://schemas.openxmlformats.org/officeDocument/2006/relationships/notesSlide" Target="../notesSlides/notesSlide224.xml"/><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5.xml"/></Relationships>
</file>

<file path=ppt/slides/_rels/slide340.xml.rels><?xml version="1.0" encoding="UTF-8" standalone="yes"?>
<Relationships xmlns="http://schemas.openxmlformats.org/package/2006/relationships"><Relationship Id="rId2" Type="http://schemas.openxmlformats.org/officeDocument/2006/relationships/notesSlide" Target="../notesSlides/notesSlide225.xml"/><Relationship Id="rId1" Type="http://schemas.openxmlformats.org/officeDocument/2006/relationships/slideLayout" Target="../slideLayouts/slideLayout15.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42.xml.rels><?xml version="1.0" encoding="UTF-8" standalone="yes"?>
<Relationships xmlns="http://schemas.openxmlformats.org/package/2006/relationships"><Relationship Id="rId2" Type="http://schemas.openxmlformats.org/officeDocument/2006/relationships/notesSlide" Target="../notesSlides/notesSlide226.xml"/><Relationship Id="rId1" Type="http://schemas.openxmlformats.org/officeDocument/2006/relationships/slideLayout" Target="../slideLayouts/slideLayout15.xml"/></Relationships>
</file>

<file path=ppt/slides/_rels/slide343.xml.rels><?xml version="1.0" encoding="UTF-8" standalone="yes"?>
<Relationships xmlns="http://schemas.openxmlformats.org/package/2006/relationships"><Relationship Id="rId2" Type="http://schemas.openxmlformats.org/officeDocument/2006/relationships/notesSlide" Target="../notesSlides/notesSlide227.xml"/><Relationship Id="rId1" Type="http://schemas.openxmlformats.org/officeDocument/2006/relationships/slideLayout" Target="../slideLayouts/slideLayout15.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45.xml.rels><?xml version="1.0" encoding="UTF-8" standalone="yes"?>
<Relationships xmlns="http://schemas.openxmlformats.org/package/2006/relationships"><Relationship Id="rId3" Type="http://schemas.openxmlformats.org/officeDocument/2006/relationships/notesSlide" Target="../notesSlides/notesSlide228.xml"/><Relationship Id="rId2" Type="http://schemas.openxmlformats.org/officeDocument/2006/relationships/slideLayout" Target="../slideLayouts/slideLayout15.xml"/><Relationship Id="rId1" Type="http://schemas.openxmlformats.org/officeDocument/2006/relationships/vmlDrawing" Target="../drawings/vmlDrawing2.vml"/><Relationship Id="rId5" Type="http://schemas.openxmlformats.org/officeDocument/2006/relationships/image" Target="../media/image204.emf"/><Relationship Id="rId4" Type="http://schemas.openxmlformats.org/officeDocument/2006/relationships/oleObject" Target="../embeddings/oleObject2.bin"/></Relationships>
</file>

<file path=ppt/slides/_rels/slide346.xml.rels><?xml version="1.0" encoding="UTF-8" standalone="yes"?>
<Relationships xmlns="http://schemas.openxmlformats.org/package/2006/relationships"><Relationship Id="rId3" Type="http://schemas.openxmlformats.org/officeDocument/2006/relationships/notesSlide" Target="../notesSlides/notesSlide229.xml"/><Relationship Id="rId2" Type="http://schemas.openxmlformats.org/officeDocument/2006/relationships/slideLayout" Target="../slideLayouts/slideLayout15.xml"/><Relationship Id="rId1" Type="http://schemas.openxmlformats.org/officeDocument/2006/relationships/vmlDrawing" Target="../drawings/vmlDrawing3.vml"/><Relationship Id="rId5" Type="http://schemas.openxmlformats.org/officeDocument/2006/relationships/image" Target="../media/image205.emf"/><Relationship Id="rId4" Type="http://schemas.openxmlformats.org/officeDocument/2006/relationships/oleObject" Target="../embeddings/oleObject3.bin"/></Relationships>
</file>

<file path=ppt/slides/_rels/slide347.xml.rels><?xml version="1.0" encoding="UTF-8" standalone="yes"?>
<Relationships xmlns="http://schemas.openxmlformats.org/package/2006/relationships"><Relationship Id="rId3" Type="http://schemas.openxmlformats.org/officeDocument/2006/relationships/notesSlide" Target="../notesSlides/notesSlide230.xml"/><Relationship Id="rId2" Type="http://schemas.openxmlformats.org/officeDocument/2006/relationships/slideLayout" Target="../slideLayouts/slideLayout15.xml"/><Relationship Id="rId1" Type="http://schemas.openxmlformats.org/officeDocument/2006/relationships/vmlDrawing" Target="../drawings/vmlDrawing4.vml"/><Relationship Id="rId5" Type="http://schemas.openxmlformats.org/officeDocument/2006/relationships/image" Target="../media/image206.emf"/><Relationship Id="rId4" Type="http://schemas.openxmlformats.org/officeDocument/2006/relationships/oleObject" Target="../embeddings/oleObject4.bin"/></Relationships>
</file>

<file path=ppt/slides/_rels/slide348.xml.rels><?xml version="1.0" encoding="UTF-8" standalone="yes"?>
<Relationships xmlns="http://schemas.openxmlformats.org/package/2006/relationships"><Relationship Id="rId2" Type="http://schemas.openxmlformats.org/officeDocument/2006/relationships/notesSlide" Target="../notesSlides/notesSlide231.xml"/><Relationship Id="rId1" Type="http://schemas.openxmlformats.org/officeDocument/2006/relationships/slideLayout" Target="../slideLayouts/slideLayout15.xml"/></Relationships>
</file>

<file path=ppt/slides/_rels/slide349.xml.rels><?xml version="1.0" encoding="UTF-8" standalone="yes"?>
<Relationships xmlns="http://schemas.openxmlformats.org/package/2006/relationships"><Relationship Id="rId2" Type="http://schemas.openxmlformats.org/officeDocument/2006/relationships/notesSlide" Target="../notesSlides/notesSlide232.xml"/><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5.xml"/><Relationship Id="rId1" Type="http://schemas.openxmlformats.org/officeDocument/2006/relationships/themeOverride" Target="../theme/themeOverride1.xml"/><Relationship Id="rId4" Type="http://schemas.openxmlformats.org/officeDocument/2006/relationships/image" Target="../media/image14.png"/></Relationships>
</file>

<file path=ppt/slides/_rels/slide350.xml.rels><?xml version="1.0" encoding="UTF-8" standalone="yes"?>
<Relationships xmlns="http://schemas.openxmlformats.org/package/2006/relationships"><Relationship Id="rId2" Type="http://schemas.openxmlformats.org/officeDocument/2006/relationships/notesSlide" Target="../notesSlides/notesSlide233.xml"/><Relationship Id="rId1" Type="http://schemas.openxmlformats.org/officeDocument/2006/relationships/slideLayout" Target="../slideLayouts/slideLayout15.xml"/></Relationships>
</file>

<file path=ppt/slides/_rels/slide351.xml.rels><?xml version="1.0" encoding="UTF-8" standalone="yes"?>
<Relationships xmlns="http://schemas.openxmlformats.org/package/2006/relationships"><Relationship Id="rId2" Type="http://schemas.openxmlformats.org/officeDocument/2006/relationships/notesSlide" Target="../notesSlides/notesSlide234.xml"/><Relationship Id="rId1" Type="http://schemas.openxmlformats.org/officeDocument/2006/relationships/slideLayout" Target="../slideLayouts/slideLayout15.xml"/></Relationships>
</file>

<file path=ppt/slides/_rels/slide352.xml.rels><?xml version="1.0" encoding="UTF-8" standalone="yes"?>
<Relationships xmlns="http://schemas.openxmlformats.org/package/2006/relationships"><Relationship Id="rId2" Type="http://schemas.openxmlformats.org/officeDocument/2006/relationships/notesSlide" Target="../notesSlides/notesSlide235.xml"/><Relationship Id="rId1" Type="http://schemas.openxmlformats.org/officeDocument/2006/relationships/slideLayout" Target="../slideLayouts/slideLayout15.xml"/></Relationships>
</file>

<file path=ppt/slides/_rels/slide353.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notesSlide" Target="../notesSlides/notesSlide236.xml"/><Relationship Id="rId1" Type="http://schemas.openxmlformats.org/officeDocument/2006/relationships/slideLayout" Target="../slideLayouts/slideLayout15.xml"/><Relationship Id="rId4" Type="http://schemas.openxmlformats.org/officeDocument/2006/relationships/image" Target="../media/image208.png"/></Relationships>
</file>

<file path=ppt/slides/_rels/slide354.xml.rels><?xml version="1.0" encoding="UTF-8" standalone="yes"?>
<Relationships xmlns="http://schemas.openxmlformats.org/package/2006/relationships"><Relationship Id="rId3" Type="http://schemas.openxmlformats.org/officeDocument/2006/relationships/image" Target="../media/image209.png"/><Relationship Id="rId2" Type="http://schemas.openxmlformats.org/officeDocument/2006/relationships/notesSlide" Target="../notesSlides/notesSlide237.xml"/><Relationship Id="rId1" Type="http://schemas.openxmlformats.org/officeDocument/2006/relationships/slideLayout" Target="../slideLayouts/slideLayout15.xml"/></Relationships>
</file>

<file path=ppt/slides/_rels/slide355.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238.xml"/><Relationship Id="rId1" Type="http://schemas.openxmlformats.org/officeDocument/2006/relationships/slideLayout" Target="../slideLayouts/slideLayout15.xml"/></Relationships>
</file>

<file path=ppt/slides/_rels/slide356.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notesSlide" Target="../notesSlides/notesSlide239.xml"/><Relationship Id="rId1" Type="http://schemas.openxmlformats.org/officeDocument/2006/relationships/slideLayout" Target="../slideLayouts/slideLayout15.xml"/></Relationships>
</file>

<file path=ppt/slides/_rels/slide357.xml.rels><?xml version="1.0" encoding="UTF-8" standalone="yes"?>
<Relationships xmlns="http://schemas.openxmlformats.org/package/2006/relationships"><Relationship Id="rId3" Type="http://schemas.openxmlformats.org/officeDocument/2006/relationships/image" Target="../media/image212.png"/><Relationship Id="rId2" Type="http://schemas.openxmlformats.org/officeDocument/2006/relationships/notesSlide" Target="../notesSlides/notesSlide240.xml"/><Relationship Id="rId1" Type="http://schemas.openxmlformats.org/officeDocument/2006/relationships/slideLayout" Target="../slideLayouts/slideLayout15.xml"/></Relationships>
</file>

<file path=ppt/slides/_rels/slide358.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notesSlide" Target="../notesSlides/notesSlide241.xml"/><Relationship Id="rId1" Type="http://schemas.openxmlformats.org/officeDocument/2006/relationships/slideLayout" Target="../slideLayouts/slideLayout15.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6.xml"/><Relationship Id="rId1" Type="http://schemas.openxmlformats.org/officeDocument/2006/relationships/slideLayout" Target="../slideLayouts/slideLayout15.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61.xml.rels><?xml version="1.0" encoding="UTF-8" standalone="yes"?>
<Relationships xmlns="http://schemas.openxmlformats.org/package/2006/relationships"><Relationship Id="rId2" Type="http://schemas.openxmlformats.org/officeDocument/2006/relationships/image" Target="../media/image214.png"/><Relationship Id="rId1" Type="http://schemas.openxmlformats.org/officeDocument/2006/relationships/slideLayout" Target="../slideLayouts/slideLayout15.xml"/></Relationships>
</file>

<file path=ppt/slides/_rels/slide362.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image" Target="../media/image215.png"/><Relationship Id="rId1" Type="http://schemas.openxmlformats.org/officeDocument/2006/relationships/slideLayout" Target="../slideLayouts/slideLayout15.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64.xml.rels><?xml version="1.0" encoding="UTF-8" standalone="yes"?>
<Relationships xmlns="http://schemas.openxmlformats.org/package/2006/relationships"><Relationship Id="rId2" Type="http://schemas.openxmlformats.org/officeDocument/2006/relationships/notesSlide" Target="../notesSlides/notesSlide242.xml"/><Relationship Id="rId1" Type="http://schemas.openxmlformats.org/officeDocument/2006/relationships/slideLayout" Target="../slideLayouts/slideLayout15.xml"/></Relationships>
</file>

<file path=ppt/slides/_rels/slide365.xml.rels><?xml version="1.0" encoding="UTF-8" standalone="yes"?>
<Relationships xmlns="http://schemas.openxmlformats.org/package/2006/relationships"><Relationship Id="rId2" Type="http://schemas.openxmlformats.org/officeDocument/2006/relationships/notesSlide" Target="../notesSlides/notesSlide243.xml"/><Relationship Id="rId1" Type="http://schemas.openxmlformats.org/officeDocument/2006/relationships/slideLayout" Target="../slideLayouts/slideLayout15.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68.xml.rels><?xml version="1.0" encoding="UTF-8" standalone="yes"?>
<Relationships xmlns="http://schemas.openxmlformats.org/package/2006/relationships"><Relationship Id="rId2" Type="http://schemas.openxmlformats.org/officeDocument/2006/relationships/image" Target="../media/image217.png"/><Relationship Id="rId1" Type="http://schemas.openxmlformats.org/officeDocument/2006/relationships/slideLayout" Target="../slideLayouts/slideLayout15.xml"/></Relationships>
</file>

<file path=ppt/slides/_rels/slide369.xml.rels><?xml version="1.0" encoding="UTF-8" standalone="yes"?>
<Relationships xmlns="http://schemas.openxmlformats.org/package/2006/relationships"><Relationship Id="rId2" Type="http://schemas.openxmlformats.org/officeDocument/2006/relationships/image" Target="../media/image218.png"/><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5.xml"/></Relationships>
</file>

<file path=ppt/slides/_rels/slide370.xml.rels><?xml version="1.0" encoding="UTF-8" standalone="yes"?>
<Relationships xmlns="http://schemas.openxmlformats.org/package/2006/relationships"><Relationship Id="rId2" Type="http://schemas.openxmlformats.org/officeDocument/2006/relationships/image" Target="../media/image219.png"/><Relationship Id="rId1" Type="http://schemas.openxmlformats.org/officeDocument/2006/relationships/slideLayout" Target="../slideLayouts/slideLayout15.xml"/></Relationships>
</file>

<file path=ppt/slides/_rels/slide371.xml.rels><?xml version="1.0" encoding="UTF-8" standalone="yes"?>
<Relationships xmlns="http://schemas.openxmlformats.org/package/2006/relationships"><Relationship Id="rId2" Type="http://schemas.openxmlformats.org/officeDocument/2006/relationships/image" Target="../media/image220.png"/><Relationship Id="rId1" Type="http://schemas.openxmlformats.org/officeDocument/2006/relationships/slideLayout" Target="../slideLayouts/slideLayout15.xml"/></Relationships>
</file>

<file path=ppt/slides/_rels/slide372.xml.rels><?xml version="1.0" encoding="UTF-8" standalone="yes"?>
<Relationships xmlns="http://schemas.openxmlformats.org/package/2006/relationships"><Relationship Id="rId2" Type="http://schemas.openxmlformats.org/officeDocument/2006/relationships/image" Target="../media/image221.png"/><Relationship Id="rId1" Type="http://schemas.openxmlformats.org/officeDocument/2006/relationships/slideLayout" Target="../slideLayouts/slideLayout15.xml"/></Relationships>
</file>

<file path=ppt/slides/_rels/slide373.xml.rels><?xml version="1.0" encoding="UTF-8" standalone="yes"?>
<Relationships xmlns="http://schemas.openxmlformats.org/package/2006/relationships"><Relationship Id="rId2" Type="http://schemas.openxmlformats.org/officeDocument/2006/relationships/image" Target="../media/image222.png"/><Relationship Id="rId1" Type="http://schemas.openxmlformats.org/officeDocument/2006/relationships/slideLayout" Target="../slideLayouts/slideLayout15.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75.xml.rels><?xml version="1.0" encoding="UTF-8" standalone="yes"?>
<Relationships xmlns="http://schemas.openxmlformats.org/package/2006/relationships"><Relationship Id="rId2" Type="http://schemas.openxmlformats.org/officeDocument/2006/relationships/notesSlide" Target="../notesSlides/notesSlide244.xml"/><Relationship Id="rId1" Type="http://schemas.openxmlformats.org/officeDocument/2006/relationships/slideLayout" Target="../slideLayouts/slideLayout15.xml"/></Relationships>
</file>

<file path=ppt/slides/_rels/slide376.xml.rels><?xml version="1.0" encoding="UTF-8" standalone="yes"?>
<Relationships xmlns="http://schemas.openxmlformats.org/package/2006/relationships"><Relationship Id="rId2" Type="http://schemas.openxmlformats.org/officeDocument/2006/relationships/notesSlide" Target="../notesSlides/notesSlide245.xml"/><Relationship Id="rId1" Type="http://schemas.openxmlformats.org/officeDocument/2006/relationships/slideLayout" Target="../slideLayouts/slideLayout15.xml"/></Relationships>
</file>

<file path=ppt/slides/_rels/slide377.xml.rels><?xml version="1.0" encoding="UTF-8" standalone="yes"?>
<Relationships xmlns="http://schemas.openxmlformats.org/package/2006/relationships"><Relationship Id="rId3" Type="http://schemas.openxmlformats.org/officeDocument/2006/relationships/image" Target="../media/image223.wmf"/><Relationship Id="rId7" Type="http://schemas.openxmlformats.org/officeDocument/2006/relationships/image" Target="../media/image226.png"/><Relationship Id="rId2" Type="http://schemas.openxmlformats.org/officeDocument/2006/relationships/notesSlide" Target="../notesSlides/notesSlide246.xml"/><Relationship Id="rId1" Type="http://schemas.openxmlformats.org/officeDocument/2006/relationships/slideLayout" Target="../slideLayouts/slideLayout15.xml"/><Relationship Id="rId6" Type="http://schemas.openxmlformats.org/officeDocument/2006/relationships/image" Target="../media/image225.png"/><Relationship Id="rId5" Type="http://schemas.openxmlformats.org/officeDocument/2006/relationships/image" Target="cid:image001.png@01CDF28C.30F888F0" TargetMode="External"/><Relationship Id="rId4" Type="http://schemas.openxmlformats.org/officeDocument/2006/relationships/image" Target="../media/image224.png"/></Relationships>
</file>

<file path=ppt/slides/_rels/slide378.xml.rels><?xml version="1.0" encoding="UTF-8" standalone="yes"?>
<Relationships xmlns="http://schemas.openxmlformats.org/package/2006/relationships"><Relationship Id="rId3" Type="http://schemas.openxmlformats.org/officeDocument/2006/relationships/image" Target="../media/image227.png"/><Relationship Id="rId2" Type="http://schemas.openxmlformats.org/officeDocument/2006/relationships/notesSlide" Target="../notesSlides/notesSlide247.xml"/><Relationship Id="rId1" Type="http://schemas.openxmlformats.org/officeDocument/2006/relationships/slideLayout" Target="../slideLayouts/slideLayout15.xml"/></Relationships>
</file>

<file path=ppt/slides/_rels/slide379.xml.rels><?xml version="1.0" encoding="UTF-8" standalone="yes"?>
<Relationships xmlns="http://schemas.openxmlformats.org/package/2006/relationships"><Relationship Id="rId3" Type="http://schemas.openxmlformats.org/officeDocument/2006/relationships/image" Target="../media/image228.png"/><Relationship Id="rId2" Type="http://schemas.openxmlformats.org/officeDocument/2006/relationships/notesSlide" Target="../notesSlides/notesSlide248.xml"/><Relationship Id="rId1" Type="http://schemas.openxmlformats.org/officeDocument/2006/relationships/slideLayout" Target="../slideLayouts/slideLayout15.xml"/><Relationship Id="rId4" Type="http://schemas.openxmlformats.org/officeDocument/2006/relationships/image" Target="../media/image229.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5.xml"/></Relationships>
</file>

<file path=ppt/slides/_rels/slide380.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249.xml"/><Relationship Id="rId1" Type="http://schemas.openxmlformats.org/officeDocument/2006/relationships/slideLayout" Target="../slideLayouts/slideLayout15.xml"/><Relationship Id="rId5" Type="http://schemas.openxmlformats.org/officeDocument/2006/relationships/image" Target="../media/image232.png"/><Relationship Id="rId4" Type="http://schemas.openxmlformats.org/officeDocument/2006/relationships/image" Target="../media/image231.png"/></Relationships>
</file>

<file path=ppt/slides/_rels/slide381.xml.rels><?xml version="1.0" encoding="UTF-8" standalone="yes"?>
<Relationships xmlns="http://schemas.openxmlformats.org/package/2006/relationships"><Relationship Id="rId3" Type="http://schemas.openxmlformats.org/officeDocument/2006/relationships/image" Target="../media/image233.png"/><Relationship Id="rId2" Type="http://schemas.openxmlformats.org/officeDocument/2006/relationships/notesSlide" Target="../notesSlides/notesSlide250.xml"/><Relationship Id="rId1" Type="http://schemas.openxmlformats.org/officeDocument/2006/relationships/slideLayout" Target="../slideLayouts/slideLayout15.xml"/></Relationships>
</file>

<file path=ppt/slides/_rels/slide382.xml.rels><?xml version="1.0" encoding="UTF-8" standalone="yes"?>
<Relationships xmlns="http://schemas.openxmlformats.org/package/2006/relationships"><Relationship Id="rId3" Type="http://schemas.openxmlformats.org/officeDocument/2006/relationships/image" Target="../media/image234.png"/><Relationship Id="rId2" Type="http://schemas.openxmlformats.org/officeDocument/2006/relationships/notesSlide" Target="../notesSlides/notesSlide251.xml"/><Relationship Id="rId1" Type="http://schemas.openxmlformats.org/officeDocument/2006/relationships/slideLayout" Target="../slideLayouts/slideLayout15.xml"/></Relationships>
</file>

<file path=ppt/slides/_rels/slide383.xml.rels><?xml version="1.0" encoding="UTF-8" standalone="yes"?>
<Relationships xmlns="http://schemas.openxmlformats.org/package/2006/relationships"><Relationship Id="rId2" Type="http://schemas.openxmlformats.org/officeDocument/2006/relationships/image" Target="../media/image235.png"/><Relationship Id="rId1" Type="http://schemas.openxmlformats.org/officeDocument/2006/relationships/slideLayout" Target="../slideLayouts/slideLayout15.xml"/></Relationships>
</file>

<file path=ppt/slides/_rels/slide384.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notesSlide" Target="../notesSlides/notesSlide252.xml"/><Relationship Id="rId1" Type="http://schemas.openxmlformats.org/officeDocument/2006/relationships/slideLayout" Target="../slideLayouts/slideLayout15.xml"/><Relationship Id="rId5" Type="http://schemas.openxmlformats.org/officeDocument/2006/relationships/image" Target="../media/image238.png"/><Relationship Id="rId4" Type="http://schemas.openxmlformats.org/officeDocument/2006/relationships/image" Target="../media/image237.png"/></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86.xml.rels><?xml version="1.0" encoding="UTF-8" standalone="yes"?>
<Relationships xmlns="http://schemas.openxmlformats.org/package/2006/relationships"><Relationship Id="rId2" Type="http://schemas.openxmlformats.org/officeDocument/2006/relationships/notesSlide" Target="../notesSlides/notesSlide253.xml"/><Relationship Id="rId1" Type="http://schemas.openxmlformats.org/officeDocument/2006/relationships/slideLayout" Target="../slideLayouts/slideLayout15.xml"/></Relationships>
</file>

<file path=ppt/slides/_rels/slide387.xml.rels><?xml version="1.0" encoding="UTF-8" standalone="yes"?>
<Relationships xmlns="http://schemas.openxmlformats.org/package/2006/relationships"><Relationship Id="rId3" Type="http://schemas.openxmlformats.org/officeDocument/2006/relationships/image" Target="../media/image239.png"/><Relationship Id="rId2" Type="http://schemas.openxmlformats.org/officeDocument/2006/relationships/notesSlide" Target="../notesSlides/notesSlide254.xml"/><Relationship Id="rId1" Type="http://schemas.openxmlformats.org/officeDocument/2006/relationships/slideLayout" Target="../slideLayouts/slideLayout15.xml"/></Relationships>
</file>

<file path=ppt/slides/_rels/slide388.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notesSlide" Target="../notesSlides/notesSlide255.xml"/><Relationship Id="rId1" Type="http://schemas.openxmlformats.org/officeDocument/2006/relationships/slideLayout" Target="../slideLayouts/slideLayout15.xml"/></Relationships>
</file>

<file path=ppt/slides/_rels/slide389.xml.rels><?xml version="1.0" encoding="UTF-8" standalone="yes"?>
<Relationships xmlns="http://schemas.openxmlformats.org/package/2006/relationships"><Relationship Id="rId2" Type="http://schemas.openxmlformats.org/officeDocument/2006/relationships/image" Target="../media/image241.png"/><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5.xml"/></Relationships>
</file>

<file path=ppt/slides/_rels/slide390.xml.rels><?xml version="1.0" encoding="UTF-8" standalone="yes"?>
<Relationships xmlns="http://schemas.openxmlformats.org/package/2006/relationships"><Relationship Id="rId3" Type="http://schemas.openxmlformats.org/officeDocument/2006/relationships/image" Target="../media/image242.png"/><Relationship Id="rId2" Type="http://schemas.openxmlformats.org/officeDocument/2006/relationships/notesSlide" Target="../notesSlides/notesSlide256.xml"/><Relationship Id="rId1" Type="http://schemas.openxmlformats.org/officeDocument/2006/relationships/slideLayout" Target="../slideLayouts/slideLayout15.xml"/><Relationship Id="rId4" Type="http://schemas.openxmlformats.org/officeDocument/2006/relationships/image" Target="../media/image243.png"/></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92.xml.rels><?xml version="1.0" encoding="UTF-8" standalone="yes"?>
<Relationships xmlns="http://schemas.openxmlformats.org/package/2006/relationships"><Relationship Id="rId3" Type="http://schemas.openxmlformats.org/officeDocument/2006/relationships/image" Target="../media/image244.jpeg"/><Relationship Id="rId2" Type="http://schemas.openxmlformats.org/officeDocument/2006/relationships/notesSlide" Target="../notesSlides/notesSlide257.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0.xml"/><Relationship Id="rId1" Type="http://schemas.openxmlformats.org/officeDocument/2006/relationships/slideLayout" Target="../slideLayouts/slideLayout15.xml"/></Relationships>
</file>

<file path=ppt/slides/_rels/slide41.xml.rels><?xml version="1.0" encoding="UTF-8" standalone="yes"?>
<Relationships xmlns="http://schemas.openxmlformats.org/package/2006/relationships"><Relationship Id="rId8" Type="http://schemas.openxmlformats.org/officeDocument/2006/relationships/diagramData" Target="../diagrams/data6.xml"/><Relationship Id="rId13" Type="http://schemas.openxmlformats.org/officeDocument/2006/relationships/image" Target="../media/image18.jpeg"/><Relationship Id="rId3" Type="http://schemas.openxmlformats.org/officeDocument/2006/relationships/diagramData" Target="../diagrams/data5.xml"/><Relationship Id="rId7" Type="http://schemas.microsoft.com/office/2007/relationships/diagramDrawing" Target="../diagrams/drawing5.xml"/><Relationship Id="rId12" Type="http://schemas.microsoft.com/office/2007/relationships/diagramDrawing" Target="../diagrams/drawing6.xml"/><Relationship Id="rId2" Type="http://schemas.openxmlformats.org/officeDocument/2006/relationships/image" Target="../media/image17.png"/><Relationship Id="rId1" Type="http://schemas.openxmlformats.org/officeDocument/2006/relationships/slideLayout" Target="../slideLayouts/slideLayout15.xml"/><Relationship Id="rId6" Type="http://schemas.openxmlformats.org/officeDocument/2006/relationships/diagramColors" Target="../diagrams/colors5.xml"/><Relationship Id="rId11" Type="http://schemas.openxmlformats.org/officeDocument/2006/relationships/diagramColors" Target="../diagrams/colors6.xml"/><Relationship Id="rId5" Type="http://schemas.openxmlformats.org/officeDocument/2006/relationships/diagramQuickStyle" Target="../diagrams/quickStyle5.xml"/><Relationship Id="rId10" Type="http://schemas.openxmlformats.org/officeDocument/2006/relationships/diagramQuickStyle" Target="../diagrams/quickStyle6.xml"/><Relationship Id="rId4" Type="http://schemas.openxmlformats.org/officeDocument/2006/relationships/diagramLayout" Target="../diagrams/layout5.xml"/><Relationship Id="rId9" Type="http://schemas.openxmlformats.org/officeDocument/2006/relationships/diagramLayout" Target="../diagrams/layout6.xml"/><Relationship Id="rId14" Type="http://schemas.openxmlformats.org/officeDocument/2006/relationships/image" Target="../media/image19.jpe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5.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5.xml"/></Relationships>
</file>

<file path=ppt/slides/_rels/slide44.xml.rels><?xml version="1.0" encoding="UTF-8" standalone="yes"?>
<Relationships xmlns="http://schemas.openxmlformats.org/package/2006/relationships"><Relationship Id="rId8" Type="http://schemas.openxmlformats.org/officeDocument/2006/relationships/diagramData" Target="../diagrams/data8.xml"/><Relationship Id="rId13" Type="http://schemas.openxmlformats.org/officeDocument/2006/relationships/diagramData" Target="../diagrams/data9.xml"/><Relationship Id="rId3" Type="http://schemas.openxmlformats.org/officeDocument/2006/relationships/diagramData" Target="../diagrams/data7.xml"/><Relationship Id="rId7" Type="http://schemas.microsoft.com/office/2007/relationships/diagramDrawing" Target="../diagrams/drawing7.xml"/><Relationship Id="rId12" Type="http://schemas.microsoft.com/office/2007/relationships/diagramDrawing" Target="../diagrams/drawing8.xml"/><Relationship Id="rId17" Type="http://schemas.microsoft.com/office/2007/relationships/diagramDrawing" Target="../diagrams/drawing9.xml"/><Relationship Id="rId2" Type="http://schemas.openxmlformats.org/officeDocument/2006/relationships/notesSlide" Target="../notesSlides/notesSlide33.xml"/><Relationship Id="rId16" Type="http://schemas.openxmlformats.org/officeDocument/2006/relationships/diagramColors" Target="../diagrams/colors9.xml"/><Relationship Id="rId1" Type="http://schemas.openxmlformats.org/officeDocument/2006/relationships/slideLayout" Target="../slideLayouts/slideLayout15.xml"/><Relationship Id="rId6" Type="http://schemas.openxmlformats.org/officeDocument/2006/relationships/diagramColors" Target="../diagrams/colors7.xml"/><Relationship Id="rId11" Type="http://schemas.openxmlformats.org/officeDocument/2006/relationships/diagramColors" Target="../diagrams/colors8.xml"/><Relationship Id="rId5" Type="http://schemas.openxmlformats.org/officeDocument/2006/relationships/diagramQuickStyle" Target="../diagrams/quickStyle7.xml"/><Relationship Id="rId15" Type="http://schemas.openxmlformats.org/officeDocument/2006/relationships/diagramQuickStyle" Target="../diagrams/quickStyle9.xml"/><Relationship Id="rId10" Type="http://schemas.openxmlformats.org/officeDocument/2006/relationships/diagramQuickStyle" Target="../diagrams/quickStyle8.xml"/><Relationship Id="rId4" Type="http://schemas.openxmlformats.org/officeDocument/2006/relationships/diagramLayout" Target="../diagrams/layout7.xml"/><Relationship Id="rId9" Type="http://schemas.openxmlformats.org/officeDocument/2006/relationships/diagramLayout" Target="../diagrams/layout8.xml"/><Relationship Id="rId14" Type="http://schemas.openxmlformats.org/officeDocument/2006/relationships/diagramLayout" Target="../diagrams/layout9.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5.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5.xml"/></Relationships>
</file>

<file path=ppt/slides/_rels/slide4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6.xml"/><Relationship Id="rId1" Type="http://schemas.openxmlformats.org/officeDocument/2006/relationships/slideLayout" Target="../slideLayouts/slideLayout15.xml"/><Relationship Id="rId4" Type="http://schemas.openxmlformats.org/officeDocument/2006/relationships/image" Target="../media/image20.png"/></Relationships>
</file>

<file path=ppt/slides/_rels/slide4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5.xml"/></Relationships>
</file>

<file path=ppt/slides/_rels/slide4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5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5.xml"/></Relationships>
</file>

<file path=ppt/slides/_rels/slide5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7.xml"/><Relationship Id="rId1" Type="http://schemas.openxmlformats.org/officeDocument/2006/relationships/slideLayout" Target="../slideLayouts/slideLayout15.xml"/></Relationships>
</file>

<file path=ppt/slides/_rels/slide5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8.xml"/><Relationship Id="rId1" Type="http://schemas.openxmlformats.org/officeDocument/2006/relationships/slideLayout" Target="../slideLayouts/slideLayout15.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5.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5.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5.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5.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5.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5.xml"/></Relationships>
</file>

<file path=ppt/slides/_rels/slide6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5.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5.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5.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5.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7.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5.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9.xml"/><Relationship Id="rId1" Type="http://schemas.openxmlformats.org/officeDocument/2006/relationships/slideLayout" Target="../slideLayouts/slideLayout15.xml"/></Relationships>
</file>

<file path=ppt/slides/_rels/slide7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5.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7.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5.xml"/></Relationships>
</file>

<file path=ppt/slides/_rels/slide8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2.xml"/><Relationship Id="rId1" Type="http://schemas.openxmlformats.org/officeDocument/2006/relationships/slideLayout" Target="../slideLayouts/slideLayout15.xml"/></Relationships>
</file>

<file path=ppt/slides/_rels/slide8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3.xml"/><Relationship Id="rId1" Type="http://schemas.openxmlformats.org/officeDocument/2006/relationships/slideLayout" Target="../slideLayouts/slideLayout15.xml"/><Relationship Id="rId4" Type="http://schemas.openxmlformats.org/officeDocument/2006/relationships/image" Target="../media/image32.png"/></Relationships>
</file>

<file path=ppt/slides/_rels/slide8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4.xml"/><Relationship Id="rId1" Type="http://schemas.openxmlformats.org/officeDocument/2006/relationships/slideLayout" Target="../slideLayouts/slideLayout15.xml"/><Relationship Id="rId4" Type="http://schemas.openxmlformats.org/officeDocument/2006/relationships/image" Target="../media/image34.png"/></Relationships>
</file>

<file path=ppt/slides/_rels/slide84.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15.xml"/><Relationship Id="rId1" Type="http://schemas.openxmlformats.org/officeDocument/2006/relationships/themeOverride" Target="../theme/themeOverride2.xml"/><Relationship Id="rId4" Type="http://schemas.openxmlformats.org/officeDocument/2006/relationships/image" Target="../media/image35.png"/></Relationships>
</file>

<file path=ppt/slides/_rels/slide8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6.xml"/><Relationship Id="rId1" Type="http://schemas.openxmlformats.org/officeDocument/2006/relationships/slideLayout" Target="../slideLayouts/slideLayout15.xml"/></Relationships>
</file>

<file path=ppt/slides/_rels/slide8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7.xml"/><Relationship Id="rId1" Type="http://schemas.openxmlformats.org/officeDocument/2006/relationships/slideLayout" Target="../slideLayouts/slideLayout15.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5.xml"/></Relationships>
</file>

<file path=ppt/slides/_rels/slide8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5.xml"/></Relationships>
</file>

<file path=ppt/slides/_rels/slide8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7.xml"/></Relationships>
</file>

<file path=ppt/slides/_rels/slide9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5.xml"/></Relationships>
</file>

<file path=ppt/slides/_rels/slide9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5.xml"/></Relationships>
</file>

<file path=ppt/slides/_rels/slide9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5.xml"/></Relationships>
</file>

<file path=ppt/slides/_rels/slide9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5.xml"/></Relationships>
</file>

<file path=ppt/slides/_rels/slide9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5.xml"/></Relationships>
</file>

<file path=ppt/slides/_rels/slide9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slideLayout" Target="../slideLayouts/slideLayout15.xml"/><Relationship Id="rId1" Type="http://schemas.openxmlformats.org/officeDocument/2006/relationships/themeOverride" Target="../theme/themeOverride3.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5.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4"/>
          <p:cNvSpPr>
            <a:spLocks noGrp="1" noChangeArrowheads="1"/>
          </p:cNvSpPr>
          <p:nvPr>
            <p:ph type="ctrTitle"/>
          </p:nvPr>
        </p:nvSpPr>
        <p:spPr/>
        <p:txBody>
          <a:bodyPr/>
          <a:lstStyle/>
          <a:p>
            <a:pPr eaLnBrk="1" hangingPunct="1"/>
            <a:r>
              <a:rPr lang="en-US" dirty="0" smtClean="0"/>
              <a:t>BAAR Detail Billing Record Billing</a:t>
            </a:r>
          </a:p>
        </p:txBody>
      </p:sp>
      <p:sp>
        <p:nvSpPr>
          <p:cNvPr id="5123" name="Rectangle 7"/>
          <p:cNvSpPr>
            <a:spLocks noGrp="1" noChangeArrowheads="1"/>
          </p:cNvSpPr>
          <p:nvPr>
            <p:ph type="ftr" sz="quarter" idx="10"/>
          </p:nvPr>
        </p:nvSpPr>
        <p:spPr>
          <a:noFill/>
        </p:spPr>
        <p:txBody>
          <a:bodyPr/>
          <a:lstStyle/>
          <a:p>
            <a:r>
              <a:rPr lang="en-US" dirty="0" smtClean="0"/>
              <a:t>CGI Federal Proprietary and Confidential</a:t>
            </a:r>
          </a:p>
        </p:txBody>
      </p:sp>
      <p:sp>
        <p:nvSpPr>
          <p:cNvPr id="5124" name="Text Box 3"/>
          <p:cNvSpPr txBox="1">
            <a:spLocks noChangeArrowheads="1"/>
          </p:cNvSpPr>
          <p:nvPr/>
        </p:nvSpPr>
        <p:spPr bwMode="auto">
          <a:xfrm>
            <a:off x="2293938" y="5443538"/>
            <a:ext cx="3619974" cy="369332"/>
          </a:xfrm>
          <a:prstGeom prst="rect">
            <a:avLst/>
          </a:prstGeom>
          <a:noFill/>
          <a:ln w="9525" algn="ctr">
            <a:noFill/>
            <a:miter lim="800000"/>
            <a:headEnd/>
            <a:tailEnd/>
          </a:ln>
        </p:spPr>
        <p:txBody>
          <a:bodyPr wrap="square">
            <a:spAutoFit/>
          </a:bodyPr>
          <a:lstStyle/>
          <a:p>
            <a:pPr>
              <a:spcBef>
                <a:spcPct val="50000"/>
              </a:spcBef>
            </a:pPr>
            <a:r>
              <a:rPr lang="en-US" dirty="0" smtClean="0"/>
              <a:t>BAAR Phase 3 Training</a:t>
            </a:r>
            <a:endParaRPr lang="en-US"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6"/>
          <p:cNvSpPr>
            <a:spLocks noGrp="1" noChangeArrowheads="1"/>
          </p:cNvSpPr>
          <p:nvPr>
            <p:ph type="title"/>
          </p:nvPr>
        </p:nvSpPr>
        <p:spPr/>
        <p:txBody>
          <a:bodyPr/>
          <a:lstStyle/>
          <a:p>
            <a:pPr eaLnBrk="1" hangingPunct="1"/>
            <a:r>
              <a:rPr lang="en-US" dirty="0" smtClean="0"/>
              <a:t>Billing Methods – Non-IPAC</a:t>
            </a:r>
          </a:p>
        </p:txBody>
      </p:sp>
      <p:sp>
        <p:nvSpPr>
          <p:cNvPr id="8197" name="Slide Number Placeholder 4"/>
          <p:cNvSpPr>
            <a:spLocks noGrp="1"/>
          </p:cNvSpPr>
          <p:nvPr>
            <p:ph type="sldNum" sz="quarter" idx="11"/>
          </p:nvPr>
        </p:nvSpPr>
        <p:spPr>
          <a:noFill/>
        </p:spPr>
        <p:txBody>
          <a:bodyPr/>
          <a:lstStyle/>
          <a:p>
            <a:fld id="{45CA2CB0-A36A-4D72-9963-133BB11F8344}" type="slidenum">
              <a:rPr lang="en-US">
                <a:solidFill>
                  <a:srgbClr val="000000"/>
                </a:solidFill>
              </a:rPr>
              <a:pPr/>
              <a:t>10</a:t>
            </a:fld>
            <a:endParaRPr lang="en-US" dirty="0">
              <a:solidFill>
                <a:srgbClr val="000000"/>
              </a:solidFill>
            </a:endParaRPr>
          </a:p>
        </p:txBody>
      </p:sp>
      <p:sp>
        <p:nvSpPr>
          <p:cNvPr id="8195" name="Rectangle 7"/>
          <p:cNvSpPr>
            <a:spLocks noGrp="1" noChangeArrowheads="1"/>
          </p:cNvSpPr>
          <p:nvPr>
            <p:ph idx="12"/>
          </p:nvPr>
        </p:nvSpPr>
        <p:spPr>
          <a:xfrm>
            <a:off x="572363" y="1634288"/>
            <a:ext cx="8229600" cy="4525962"/>
          </a:xfrm>
        </p:spPr>
        <p:txBody>
          <a:bodyPr/>
          <a:lstStyle/>
          <a:p>
            <a:pPr>
              <a:spcBef>
                <a:spcPts val="600"/>
              </a:spcBef>
              <a:spcAft>
                <a:spcPts val="600"/>
              </a:spcAft>
            </a:pPr>
            <a:r>
              <a:rPr lang="en-US" sz="2000" dirty="0" smtClean="0"/>
              <a:t>Non-IPAC Billing transactions are recorded via </a:t>
            </a:r>
            <a:r>
              <a:rPr lang="en-US" sz="2000" u="sng" dirty="0" smtClean="0"/>
              <a:t>Billing Documents</a:t>
            </a:r>
            <a:r>
              <a:rPr lang="en-US" sz="2000" dirty="0" smtClean="0"/>
              <a:t> in Pegasys</a:t>
            </a:r>
          </a:p>
          <a:p>
            <a:pPr lvl="1">
              <a:spcBef>
                <a:spcPts val="600"/>
              </a:spcBef>
              <a:spcAft>
                <a:spcPts val="600"/>
              </a:spcAft>
            </a:pPr>
            <a:endParaRPr lang="en-US" sz="1200" b="1" u="sng" dirty="0" smtClean="0"/>
          </a:p>
          <a:p>
            <a:pPr lvl="1">
              <a:spcBef>
                <a:spcPts val="600"/>
              </a:spcBef>
              <a:spcAft>
                <a:spcPts val="600"/>
              </a:spcAft>
            </a:pPr>
            <a:r>
              <a:rPr lang="en-US" sz="2000" b="1" u="sng" dirty="0" smtClean="0"/>
              <a:t>Billing </a:t>
            </a:r>
            <a:r>
              <a:rPr lang="en-US" sz="2000" b="1" u="sng" dirty="0"/>
              <a:t>Document (BD</a:t>
            </a:r>
            <a:r>
              <a:rPr lang="en-US" sz="2000" b="1" u="sng" dirty="0" smtClean="0"/>
              <a:t>)</a:t>
            </a:r>
            <a:r>
              <a:rPr lang="en-US" sz="2000" dirty="0"/>
              <a:t> </a:t>
            </a:r>
            <a:r>
              <a:rPr lang="en-US" sz="2000" dirty="0" smtClean="0"/>
              <a:t>– performs 2 functions for external customer billing:</a:t>
            </a:r>
          </a:p>
          <a:p>
            <a:pPr marL="1025525" lvl="2" indent="-342900">
              <a:spcBef>
                <a:spcPts val="600"/>
              </a:spcBef>
              <a:spcAft>
                <a:spcPts val="600"/>
              </a:spcAft>
              <a:buFont typeface="+mj-lt"/>
              <a:buAutoNum type="arabicPeriod"/>
            </a:pPr>
            <a:r>
              <a:rPr lang="en-US" sz="1800" u="sng" dirty="0"/>
              <a:t>Facilitates billing</a:t>
            </a:r>
            <a:r>
              <a:rPr lang="en-US" sz="1800" dirty="0"/>
              <a:t> for services </a:t>
            </a:r>
            <a:r>
              <a:rPr lang="en-US" sz="1800" dirty="0" smtClean="0"/>
              <a:t>rendered/goods delivered</a:t>
            </a:r>
            <a:endParaRPr lang="en-US" sz="1800" dirty="0"/>
          </a:p>
          <a:p>
            <a:pPr marL="1025525" lvl="2" indent="-342900">
              <a:spcBef>
                <a:spcPts val="600"/>
              </a:spcBef>
              <a:spcAft>
                <a:spcPts val="600"/>
              </a:spcAft>
              <a:buFont typeface="+mj-lt"/>
              <a:buAutoNum type="arabicPeriod"/>
            </a:pPr>
            <a:r>
              <a:rPr lang="en-US" sz="1800" u="sng" dirty="0"/>
              <a:t>Records the financial impact</a:t>
            </a:r>
            <a:r>
              <a:rPr lang="en-US" sz="1800" dirty="0"/>
              <a:t> of providing </a:t>
            </a:r>
            <a:r>
              <a:rPr lang="en-US" sz="1800" dirty="0" smtClean="0"/>
              <a:t>goods/services:</a:t>
            </a:r>
            <a:endParaRPr lang="en-US" sz="1800" dirty="0"/>
          </a:p>
          <a:p>
            <a:pPr lvl="3">
              <a:spcBef>
                <a:spcPts val="600"/>
              </a:spcBef>
              <a:spcAft>
                <a:spcPts val="600"/>
              </a:spcAft>
            </a:pPr>
            <a:r>
              <a:rPr lang="en-US" sz="1800" dirty="0" smtClean="0"/>
              <a:t>GL Impact: Accounts </a:t>
            </a:r>
            <a:r>
              <a:rPr lang="en-US" sz="1800" dirty="0"/>
              <a:t>Receivable and </a:t>
            </a:r>
            <a:r>
              <a:rPr lang="en-US" sz="1800" dirty="0" smtClean="0"/>
              <a:t>Revenue</a:t>
            </a:r>
          </a:p>
          <a:p>
            <a:pPr lvl="1">
              <a:spcBef>
                <a:spcPts val="600"/>
              </a:spcBef>
              <a:spcAft>
                <a:spcPts val="600"/>
              </a:spcAft>
            </a:pPr>
            <a:endParaRPr lang="en-US" sz="1200" dirty="0" smtClean="0"/>
          </a:p>
          <a:p>
            <a:pPr lvl="1">
              <a:spcBef>
                <a:spcPts val="600"/>
              </a:spcBef>
              <a:spcAft>
                <a:spcPts val="600"/>
              </a:spcAft>
            </a:pPr>
            <a:r>
              <a:rPr lang="en-US" sz="2000" dirty="0" smtClean="0"/>
              <a:t>Generates customer statement viewable in Pegasys and VCSS</a:t>
            </a:r>
          </a:p>
          <a:p>
            <a:pPr lvl="2">
              <a:spcBef>
                <a:spcPts val="600"/>
              </a:spcBef>
              <a:spcAft>
                <a:spcPts val="600"/>
              </a:spcAft>
            </a:pPr>
            <a:r>
              <a:rPr lang="en-US" sz="1800" dirty="0" smtClean="0"/>
              <a:t>To be viewable in VCSS, the vendor must be registered in VCSS</a:t>
            </a:r>
            <a:endParaRPr lang="en-US" sz="1800" dirty="0"/>
          </a:p>
        </p:txBody>
      </p:sp>
      <p:sp>
        <p:nvSpPr>
          <p:cNvPr id="5" name="Footer Placeholder 3"/>
          <p:cNvSpPr>
            <a:spLocks noGrp="1"/>
          </p:cNvSpPr>
          <p:nvPr>
            <p:ph type="ftr" sz="quarter" idx="10"/>
          </p:nvPr>
        </p:nvSpPr>
        <p:spPr>
          <a:xfrm>
            <a:off x="457200" y="6553200"/>
            <a:ext cx="7010400" cy="304800"/>
          </a:xfrm>
        </p:spPr>
        <p:txBody>
          <a:bodyPr/>
          <a:lstStyle/>
          <a:p>
            <a:pPr>
              <a:defRPr/>
            </a:pPr>
            <a:r>
              <a:rPr lang="en-US" dirty="0" smtClean="0">
                <a:solidFill>
                  <a:srgbClr val="000000"/>
                </a:solidFill>
              </a:rPr>
              <a:t>CGI Federal Proprietary and Confidential</a:t>
            </a:r>
            <a:endParaRPr lang="en-US" dirty="0">
              <a:solidFill>
                <a:srgbClr val="000000"/>
              </a:solidFill>
            </a:endParaRPr>
          </a:p>
        </p:txBody>
      </p:sp>
    </p:spTree>
    <p:extLst>
      <p:ext uri="{BB962C8B-B14F-4D97-AF65-F5344CB8AC3E}">
        <p14:creationId xmlns:p14="http://schemas.microsoft.com/office/powerpoint/2010/main" val="2520900637"/>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itle 1"/>
          <p:cNvSpPr>
            <a:spLocks noGrp="1"/>
          </p:cNvSpPr>
          <p:nvPr>
            <p:ph type="title"/>
          </p:nvPr>
        </p:nvSpPr>
        <p:spPr/>
        <p:txBody>
          <a:bodyPr/>
          <a:lstStyle/>
          <a:p>
            <a:r>
              <a:rPr lang="en-US" sz="2800" dirty="0" smtClean="0"/>
              <a:t>DBR/PCAS Hybrid Overview</a:t>
            </a:r>
          </a:p>
        </p:txBody>
      </p:sp>
      <p:sp>
        <p:nvSpPr>
          <p:cNvPr id="37892" name="Slide Number Placeholder 4"/>
          <p:cNvSpPr>
            <a:spLocks noGrp="1"/>
          </p:cNvSpPr>
          <p:nvPr>
            <p:ph type="sldNum" sz="quarter" idx="11"/>
          </p:nvPr>
        </p:nvSpPr>
        <p:spPr>
          <a:noFill/>
        </p:spPr>
        <p:txBody>
          <a:bodyPr/>
          <a:lstStyle/>
          <a:p>
            <a:fld id="{109A027C-DAB8-4E65-9DE4-3E9A6B1DE2F0}" type="slidenum">
              <a:rPr lang="en-US" smtClean="0">
                <a:solidFill>
                  <a:srgbClr val="000000"/>
                </a:solidFill>
              </a:rPr>
              <a:pPr/>
              <a:t>100</a:t>
            </a:fld>
            <a:endParaRPr lang="en-US" dirty="0" smtClean="0">
              <a:solidFill>
                <a:srgbClr val="000000"/>
              </a:solidFill>
            </a:endParaRPr>
          </a:p>
        </p:txBody>
      </p:sp>
      <p:sp>
        <p:nvSpPr>
          <p:cNvPr id="2" name="Content Placeholder 1"/>
          <p:cNvSpPr>
            <a:spLocks noGrp="1"/>
          </p:cNvSpPr>
          <p:nvPr>
            <p:ph idx="12"/>
          </p:nvPr>
        </p:nvSpPr>
        <p:spPr>
          <a:xfrm>
            <a:off x="409574" y="1309964"/>
            <a:ext cx="8734425" cy="4525962"/>
          </a:xfrm>
        </p:spPr>
        <p:txBody>
          <a:bodyPr/>
          <a:lstStyle/>
          <a:p>
            <a:r>
              <a:rPr lang="en-US" sz="2000" dirty="0" smtClean="0"/>
              <a:t>DBR/PCAS Hybrid – uses </a:t>
            </a:r>
            <a:r>
              <a:rPr lang="en-US" sz="2000" u="sng" dirty="0" smtClean="0"/>
              <a:t>elements from both PCAS and DBR</a:t>
            </a:r>
            <a:r>
              <a:rPr lang="en-US" sz="2000" dirty="0" smtClean="0"/>
              <a:t> billing vehicles</a:t>
            </a:r>
          </a:p>
          <a:p>
            <a:endParaRPr lang="en-US" sz="2000" dirty="0"/>
          </a:p>
          <a:p>
            <a:r>
              <a:rPr lang="en-US" sz="2000" dirty="0" smtClean="0"/>
              <a:t>DBR/PCAS Hybrid billing vehicle allows GSA to:</a:t>
            </a:r>
          </a:p>
          <a:p>
            <a:pPr lvl="1">
              <a:spcBef>
                <a:spcPts val="300"/>
              </a:spcBef>
              <a:spcAft>
                <a:spcPts val="300"/>
              </a:spcAft>
            </a:pPr>
            <a:r>
              <a:rPr lang="en-US" sz="1800" b="1" dirty="0" smtClean="0"/>
              <a:t>Via the Agreement:</a:t>
            </a:r>
          </a:p>
          <a:p>
            <a:pPr lvl="2">
              <a:spcBef>
                <a:spcPts val="300"/>
              </a:spcBef>
              <a:spcAft>
                <a:spcPts val="300"/>
              </a:spcAft>
            </a:pPr>
            <a:r>
              <a:rPr lang="en-US" sz="1800" u="sng" dirty="0" smtClean="0"/>
              <a:t>Define </a:t>
            </a:r>
            <a:r>
              <a:rPr lang="en-US" sz="1800" u="sng" dirty="0"/>
              <a:t>the terms and conditions</a:t>
            </a:r>
            <a:r>
              <a:rPr lang="en-US" sz="1800" dirty="0"/>
              <a:t> for GSA to provide goods/services to its </a:t>
            </a:r>
            <a:r>
              <a:rPr lang="en-US" sz="1800" dirty="0" smtClean="0"/>
              <a:t>customer via Pegasys Agreements</a:t>
            </a:r>
          </a:p>
          <a:p>
            <a:pPr lvl="2">
              <a:spcBef>
                <a:spcPts val="300"/>
              </a:spcBef>
              <a:spcAft>
                <a:spcPts val="300"/>
              </a:spcAft>
            </a:pPr>
            <a:r>
              <a:rPr lang="en-US" sz="1800" u="sng" dirty="0" smtClean="0"/>
              <a:t>Track fulfillment </a:t>
            </a:r>
            <a:r>
              <a:rPr lang="en-US" sz="1800" u="sng" dirty="0"/>
              <a:t>of customer orders</a:t>
            </a:r>
            <a:r>
              <a:rPr lang="en-US" sz="1800" dirty="0"/>
              <a:t> </a:t>
            </a:r>
            <a:r>
              <a:rPr lang="en-US" sz="1800" dirty="0" smtClean="0"/>
              <a:t>(UFCO) by </a:t>
            </a:r>
            <a:r>
              <a:rPr lang="en-US" sz="1800" dirty="0"/>
              <a:t>GSA for </a:t>
            </a:r>
            <a:r>
              <a:rPr lang="en-US" sz="1800" dirty="0" smtClean="0"/>
              <a:t>internal and external customers</a:t>
            </a:r>
          </a:p>
          <a:p>
            <a:pPr lvl="2">
              <a:spcBef>
                <a:spcPts val="300"/>
              </a:spcBef>
              <a:spcAft>
                <a:spcPts val="300"/>
              </a:spcAft>
            </a:pPr>
            <a:r>
              <a:rPr lang="en-US" sz="1800" u="sng" dirty="0" smtClean="0"/>
              <a:t>Track billing and collections</a:t>
            </a:r>
            <a:r>
              <a:rPr lang="en-US" sz="1800" dirty="0" smtClean="0"/>
              <a:t> </a:t>
            </a:r>
            <a:r>
              <a:rPr lang="en-US" sz="1800" dirty="0"/>
              <a:t>for goods/costs/services</a:t>
            </a:r>
          </a:p>
          <a:p>
            <a:pPr lvl="2"/>
            <a:endParaRPr lang="en-US" sz="1800" dirty="0" smtClean="0"/>
          </a:p>
          <a:p>
            <a:pPr lvl="1">
              <a:spcBef>
                <a:spcPts val="300"/>
              </a:spcBef>
              <a:spcAft>
                <a:spcPts val="300"/>
              </a:spcAft>
            </a:pPr>
            <a:r>
              <a:rPr lang="en-US" sz="1800" b="1" dirty="0" smtClean="0"/>
              <a:t>Via the DBR:</a:t>
            </a:r>
          </a:p>
          <a:p>
            <a:pPr marL="1317625" lvl="2" indent="-457200" eaLnBrk="1" hangingPunct="1">
              <a:lnSpc>
                <a:spcPct val="90000"/>
              </a:lnSpc>
              <a:spcBef>
                <a:spcPts val="300"/>
              </a:spcBef>
              <a:spcAft>
                <a:spcPts val="300"/>
              </a:spcAft>
              <a:buFont typeface="+mj-lt"/>
              <a:buAutoNum type="arabicPeriod"/>
            </a:pPr>
            <a:r>
              <a:rPr lang="en-US" sz="1800" u="sng" dirty="0" smtClean="0"/>
              <a:t>Record billing </a:t>
            </a:r>
            <a:r>
              <a:rPr lang="en-US" sz="1800" u="sng" dirty="0"/>
              <a:t>detail</a:t>
            </a:r>
            <a:r>
              <a:rPr lang="en-US" sz="1800" dirty="0"/>
              <a:t> documenting the goods or services </a:t>
            </a:r>
            <a:r>
              <a:rPr lang="en-US" sz="1800" dirty="0" smtClean="0"/>
              <a:t>provided</a:t>
            </a:r>
          </a:p>
          <a:p>
            <a:pPr marL="1317625" lvl="2" indent="-457200" eaLnBrk="1" hangingPunct="1">
              <a:lnSpc>
                <a:spcPct val="90000"/>
              </a:lnSpc>
              <a:spcBef>
                <a:spcPts val="300"/>
              </a:spcBef>
              <a:spcAft>
                <a:spcPts val="300"/>
              </a:spcAft>
              <a:buFont typeface="+mj-lt"/>
              <a:buAutoNum type="arabicPeriod"/>
            </a:pPr>
            <a:r>
              <a:rPr lang="en-US" sz="1800" u="sng" dirty="0" smtClean="0"/>
              <a:t>Generate Pegasys </a:t>
            </a:r>
            <a:r>
              <a:rPr lang="en-US" sz="1800" u="sng" dirty="0"/>
              <a:t>billing transactions </a:t>
            </a:r>
            <a:r>
              <a:rPr lang="en-US" sz="1800" dirty="0"/>
              <a:t>(receivable/revenue)</a:t>
            </a:r>
          </a:p>
          <a:p>
            <a:pPr lvl="2"/>
            <a:endParaRPr lang="en-US" sz="1800" dirty="0" smtClean="0"/>
          </a:p>
          <a:p>
            <a:pPr lvl="1"/>
            <a:endParaRPr lang="en-US" sz="1800" dirty="0"/>
          </a:p>
        </p:txBody>
      </p:sp>
      <p:sp>
        <p:nvSpPr>
          <p:cNvPr id="3" name="Footer Placeholder 2"/>
          <p:cNvSpPr>
            <a:spLocks noGrp="1"/>
          </p:cNvSpPr>
          <p:nvPr>
            <p:ph type="ftr" sz="quarter" idx="10"/>
          </p:nvPr>
        </p:nvSpPr>
        <p:spPr/>
        <p:txBody>
          <a:bodyPr/>
          <a:lstStyle/>
          <a:p>
            <a:pPr>
              <a:defRPr/>
            </a:pPr>
            <a:r>
              <a:rPr lang="en-US" dirty="0" smtClean="0">
                <a:solidFill>
                  <a:srgbClr val="000000"/>
                </a:solidFill>
              </a:rPr>
              <a:t>CGI Federal Proprietary and Confidential</a:t>
            </a:r>
            <a:endParaRPr lang="en-US" dirty="0">
              <a:solidFill>
                <a:srgbClr val="000000"/>
              </a:solidFill>
            </a:endParaRPr>
          </a:p>
        </p:txBody>
      </p:sp>
    </p:spTree>
    <p:extLst>
      <p:ext uri="{BB962C8B-B14F-4D97-AF65-F5344CB8AC3E}">
        <p14:creationId xmlns:p14="http://schemas.microsoft.com/office/powerpoint/2010/main" val="1112812610"/>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Billing Vehicles – AAS</a:t>
            </a:r>
            <a:endParaRPr lang="en-US" dirty="0"/>
          </a:p>
        </p:txBody>
      </p:sp>
      <p:sp>
        <p:nvSpPr>
          <p:cNvPr id="3" name="Content Placeholder 2"/>
          <p:cNvSpPr>
            <a:spLocks noGrp="1"/>
          </p:cNvSpPr>
          <p:nvPr>
            <p:ph idx="1"/>
          </p:nvPr>
        </p:nvSpPr>
        <p:spPr>
          <a:xfrm>
            <a:off x="581025" y="1608138"/>
            <a:ext cx="8562975" cy="4525962"/>
          </a:xfrm>
        </p:spPr>
        <p:txBody>
          <a:bodyPr/>
          <a:lstStyle/>
          <a:p>
            <a:pPr>
              <a:spcBef>
                <a:spcPts val="600"/>
              </a:spcBef>
              <a:spcAft>
                <a:spcPts val="600"/>
              </a:spcAft>
            </a:pPr>
            <a:r>
              <a:rPr lang="en-US" sz="2400" b="1" dirty="0" smtClean="0"/>
              <a:t>Assisted Acquisition Services </a:t>
            </a:r>
            <a:r>
              <a:rPr lang="en-US" sz="2400" dirty="0" smtClean="0"/>
              <a:t>(</a:t>
            </a:r>
            <a:r>
              <a:rPr lang="en-US" sz="2400" b="1" dirty="0" smtClean="0"/>
              <a:t>AAS</a:t>
            </a:r>
            <a:r>
              <a:rPr lang="en-US" sz="2400" dirty="0" smtClean="0"/>
              <a:t>) Business Lines</a:t>
            </a:r>
          </a:p>
          <a:p>
            <a:pPr lvl="1">
              <a:spcBef>
                <a:spcPts val="600"/>
              </a:spcBef>
              <a:spcAft>
                <a:spcPts val="600"/>
              </a:spcAft>
            </a:pPr>
            <a:r>
              <a:rPr lang="en-US" sz="2000" u="sng" dirty="0" smtClean="0"/>
              <a:t>All AAS business lines</a:t>
            </a:r>
            <a:r>
              <a:rPr lang="en-US" sz="2000" dirty="0" smtClean="0"/>
              <a:t> will use the </a:t>
            </a:r>
            <a:r>
              <a:rPr lang="en-US" sz="2000" u="sng" dirty="0" smtClean="0"/>
              <a:t>DBR/PCAS Hybrid</a:t>
            </a:r>
            <a:r>
              <a:rPr lang="en-US" sz="2000" dirty="0" smtClean="0"/>
              <a:t> billing vehicle</a:t>
            </a:r>
          </a:p>
          <a:p>
            <a:pPr marL="0" indent="0">
              <a:buNone/>
            </a:pPr>
            <a:endParaRPr lang="en-US" dirty="0"/>
          </a:p>
        </p:txBody>
      </p:sp>
      <p:sp>
        <p:nvSpPr>
          <p:cNvPr id="4" name="Footer Placeholder 3"/>
          <p:cNvSpPr>
            <a:spLocks noGrp="1"/>
          </p:cNvSpPr>
          <p:nvPr>
            <p:ph type="ftr" sz="quarter" idx="10"/>
          </p:nvPr>
        </p:nvSpPr>
        <p:spPr/>
        <p:txBody>
          <a:bodyPr/>
          <a:lstStyle/>
          <a:p>
            <a:pPr>
              <a:defRPr/>
            </a:pPr>
            <a:r>
              <a:rPr lang="en-US" dirty="0" smtClean="0"/>
              <a:t>CGI Federal Proprietary and Confidential</a:t>
            </a:r>
            <a:endParaRPr lang="en-US" dirty="0"/>
          </a:p>
        </p:txBody>
      </p:sp>
      <p:sp>
        <p:nvSpPr>
          <p:cNvPr id="5" name="Slide Number Placeholder 4"/>
          <p:cNvSpPr>
            <a:spLocks noGrp="1"/>
          </p:cNvSpPr>
          <p:nvPr>
            <p:ph type="sldNum" sz="quarter" idx="11"/>
          </p:nvPr>
        </p:nvSpPr>
        <p:spPr/>
        <p:txBody>
          <a:bodyPr/>
          <a:lstStyle/>
          <a:p>
            <a:pPr>
              <a:defRPr/>
            </a:pPr>
            <a:fld id="{5842F1FC-5FDD-41D6-BAD6-160FC7BE3BC4}" type="slidenum">
              <a:rPr lang="en-US" smtClean="0"/>
              <a:pPr>
                <a:defRPr/>
              </a:pPr>
              <a:t>101</a:t>
            </a:fld>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2902964440"/>
              </p:ext>
            </p:extLst>
          </p:nvPr>
        </p:nvGraphicFramePr>
        <p:xfrm>
          <a:off x="1077955" y="2819209"/>
          <a:ext cx="7421734" cy="2785148"/>
        </p:xfrm>
        <a:graphic>
          <a:graphicData uri="http://schemas.openxmlformats.org/drawingml/2006/table">
            <a:tbl>
              <a:tblPr firstRow="1" bandRow="1">
                <a:tableStyleId>{5C22544A-7EE6-4342-B048-85BDC9FD1C3A}</a:tableStyleId>
              </a:tblPr>
              <a:tblGrid>
                <a:gridCol w="4471129"/>
                <a:gridCol w="2950605"/>
              </a:tblGrid>
              <a:tr h="0">
                <a:tc>
                  <a:txBody>
                    <a:bodyPr/>
                    <a:lstStyle/>
                    <a:p>
                      <a:r>
                        <a:rPr lang="en-US" sz="1400" dirty="0" smtClean="0">
                          <a:solidFill>
                            <a:schemeClr val="tx1"/>
                          </a:solidFill>
                        </a:rPr>
                        <a:t>Business Line Name</a:t>
                      </a:r>
                      <a:endParaRPr lang="en-US" sz="1400" dirty="0">
                        <a:solidFill>
                          <a:schemeClr val="tx1"/>
                        </a:solidFill>
                      </a:endParaRPr>
                    </a:p>
                  </a:txBody>
                  <a:tcPr/>
                </a:tc>
                <a:tc>
                  <a:txBody>
                    <a:bodyPr/>
                    <a:lstStyle/>
                    <a:p>
                      <a:r>
                        <a:rPr lang="en-US" sz="1400" dirty="0" smtClean="0">
                          <a:solidFill>
                            <a:schemeClr val="tx1"/>
                          </a:solidFill>
                        </a:rPr>
                        <a:t>Pegasys Business Line Value</a:t>
                      </a:r>
                      <a:endParaRPr lang="en-US" sz="1400" dirty="0">
                        <a:solidFill>
                          <a:schemeClr val="tx1"/>
                        </a:solidFill>
                      </a:endParaRPr>
                    </a:p>
                  </a:txBody>
                  <a:tcPr/>
                </a:tc>
              </a:tr>
              <a:tr h="303205">
                <a:tc gridSpan="2">
                  <a:txBody>
                    <a:bodyPr/>
                    <a:lstStyle/>
                    <a:p>
                      <a:r>
                        <a:rPr lang="en-US" sz="1400" dirty="0" smtClean="0">
                          <a:solidFill>
                            <a:schemeClr val="tx1"/>
                          </a:solidFill>
                        </a:rPr>
                        <a:t>RBA:</a:t>
                      </a:r>
                      <a:endParaRPr lang="en-US" sz="1400" dirty="0">
                        <a:solidFill>
                          <a:schemeClr val="tx1"/>
                        </a:solidFill>
                      </a:endParaRPr>
                    </a:p>
                  </a:txBody>
                  <a:tcPr/>
                </a:tc>
                <a:tc hMerge="1">
                  <a:txBody>
                    <a:bodyPr/>
                    <a:lstStyle/>
                    <a:p>
                      <a:endParaRPr lang="en-US"/>
                    </a:p>
                  </a:txBody>
                  <a:tcPr/>
                </a:tc>
              </a:tr>
              <a:tr h="322998">
                <a:tc>
                  <a:txBody>
                    <a:bodyPr/>
                    <a:lstStyle/>
                    <a:p>
                      <a:pPr lvl="1"/>
                      <a:r>
                        <a:rPr lang="en-US" sz="1400" kern="0" dirty="0" smtClean="0"/>
                        <a:t>Regional Assisted Acquisition Services</a:t>
                      </a:r>
                      <a:endParaRPr lang="en-US" sz="1400" dirty="0"/>
                    </a:p>
                  </a:txBody>
                  <a:tcPr/>
                </a:tc>
                <a:tc>
                  <a:txBody>
                    <a:bodyPr/>
                    <a:lstStyle/>
                    <a:p>
                      <a:pPr lvl="1"/>
                      <a:r>
                        <a:rPr lang="en-US" sz="1400" kern="0" dirty="0" smtClean="0"/>
                        <a:t>AASREGIT</a:t>
                      </a:r>
                      <a:endParaRPr lang="en-US" sz="1400" dirty="0"/>
                    </a:p>
                  </a:txBody>
                  <a:tcPr/>
                </a:tc>
              </a:tr>
              <a:tr h="308758">
                <a:tc>
                  <a:txBody>
                    <a:bodyPr/>
                    <a:lstStyle/>
                    <a:p>
                      <a:pPr lvl="1"/>
                      <a:r>
                        <a:rPr lang="en-US" sz="1400" dirty="0" smtClean="0"/>
                        <a:t>Integrated Workplace Acquisition Center</a:t>
                      </a:r>
                      <a:endParaRPr lang="en-US" sz="1400" dirty="0"/>
                    </a:p>
                  </a:txBody>
                  <a:tcPr/>
                </a:tc>
                <a:tc>
                  <a:txBody>
                    <a:bodyPr/>
                    <a:lstStyle/>
                    <a:p>
                      <a:pPr lvl="1"/>
                      <a:r>
                        <a:rPr lang="en-US" sz="1400" dirty="0" smtClean="0"/>
                        <a:t>IWAC</a:t>
                      </a:r>
                      <a:endParaRPr lang="en-US" sz="1400" dirty="0"/>
                    </a:p>
                  </a:txBody>
                  <a:tcPr/>
                </a:tc>
              </a:tr>
              <a:tr h="308759">
                <a:tc>
                  <a:txBody>
                    <a:bodyPr/>
                    <a:lstStyle/>
                    <a:p>
                      <a:pPr lvl="1"/>
                      <a:r>
                        <a:rPr lang="en-US" sz="1400" dirty="0" smtClean="0"/>
                        <a:t>Regional Network Services - Expanded</a:t>
                      </a:r>
                      <a:r>
                        <a:rPr lang="en-US" sz="1400" baseline="0" dirty="0" smtClean="0"/>
                        <a:t> </a:t>
                      </a:r>
                      <a:r>
                        <a:rPr lang="en-US" sz="1400" dirty="0" smtClean="0"/>
                        <a:t>Services</a:t>
                      </a:r>
                      <a:endParaRPr lang="en-US" sz="1400" dirty="0"/>
                    </a:p>
                  </a:txBody>
                  <a:tcPr/>
                </a:tc>
                <a:tc>
                  <a:txBody>
                    <a:bodyPr/>
                    <a:lstStyle/>
                    <a:p>
                      <a:pPr lvl="1"/>
                      <a:r>
                        <a:rPr lang="en-US" sz="1400" dirty="0" smtClean="0"/>
                        <a:t>ITSEXPSER</a:t>
                      </a:r>
                      <a:endParaRPr lang="en-US" sz="1400" dirty="0"/>
                    </a:p>
                  </a:txBody>
                  <a:tcPr/>
                </a:tc>
              </a:tr>
              <a:tr h="320633">
                <a:tc>
                  <a:txBody>
                    <a:bodyPr/>
                    <a:lstStyle/>
                    <a:p>
                      <a:pPr lvl="1"/>
                      <a:r>
                        <a:rPr lang="en-US" sz="1400" dirty="0" smtClean="0"/>
                        <a:t>National IT Commodity Program</a:t>
                      </a:r>
                      <a:endParaRPr lang="en-US" sz="1400" dirty="0"/>
                    </a:p>
                  </a:txBody>
                  <a:tcPr/>
                </a:tc>
                <a:tc>
                  <a:txBody>
                    <a:bodyPr/>
                    <a:lstStyle/>
                    <a:p>
                      <a:pPr lvl="1"/>
                      <a:r>
                        <a:rPr lang="en-US" sz="1400" dirty="0" smtClean="0"/>
                        <a:t>ITSNATITCM</a:t>
                      </a:r>
                      <a:endParaRPr lang="en-US" sz="1400" dirty="0"/>
                    </a:p>
                  </a:txBody>
                  <a:tcPr/>
                </a:tc>
              </a:tr>
              <a:tr h="285008">
                <a:tc gridSpan="2">
                  <a:txBody>
                    <a:bodyPr/>
                    <a:lstStyle/>
                    <a:p>
                      <a:pPr marL="0" lvl="1" algn="l" defTabSz="914400" rtl="0" eaLnBrk="1" latinLnBrk="0" hangingPunct="1"/>
                      <a:r>
                        <a:rPr lang="en-US" sz="1400" kern="1200" dirty="0" smtClean="0">
                          <a:solidFill>
                            <a:schemeClr val="tx1"/>
                          </a:solidFill>
                          <a:latin typeface="+mn-lt"/>
                          <a:ea typeface="+mn-ea"/>
                          <a:cs typeface="+mn-cs"/>
                        </a:rPr>
                        <a:t>NBA:</a:t>
                      </a:r>
                      <a:endParaRPr lang="en-US" sz="1400" kern="1200" dirty="0">
                        <a:solidFill>
                          <a:schemeClr val="tx1"/>
                        </a:solidFill>
                        <a:latin typeface="+mn-lt"/>
                        <a:ea typeface="+mn-ea"/>
                        <a:cs typeface="+mn-cs"/>
                      </a:endParaRPr>
                    </a:p>
                  </a:txBody>
                  <a:tcPr/>
                </a:tc>
                <a:tc hMerge="1">
                  <a:txBody>
                    <a:bodyPr/>
                    <a:lstStyle/>
                    <a:p>
                      <a:pPr lvl="1"/>
                      <a:endParaRPr lang="en-US" sz="1400" dirty="0"/>
                    </a:p>
                  </a:txBody>
                  <a:tcPr/>
                </a:tc>
              </a:tr>
              <a:tr h="285008">
                <a:tc>
                  <a:txBody>
                    <a:bodyPr/>
                    <a:lstStyle/>
                    <a:p>
                      <a:pPr lvl="1"/>
                      <a:r>
                        <a:rPr lang="en-US" sz="1400" kern="0" dirty="0" smtClean="0"/>
                        <a:t>National Assisted Acquisition Services</a:t>
                      </a:r>
                      <a:endParaRPr lang="en-US" sz="1400" dirty="0"/>
                    </a:p>
                  </a:txBody>
                  <a:tcPr/>
                </a:tc>
                <a:tc>
                  <a:txBody>
                    <a:bodyPr/>
                    <a:lstStyle/>
                    <a:p>
                      <a:pPr lvl="1"/>
                      <a:r>
                        <a:rPr lang="en-US" sz="1400" kern="0" dirty="0" smtClean="0"/>
                        <a:t>AASFEDSIM</a:t>
                      </a:r>
                      <a:endParaRPr lang="en-US" sz="1400" dirty="0"/>
                    </a:p>
                  </a:txBody>
                  <a:tcPr/>
                </a:tc>
              </a:tr>
              <a:tr h="285008">
                <a:tc>
                  <a:txBody>
                    <a:bodyPr/>
                    <a:lstStyle/>
                    <a:p>
                      <a:pPr lvl="1"/>
                      <a:r>
                        <a:rPr lang="en-US" sz="1400" dirty="0" smtClean="0"/>
                        <a:t>HSPD-12</a:t>
                      </a:r>
                      <a:endParaRPr lang="en-US" sz="1400" dirty="0"/>
                    </a:p>
                  </a:txBody>
                  <a:tcPr/>
                </a:tc>
                <a:tc>
                  <a:txBody>
                    <a:bodyPr/>
                    <a:lstStyle/>
                    <a:p>
                      <a:pPr lvl="1"/>
                      <a:r>
                        <a:rPr lang="en-US" sz="1400" dirty="0" smtClean="0"/>
                        <a:t>ITSHSPD12</a:t>
                      </a:r>
                      <a:endParaRPr lang="en-US" sz="1400" dirty="0"/>
                    </a:p>
                  </a:txBody>
                  <a:tcPr/>
                </a:tc>
              </a:tr>
            </a:tbl>
          </a:graphicData>
        </a:graphic>
      </p:graphicFrame>
    </p:spTree>
    <p:extLst>
      <p:ext uri="{BB962C8B-B14F-4D97-AF65-F5344CB8AC3E}">
        <p14:creationId xmlns:p14="http://schemas.microsoft.com/office/powerpoint/2010/main" val="83523827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DBR/PCAS Hybrid Lifecycle</a:t>
            </a:r>
            <a:endParaRPr lang="en-US"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3542429809"/>
              </p:ext>
            </p:extLst>
          </p:nvPr>
        </p:nvGraphicFramePr>
        <p:xfrm>
          <a:off x="579393" y="1089979"/>
          <a:ext cx="8381727" cy="536809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6" name="Rounded Rectangle 15"/>
          <p:cNvSpPr/>
          <p:nvPr/>
        </p:nvSpPr>
        <p:spPr>
          <a:xfrm>
            <a:off x="5202361" y="2107314"/>
            <a:ext cx="1360714" cy="588385"/>
          </a:xfrm>
          <a:prstGeom prst="roundRect">
            <a:avLst/>
          </a:prstGeom>
          <a:solidFill>
            <a:sysClr val="window" lastClr="FFFFFF"/>
          </a:solidFill>
          <a:ln w="25400" cap="flat" cmpd="sng" algn="ctr">
            <a:solidFill>
              <a:srgbClr val="4F81BD">
                <a:shade val="50000"/>
              </a:srgbClr>
            </a:solidFill>
            <a:prstDash val="solid"/>
          </a:ln>
          <a:effectLst/>
        </p:spPr>
        <p:txBody>
          <a:bodyPr rtlCol="0" anchor="t"/>
          <a:lstStyle/>
          <a:p>
            <a:pPr marL="57150" indent="-57150" fontAlgn="auto">
              <a:spcBef>
                <a:spcPts val="0"/>
              </a:spcBef>
              <a:spcAft>
                <a:spcPts val="300"/>
              </a:spcAft>
              <a:buFont typeface="Arial" pitchFamily="34" charset="0"/>
              <a:buChar char="•"/>
              <a:defRPr/>
            </a:pPr>
            <a:r>
              <a:rPr lang="en-US" sz="1200" b="1" kern="0" dirty="0">
                <a:solidFill>
                  <a:prstClr val="black">
                    <a:hueOff val="0"/>
                    <a:satOff val="0"/>
                    <a:lumOff val="0"/>
                    <a:alphaOff val="0"/>
                  </a:prstClr>
                </a:solidFill>
                <a:latin typeface="Calibri"/>
              </a:rPr>
              <a:t>DBR Import</a:t>
            </a:r>
          </a:p>
          <a:p>
            <a:pPr marL="57150" indent="-57150" fontAlgn="auto">
              <a:spcBef>
                <a:spcPts val="0"/>
              </a:spcBef>
              <a:spcAft>
                <a:spcPts val="300"/>
              </a:spcAft>
              <a:buFont typeface="Arial" pitchFamily="34" charset="0"/>
              <a:buChar char="•"/>
              <a:defRPr/>
            </a:pPr>
            <a:r>
              <a:rPr lang="en-US" sz="1200" b="1" kern="0" dirty="0">
                <a:solidFill>
                  <a:prstClr val="black">
                    <a:hueOff val="0"/>
                    <a:satOff val="0"/>
                    <a:lumOff val="0"/>
                    <a:alphaOff val="0"/>
                  </a:prstClr>
                </a:solidFill>
                <a:latin typeface="Calibri"/>
              </a:rPr>
              <a:t>DBR </a:t>
            </a:r>
            <a:r>
              <a:rPr lang="en-US" sz="1200" b="1" kern="0" dirty="0" smtClean="0">
                <a:solidFill>
                  <a:prstClr val="black">
                    <a:hueOff val="0"/>
                    <a:satOff val="0"/>
                    <a:lumOff val="0"/>
                    <a:alphaOff val="0"/>
                  </a:prstClr>
                </a:solidFill>
                <a:latin typeface="Calibri"/>
              </a:rPr>
              <a:t>Crosswalk</a:t>
            </a:r>
            <a:endParaRPr lang="en-US" sz="1200" b="1" kern="0" dirty="0">
              <a:solidFill>
                <a:prstClr val="black">
                  <a:hueOff val="0"/>
                  <a:satOff val="0"/>
                  <a:lumOff val="0"/>
                  <a:alphaOff val="0"/>
                </a:prstClr>
              </a:solidFill>
              <a:latin typeface="Calibri"/>
            </a:endParaRPr>
          </a:p>
        </p:txBody>
      </p:sp>
      <p:sp>
        <p:nvSpPr>
          <p:cNvPr id="17" name="Rounded Rectangle 16"/>
          <p:cNvSpPr/>
          <p:nvPr/>
        </p:nvSpPr>
        <p:spPr>
          <a:xfrm>
            <a:off x="2931682" y="2102199"/>
            <a:ext cx="1462187" cy="593500"/>
          </a:xfrm>
          <a:prstGeom prst="roundRect">
            <a:avLst/>
          </a:prstGeom>
          <a:solidFill>
            <a:sysClr val="window" lastClr="FFFFFF"/>
          </a:solidFill>
          <a:ln w="25400" cap="flat" cmpd="sng" algn="ctr">
            <a:solidFill>
              <a:srgbClr val="4F81BD">
                <a:shade val="50000"/>
              </a:srgbClr>
            </a:solidFill>
            <a:prstDash val="solid"/>
          </a:ln>
          <a:effectLst/>
        </p:spPr>
        <p:txBody>
          <a:bodyPr rtlCol="0" anchor="t"/>
          <a:lstStyle/>
          <a:p>
            <a:pPr marL="57150" indent="-57150" fontAlgn="auto">
              <a:spcBef>
                <a:spcPts val="0"/>
              </a:spcBef>
              <a:spcAft>
                <a:spcPts val="300"/>
              </a:spcAft>
              <a:buFont typeface="Arial" pitchFamily="34" charset="0"/>
              <a:buChar char="•"/>
              <a:defRPr/>
            </a:pPr>
            <a:r>
              <a:rPr lang="en-US" sz="1200" b="1" kern="0" dirty="0" smtClean="0">
                <a:solidFill>
                  <a:prstClr val="black">
                    <a:hueOff val="0"/>
                    <a:satOff val="0"/>
                    <a:lumOff val="0"/>
                    <a:alphaOff val="0"/>
                  </a:prstClr>
                </a:solidFill>
                <a:latin typeface="Calibri"/>
              </a:rPr>
              <a:t>Pegasys Connect</a:t>
            </a:r>
          </a:p>
          <a:p>
            <a:pPr marL="57150" indent="-57150" fontAlgn="auto">
              <a:spcBef>
                <a:spcPts val="0"/>
              </a:spcBef>
              <a:spcAft>
                <a:spcPts val="300"/>
              </a:spcAft>
              <a:buFont typeface="Arial" pitchFamily="34" charset="0"/>
              <a:buChar char="•"/>
              <a:defRPr/>
            </a:pPr>
            <a:r>
              <a:rPr lang="en-US" sz="1200" b="1" kern="0" dirty="0" smtClean="0">
                <a:solidFill>
                  <a:prstClr val="black">
                    <a:hueOff val="0"/>
                    <a:satOff val="0"/>
                    <a:lumOff val="0"/>
                    <a:alphaOff val="0"/>
                  </a:prstClr>
                </a:solidFill>
                <a:latin typeface="Calibri"/>
              </a:rPr>
              <a:t>FMESB</a:t>
            </a:r>
          </a:p>
        </p:txBody>
      </p:sp>
      <p:sp>
        <p:nvSpPr>
          <p:cNvPr id="18" name="Rounded Rectangle 17"/>
          <p:cNvSpPr/>
          <p:nvPr/>
        </p:nvSpPr>
        <p:spPr>
          <a:xfrm>
            <a:off x="7362701" y="2102200"/>
            <a:ext cx="1572293" cy="299306"/>
          </a:xfrm>
          <a:prstGeom prst="roundRect">
            <a:avLst/>
          </a:prstGeom>
          <a:solidFill>
            <a:sysClr val="window" lastClr="FFFFFF"/>
          </a:solidFill>
          <a:ln w="25400" cap="flat" cmpd="sng" algn="ctr">
            <a:solidFill>
              <a:srgbClr val="4F81BD">
                <a:shade val="50000"/>
              </a:srgbClr>
            </a:solidFill>
            <a:prstDash val="solid"/>
          </a:ln>
          <a:effectLst/>
        </p:spPr>
        <p:txBody>
          <a:bodyPr rtlCol="0" anchor="t"/>
          <a:lstStyle/>
          <a:p>
            <a:pPr marL="57150" indent="-57150" fontAlgn="auto">
              <a:spcBef>
                <a:spcPts val="0"/>
              </a:spcBef>
              <a:spcAft>
                <a:spcPts val="300"/>
              </a:spcAft>
              <a:buFont typeface="Arial" pitchFamily="34" charset="0"/>
              <a:buChar char="•"/>
              <a:defRPr/>
            </a:pPr>
            <a:r>
              <a:rPr lang="en-US" sz="1200" b="1" kern="0" dirty="0">
                <a:solidFill>
                  <a:prstClr val="black">
                    <a:hueOff val="0"/>
                    <a:satOff val="0"/>
                    <a:lumOff val="0"/>
                    <a:alphaOff val="0"/>
                  </a:prstClr>
                </a:solidFill>
                <a:latin typeface="Calibri"/>
              </a:rPr>
              <a:t>DBR </a:t>
            </a:r>
            <a:r>
              <a:rPr lang="en-US" sz="1200" b="1" kern="0" dirty="0" smtClean="0">
                <a:solidFill>
                  <a:prstClr val="black">
                    <a:hueOff val="0"/>
                    <a:satOff val="0"/>
                    <a:lumOff val="0"/>
                    <a:alphaOff val="0"/>
                  </a:prstClr>
                </a:solidFill>
                <a:latin typeface="Calibri"/>
              </a:rPr>
              <a:t>Summarization</a:t>
            </a:r>
            <a:endParaRPr lang="en-US" sz="1200" b="1" kern="0" dirty="0">
              <a:solidFill>
                <a:prstClr val="black">
                  <a:hueOff val="0"/>
                  <a:satOff val="0"/>
                  <a:lumOff val="0"/>
                  <a:alphaOff val="0"/>
                </a:prstClr>
              </a:solidFill>
              <a:latin typeface="Calibri"/>
            </a:endParaRPr>
          </a:p>
        </p:txBody>
      </p:sp>
      <p:sp>
        <p:nvSpPr>
          <p:cNvPr id="19" name="Rounded Rectangle 18"/>
          <p:cNvSpPr/>
          <p:nvPr/>
        </p:nvSpPr>
        <p:spPr>
          <a:xfrm>
            <a:off x="7467599" y="4021861"/>
            <a:ext cx="1467395" cy="785812"/>
          </a:xfrm>
          <a:prstGeom prst="roundRect">
            <a:avLst/>
          </a:prstGeom>
          <a:solidFill>
            <a:sysClr val="window" lastClr="FFFFFF"/>
          </a:solidFill>
          <a:ln w="25400" cap="flat" cmpd="sng" algn="ctr">
            <a:solidFill>
              <a:srgbClr val="4F81BD">
                <a:shade val="50000"/>
              </a:srgbClr>
            </a:solidFill>
            <a:prstDash val="solid"/>
          </a:ln>
          <a:effectLst/>
        </p:spPr>
        <p:txBody>
          <a:bodyPr rtlCol="0" anchor="t"/>
          <a:lstStyle/>
          <a:p>
            <a:pPr marL="57150" indent="-57150" fontAlgn="auto">
              <a:spcBef>
                <a:spcPts val="0"/>
              </a:spcBef>
              <a:spcAft>
                <a:spcPts val="300"/>
              </a:spcAft>
              <a:buFont typeface="Arial" pitchFamily="34" charset="0"/>
              <a:buChar char="•"/>
              <a:defRPr/>
            </a:pPr>
            <a:r>
              <a:rPr lang="en-US" sz="1200" b="1" kern="0" dirty="0" smtClean="0">
                <a:solidFill>
                  <a:prstClr val="black">
                    <a:hueOff val="0"/>
                    <a:satOff val="0"/>
                    <a:lumOff val="0"/>
                    <a:alphaOff val="0"/>
                  </a:prstClr>
                </a:solidFill>
                <a:latin typeface="Calibri"/>
              </a:rPr>
              <a:t>Credit </a:t>
            </a:r>
            <a:r>
              <a:rPr lang="en-US" sz="1200" b="1" kern="0" dirty="0">
                <a:solidFill>
                  <a:prstClr val="black">
                    <a:hueOff val="0"/>
                    <a:satOff val="0"/>
                    <a:lumOff val="0"/>
                    <a:alphaOff val="0"/>
                  </a:prstClr>
                </a:solidFill>
                <a:latin typeface="Calibri"/>
              </a:rPr>
              <a:t>Application</a:t>
            </a:r>
          </a:p>
          <a:p>
            <a:pPr marL="57150" indent="-57150" fontAlgn="auto">
              <a:spcBef>
                <a:spcPts val="0"/>
              </a:spcBef>
              <a:spcAft>
                <a:spcPts val="300"/>
              </a:spcAft>
              <a:buFont typeface="Arial" pitchFamily="34" charset="0"/>
              <a:buChar char="•"/>
              <a:defRPr/>
            </a:pPr>
            <a:r>
              <a:rPr lang="en-US" sz="1200" b="1" kern="0" dirty="0" smtClean="0">
                <a:solidFill>
                  <a:prstClr val="black">
                    <a:hueOff val="0"/>
                    <a:satOff val="0"/>
                    <a:lumOff val="0"/>
                    <a:alphaOff val="0"/>
                  </a:prstClr>
                </a:solidFill>
                <a:latin typeface="Calibri"/>
              </a:rPr>
              <a:t>IPACOUT</a:t>
            </a:r>
            <a:endParaRPr lang="en-US" sz="1200" b="1" kern="0" dirty="0">
              <a:solidFill>
                <a:prstClr val="black">
                  <a:hueOff val="0"/>
                  <a:satOff val="0"/>
                  <a:lumOff val="0"/>
                  <a:alphaOff val="0"/>
                </a:prstClr>
              </a:solidFill>
              <a:latin typeface="Calibri"/>
            </a:endParaRPr>
          </a:p>
          <a:p>
            <a:pPr marL="57150" indent="-57150" fontAlgn="auto">
              <a:spcBef>
                <a:spcPts val="0"/>
              </a:spcBef>
              <a:spcAft>
                <a:spcPts val="300"/>
              </a:spcAft>
              <a:buFont typeface="Arial" pitchFamily="34" charset="0"/>
              <a:buChar char="•"/>
              <a:defRPr/>
            </a:pPr>
            <a:r>
              <a:rPr lang="en-US" sz="1200" b="1" kern="0" dirty="0" smtClean="0">
                <a:solidFill>
                  <a:prstClr val="black">
                    <a:hueOff val="0"/>
                    <a:satOff val="0"/>
                    <a:lumOff val="0"/>
                    <a:alphaOff val="0"/>
                  </a:prstClr>
                </a:solidFill>
                <a:latin typeface="Calibri"/>
              </a:rPr>
              <a:t>ARBILLGEN</a:t>
            </a:r>
            <a:endParaRPr lang="en-US" sz="1200" b="1" kern="0" dirty="0">
              <a:solidFill>
                <a:prstClr val="black">
                  <a:hueOff val="0"/>
                  <a:satOff val="0"/>
                  <a:lumOff val="0"/>
                  <a:alphaOff val="0"/>
                </a:prstClr>
              </a:solidFill>
              <a:latin typeface="Calibri"/>
            </a:endParaRPr>
          </a:p>
        </p:txBody>
      </p:sp>
      <p:sp>
        <p:nvSpPr>
          <p:cNvPr id="20" name="Rounded Rectangle 19"/>
          <p:cNvSpPr/>
          <p:nvPr/>
        </p:nvSpPr>
        <p:spPr>
          <a:xfrm>
            <a:off x="645826" y="4021266"/>
            <a:ext cx="1443091" cy="972172"/>
          </a:xfrm>
          <a:prstGeom prst="roundRect">
            <a:avLst/>
          </a:prstGeom>
          <a:solidFill>
            <a:sysClr val="window" lastClr="FFFFFF"/>
          </a:solidFill>
          <a:ln w="25400" cap="flat" cmpd="sng" algn="ctr">
            <a:solidFill>
              <a:srgbClr val="4F81BD">
                <a:shade val="50000"/>
              </a:srgbClr>
            </a:solidFill>
            <a:prstDash val="solid"/>
          </a:ln>
          <a:effectLst/>
        </p:spPr>
        <p:txBody>
          <a:bodyPr rtlCol="0" anchor="t"/>
          <a:lstStyle/>
          <a:p>
            <a:pPr marL="57150" indent="-57150" fontAlgn="auto">
              <a:spcBef>
                <a:spcPts val="0"/>
              </a:spcBef>
              <a:spcAft>
                <a:spcPts val="300"/>
              </a:spcAft>
              <a:buFont typeface="Arial" pitchFamily="34" charset="0"/>
              <a:buChar char="•"/>
              <a:defRPr/>
            </a:pPr>
            <a:r>
              <a:rPr lang="en-US" sz="1200" b="1" kern="0" dirty="0" smtClean="0">
                <a:solidFill>
                  <a:prstClr val="black">
                    <a:hueOff val="0"/>
                    <a:satOff val="0"/>
                    <a:lumOff val="0"/>
                    <a:alphaOff val="0"/>
                  </a:prstClr>
                </a:solidFill>
                <a:latin typeface="Calibri"/>
              </a:rPr>
              <a:t>IPACIN</a:t>
            </a:r>
          </a:p>
          <a:p>
            <a:pPr marL="57150" indent="-57150" fontAlgn="auto">
              <a:spcBef>
                <a:spcPts val="0"/>
              </a:spcBef>
              <a:spcAft>
                <a:spcPts val="300"/>
              </a:spcAft>
              <a:buFont typeface="Arial" pitchFamily="34" charset="0"/>
              <a:buChar char="•"/>
              <a:defRPr/>
            </a:pPr>
            <a:r>
              <a:rPr lang="en-US" sz="1200" b="1" kern="0" dirty="0" smtClean="0">
                <a:solidFill>
                  <a:prstClr val="black">
                    <a:hueOff val="0"/>
                    <a:satOff val="0"/>
                    <a:lumOff val="0"/>
                    <a:alphaOff val="0"/>
                  </a:prstClr>
                </a:solidFill>
                <a:latin typeface="Calibri"/>
              </a:rPr>
              <a:t>LOCKBOX</a:t>
            </a:r>
          </a:p>
          <a:p>
            <a:pPr marL="57150" indent="-57150" fontAlgn="auto">
              <a:spcBef>
                <a:spcPts val="0"/>
              </a:spcBef>
              <a:spcAft>
                <a:spcPts val="300"/>
              </a:spcAft>
              <a:buFont typeface="Arial" pitchFamily="34" charset="0"/>
              <a:buChar char="•"/>
              <a:defRPr/>
            </a:pPr>
            <a:r>
              <a:rPr lang="en-US" sz="1200" b="1" kern="0" dirty="0" smtClean="0">
                <a:solidFill>
                  <a:prstClr val="black">
                    <a:hueOff val="0"/>
                    <a:satOff val="0"/>
                    <a:lumOff val="0"/>
                    <a:alphaOff val="0"/>
                  </a:prstClr>
                </a:solidFill>
                <a:latin typeface="Calibri"/>
              </a:rPr>
              <a:t>Pay.Gov via CIR</a:t>
            </a:r>
          </a:p>
          <a:p>
            <a:pPr marL="57150" indent="-57150" fontAlgn="auto">
              <a:spcBef>
                <a:spcPts val="0"/>
              </a:spcBef>
              <a:spcAft>
                <a:spcPts val="300"/>
              </a:spcAft>
              <a:buFont typeface="Arial" pitchFamily="34" charset="0"/>
              <a:buChar char="•"/>
              <a:defRPr/>
            </a:pPr>
            <a:r>
              <a:rPr lang="en-US" sz="1200" b="1" kern="0" dirty="0" smtClean="0">
                <a:solidFill>
                  <a:prstClr val="black">
                    <a:hueOff val="0"/>
                    <a:satOff val="0"/>
                    <a:lumOff val="0"/>
                    <a:alphaOff val="0"/>
                  </a:prstClr>
                </a:solidFill>
                <a:latin typeface="Calibri"/>
              </a:rPr>
              <a:t>Manual </a:t>
            </a:r>
          </a:p>
          <a:p>
            <a:pPr marL="57150" indent="-57150" algn="ctr" fontAlgn="auto">
              <a:spcBef>
                <a:spcPts val="0"/>
              </a:spcBef>
              <a:spcAft>
                <a:spcPts val="600"/>
              </a:spcAft>
              <a:buFont typeface="Arial" pitchFamily="34" charset="0"/>
              <a:buChar char="•"/>
              <a:defRPr/>
            </a:pPr>
            <a:endParaRPr lang="en-US" sz="1200" b="1" kern="0" dirty="0">
              <a:solidFill>
                <a:prstClr val="black">
                  <a:hueOff val="0"/>
                  <a:satOff val="0"/>
                  <a:lumOff val="0"/>
                  <a:alphaOff val="0"/>
                </a:prstClr>
              </a:solidFill>
              <a:latin typeface="Calibri"/>
            </a:endParaRPr>
          </a:p>
        </p:txBody>
      </p:sp>
      <p:sp>
        <p:nvSpPr>
          <p:cNvPr id="21" name="Rounded Rectangle 20"/>
          <p:cNvSpPr/>
          <p:nvPr/>
        </p:nvSpPr>
        <p:spPr>
          <a:xfrm>
            <a:off x="732046" y="6374912"/>
            <a:ext cx="1318818" cy="483088"/>
          </a:xfrm>
          <a:prstGeom prst="roundRect">
            <a:avLst/>
          </a:prstGeom>
          <a:solidFill>
            <a:sysClr val="window" lastClr="FFFFFF"/>
          </a:solidFill>
          <a:ln w="25400" cap="flat" cmpd="sng" algn="ctr">
            <a:solidFill>
              <a:srgbClr val="4F81BD">
                <a:shade val="50000"/>
              </a:srgbClr>
            </a:solidFill>
            <a:prstDash val="solid"/>
          </a:ln>
          <a:effectLst/>
        </p:spPr>
        <p:txBody>
          <a:bodyPr rtlCol="0" anchor="t"/>
          <a:lstStyle/>
          <a:p>
            <a:pPr marL="57150" indent="-57150" fontAlgn="auto">
              <a:spcBef>
                <a:spcPts val="0"/>
              </a:spcBef>
              <a:spcAft>
                <a:spcPts val="0"/>
              </a:spcAft>
              <a:buFont typeface="Arial" pitchFamily="34" charset="0"/>
              <a:buChar char="•"/>
              <a:defRPr/>
            </a:pPr>
            <a:r>
              <a:rPr lang="en-US" sz="1200" b="1" kern="0" dirty="0" smtClean="0">
                <a:solidFill>
                  <a:prstClr val="black">
                    <a:hueOff val="0"/>
                    <a:satOff val="0"/>
                    <a:lumOff val="0"/>
                    <a:alphaOff val="0"/>
                  </a:prstClr>
                </a:solidFill>
                <a:latin typeface="Calibri"/>
              </a:rPr>
              <a:t>IPACIN</a:t>
            </a:r>
          </a:p>
          <a:p>
            <a:pPr marL="57150" indent="-57150" fontAlgn="auto">
              <a:spcBef>
                <a:spcPts val="0"/>
              </a:spcBef>
              <a:spcAft>
                <a:spcPts val="0"/>
              </a:spcAft>
              <a:buFont typeface="Arial" pitchFamily="34" charset="0"/>
              <a:buChar char="•"/>
              <a:defRPr/>
            </a:pPr>
            <a:r>
              <a:rPr lang="en-US" sz="1200" b="1" kern="0" dirty="0">
                <a:solidFill>
                  <a:prstClr val="black">
                    <a:hueOff val="0"/>
                    <a:satOff val="0"/>
                    <a:lumOff val="0"/>
                    <a:alphaOff val="0"/>
                  </a:prstClr>
                </a:solidFill>
                <a:latin typeface="Calibri"/>
              </a:rPr>
              <a:t>Pay.gov via </a:t>
            </a:r>
            <a:r>
              <a:rPr lang="en-US" sz="1200" b="1" kern="0" dirty="0" smtClean="0">
                <a:solidFill>
                  <a:prstClr val="black">
                    <a:hueOff val="0"/>
                    <a:satOff val="0"/>
                    <a:lumOff val="0"/>
                    <a:alphaOff val="0"/>
                  </a:prstClr>
                </a:solidFill>
                <a:latin typeface="Calibri"/>
              </a:rPr>
              <a:t>CIR</a:t>
            </a:r>
            <a:endParaRPr lang="en-US" sz="1200" b="1" kern="0" dirty="0">
              <a:solidFill>
                <a:prstClr val="black">
                  <a:hueOff val="0"/>
                  <a:satOff val="0"/>
                  <a:lumOff val="0"/>
                  <a:alphaOff val="0"/>
                </a:prstClr>
              </a:solidFill>
              <a:latin typeface="Calibri"/>
            </a:endParaRPr>
          </a:p>
        </p:txBody>
      </p:sp>
      <p:sp>
        <p:nvSpPr>
          <p:cNvPr id="3" name="Slide Number Placeholder 2"/>
          <p:cNvSpPr>
            <a:spLocks noGrp="1"/>
          </p:cNvSpPr>
          <p:nvPr>
            <p:ph type="sldNum" sz="quarter" idx="11"/>
          </p:nvPr>
        </p:nvSpPr>
        <p:spPr>
          <a:xfrm>
            <a:off x="2" y="6568731"/>
            <a:ext cx="371474" cy="330546"/>
          </a:xfrm>
        </p:spPr>
        <p:txBody>
          <a:bodyPr/>
          <a:lstStyle/>
          <a:p>
            <a:pPr>
              <a:defRPr/>
            </a:pPr>
            <a:fld id="{5842F1FC-5FDD-41D6-BAD6-160FC7BE3BC4}" type="slidenum">
              <a:rPr lang="en-US" smtClean="0">
                <a:solidFill>
                  <a:srgbClr val="000000"/>
                </a:solidFill>
              </a:rPr>
              <a:pPr>
                <a:defRPr/>
              </a:pPr>
              <a:t>102</a:t>
            </a:fld>
            <a:endParaRPr lang="en-US" dirty="0">
              <a:solidFill>
                <a:srgbClr val="000000"/>
              </a:solidFill>
            </a:endParaRPr>
          </a:p>
        </p:txBody>
      </p:sp>
      <p:sp>
        <p:nvSpPr>
          <p:cNvPr id="11" name="Footer Placeholder 3"/>
          <p:cNvSpPr txBox="1">
            <a:spLocks/>
          </p:cNvSpPr>
          <p:nvPr/>
        </p:nvSpPr>
        <p:spPr bwMode="auto">
          <a:xfrm>
            <a:off x="2600324" y="6553200"/>
            <a:ext cx="4867275"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sz="1200" b="1"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r>
              <a:rPr lang="en-US" dirty="0" smtClean="0">
                <a:solidFill>
                  <a:srgbClr val="000000"/>
                </a:solidFill>
              </a:rPr>
              <a:t>CGI Federal Proprietary and Confidential</a:t>
            </a:r>
            <a:endParaRPr lang="en-US" dirty="0">
              <a:solidFill>
                <a:srgbClr val="000000"/>
              </a:solidFill>
            </a:endParaRPr>
          </a:p>
        </p:txBody>
      </p:sp>
      <p:sp>
        <p:nvSpPr>
          <p:cNvPr id="12" name="TextBox 11"/>
          <p:cNvSpPr txBox="1"/>
          <p:nvPr/>
        </p:nvSpPr>
        <p:spPr>
          <a:xfrm>
            <a:off x="6089468" y="5177669"/>
            <a:ext cx="2511608" cy="1107996"/>
          </a:xfrm>
          <a:prstGeom prst="rect">
            <a:avLst/>
          </a:prstGeom>
          <a:noFill/>
        </p:spPr>
        <p:txBody>
          <a:bodyPr wrap="square" rtlCol="0">
            <a:spAutoFit/>
          </a:bodyPr>
          <a:lstStyle/>
          <a:p>
            <a:r>
              <a:rPr lang="en-US" sz="1200" dirty="0">
                <a:solidFill>
                  <a:srgbClr val="000000"/>
                </a:solidFill>
              </a:rPr>
              <a:t>Not all steps will apply to every Receivable. These are potential events in the Accounts Receivable (AR) Life Cycle.</a:t>
            </a:r>
          </a:p>
          <a:p>
            <a:endParaRPr lang="en-US" dirty="0">
              <a:solidFill>
                <a:srgbClr val="000000"/>
              </a:solidFill>
            </a:endParaRPr>
          </a:p>
        </p:txBody>
      </p:sp>
      <p:sp>
        <p:nvSpPr>
          <p:cNvPr id="13" name="Rounded Rectangle 12"/>
          <p:cNvSpPr/>
          <p:nvPr/>
        </p:nvSpPr>
        <p:spPr>
          <a:xfrm>
            <a:off x="4480815" y="5467960"/>
            <a:ext cx="1443091" cy="863123"/>
          </a:xfrm>
          <a:prstGeom prst="roundRect">
            <a:avLst/>
          </a:prstGeom>
          <a:solidFill>
            <a:sysClr val="window" lastClr="FFFFFF"/>
          </a:solidFill>
          <a:ln w="25400" cap="flat" cmpd="sng" algn="ctr">
            <a:solidFill>
              <a:srgbClr val="4F81BD">
                <a:shade val="50000"/>
              </a:srgbClr>
            </a:solidFill>
            <a:prstDash val="solid"/>
          </a:ln>
          <a:effectLst/>
        </p:spPr>
        <p:txBody>
          <a:bodyPr rtlCol="0" anchor="t"/>
          <a:lstStyle/>
          <a:p>
            <a:pPr marL="57150" indent="-57150" fontAlgn="auto">
              <a:spcBef>
                <a:spcPts val="0"/>
              </a:spcBef>
              <a:spcAft>
                <a:spcPts val="0"/>
              </a:spcAft>
              <a:buFont typeface="Arial" pitchFamily="34" charset="0"/>
              <a:buChar char="•"/>
              <a:defRPr/>
            </a:pPr>
            <a:r>
              <a:rPr lang="en-US" sz="1200" b="1" kern="0" dirty="0">
                <a:solidFill>
                  <a:prstClr val="black">
                    <a:hueOff val="0"/>
                    <a:satOff val="0"/>
                    <a:lumOff val="0"/>
                    <a:alphaOff val="0"/>
                  </a:prstClr>
                </a:solidFill>
                <a:latin typeface="Calibri"/>
              </a:rPr>
              <a:t>ARREFERSEL</a:t>
            </a:r>
            <a:endParaRPr lang="en-US" sz="1200" b="1" kern="0" dirty="0" smtClean="0">
              <a:solidFill>
                <a:prstClr val="black">
                  <a:hueOff val="0"/>
                  <a:satOff val="0"/>
                  <a:lumOff val="0"/>
                  <a:alphaOff val="0"/>
                </a:prstClr>
              </a:solidFill>
              <a:latin typeface="Calibri"/>
            </a:endParaRPr>
          </a:p>
          <a:p>
            <a:pPr marL="57150" indent="-57150" fontAlgn="auto">
              <a:spcBef>
                <a:spcPts val="0"/>
              </a:spcBef>
              <a:spcAft>
                <a:spcPts val="0"/>
              </a:spcAft>
              <a:buFont typeface="Arial" pitchFamily="34" charset="0"/>
              <a:buChar char="•"/>
              <a:defRPr/>
            </a:pPr>
            <a:r>
              <a:rPr lang="en-US" sz="1200" b="1" kern="0" dirty="0">
                <a:solidFill>
                  <a:prstClr val="black">
                    <a:hueOff val="0"/>
                    <a:satOff val="0"/>
                    <a:lumOff val="0"/>
                    <a:alphaOff val="0"/>
                  </a:prstClr>
                </a:solidFill>
                <a:latin typeface="Calibri"/>
              </a:rPr>
              <a:t>ARTREOEX</a:t>
            </a:r>
            <a:endParaRPr lang="en-US" sz="1200" b="1" kern="0" dirty="0" smtClean="0">
              <a:solidFill>
                <a:prstClr val="black">
                  <a:hueOff val="0"/>
                  <a:satOff val="0"/>
                  <a:lumOff val="0"/>
                  <a:alphaOff val="0"/>
                </a:prstClr>
              </a:solidFill>
              <a:latin typeface="Calibri"/>
            </a:endParaRPr>
          </a:p>
          <a:p>
            <a:pPr marL="57150" indent="-57150" fontAlgn="auto">
              <a:spcBef>
                <a:spcPts val="0"/>
              </a:spcBef>
              <a:spcAft>
                <a:spcPts val="0"/>
              </a:spcAft>
              <a:buFont typeface="Arial" pitchFamily="34" charset="0"/>
              <a:buChar char="•"/>
              <a:defRPr/>
            </a:pPr>
            <a:r>
              <a:rPr lang="en-US" sz="1200" b="1" kern="0" dirty="0" smtClean="0">
                <a:solidFill>
                  <a:prstClr val="black">
                    <a:hueOff val="0"/>
                    <a:satOff val="0"/>
                    <a:lumOff val="0"/>
                    <a:alphaOff val="0"/>
                  </a:prstClr>
                </a:solidFill>
                <a:latin typeface="Calibri"/>
              </a:rPr>
              <a:t>IPACIN</a:t>
            </a:r>
          </a:p>
          <a:p>
            <a:pPr marL="57150" indent="-57150" fontAlgn="auto">
              <a:spcBef>
                <a:spcPts val="0"/>
              </a:spcBef>
              <a:spcAft>
                <a:spcPts val="0"/>
              </a:spcAft>
              <a:buFont typeface="Arial" pitchFamily="34" charset="0"/>
              <a:buChar char="•"/>
              <a:defRPr/>
            </a:pPr>
            <a:r>
              <a:rPr lang="en-US" sz="1200" b="1" kern="0" dirty="0" smtClean="0">
                <a:solidFill>
                  <a:prstClr val="black">
                    <a:hueOff val="0"/>
                    <a:satOff val="0"/>
                    <a:lumOff val="0"/>
                    <a:alphaOff val="0"/>
                  </a:prstClr>
                </a:solidFill>
                <a:latin typeface="Calibri"/>
              </a:rPr>
              <a:t>AREOCOLL</a:t>
            </a:r>
          </a:p>
          <a:p>
            <a:pPr marL="57150" indent="-57150" algn="ctr" fontAlgn="auto">
              <a:spcBef>
                <a:spcPts val="0"/>
              </a:spcBef>
              <a:spcAft>
                <a:spcPts val="600"/>
              </a:spcAft>
              <a:buFont typeface="Arial" pitchFamily="34" charset="0"/>
              <a:buChar char="•"/>
              <a:defRPr/>
            </a:pPr>
            <a:endParaRPr lang="en-US" sz="1200" b="1" kern="0" dirty="0">
              <a:solidFill>
                <a:prstClr val="black">
                  <a:hueOff val="0"/>
                  <a:satOff val="0"/>
                  <a:lumOff val="0"/>
                  <a:alphaOff val="0"/>
                </a:prstClr>
              </a:solidFill>
              <a:latin typeface="Calibri"/>
            </a:endParaRPr>
          </a:p>
        </p:txBody>
      </p:sp>
      <p:sp>
        <p:nvSpPr>
          <p:cNvPr id="14" name="Rounded Rectangle 13"/>
          <p:cNvSpPr/>
          <p:nvPr/>
        </p:nvSpPr>
        <p:spPr>
          <a:xfrm>
            <a:off x="578488" y="2111371"/>
            <a:ext cx="1651518" cy="364813"/>
          </a:xfrm>
          <a:prstGeom prst="roundRect">
            <a:avLst/>
          </a:prstGeom>
          <a:solidFill>
            <a:sysClr val="window" lastClr="FFFFFF"/>
          </a:solidFill>
          <a:ln w="25400" cap="flat" cmpd="sng" algn="ctr">
            <a:solidFill>
              <a:srgbClr val="4F81BD">
                <a:shade val="50000"/>
              </a:srgbClr>
            </a:solidFill>
            <a:prstDash val="solid"/>
          </a:ln>
          <a:effectLst/>
        </p:spPr>
        <p:txBody>
          <a:bodyPr rtlCol="0" anchor="t"/>
          <a:lstStyle/>
          <a:p>
            <a:pPr marL="57150" indent="-57150" fontAlgn="auto">
              <a:spcBef>
                <a:spcPts val="0"/>
              </a:spcBef>
              <a:spcAft>
                <a:spcPts val="0"/>
              </a:spcAft>
              <a:buFont typeface="Arial" pitchFamily="34" charset="0"/>
              <a:buChar char="•"/>
              <a:defRPr/>
            </a:pPr>
            <a:r>
              <a:rPr lang="en-US" sz="1200" b="1" kern="0" dirty="0" smtClean="0">
                <a:solidFill>
                  <a:prstClr val="black">
                    <a:hueOff val="0"/>
                    <a:satOff val="0"/>
                    <a:lumOff val="0"/>
                    <a:alphaOff val="0"/>
                  </a:prstClr>
                </a:solidFill>
                <a:latin typeface="Calibri"/>
              </a:rPr>
              <a:t>Agreement Interface</a:t>
            </a:r>
          </a:p>
        </p:txBody>
      </p:sp>
      <p:sp>
        <p:nvSpPr>
          <p:cNvPr id="15" name="Rounded Rectangle 14"/>
          <p:cNvSpPr/>
          <p:nvPr/>
        </p:nvSpPr>
        <p:spPr>
          <a:xfrm>
            <a:off x="2931683" y="4143331"/>
            <a:ext cx="1360714" cy="542871"/>
          </a:xfrm>
          <a:prstGeom prst="roundRect">
            <a:avLst/>
          </a:prstGeom>
          <a:solidFill>
            <a:sysClr val="window" lastClr="FFFFFF"/>
          </a:solidFill>
          <a:ln w="25400" cap="flat" cmpd="sng" algn="ctr">
            <a:solidFill>
              <a:srgbClr val="4F81BD">
                <a:shade val="50000"/>
              </a:srgbClr>
            </a:solidFill>
            <a:prstDash val="solid"/>
          </a:ln>
          <a:effectLst/>
        </p:spPr>
        <p:txBody>
          <a:bodyPr rtlCol="0" anchor="t"/>
          <a:lstStyle/>
          <a:p>
            <a:pPr marL="57150" indent="-57150" fontAlgn="auto">
              <a:spcBef>
                <a:spcPts val="0"/>
              </a:spcBef>
              <a:spcAft>
                <a:spcPts val="300"/>
              </a:spcAft>
              <a:buFont typeface="Arial" pitchFamily="34" charset="0"/>
              <a:buChar char="•"/>
              <a:defRPr/>
            </a:pPr>
            <a:r>
              <a:rPr lang="en-US" sz="1200" b="1" kern="0" dirty="0" smtClean="0">
                <a:solidFill>
                  <a:prstClr val="black">
                    <a:hueOff val="0"/>
                    <a:satOff val="0"/>
                    <a:lumOff val="0"/>
                    <a:alphaOff val="0"/>
                  </a:prstClr>
                </a:solidFill>
                <a:latin typeface="Calibri"/>
              </a:rPr>
              <a:t>AROVERDUE</a:t>
            </a:r>
          </a:p>
          <a:p>
            <a:pPr marL="57150" indent="-57150" fontAlgn="auto">
              <a:spcBef>
                <a:spcPts val="0"/>
              </a:spcBef>
              <a:spcAft>
                <a:spcPts val="300"/>
              </a:spcAft>
              <a:buFont typeface="Arial" pitchFamily="34" charset="0"/>
              <a:buChar char="•"/>
              <a:defRPr/>
            </a:pPr>
            <a:r>
              <a:rPr lang="en-US" sz="1200" b="1" kern="0" dirty="0" smtClean="0">
                <a:solidFill>
                  <a:prstClr val="black">
                    <a:hueOff val="0"/>
                    <a:satOff val="0"/>
                    <a:lumOff val="0"/>
                    <a:alphaOff val="0"/>
                  </a:prstClr>
                </a:solidFill>
                <a:latin typeface="Calibri"/>
              </a:rPr>
              <a:t>ARDUNNING</a:t>
            </a:r>
            <a:endParaRPr lang="en-US" sz="1200" b="1" kern="0" dirty="0">
              <a:solidFill>
                <a:prstClr val="black">
                  <a:hueOff val="0"/>
                  <a:satOff val="0"/>
                  <a:lumOff val="0"/>
                  <a:alphaOff val="0"/>
                </a:prstClr>
              </a:solidFill>
              <a:latin typeface="Calibri"/>
            </a:endParaRPr>
          </a:p>
        </p:txBody>
      </p:sp>
      <p:sp>
        <p:nvSpPr>
          <p:cNvPr id="22" name="Rounded Rectangle 21"/>
          <p:cNvSpPr/>
          <p:nvPr/>
        </p:nvSpPr>
        <p:spPr>
          <a:xfrm>
            <a:off x="5153105" y="4147190"/>
            <a:ext cx="1651518" cy="660483"/>
          </a:xfrm>
          <a:prstGeom prst="roundRect">
            <a:avLst/>
          </a:prstGeom>
          <a:solidFill>
            <a:sysClr val="window" lastClr="FFFFFF"/>
          </a:solidFill>
          <a:ln w="25400" cap="flat" cmpd="sng" algn="ctr">
            <a:solidFill>
              <a:srgbClr val="4F81BD">
                <a:shade val="50000"/>
              </a:srgbClr>
            </a:solidFill>
            <a:prstDash val="solid"/>
          </a:ln>
          <a:effectLst/>
        </p:spPr>
        <p:txBody>
          <a:bodyPr rtlCol="0" anchor="t"/>
          <a:lstStyle/>
          <a:p>
            <a:pPr marL="57150" indent="-57150" fontAlgn="auto">
              <a:spcBef>
                <a:spcPts val="0"/>
              </a:spcBef>
              <a:spcAft>
                <a:spcPts val="0"/>
              </a:spcAft>
              <a:buFont typeface="Arial" pitchFamily="34" charset="0"/>
              <a:buChar char="•"/>
              <a:defRPr/>
            </a:pPr>
            <a:r>
              <a:rPr lang="en-US" sz="1200" b="1" kern="0" dirty="0" smtClean="0">
                <a:solidFill>
                  <a:prstClr val="black">
                    <a:hueOff val="0"/>
                    <a:satOff val="0"/>
                    <a:lumOff val="0"/>
                    <a:alphaOff val="0"/>
                  </a:prstClr>
                </a:solidFill>
                <a:latin typeface="Calibri"/>
              </a:rPr>
              <a:t>Accrual Interface</a:t>
            </a:r>
          </a:p>
          <a:p>
            <a:pPr marL="57150" indent="-57150" fontAlgn="auto">
              <a:spcBef>
                <a:spcPts val="0"/>
              </a:spcBef>
              <a:spcAft>
                <a:spcPts val="0"/>
              </a:spcAft>
              <a:buFont typeface="Arial" pitchFamily="34" charset="0"/>
              <a:buChar char="•"/>
              <a:defRPr/>
            </a:pPr>
            <a:r>
              <a:rPr lang="en-US" sz="1200" b="1" kern="0" dirty="0">
                <a:solidFill>
                  <a:prstClr val="black">
                    <a:hueOff val="0"/>
                    <a:satOff val="0"/>
                    <a:lumOff val="0"/>
                    <a:alphaOff val="0"/>
                  </a:prstClr>
                </a:solidFill>
                <a:latin typeface="Calibri"/>
              </a:rPr>
              <a:t>Mass Import</a:t>
            </a:r>
          </a:p>
          <a:p>
            <a:pPr marL="57150" indent="-57150" fontAlgn="auto">
              <a:spcBef>
                <a:spcPts val="0"/>
              </a:spcBef>
              <a:spcAft>
                <a:spcPts val="0"/>
              </a:spcAft>
              <a:buFont typeface="Arial" pitchFamily="34" charset="0"/>
              <a:buChar char="•"/>
              <a:defRPr/>
            </a:pPr>
            <a:r>
              <a:rPr lang="en-US" sz="1200" b="1" kern="0" dirty="0" smtClean="0">
                <a:solidFill>
                  <a:prstClr val="black">
                    <a:hueOff val="0"/>
                    <a:satOff val="0"/>
                    <a:lumOff val="0"/>
                    <a:alphaOff val="0"/>
                  </a:prstClr>
                </a:solidFill>
                <a:latin typeface="Calibri"/>
              </a:rPr>
              <a:t>Manual Creation</a:t>
            </a:r>
          </a:p>
        </p:txBody>
      </p:sp>
    </p:spTree>
    <p:extLst>
      <p:ext uri="{BB962C8B-B14F-4D97-AF65-F5344CB8AC3E}">
        <p14:creationId xmlns:p14="http://schemas.microsoft.com/office/powerpoint/2010/main" val="3043939561"/>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6"/>
          <p:cNvSpPr>
            <a:spLocks noGrp="1" noChangeArrowheads="1"/>
          </p:cNvSpPr>
          <p:nvPr>
            <p:ph type="title"/>
          </p:nvPr>
        </p:nvSpPr>
        <p:spPr/>
        <p:txBody>
          <a:bodyPr/>
          <a:lstStyle/>
          <a:p>
            <a:pPr eaLnBrk="1" hangingPunct="1"/>
            <a:r>
              <a:rPr lang="en-US" sz="2800" dirty="0" smtClean="0"/>
              <a:t>PCAS Overview and Key Concepts</a:t>
            </a:r>
          </a:p>
        </p:txBody>
      </p:sp>
      <p:sp>
        <p:nvSpPr>
          <p:cNvPr id="2" name="Slide Number Placeholder 1"/>
          <p:cNvSpPr>
            <a:spLocks noGrp="1"/>
          </p:cNvSpPr>
          <p:nvPr>
            <p:ph type="sldNum" sz="quarter" idx="11"/>
          </p:nvPr>
        </p:nvSpPr>
        <p:spPr/>
        <p:txBody>
          <a:bodyPr/>
          <a:lstStyle/>
          <a:p>
            <a:pPr>
              <a:defRPr/>
            </a:pPr>
            <a:fld id="{5842F1FC-5FDD-41D6-BAD6-160FC7BE3BC4}" type="slidenum">
              <a:rPr lang="en-US" smtClean="0"/>
              <a:pPr>
                <a:defRPr/>
              </a:pPr>
              <a:t>103</a:t>
            </a:fld>
            <a:endParaRPr lang="en-US" dirty="0"/>
          </a:p>
        </p:txBody>
      </p:sp>
      <p:sp>
        <p:nvSpPr>
          <p:cNvPr id="8195" name="Rectangle 7"/>
          <p:cNvSpPr>
            <a:spLocks noGrp="1" noChangeArrowheads="1"/>
          </p:cNvSpPr>
          <p:nvPr>
            <p:ph idx="12"/>
          </p:nvPr>
        </p:nvSpPr>
        <p:spPr>
          <a:xfrm>
            <a:off x="391886" y="1143000"/>
            <a:ext cx="8752114" cy="4692926"/>
          </a:xfrm>
          <a:prstGeom prst="rect">
            <a:avLst/>
          </a:prstGeom>
        </p:spPr>
        <p:txBody>
          <a:bodyPr/>
          <a:lstStyle/>
          <a:p>
            <a:pPr eaLnBrk="1" hangingPunct="1">
              <a:spcBef>
                <a:spcPts val="400"/>
              </a:spcBef>
              <a:spcAft>
                <a:spcPts val="400"/>
              </a:spcAft>
            </a:pPr>
            <a:r>
              <a:rPr lang="en-US" sz="1600" b="1" dirty="0" smtClean="0"/>
              <a:t>Pegasys Project Cost Accounting System (PCAS) module:</a:t>
            </a:r>
            <a:r>
              <a:rPr lang="en-US" sz="1600" dirty="0" smtClean="0"/>
              <a:t> </a:t>
            </a:r>
          </a:p>
          <a:p>
            <a:pPr lvl="1" eaLnBrk="1" hangingPunct="1">
              <a:spcBef>
                <a:spcPts val="400"/>
              </a:spcBef>
              <a:spcAft>
                <a:spcPts val="400"/>
              </a:spcAft>
            </a:pPr>
            <a:r>
              <a:rPr lang="en-US" sz="1600" dirty="0" smtClean="0"/>
              <a:t>Provides for </a:t>
            </a:r>
            <a:r>
              <a:rPr lang="en-US" sz="1600" u="sng" dirty="0" smtClean="0"/>
              <a:t>management of costs/revenues</a:t>
            </a:r>
            <a:r>
              <a:rPr lang="en-US" sz="1600" dirty="0" smtClean="0"/>
              <a:t> through use of </a:t>
            </a:r>
            <a:r>
              <a:rPr lang="en-US" sz="1600" u="sng" dirty="0" smtClean="0"/>
              <a:t>“Agreements”</a:t>
            </a:r>
          </a:p>
          <a:p>
            <a:pPr marL="857250" lvl="1" indent="-342900" eaLnBrk="1" hangingPunct="1">
              <a:spcBef>
                <a:spcPts val="400"/>
              </a:spcBef>
              <a:spcAft>
                <a:spcPts val="400"/>
              </a:spcAft>
            </a:pPr>
            <a:r>
              <a:rPr lang="en-US" sz="1600" b="1" dirty="0" smtClean="0"/>
              <a:t>PCAS Agreement</a:t>
            </a:r>
            <a:r>
              <a:rPr lang="en-US" sz="1600" dirty="0" smtClean="0"/>
              <a:t>: </a:t>
            </a:r>
          </a:p>
          <a:p>
            <a:pPr marL="1203325" lvl="2" indent="-342900" eaLnBrk="1" hangingPunct="1">
              <a:spcBef>
                <a:spcPts val="400"/>
              </a:spcBef>
              <a:spcAft>
                <a:spcPts val="400"/>
              </a:spcAft>
            </a:pPr>
            <a:r>
              <a:rPr lang="en-US" sz="1600" u="sng" dirty="0" smtClean="0"/>
              <a:t>Define terms/conditions</a:t>
            </a:r>
            <a:r>
              <a:rPr lang="en-US" sz="1600" dirty="0" smtClean="0"/>
              <a:t> regarding the provision of goods/services by GSA to a customer</a:t>
            </a:r>
          </a:p>
          <a:p>
            <a:pPr marL="1203325" lvl="2" indent="-342900" eaLnBrk="1" hangingPunct="1">
              <a:spcBef>
                <a:spcPts val="400"/>
              </a:spcBef>
              <a:spcAft>
                <a:spcPts val="400"/>
              </a:spcAft>
            </a:pPr>
            <a:r>
              <a:rPr lang="en-US" sz="1600" u="sng" dirty="0" smtClean="0"/>
              <a:t>Record the amount of funding </a:t>
            </a:r>
            <a:r>
              <a:rPr lang="en-US" sz="1600" dirty="0" smtClean="0"/>
              <a:t>a customer agrees to provide to GSA in exchange for goods/services</a:t>
            </a:r>
          </a:p>
          <a:p>
            <a:pPr marL="1203325" lvl="2" indent="-342900" eaLnBrk="1" hangingPunct="1">
              <a:spcBef>
                <a:spcPts val="400"/>
              </a:spcBef>
              <a:spcAft>
                <a:spcPts val="400"/>
              </a:spcAft>
            </a:pPr>
            <a:r>
              <a:rPr lang="en-US" sz="1600" u="sng" dirty="0" smtClean="0"/>
              <a:t>Track </a:t>
            </a:r>
            <a:r>
              <a:rPr lang="en-US" sz="1600" u="sng" dirty="0"/>
              <a:t>fulfillment of customer orders</a:t>
            </a:r>
            <a:r>
              <a:rPr lang="en-US" sz="1600" dirty="0"/>
              <a:t> by GSA for the customer</a:t>
            </a:r>
            <a:endParaRPr lang="en-US" sz="1600" dirty="0" smtClean="0"/>
          </a:p>
          <a:p>
            <a:pPr marL="857250" lvl="1" indent="-342900" eaLnBrk="1" hangingPunct="1">
              <a:spcBef>
                <a:spcPts val="400"/>
              </a:spcBef>
              <a:spcAft>
                <a:spcPts val="400"/>
              </a:spcAft>
            </a:pPr>
            <a:endParaRPr lang="en-US" sz="1600" dirty="0" smtClean="0"/>
          </a:p>
          <a:p>
            <a:pPr marL="857250" lvl="1" indent="-342900" eaLnBrk="1" hangingPunct="1">
              <a:lnSpc>
                <a:spcPct val="90000"/>
              </a:lnSpc>
              <a:spcBef>
                <a:spcPts val="400"/>
              </a:spcBef>
              <a:spcAft>
                <a:spcPts val="400"/>
              </a:spcAft>
            </a:pPr>
            <a:r>
              <a:rPr lang="en-US" sz="1600" dirty="0" smtClean="0"/>
              <a:t>Agreements provide an </a:t>
            </a:r>
            <a:r>
              <a:rPr lang="en-US" sz="1600" u="sng" dirty="0" smtClean="0"/>
              <a:t>automated</a:t>
            </a:r>
            <a:r>
              <a:rPr lang="en-US" sz="1600" dirty="0" smtClean="0"/>
              <a:t> means of:</a:t>
            </a:r>
          </a:p>
          <a:p>
            <a:pPr marL="1317625" lvl="2" indent="-457200" eaLnBrk="1" hangingPunct="1">
              <a:lnSpc>
                <a:spcPct val="90000"/>
              </a:lnSpc>
              <a:spcBef>
                <a:spcPts val="400"/>
              </a:spcBef>
              <a:spcAft>
                <a:spcPts val="400"/>
              </a:spcAft>
              <a:buFont typeface="+mj-lt"/>
              <a:buAutoNum type="arabicPeriod"/>
            </a:pPr>
            <a:r>
              <a:rPr lang="en-US" sz="1600" b="1" dirty="0" smtClean="0"/>
              <a:t>Tracking spending</a:t>
            </a:r>
            <a:r>
              <a:rPr lang="en-US" sz="1600" dirty="0" smtClean="0"/>
              <a:t> for procurement of goods and services</a:t>
            </a:r>
          </a:p>
          <a:p>
            <a:pPr marL="1317625" lvl="2" indent="-457200" eaLnBrk="1" hangingPunct="1">
              <a:lnSpc>
                <a:spcPct val="90000"/>
              </a:lnSpc>
              <a:spcBef>
                <a:spcPts val="400"/>
              </a:spcBef>
              <a:spcAft>
                <a:spcPts val="400"/>
              </a:spcAft>
              <a:buFont typeface="+mj-lt"/>
              <a:buAutoNum type="arabicPeriod"/>
            </a:pPr>
            <a:r>
              <a:rPr lang="en-US" sz="1600" b="1" dirty="0" smtClean="0"/>
              <a:t>Billing the customer</a:t>
            </a:r>
            <a:r>
              <a:rPr lang="en-US" sz="1600" dirty="0" smtClean="0"/>
              <a:t> for goods/services rendered</a:t>
            </a:r>
          </a:p>
          <a:p>
            <a:pPr marL="1317625" lvl="2" indent="-457200" eaLnBrk="1" hangingPunct="1">
              <a:lnSpc>
                <a:spcPct val="90000"/>
              </a:lnSpc>
              <a:spcBef>
                <a:spcPts val="400"/>
              </a:spcBef>
              <a:spcAft>
                <a:spcPts val="400"/>
              </a:spcAft>
              <a:buFont typeface="+mj-lt"/>
              <a:buAutoNum type="arabicPeriod"/>
            </a:pPr>
            <a:r>
              <a:rPr lang="en-US" sz="1600" b="1" dirty="0" smtClean="0"/>
              <a:t>Tracking customer reimbursements</a:t>
            </a:r>
            <a:r>
              <a:rPr lang="en-US" sz="1600" dirty="0" smtClean="0"/>
              <a:t> for goods/costs/services</a:t>
            </a:r>
          </a:p>
          <a:p>
            <a:pPr>
              <a:spcBef>
                <a:spcPts val="300"/>
              </a:spcBef>
              <a:spcAft>
                <a:spcPts val="300"/>
              </a:spcAft>
            </a:pPr>
            <a:endParaRPr lang="en-US" sz="1600" dirty="0" smtClean="0"/>
          </a:p>
          <a:p>
            <a:pPr>
              <a:spcBef>
                <a:spcPts val="0"/>
              </a:spcBef>
              <a:spcAft>
                <a:spcPts val="0"/>
              </a:spcAft>
            </a:pPr>
            <a:endParaRPr lang="en-US" sz="1400" dirty="0" smtClean="0"/>
          </a:p>
          <a:p>
            <a:pPr lvl="1">
              <a:spcAft>
                <a:spcPts val="600"/>
              </a:spcAft>
            </a:pPr>
            <a:endParaRPr lang="en-US" sz="2200" dirty="0" smtClean="0">
              <a:solidFill>
                <a:schemeClr val="tx1"/>
              </a:solidFill>
              <a:latin typeface="+mn-lt"/>
            </a:endParaRPr>
          </a:p>
          <a:p>
            <a:pPr>
              <a:spcAft>
                <a:spcPts val="600"/>
              </a:spcAft>
            </a:pPr>
            <a:endParaRPr lang="en-US" dirty="0" smtClean="0"/>
          </a:p>
        </p:txBody>
      </p:sp>
      <p:graphicFrame>
        <p:nvGraphicFramePr>
          <p:cNvPr id="6" name="Diagram 5"/>
          <p:cNvGraphicFramePr/>
          <p:nvPr>
            <p:extLst>
              <p:ext uri="{D42A27DB-BD31-4B8C-83A1-F6EECF244321}">
                <p14:modId xmlns:p14="http://schemas.microsoft.com/office/powerpoint/2010/main" val="2646197318"/>
              </p:ext>
            </p:extLst>
          </p:nvPr>
        </p:nvGraphicFramePr>
        <p:xfrm>
          <a:off x="1381493" y="5041061"/>
          <a:ext cx="6096000" cy="166848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Rectangle 2"/>
          <p:cNvSpPr/>
          <p:nvPr/>
        </p:nvSpPr>
        <p:spPr>
          <a:xfrm>
            <a:off x="410080" y="6488668"/>
            <a:ext cx="3163045" cy="276999"/>
          </a:xfrm>
          <a:prstGeom prst="rect">
            <a:avLst/>
          </a:prstGeom>
        </p:spPr>
        <p:txBody>
          <a:bodyPr wrap="none">
            <a:spAutoFit/>
          </a:bodyPr>
          <a:lstStyle/>
          <a:p>
            <a:pPr>
              <a:defRPr/>
            </a:pPr>
            <a:r>
              <a:rPr lang="en-US" sz="1200" b="1" dirty="0"/>
              <a:t>CGI Federal Proprietary and Confidential</a:t>
            </a:r>
          </a:p>
        </p:txBody>
      </p:sp>
    </p:spTree>
    <p:extLst>
      <p:ext uri="{BB962C8B-B14F-4D97-AF65-F5344CB8AC3E}">
        <p14:creationId xmlns:p14="http://schemas.microsoft.com/office/powerpoint/2010/main" val="768973879"/>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PCAS Agreement Overview</a:t>
            </a:r>
            <a:endParaRPr lang="en-US" dirty="0"/>
          </a:p>
        </p:txBody>
      </p:sp>
      <p:sp>
        <p:nvSpPr>
          <p:cNvPr id="4" name="Footer Placeholder 3"/>
          <p:cNvSpPr>
            <a:spLocks noGrp="1"/>
          </p:cNvSpPr>
          <p:nvPr>
            <p:ph type="ftr" sz="quarter" idx="10"/>
          </p:nvPr>
        </p:nvSpPr>
        <p:spPr/>
        <p:txBody>
          <a:bodyPr/>
          <a:lstStyle/>
          <a:p>
            <a:pPr>
              <a:defRPr/>
            </a:pPr>
            <a:r>
              <a:rPr lang="en-US" dirty="0" smtClean="0"/>
              <a:t>CGI Federal Proprietary and Confidential</a:t>
            </a:r>
            <a:endParaRPr lang="en-US" dirty="0"/>
          </a:p>
        </p:txBody>
      </p:sp>
      <p:sp>
        <p:nvSpPr>
          <p:cNvPr id="5" name="Slide Number Placeholder 4"/>
          <p:cNvSpPr>
            <a:spLocks noGrp="1"/>
          </p:cNvSpPr>
          <p:nvPr>
            <p:ph type="sldNum" sz="quarter" idx="11"/>
          </p:nvPr>
        </p:nvSpPr>
        <p:spPr/>
        <p:txBody>
          <a:bodyPr/>
          <a:lstStyle/>
          <a:p>
            <a:pPr>
              <a:defRPr/>
            </a:pPr>
            <a:fld id="{5842F1FC-5FDD-41D6-BAD6-160FC7BE3BC4}" type="slidenum">
              <a:rPr lang="en-US" smtClean="0"/>
              <a:pPr>
                <a:defRPr/>
              </a:pPr>
              <a:t>104</a:t>
            </a:fld>
            <a:endParaRPr lang="en-US" dirty="0"/>
          </a:p>
        </p:txBody>
      </p:sp>
      <p:sp>
        <p:nvSpPr>
          <p:cNvPr id="8" name="Rectangle 3"/>
          <p:cNvSpPr txBox="1">
            <a:spLocks noChangeArrowheads="1"/>
          </p:cNvSpPr>
          <p:nvPr/>
        </p:nvSpPr>
        <p:spPr bwMode="auto">
          <a:xfrm>
            <a:off x="381000" y="1106424"/>
            <a:ext cx="8763000" cy="487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231775" lvl="0" indent="-231775">
              <a:spcBef>
                <a:spcPts val="600"/>
              </a:spcBef>
              <a:spcAft>
                <a:spcPts val="600"/>
              </a:spcAft>
              <a:buClr>
                <a:srgbClr val="AF242B"/>
              </a:buClr>
              <a:buSzPct val="75000"/>
              <a:buFont typeface="Wingdings" pitchFamily="2" charset="2"/>
              <a:buChar char="w"/>
              <a:defRPr/>
            </a:pPr>
            <a:r>
              <a:rPr lang="en-US" dirty="0" smtClean="0">
                <a:latin typeface="+mn-lt"/>
              </a:rPr>
              <a:t>PCAS Agreement – constitutes a written </a:t>
            </a:r>
            <a:r>
              <a:rPr lang="en-US" u="sng" dirty="0" smtClean="0">
                <a:latin typeface="+mn-lt"/>
              </a:rPr>
              <a:t>order from the customer</a:t>
            </a:r>
            <a:r>
              <a:rPr lang="en-US" dirty="0" smtClean="0">
                <a:latin typeface="+mn-lt"/>
              </a:rPr>
              <a:t> requesting </a:t>
            </a:r>
            <a:r>
              <a:rPr lang="en-US" u="sng" dirty="0" smtClean="0">
                <a:latin typeface="+mn-lt"/>
              </a:rPr>
              <a:t>GSA to procure goods and services</a:t>
            </a:r>
            <a:r>
              <a:rPr lang="en-US" dirty="0" smtClean="0">
                <a:latin typeface="+mn-lt"/>
              </a:rPr>
              <a:t> on its behalf</a:t>
            </a:r>
            <a:endParaRPr lang="en-US" kern="0" dirty="0" smtClean="0">
              <a:latin typeface="+mn-lt"/>
            </a:endParaRPr>
          </a:p>
          <a:p>
            <a:pPr marL="231775" lvl="0" indent="-231775">
              <a:spcBef>
                <a:spcPts val="600"/>
              </a:spcBef>
              <a:spcAft>
                <a:spcPts val="600"/>
              </a:spcAft>
              <a:buClr>
                <a:srgbClr val="AF242B"/>
              </a:buClr>
              <a:buSzPct val="75000"/>
              <a:buFont typeface="Wingdings" pitchFamily="2" charset="2"/>
              <a:buChar char="w"/>
              <a:defRPr/>
            </a:pPr>
            <a:endParaRPr kumimoji="0" lang="en-US" b="1" i="0" u="sng" strike="noStrike" kern="0" cap="none" spc="0" normalizeH="0" baseline="0" noProof="0" dirty="0" smtClean="0">
              <a:ln>
                <a:noFill/>
              </a:ln>
              <a:solidFill>
                <a:schemeClr val="tx1"/>
              </a:solidFill>
              <a:effectLst/>
              <a:uLnTx/>
              <a:uFillTx/>
              <a:latin typeface="+mn-lt"/>
            </a:endParaRPr>
          </a:p>
          <a:p>
            <a:pPr marL="231775" lvl="0" indent="-231775">
              <a:spcBef>
                <a:spcPts val="600"/>
              </a:spcBef>
              <a:spcAft>
                <a:spcPts val="600"/>
              </a:spcAft>
              <a:buClr>
                <a:srgbClr val="AF242B"/>
              </a:buClr>
              <a:buSzPct val="75000"/>
              <a:buFont typeface="Wingdings" pitchFamily="2" charset="2"/>
              <a:buChar char="w"/>
              <a:defRPr/>
            </a:pPr>
            <a:r>
              <a:rPr kumimoji="0" lang="en-US" b="1" i="0" u="sng" strike="noStrike" kern="0" cap="none" spc="0" normalizeH="0" baseline="0" noProof="0" dirty="0" smtClean="0">
                <a:ln>
                  <a:noFill/>
                </a:ln>
                <a:solidFill>
                  <a:schemeClr val="tx1"/>
                </a:solidFill>
                <a:effectLst/>
                <a:uLnTx/>
                <a:uFillTx/>
                <a:latin typeface="+mn-lt"/>
              </a:rPr>
              <a:t>Pegasys Agreement Entity</a:t>
            </a:r>
            <a:r>
              <a:rPr kumimoji="0" lang="en-US" b="1" i="0" u="none" strike="noStrike" kern="0" cap="none" spc="0" normalizeH="0" baseline="0" noProof="0" dirty="0" smtClean="0">
                <a:ln>
                  <a:noFill/>
                </a:ln>
                <a:solidFill>
                  <a:schemeClr val="tx1"/>
                </a:solidFill>
                <a:effectLst/>
                <a:uLnTx/>
                <a:uFillTx/>
                <a:latin typeface="+mn-lt"/>
              </a:rPr>
              <a:t>:</a:t>
            </a:r>
          </a:p>
          <a:p>
            <a:pPr marL="568325" lvl="1" indent="-222250">
              <a:spcBef>
                <a:spcPts val="600"/>
              </a:spcBef>
              <a:spcAft>
                <a:spcPts val="600"/>
              </a:spcAft>
              <a:buClr>
                <a:srgbClr val="AF242B"/>
              </a:buClr>
              <a:buSzPct val="75000"/>
              <a:buFont typeface="Wingdings" pitchFamily="2" charset="2"/>
              <a:buChar char="w"/>
              <a:defRPr/>
            </a:pPr>
            <a:r>
              <a:rPr lang="en-US" u="sng" kern="0" dirty="0">
                <a:latin typeface="+mn-lt"/>
              </a:rPr>
              <a:t>Tracks</a:t>
            </a:r>
            <a:r>
              <a:rPr lang="en-US" kern="0" dirty="0">
                <a:latin typeface="+mn-lt"/>
              </a:rPr>
              <a:t> </a:t>
            </a:r>
            <a:r>
              <a:rPr lang="en-US" kern="0" dirty="0" smtClean="0">
                <a:latin typeface="+mn-lt"/>
              </a:rPr>
              <a:t>all Pegasys transaction </a:t>
            </a:r>
            <a:r>
              <a:rPr lang="en-US" u="sng" kern="0" dirty="0" smtClean="0">
                <a:latin typeface="+mn-lt"/>
              </a:rPr>
              <a:t>referencing the Agreement</a:t>
            </a:r>
          </a:p>
          <a:p>
            <a:pPr marL="568325" lvl="1" indent="-222250">
              <a:spcBef>
                <a:spcPts val="600"/>
              </a:spcBef>
              <a:spcAft>
                <a:spcPts val="600"/>
              </a:spcAft>
              <a:buClr>
                <a:srgbClr val="AF242B"/>
              </a:buClr>
              <a:buSzPct val="75000"/>
              <a:buFont typeface="Wingdings" pitchFamily="2" charset="2"/>
              <a:buChar char="w"/>
              <a:defRPr/>
            </a:pPr>
            <a:r>
              <a:rPr lang="en-US" kern="0" dirty="0" smtClean="0">
                <a:latin typeface="+mn-lt"/>
              </a:rPr>
              <a:t>Provides </a:t>
            </a:r>
            <a:r>
              <a:rPr lang="en-US" u="sng" kern="0" dirty="0" smtClean="0">
                <a:latin typeface="+mn-lt"/>
              </a:rPr>
              <a:t>detailed information for each transaction</a:t>
            </a:r>
            <a:r>
              <a:rPr lang="en-US" kern="0" dirty="0" smtClean="0">
                <a:latin typeface="+mn-lt"/>
              </a:rPr>
              <a:t>, including: </a:t>
            </a:r>
          </a:p>
          <a:p>
            <a:pPr marL="1025525" lvl="2" indent="-222250">
              <a:spcBef>
                <a:spcPts val="600"/>
              </a:spcBef>
              <a:spcAft>
                <a:spcPts val="600"/>
              </a:spcAft>
              <a:buClr>
                <a:srgbClr val="AF242B"/>
              </a:buClr>
              <a:buSzPct val="75000"/>
              <a:buFont typeface="Wingdings" pitchFamily="2" charset="2"/>
              <a:buChar char="w"/>
              <a:defRPr/>
            </a:pPr>
            <a:r>
              <a:rPr lang="en-US" kern="0" dirty="0" smtClean="0">
                <a:latin typeface="+mn-lt"/>
              </a:rPr>
              <a:t>Advances, spending </a:t>
            </a:r>
            <a:r>
              <a:rPr lang="en-US" kern="0" dirty="0">
                <a:latin typeface="+mn-lt"/>
              </a:rPr>
              <a:t>(i.e. costs incurred to fill customer order), surcharges, receivables, and </a:t>
            </a:r>
            <a:r>
              <a:rPr lang="en-US" kern="0" dirty="0" smtClean="0">
                <a:latin typeface="+mn-lt"/>
              </a:rPr>
              <a:t>collections</a:t>
            </a:r>
          </a:p>
          <a:p>
            <a:pPr marL="688975" lvl="1" indent="-231775">
              <a:spcBef>
                <a:spcPts val="600"/>
              </a:spcBef>
              <a:spcAft>
                <a:spcPts val="600"/>
              </a:spcAft>
              <a:buClr>
                <a:srgbClr val="AF242B"/>
              </a:buClr>
              <a:buSzPct val="75000"/>
              <a:buFont typeface="Wingdings" pitchFamily="2" charset="2"/>
              <a:buChar char="w"/>
              <a:defRPr/>
            </a:pPr>
            <a:r>
              <a:rPr lang="en-US" kern="0" dirty="0"/>
              <a:t>Established by </a:t>
            </a:r>
            <a:r>
              <a:rPr lang="en-US" u="sng" kern="0" dirty="0"/>
              <a:t>processing a Pegasys Agreement Document</a:t>
            </a:r>
          </a:p>
          <a:p>
            <a:pPr marL="1146175" lvl="2" indent="-231775">
              <a:spcBef>
                <a:spcPts val="600"/>
              </a:spcBef>
              <a:spcAft>
                <a:spcPts val="600"/>
              </a:spcAft>
              <a:buClr>
                <a:srgbClr val="AF242B"/>
              </a:buClr>
              <a:buSzPct val="75000"/>
              <a:buFont typeface="Wingdings" pitchFamily="2" charset="2"/>
              <a:buChar char="w"/>
            </a:pPr>
            <a:r>
              <a:rPr lang="en-US" dirty="0"/>
              <a:t>Pegasys Document Categories:</a:t>
            </a:r>
          </a:p>
          <a:p>
            <a:pPr marL="1603375" lvl="3" indent="-231775">
              <a:spcBef>
                <a:spcPts val="600"/>
              </a:spcBef>
              <a:spcAft>
                <a:spcPts val="600"/>
              </a:spcAft>
              <a:buClr>
                <a:srgbClr val="AF242B"/>
              </a:buClr>
              <a:buSzPct val="75000"/>
              <a:buFont typeface="Wingdings" pitchFamily="2" charset="2"/>
              <a:buChar char="w"/>
            </a:pPr>
            <a:r>
              <a:rPr lang="en-US" dirty="0"/>
              <a:t>ED – </a:t>
            </a:r>
            <a:r>
              <a:rPr lang="en-US" u="sng" dirty="0"/>
              <a:t>External</a:t>
            </a:r>
            <a:r>
              <a:rPr lang="en-US" dirty="0"/>
              <a:t> Direct Agreement for </a:t>
            </a:r>
            <a:r>
              <a:rPr lang="en-US" u="sng" dirty="0"/>
              <a:t>external customers</a:t>
            </a:r>
          </a:p>
          <a:p>
            <a:pPr marL="1603375" lvl="3" indent="-231775">
              <a:spcBef>
                <a:spcPts val="600"/>
              </a:spcBef>
              <a:spcAft>
                <a:spcPts val="600"/>
              </a:spcAft>
              <a:buClr>
                <a:srgbClr val="AF242B"/>
              </a:buClr>
              <a:buSzPct val="75000"/>
              <a:buFont typeface="Wingdings" pitchFamily="2" charset="2"/>
              <a:buChar char="w"/>
            </a:pPr>
            <a:r>
              <a:rPr lang="en-US" dirty="0"/>
              <a:t>ID – </a:t>
            </a:r>
            <a:r>
              <a:rPr lang="en-US" u="sng" dirty="0"/>
              <a:t>Internal</a:t>
            </a:r>
            <a:r>
              <a:rPr lang="en-US" dirty="0"/>
              <a:t> Direct Agreement for </a:t>
            </a:r>
            <a:r>
              <a:rPr lang="en-US" u="sng" dirty="0"/>
              <a:t>internal customers</a:t>
            </a:r>
            <a:endParaRPr lang="en-US" kern="0" dirty="0"/>
          </a:p>
          <a:p>
            <a:pPr marL="568325" lvl="1" indent="-222250">
              <a:spcBef>
                <a:spcPts val="600"/>
              </a:spcBef>
              <a:spcAft>
                <a:spcPts val="600"/>
              </a:spcAft>
              <a:buClr>
                <a:srgbClr val="AF242B"/>
              </a:buClr>
              <a:buSzPct val="75000"/>
              <a:buFont typeface="Wingdings" pitchFamily="2" charset="2"/>
              <a:buChar char="w"/>
              <a:defRPr/>
            </a:pPr>
            <a:endParaRPr kumimoji="0" lang="en-US" b="0" i="0" u="none" strike="noStrike" kern="0" cap="none" spc="0" normalizeH="0" baseline="0" noProof="0" dirty="0" smtClean="0">
              <a:ln>
                <a:noFill/>
              </a:ln>
              <a:solidFill>
                <a:schemeClr val="tx1"/>
              </a:solidFill>
              <a:effectLst/>
              <a:uLnTx/>
              <a:uFillTx/>
              <a:latin typeface="+mn-lt"/>
            </a:endParaRPr>
          </a:p>
        </p:txBody>
      </p:sp>
    </p:spTree>
    <p:extLst>
      <p:ext uri="{BB962C8B-B14F-4D97-AF65-F5344CB8AC3E}">
        <p14:creationId xmlns:p14="http://schemas.microsoft.com/office/powerpoint/2010/main" val="2963232971"/>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PCAS Agreement Overview</a:t>
            </a:r>
            <a:endParaRPr lang="en-US" dirty="0"/>
          </a:p>
        </p:txBody>
      </p:sp>
      <p:sp>
        <p:nvSpPr>
          <p:cNvPr id="4" name="Footer Placeholder 3"/>
          <p:cNvSpPr>
            <a:spLocks noGrp="1"/>
          </p:cNvSpPr>
          <p:nvPr>
            <p:ph type="ftr" sz="quarter" idx="10"/>
          </p:nvPr>
        </p:nvSpPr>
        <p:spPr/>
        <p:txBody>
          <a:bodyPr/>
          <a:lstStyle/>
          <a:p>
            <a:pPr>
              <a:defRPr/>
            </a:pPr>
            <a:r>
              <a:rPr lang="en-US" dirty="0" smtClean="0"/>
              <a:t>CGI Federal Proprietary and Confidential</a:t>
            </a:r>
            <a:endParaRPr lang="en-US" dirty="0"/>
          </a:p>
        </p:txBody>
      </p:sp>
      <p:sp>
        <p:nvSpPr>
          <p:cNvPr id="5" name="Slide Number Placeholder 4"/>
          <p:cNvSpPr>
            <a:spLocks noGrp="1"/>
          </p:cNvSpPr>
          <p:nvPr>
            <p:ph type="sldNum" sz="quarter" idx="11"/>
          </p:nvPr>
        </p:nvSpPr>
        <p:spPr/>
        <p:txBody>
          <a:bodyPr/>
          <a:lstStyle/>
          <a:p>
            <a:pPr>
              <a:defRPr/>
            </a:pPr>
            <a:fld id="{5842F1FC-5FDD-41D6-BAD6-160FC7BE3BC4}" type="slidenum">
              <a:rPr lang="en-US" smtClean="0"/>
              <a:pPr>
                <a:defRPr/>
              </a:pPr>
              <a:t>105</a:t>
            </a:fld>
            <a:endParaRPr lang="en-US" dirty="0"/>
          </a:p>
        </p:txBody>
      </p:sp>
      <p:sp>
        <p:nvSpPr>
          <p:cNvPr id="8" name="Rectangle 3"/>
          <p:cNvSpPr txBox="1">
            <a:spLocks noChangeArrowheads="1"/>
          </p:cNvSpPr>
          <p:nvPr/>
        </p:nvSpPr>
        <p:spPr bwMode="auto">
          <a:xfrm>
            <a:off x="381000" y="1106424"/>
            <a:ext cx="8763000" cy="487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231775" lvl="0" indent="-231775">
              <a:spcBef>
                <a:spcPts val="600"/>
              </a:spcBef>
              <a:spcAft>
                <a:spcPts val="600"/>
              </a:spcAft>
              <a:buClr>
                <a:srgbClr val="AF242B"/>
              </a:buClr>
              <a:buSzPct val="75000"/>
              <a:buFont typeface="Wingdings" pitchFamily="2" charset="2"/>
              <a:buChar char="w"/>
              <a:defRPr/>
            </a:pPr>
            <a:endParaRPr kumimoji="0" lang="en-US" b="1" i="0" u="sng" strike="noStrike" kern="0" cap="none" spc="0" normalizeH="0" baseline="0" noProof="0" dirty="0" smtClean="0">
              <a:ln>
                <a:noFill/>
              </a:ln>
              <a:solidFill>
                <a:schemeClr val="tx1"/>
              </a:solidFill>
              <a:effectLst/>
              <a:uLnTx/>
              <a:uFillTx/>
              <a:latin typeface="+mn-lt"/>
            </a:endParaRPr>
          </a:p>
          <a:p>
            <a:pPr marL="231775" lvl="0" indent="-231775">
              <a:spcBef>
                <a:spcPts val="600"/>
              </a:spcBef>
              <a:spcAft>
                <a:spcPts val="600"/>
              </a:spcAft>
              <a:buClr>
                <a:srgbClr val="AF242B"/>
              </a:buClr>
              <a:buSzPct val="75000"/>
              <a:buFont typeface="Wingdings" pitchFamily="2" charset="2"/>
              <a:buChar char="w"/>
              <a:defRPr/>
            </a:pPr>
            <a:r>
              <a:rPr kumimoji="0" lang="en-US" sz="2000" b="1" i="0" u="sng" strike="noStrike" kern="0" cap="none" spc="0" normalizeH="0" baseline="0" noProof="0" dirty="0" smtClean="0">
                <a:ln>
                  <a:noFill/>
                </a:ln>
                <a:solidFill>
                  <a:schemeClr val="tx1"/>
                </a:solidFill>
                <a:effectLst/>
                <a:uLnTx/>
                <a:uFillTx/>
                <a:latin typeface="+mn-lt"/>
              </a:rPr>
              <a:t>Pegasys Agreement Entity</a:t>
            </a:r>
            <a:r>
              <a:rPr kumimoji="0" lang="en-US" sz="2000" b="1" i="0" u="none" strike="noStrike" kern="0" cap="none" spc="0" normalizeH="0" baseline="0" noProof="0" dirty="0" smtClean="0">
                <a:ln>
                  <a:noFill/>
                </a:ln>
                <a:solidFill>
                  <a:schemeClr val="tx1"/>
                </a:solidFill>
                <a:effectLst/>
                <a:uLnTx/>
                <a:uFillTx/>
                <a:latin typeface="+mn-lt"/>
              </a:rPr>
              <a:t>:</a:t>
            </a:r>
          </a:p>
          <a:p>
            <a:pPr marL="688975" lvl="1" indent="-231775">
              <a:spcBef>
                <a:spcPts val="600"/>
              </a:spcBef>
              <a:spcAft>
                <a:spcPts val="600"/>
              </a:spcAft>
              <a:buClr>
                <a:srgbClr val="AF242B"/>
              </a:buClr>
              <a:buSzPct val="75000"/>
              <a:buFont typeface="Wingdings" pitchFamily="2" charset="2"/>
              <a:buChar char="w"/>
              <a:defRPr/>
            </a:pPr>
            <a:r>
              <a:rPr lang="en-US" sz="2000" kern="0" dirty="0" smtClean="0">
                <a:solidFill>
                  <a:srgbClr val="000000"/>
                </a:solidFill>
                <a:latin typeface="+mn-lt"/>
              </a:rPr>
              <a:t>Agreement </a:t>
            </a:r>
            <a:r>
              <a:rPr lang="en-US" sz="2000" kern="0" dirty="0">
                <a:solidFill>
                  <a:srgbClr val="000000"/>
                </a:solidFill>
                <a:latin typeface="+mn-lt"/>
              </a:rPr>
              <a:t>terms can be updated by:</a:t>
            </a:r>
          </a:p>
          <a:p>
            <a:pPr marL="1025525" lvl="2" indent="-222250">
              <a:spcBef>
                <a:spcPts val="600"/>
              </a:spcBef>
              <a:spcAft>
                <a:spcPts val="600"/>
              </a:spcAft>
              <a:buClr>
                <a:srgbClr val="AF242B"/>
              </a:buClr>
              <a:buSzPct val="75000"/>
              <a:buFont typeface="Wingdings" pitchFamily="2" charset="2"/>
              <a:buChar char="w"/>
              <a:defRPr/>
            </a:pPr>
            <a:r>
              <a:rPr lang="en-US" sz="2000" kern="0" dirty="0" smtClean="0">
                <a:solidFill>
                  <a:srgbClr val="000000"/>
                </a:solidFill>
                <a:latin typeface="+mn-lt"/>
              </a:rPr>
              <a:t>Processing </a:t>
            </a:r>
            <a:r>
              <a:rPr lang="en-US" sz="2000" kern="0" dirty="0">
                <a:solidFill>
                  <a:srgbClr val="000000"/>
                </a:solidFill>
                <a:latin typeface="+mn-lt"/>
              </a:rPr>
              <a:t>a new Document with the original </a:t>
            </a:r>
            <a:r>
              <a:rPr lang="en-US" sz="2000" u="sng" kern="0" dirty="0">
                <a:solidFill>
                  <a:srgbClr val="000000"/>
                </a:solidFill>
                <a:latin typeface="+mn-lt"/>
              </a:rPr>
              <a:t>Agreement Number</a:t>
            </a:r>
            <a:r>
              <a:rPr lang="en-US" sz="2000" kern="0" dirty="0">
                <a:solidFill>
                  <a:srgbClr val="000000"/>
                </a:solidFill>
                <a:latin typeface="+mn-lt"/>
              </a:rPr>
              <a:t> to update the entity</a:t>
            </a:r>
          </a:p>
          <a:p>
            <a:pPr marL="688975" lvl="1" indent="-231775">
              <a:spcBef>
                <a:spcPts val="600"/>
              </a:spcBef>
              <a:spcAft>
                <a:spcPts val="600"/>
              </a:spcAft>
              <a:buClr>
                <a:srgbClr val="AF242B"/>
              </a:buClr>
              <a:buSzPct val="75000"/>
              <a:buFont typeface="Wingdings" pitchFamily="2" charset="2"/>
              <a:buChar char="w"/>
            </a:pPr>
            <a:endParaRPr lang="en-US" dirty="0"/>
          </a:p>
        </p:txBody>
      </p:sp>
    </p:spTree>
    <p:extLst>
      <p:ext uri="{BB962C8B-B14F-4D97-AF65-F5344CB8AC3E}">
        <p14:creationId xmlns:p14="http://schemas.microsoft.com/office/powerpoint/2010/main" val="880452372"/>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bwMode="auto">
          <a:xfrm>
            <a:off x="7836195" y="6030243"/>
            <a:ext cx="1169582" cy="794783"/>
          </a:xfrm>
          <a:prstGeom prst="rect">
            <a:avLst/>
          </a:pr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2" name="Title 1"/>
          <p:cNvSpPr>
            <a:spLocks noGrp="1"/>
          </p:cNvSpPr>
          <p:nvPr>
            <p:ph type="title"/>
          </p:nvPr>
        </p:nvSpPr>
        <p:spPr/>
        <p:txBody>
          <a:bodyPr/>
          <a:lstStyle/>
          <a:p>
            <a:r>
              <a:rPr lang="en-US" dirty="0" smtClean="0"/>
              <a:t>Agreement Attributes</a:t>
            </a:r>
            <a:endParaRPr lang="en-US" dirty="0"/>
          </a:p>
        </p:txBody>
      </p:sp>
      <p:sp>
        <p:nvSpPr>
          <p:cNvPr id="4" name="Footer Placeholder 3"/>
          <p:cNvSpPr>
            <a:spLocks noGrp="1"/>
          </p:cNvSpPr>
          <p:nvPr>
            <p:ph type="ftr" sz="quarter" idx="10"/>
          </p:nvPr>
        </p:nvSpPr>
        <p:spPr/>
        <p:txBody>
          <a:bodyPr/>
          <a:lstStyle/>
          <a:p>
            <a:pPr>
              <a:defRPr/>
            </a:pPr>
            <a:r>
              <a:rPr lang="en-US" dirty="0" smtClean="0"/>
              <a:t>CGI Federal Proprietary and Confidential</a:t>
            </a:r>
            <a:endParaRPr lang="en-US" dirty="0"/>
          </a:p>
        </p:txBody>
      </p:sp>
      <p:sp>
        <p:nvSpPr>
          <p:cNvPr id="5" name="Slide Number Placeholder 4"/>
          <p:cNvSpPr>
            <a:spLocks noGrp="1"/>
          </p:cNvSpPr>
          <p:nvPr>
            <p:ph type="sldNum" sz="quarter" idx="11"/>
          </p:nvPr>
        </p:nvSpPr>
        <p:spPr/>
        <p:txBody>
          <a:bodyPr/>
          <a:lstStyle/>
          <a:p>
            <a:pPr>
              <a:defRPr/>
            </a:pPr>
            <a:fld id="{5842F1FC-5FDD-41D6-BAD6-160FC7BE3BC4}" type="slidenum">
              <a:rPr lang="en-US" smtClean="0"/>
              <a:pPr>
                <a:defRPr/>
              </a:pPr>
              <a:t>106</a:t>
            </a:fld>
            <a:endParaRPr lang="en-US" dirty="0"/>
          </a:p>
        </p:txBody>
      </p:sp>
      <p:graphicFrame>
        <p:nvGraphicFramePr>
          <p:cNvPr id="8" name="Table 7"/>
          <p:cNvGraphicFramePr>
            <a:graphicFrameLocks noGrp="1"/>
          </p:cNvGraphicFramePr>
          <p:nvPr>
            <p:extLst>
              <p:ext uri="{D42A27DB-BD31-4B8C-83A1-F6EECF244321}">
                <p14:modId xmlns:p14="http://schemas.microsoft.com/office/powerpoint/2010/main" val="3144326288"/>
              </p:ext>
            </p:extLst>
          </p:nvPr>
        </p:nvGraphicFramePr>
        <p:xfrm>
          <a:off x="4999513" y="1191490"/>
          <a:ext cx="3550721" cy="5335837"/>
        </p:xfrm>
        <a:graphic>
          <a:graphicData uri="http://schemas.openxmlformats.org/drawingml/2006/table">
            <a:tbl>
              <a:tblPr>
                <a:tableStyleId>{5C22544A-7EE6-4342-B048-85BDC9FD1C3A}</a:tableStyleId>
              </a:tblPr>
              <a:tblGrid>
                <a:gridCol w="3550721"/>
              </a:tblGrid>
              <a:tr h="410449">
                <a:tc>
                  <a:txBody>
                    <a:bodyPr/>
                    <a:lstStyle/>
                    <a:p>
                      <a:pPr marL="57150" indent="0" algn="l" fontAlgn="b"/>
                      <a:r>
                        <a:rPr lang="en-US" sz="1800" b="1" u="none" strike="noStrike" dirty="0">
                          <a:effectLst/>
                        </a:rPr>
                        <a:t>Customer </a:t>
                      </a:r>
                      <a:r>
                        <a:rPr lang="en-US" sz="1800" b="1" u="none" strike="noStrike" dirty="0" smtClean="0">
                          <a:effectLst/>
                        </a:rPr>
                        <a:t>Type:</a:t>
                      </a:r>
                      <a:endParaRPr lang="en-US" sz="1800" b="1" i="0" u="none" strike="noStrike" dirty="0">
                        <a:solidFill>
                          <a:srgbClr val="000000"/>
                        </a:solidFill>
                        <a:effectLst/>
                        <a:latin typeface="Calibri"/>
                      </a:endParaRPr>
                    </a:p>
                  </a:txBody>
                  <a:tcPr marL="9525" marR="9525" marT="9525" marB="0" anchor="ctr">
                    <a:solidFill>
                      <a:schemeClr val="accent5">
                        <a:lumMod val="90000"/>
                      </a:schemeClr>
                    </a:solidFill>
                  </a:tcPr>
                </a:tc>
              </a:tr>
              <a:tr h="410449">
                <a:tc>
                  <a:txBody>
                    <a:bodyPr/>
                    <a:lstStyle/>
                    <a:p>
                      <a:pPr marL="742950" lvl="1" indent="-285750" algn="l" fontAlgn="b">
                        <a:buFont typeface="Arial" pitchFamily="34" charset="0"/>
                        <a:buChar char="•"/>
                      </a:pPr>
                      <a:r>
                        <a:rPr lang="en-US" sz="1800" u="none" strike="noStrike" dirty="0" smtClean="0">
                          <a:effectLst/>
                        </a:rPr>
                        <a:t>Internal</a:t>
                      </a:r>
                      <a:endParaRPr lang="en-US" sz="1800" b="0" i="0" u="none" strike="noStrike" dirty="0">
                        <a:solidFill>
                          <a:srgbClr val="000000"/>
                        </a:solidFill>
                        <a:effectLst/>
                        <a:latin typeface="Calibri"/>
                      </a:endParaRPr>
                    </a:p>
                  </a:txBody>
                  <a:tcPr marL="9525" marR="9525" marT="9525" marB="0" anchor="ctr"/>
                </a:tc>
              </a:tr>
              <a:tr h="410449">
                <a:tc>
                  <a:txBody>
                    <a:bodyPr/>
                    <a:lstStyle/>
                    <a:p>
                      <a:pPr marL="742950" lvl="1" indent="-285750" algn="l" fontAlgn="b">
                        <a:buFont typeface="Arial" pitchFamily="34" charset="0"/>
                        <a:buChar char="•"/>
                      </a:pPr>
                      <a:r>
                        <a:rPr lang="en-US" sz="1800" u="none" strike="noStrike" dirty="0" smtClean="0">
                          <a:effectLst/>
                        </a:rPr>
                        <a:t>External</a:t>
                      </a:r>
                      <a:endParaRPr lang="en-US" sz="1800" b="0" i="0" u="none" strike="noStrike" dirty="0">
                        <a:solidFill>
                          <a:srgbClr val="000000"/>
                        </a:solidFill>
                        <a:effectLst/>
                        <a:latin typeface="Calibri"/>
                      </a:endParaRPr>
                    </a:p>
                  </a:txBody>
                  <a:tcPr marL="9525" marR="9525" marT="9525" marB="0" anchor="ctr"/>
                </a:tc>
              </a:tr>
              <a:tr h="410449">
                <a:tc>
                  <a:txBody>
                    <a:bodyPr/>
                    <a:lstStyle/>
                    <a:p>
                      <a:pPr marL="1200150" lvl="2" indent="-285750" algn="l" fontAlgn="b">
                        <a:buFont typeface="Courier New" pitchFamily="49" charset="0"/>
                        <a:buChar char="o"/>
                      </a:pPr>
                      <a:r>
                        <a:rPr lang="en-US" sz="1800" b="0" i="0" u="none" strike="noStrike" baseline="0" dirty="0" smtClean="0">
                          <a:solidFill>
                            <a:schemeClr val="dk1"/>
                          </a:solidFill>
                          <a:effectLst/>
                          <a:latin typeface="+mn-lt"/>
                        </a:rPr>
                        <a:t>Federal</a:t>
                      </a:r>
                      <a:endParaRPr lang="en-US" sz="1800" b="0" i="0" u="none" strike="noStrike" dirty="0">
                        <a:solidFill>
                          <a:srgbClr val="000000"/>
                        </a:solidFill>
                        <a:effectLst/>
                        <a:latin typeface="Calibri"/>
                      </a:endParaRPr>
                    </a:p>
                  </a:txBody>
                  <a:tcPr marL="9525" marR="9525" marT="9525" marB="0" anchor="ctr"/>
                </a:tc>
              </a:tr>
              <a:tr h="410449">
                <a:tc>
                  <a:txBody>
                    <a:bodyPr/>
                    <a:lstStyle/>
                    <a:p>
                      <a:pPr marL="1200150" lvl="2" indent="-285750" algn="l" fontAlgn="b">
                        <a:buFont typeface="Courier New" pitchFamily="49" charset="0"/>
                        <a:buChar char="o"/>
                      </a:pPr>
                      <a:r>
                        <a:rPr lang="en-US" sz="1800" u="none" strike="noStrike" dirty="0" smtClean="0">
                          <a:effectLst/>
                        </a:rPr>
                        <a:t>Non-Federal</a:t>
                      </a:r>
                      <a:endParaRPr lang="en-US" sz="1800" b="0" i="0" u="none" strike="noStrike" dirty="0">
                        <a:solidFill>
                          <a:srgbClr val="000000"/>
                        </a:solidFill>
                        <a:effectLst/>
                        <a:latin typeface="Calibri"/>
                      </a:endParaRPr>
                    </a:p>
                  </a:txBody>
                  <a:tcPr marL="9525" marR="9525" marT="9525" marB="0" anchor="ctr"/>
                </a:tc>
              </a:tr>
              <a:tr h="410449">
                <a:tc>
                  <a:txBody>
                    <a:bodyPr/>
                    <a:lstStyle/>
                    <a:p>
                      <a:pPr marL="57150" indent="0" algn="l" fontAlgn="b"/>
                      <a:r>
                        <a:rPr lang="en-US" sz="1800" b="1" u="none" strike="noStrike" dirty="0">
                          <a:effectLst/>
                        </a:rPr>
                        <a:t>Billing </a:t>
                      </a:r>
                      <a:r>
                        <a:rPr lang="en-US" sz="1800" b="1" u="none" strike="noStrike" dirty="0" smtClean="0">
                          <a:effectLst/>
                        </a:rPr>
                        <a:t>Method</a:t>
                      </a:r>
                      <a:endParaRPr lang="en-US" sz="1800" b="1" i="0" u="none" strike="noStrike" dirty="0">
                        <a:solidFill>
                          <a:srgbClr val="000000"/>
                        </a:solidFill>
                        <a:effectLst/>
                        <a:latin typeface="Calibri"/>
                      </a:endParaRPr>
                    </a:p>
                  </a:txBody>
                  <a:tcPr marL="9525" marR="9525" marT="9525" marB="0" anchor="ctr">
                    <a:solidFill>
                      <a:schemeClr val="accent5">
                        <a:lumMod val="90000"/>
                      </a:schemeClr>
                    </a:solidFill>
                  </a:tcPr>
                </a:tc>
              </a:tr>
              <a:tr h="410449">
                <a:tc>
                  <a:txBody>
                    <a:bodyPr/>
                    <a:lstStyle/>
                    <a:p>
                      <a:pPr marL="742950" lvl="1" indent="-285750" algn="l" fontAlgn="b">
                        <a:buFont typeface="Arial" pitchFamily="34" charset="0"/>
                        <a:buChar char="•"/>
                      </a:pPr>
                      <a:r>
                        <a:rPr lang="en-US" sz="1800" u="none" strike="noStrike" dirty="0" smtClean="0">
                          <a:effectLst/>
                        </a:rPr>
                        <a:t>IPAC</a:t>
                      </a:r>
                      <a:endParaRPr lang="en-US" sz="1800" b="0" i="0" u="none" strike="noStrike" dirty="0">
                        <a:solidFill>
                          <a:srgbClr val="000000"/>
                        </a:solidFill>
                        <a:effectLst/>
                        <a:latin typeface="Calibri"/>
                      </a:endParaRPr>
                    </a:p>
                  </a:txBody>
                  <a:tcPr marL="9525" marR="9525" marT="9525" marB="0" anchor="ctr"/>
                </a:tc>
              </a:tr>
              <a:tr h="410449">
                <a:tc>
                  <a:txBody>
                    <a:bodyPr/>
                    <a:lstStyle/>
                    <a:p>
                      <a:pPr marL="742950" lvl="1" indent="-285750" algn="l" fontAlgn="b">
                        <a:buFont typeface="Arial" pitchFamily="34" charset="0"/>
                        <a:buChar char="•"/>
                      </a:pPr>
                      <a:r>
                        <a:rPr lang="en-US" sz="1800" u="none" strike="noStrike" dirty="0" smtClean="0">
                          <a:effectLst/>
                        </a:rPr>
                        <a:t>Standard/Non-IPAC</a:t>
                      </a:r>
                      <a:endParaRPr lang="en-US" sz="1800" b="0" i="0" u="none" strike="noStrike" dirty="0">
                        <a:solidFill>
                          <a:srgbClr val="000000"/>
                        </a:solidFill>
                        <a:effectLst/>
                        <a:latin typeface="Calibri"/>
                      </a:endParaRPr>
                    </a:p>
                  </a:txBody>
                  <a:tcPr marL="9525" marR="9525" marT="9525" marB="0" anchor="ctr"/>
                </a:tc>
              </a:tr>
              <a:tr h="410449">
                <a:tc>
                  <a:txBody>
                    <a:bodyPr/>
                    <a:lstStyle/>
                    <a:p>
                      <a:pPr marL="742950" lvl="1" indent="-285750" algn="l" fontAlgn="b">
                        <a:buFont typeface="Arial" pitchFamily="34" charset="0"/>
                        <a:buChar char="•"/>
                      </a:pPr>
                      <a:r>
                        <a:rPr lang="en-US" sz="1800" u="none" strike="noStrike" dirty="0" smtClean="0">
                          <a:effectLst/>
                        </a:rPr>
                        <a:t>Interfund/Intrafund</a:t>
                      </a:r>
                      <a:endParaRPr lang="en-US" sz="1800" b="0" i="0" u="none" strike="noStrike" dirty="0">
                        <a:solidFill>
                          <a:srgbClr val="000000"/>
                        </a:solidFill>
                        <a:effectLst/>
                        <a:latin typeface="Calibri"/>
                      </a:endParaRPr>
                    </a:p>
                  </a:txBody>
                  <a:tcPr marL="9525" marR="9525" marT="9525" marB="0" anchor="ctr"/>
                </a:tc>
              </a:tr>
              <a:tr h="410449">
                <a:tc>
                  <a:txBody>
                    <a:bodyPr/>
                    <a:lstStyle/>
                    <a:p>
                      <a:pPr marL="57150" indent="0" algn="l" fontAlgn="b"/>
                      <a:r>
                        <a:rPr lang="en-US" sz="1800" b="1" u="none" strike="noStrike" dirty="0">
                          <a:effectLst/>
                        </a:rPr>
                        <a:t>Billing </a:t>
                      </a:r>
                      <a:r>
                        <a:rPr lang="en-US" sz="1800" b="1" u="none" strike="noStrike" dirty="0" smtClean="0">
                          <a:effectLst/>
                        </a:rPr>
                        <a:t>Model</a:t>
                      </a:r>
                      <a:endParaRPr lang="en-US" sz="1800" b="1" i="0" u="none" strike="noStrike" dirty="0">
                        <a:solidFill>
                          <a:srgbClr val="000000"/>
                        </a:solidFill>
                        <a:effectLst/>
                        <a:latin typeface="Calibri"/>
                      </a:endParaRPr>
                    </a:p>
                  </a:txBody>
                  <a:tcPr marL="9525" marR="9525" marT="9525" marB="0" anchor="ctr">
                    <a:solidFill>
                      <a:schemeClr val="accent5">
                        <a:lumMod val="90000"/>
                      </a:schemeClr>
                    </a:solidFill>
                  </a:tcPr>
                </a:tc>
              </a:tr>
              <a:tr h="410449">
                <a:tc>
                  <a:txBody>
                    <a:bodyPr/>
                    <a:lstStyle/>
                    <a:p>
                      <a:pPr marL="742950" lvl="1" indent="-285750" algn="l" fontAlgn="b">
                        <a:buFont typeface="Arial" pitchFamily="34" charset="0"/>
                        <a:buChar char="•"/>
                      </a:pPr>
                      <a:r>
                        <a:rPr lang="en-US" sz="1800" u="none" strike="noStrike" dirty="0" smtClean="0">
                          <a:effectLst/>
                        </a:rPr>
                        <a:t>Recurring </a:t>
                      </a:r>
                      <a:endParaRPr lang="en-US" sz="1800" b="0" i="0" u="none" strike="noStrike" dirty="0">
                        <a:solidFill>
                          <a:srgbClr val="000000"/>
                        </a:solidFill>
                        <a:effectLst/>
                        <a:latin typeface="Calibri"/>
                      </a:endParaRPr>
                    </a:p>
                  </a:txBody>
                  <a:tcPr marL="9525" marR="9525" marT="9525" marB="0" anchor="ctr"/>
                </a:tc>
              </a:tr>
              <a:tr h="410449">
                <a:tc>
                  <a:txBody>
                    <a:bodyPr/>
                    <a:lstStyle/>
                    <a:p>
                      <a:pPr marL="742950" lvl="1" indent="-285750" algn="l" fontAlgn="b">
                        <a:buFont typeface="Arial" pitchFamily="34" charset="0"/>
                        <a:buChar char="•"/>
                      </a:pPr>
                      <a:r>
                        <a:rPr lang="en-US" sz="1800" u="none" strike="noStrike" dirty="0" smtClean="0">
                          <a:effectLst/>
                        </a:rPr>
                        <a:t>Spending-Based</a:t>
                      </a:r>
                      <a:endParaRPr lang="en-US" sz="1800" b="0" i="0" u="none" strike="noStrike" dirty="0">
                        <a:solidFill>
                          <a:srgbClr val="000000"/>
                        </a:solidFill>
                        <a:effectLst/>
                        <a:latin typeface="Calibri"/>
                      </a:endParaRPr>
                    </a:p>
                  </a:txBody>
                  <a:tcPr marL="9525" marR="9525" marT="9525" marB="0" anchor="ctr"/>
                </a:tc>
              </a:tr>
              <a:tr h="410449">
                <a:tc>
                  <a:txBody>
                    <a:bodyPr/>
                    <a:lstStyle/>
                    <a:p>
                      <a:pPr marL="742950" lvl="1" indent="-285750" algn="l" fontAlgn="b">
                        <a:buFont typeface="Arial" pitchFamily="34" charset="0"/>
                        <a:buChar char="•"/>
                      </a:pPr>
                      <a:r>
                        <a:rPr lang="en-US" sz="1800" b="0" i="0" u="none" strike="noStrike" dirty="0" smtClean="0">
                          <a:solidFill>
                            <a:srgbClr val="000000"/>
                          </a:solidFill>
                          <a:effectLst/>
                          <a:latin typeface="Arial" pitchFamily="34" charset="0"/>
                          <a:cs typeface="Arial" pitchFamily="34" charset="0"/>
                        </a:rPr>
                        <a:t>DBR/PCAS Hybrid</a:t>
                      </a:r>
                      <a:endParaRPr lang="en-US" sz="1800" b="0" i="0" u="none" strike="noStrike" dirty="0">
                        <a:solidFill>
                          <a:srgbClr val="000000"/>
                        </a:solidFill>
                        <a:effectLst/>
                        <a:latin typeface="Arial" pitchFamily="34" charset="0"/>
                        <a:cs typeface="Arial" pitchFamily="34" charset="0"/>
                      </a:endParaRPr>
                    </a:p>
                  </a:txBody>
                  <a:tcPr marL="9525" marR="9525" marT="9525" marB="0" anchor="ctr"/>
                </a:tc>
              </a:tr>
            </a:tbl>
          </a:graphicData>
        </a:graphic>
      </p:graphicFrame>
      <p:sp>
        <p:nvSpPr>
          <p:cNvPr id="6" name="Content Placeholder 2"/>
          <p:cNvSpPr>
            <a:spLocks noGrp="1"/>
          </p:cNvSpPr>
          <p:nvPr>
            <p:ph idx="4294967295"/>
          </p:nvPr>
        </p:nvSpPr>
        <p:spPr>
          <a:xfrm>
            <a:off x="498764" y="1940647"/>
            <a:ext cx="4548249" cy="3023239"/>
          </a:xfrm>
          <a:prstGeom prst="rect">
            <a:avLst/>
          </a:prstGeom>
        </p:spPr>
        <p:txBody>
          <a:bodyPr/>
          <a:lstStyle/>
          <a:p>
            <a:pPr>
              <a:spcBef>
                <a:spcPts val="600"/>
              </a:spcBef>
              <a:spcAft>
                <a:spcPts val="600"/>
              </a:spcAft>
            </a:pPr>
            <a:r>
              <a:rPr lang="en-US" sz="2000" dirty="0" smtClean="0"/>
              <a:t>Agreements in Pegasys can be categorized by various attributes, including:</a:t>
            </a:r>
          </a:p>
          <a:p>
            <a:pPr lvl="1">
              <a:spcBef>
                <a:spcPts val="600"/>
              </a:spcBef>
              <a:spcAft>
                <a:spcPts val="600"/>
              </a:spcAft>
            </a:pPr>
            <a:r>
              <a:rPr lang="en-US" sz="2000" dirty="0" smtClean="0"/>
              <a:t>Customer Type</a:t>
            </a:r>
          </a:p>
          <a:p>
            <a:pPr lvl="1">
              <a:spcBef>
                <a:spcPts val="600"/>
              </a:spcBef>
              <a:spcAft>
                <a:spcPts val="600"/>
              </a:spcAft>
            </a:pPr>
            <a:r>
              <a:rPr lang="en-US" sz="2000" dirty="0" smtClean="0"/>
              <a:t>Billing Method</a:t>
            </a:r>
          </a:p>
          <a:p>
            <a:pPr lvl="1">
              <a:spcBef>
                <a:spcPts val="600"/>
              </a:spcBef>
              <a:spcAft>
                <a:spcPts val="600"/>
              </a:spcAft>
            </a:pPr>
            <a:r>
              <a:rPr lang="en-US" sz="2000" dirty="0" smtClean="0"/>
              <a:t>Billing Model</a:t>
            </a:r>
          </a:p>
        </p:txBody>
      </p:sp>
    </p:spTree>
    <p:extLst>
      <p:ext uri="{BB962C8B-B14F-4D97-AF65-F5344CB8AC3E}">
        <p14:creationId xmlns:p14="http://schemas.microsoft.com/office/powerpoint/2010/main" val="109630407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613" y="331788"/>
            <a:ext cx="8296501" cy="563562"/>
          </a:xfrm>
        </p:spPr>
        <p:txBody>
          <a:bodyPr>
            <a:noAutofit/>
          </a:bodyPr>
          <a:lstStyle/>
          <a:p>
            <a:r>
              <a:rPr lang="en-US" dirty="0" smtClean="0"/>
              <a:t>Customer Type – External vs. Internal</a:t>
            </a:r>
            <a:endParaRPr lang="en-US" dirty="0"/>
          </a:p>
        </p:txBody>
      </p:sp>
      <p:sp>
        <p:nvSpPr>
          <p:cNvPr id="3" name="Content Placeholder 2"/>
          <p:cNvSpPr>
            <a:spLocks noGrp="1"/>
          </p:cNvSpPr>
          <p:nvPr>
            <p:ph idx="4294967295"/>
          </p:nvPr>
        </p:nvSpPr>
        <p:spPr>
          <a:xfrm>
            <a:off x="318053" y="1143362"/>
            <a:ext cx="5260769" cy="2631353"/>
          </a:xfrm>
          <a:prstGeom prst="rect">
            <a:avLst/>
          </a:prstGeom>
        </p:spPr>
        <p:txBody>
          <a:bodyPr/>
          <a:lstStyle/>
          <a:p>
            <a:r>
              <a:rPr lang="en-US" sz="2000" b="1" dirty="0" smtClean="0"/>
              <a:t>External Direct Agreement (ED)</a:t>
            </a:r>
          </a:p>
          <a:p>
            <a:pPr lvl="1"/>
            <a:r>
              <a:rPr lang="en-US" sz="1800" dirty="0" smtClean="0"/>
              <a:t>Used when GSA enters into an Agreement with an entity outside the agency (Federal, state, private company/individual)</a:t>
            </a:r>
          </a:p>
          <a:p>
            <a:pPr lvl="1"/>
            <a:r>
              <a:rPr lang="en-US" sz="1800" dirty="0" smtClean="0"/>
              <a:t>Two </a:t>
            </a:r>
            <a:r>
              <a:rPr lang="en-US" sz="1800" dirty="0"/>
              <a:t>types of </a:t>
            </a:r>
            <a:r>
              <a:rPr lang="en-US" sz="1800" dirty="0" smtClean="0"/>
              <a:t>transactions are used </a:t>
            </a:r>
            <a:r>
              <a:rPr lang="en-US" sz="1800" dirty="0"/>
              <a:t>to </a:t>
            </a:r>
            <a:r>
              <a:rPr lang="en-US" sz="1800" dirty="0" smtClean="0"/>
              <a:t>record revenue for </a:t>
            </a:r>
            <a:r>
              <a:rPr lang="en-US" sz="1800" dirty="0"/>
              <a:t>an External Direct Agreement</a:t>
            </a:r>
            <a:r>
              <a:rPr lang="en-US" sz="1800" dirty="0" smtClean="0"/>
              <a:t>:</a:t>
            </a:r>
          </a:p>
          <a:p>
            <a:pPr lvl="2"/>
            <a:r>
              <a:rPr lang="en-US" sz="1500" u="sng" dirty="0" smtClean="0"/>
              <a:t>Billing Documents</a:t>
            </a:r>
          </a:p>
          <a:p>
            <a:pPr lvl="2"/>
            <a:r>
              <a:rPr lang="en-US" sz="1500" u="sng" dirty="0" smtClean="0"/>
              <a:t>Advance Offsets</a:t>
            </a:r>
            <a:r>
              <a:rPr lang="en-US" sz="1500" dirty="0" smtClean="0"/>
              <a:t> (CR) if payment is funded by Advance Payment (CR)</a:t>
            </a:r>
          </a:p>
        </p:txBody>
      </p:sp>
      <p:graphicFrame>
        <p:nvGraphicFramePr>
          <p:cNvPr id="31" name="Diagram 30"/>
          <p:cNvGraphicFramePr/>
          <p:nvPr>
            <p:extLst>
              <p:ext uri="{D42A27DB-BD31-4B8C-83A1-F6EECF244321}">
                <p14:modId xmlns:p14="http://schemas.microsoft.com/office/powerpoint/2010/main" val="610843037"/>
              </p:ext>
            </p:extLst>
          </p:nvPr>
        </p:nvGraphicFramePr>
        <p:xfrm>
          <a:off x="572383" y="3898875"/>
          <a:ext cx="3123209" cy="26543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34" name="Diagram 33"/>
          <p:cNvGraphicFramePr/>
          <p:nvPr>
            <p:extLst>
              <p:ext uri="{D42A27DB-BD31-4B8C-83A1-F6EECF244321}">
                <p14:modId xmlns:p14="http://schemas.microsoft.com/office/powerpoint/2010/main" val="3956459359"/>
              </p:ext>
            </p:extLst>
          </p:nvPr>
        </p:nvGraphicFramePr>
        <p:xfrm>
          <a:off x="5578822" y="1228127"/>
          <a:ext cx="3393727" cy="2782916"/>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36" name="Content Placeholder 2"/>
          <p:cNvSpPr txBox="1">
            <a:spLocks/>
          </p:cNvSpPr>
          <p:nvPr/>
        </p:nvSpPr>
        <p:spPr bwMode="auto">
          <a:xfrm>
            <a:off x="3370881" y="4132993"/>
            <a:ext cx="5462381" cy="206592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a:lstStyle>
          <a:p>
            <a:r>
              <a:rPr lang="en-US" sz="2000" b="1" dirty="0" smtClean="0">
                <a:solidFill>
                  <a:srgbClr val="000000"/>
                </a:solidFill>
              </a:rPr>
              <a:t>Internal </a:t>
            </a:r>
            <a:r>
              <a:rPr lang="en-US" sz="2000" b="1" dirty="0">
                <a:solidFill>
                  <a:srgbClr val="000000"/>
                </a:solidFill>
              </a:rPr>
              <a:t>Direct Agreement (ID)</a:t>
            </a:r>
          </a:p>
          <a:p>
            <a:pPr lvl="1"/>
            <a:r>
              <a:rPr lang="en-US" sz="1800" dirty="0">
                <a:solidFill>
                  <a:srgbClr val="000000"/>
                </a:solidFill>
              </a:rPr>
              <a:t>Used when GSA enters into an Agreement with another service/office/business line within GSA</a:t>
            </a:r>
          </a:p>
          <a:p>
            <a:pPr lvl="1"/>
            <a:r>
              <a:rPr lang="en-US" sz="1800" dirty="0" smtClean="0">
                <a:solidFill>
                  <a:srgbClr val="000000"/>
                </a:solidFill>
              </a:rPr>
              <a:t>Used to generate </a:t>
            </a:r>
            <a:r>
              <a:rPr lang="en-US" sz="1800" u="sng" dirty="0">
                <a:solidFill>
                  <a:srgbClr val="000000"/>
                </a:solidFill>
              </a:rPr>
              <a:t>Internal Vouchers</a:t>
            </a:r>
            <a:r>
              <a:rPr lang="en-US" sz="1800" dirty="0">
                <a:solidFill>
                  <a:srgbClr val="000000"/>
                </a:solidFill>
              </a:rPr>
              <a:t> to simultaneously record expense for the buyer and revenue for the </a:t>
            </a:r>
            <a:r>
              <a:rPr lang="en-US" sz="1800" dirty="0" smtClean="0">
                <a:solidFill>
                  <a:srgbClr val="000000"/>
                </a:solidFill>
              </a:rPr>
              <a:t>seller</a:t>
            </a:r>
            <a:endParaRPr lang="en-US" sz="1800" dirty="0">
              <a:solidFill>
                <a:srgbClr val="000000"/>
              </a:solidFill>
            </a:endParaRPr>
          </a:p>
        </p:txBody>
      </p:sp>
      <p:sp>
        <p:nvSpPr>
          <p:cNvPr id="48" name="Left-Up Arrow 47"/>
          <p:cNvSpPr/>
          <p:nvPr/>
        </p:nvSpPr>
        <p:spPr bwMode="auto">
          <a:xfrm rot="16200000">
            <a:off x="2546346" y="4132992"/>
            <a:ext cx="581891" cy="605262"/>
          </a:xfrm>
          <a:prstGeom prst="leftUpArrow">
            <a:avLst>
              <a:gd name="adj1" fmla="val 29082"/>
              <a:gd name="adj2" fmla="val 25000"/>
              <a:gd name="adj3" fmla="val 27041"/>
            </a:avLst>
          </a:prstGeom>
          <a:ln>
            <a:solidFill>
              <a:schemeClr val="accent1">
                <a:lumMod val="90000"/>
              </a:schemeClr>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none" lIns="91440" tIns="45720" rIns="91440" bIns="45720" numCol="1" rtlCol="0" anchor="ctr" anchorCtr="0" compatLnSpc="1">
            <a:prstTxWarp prst="textNoShape">
              <a:avLst/>
            </a:prstTxWarp>
          </a:bodyPr>
          <a:lstStyle/>
          <a:p>
            <a:endParaRPr lang="en-US" dirty="0">
              <a:solidFill>
                <a:srgbClr val="000000"/>
              </a:solidFill>
            </a:endParaRPr>
          </a:p>
        </p:txBody>
      </p:sp>
      <p:sp>
        <p:nvSpPr>
          <p:cNvPr id="49" name="Left-Up Arrow 48"/>
          <p:cNvSpPr/>
          <p:nvPr/>
        </p:nvSpPr>
        <p:spPr bwMode="auto">
          <a:xfrm>
            <a:off x="2534660" y="5593659"/>
            <a:ext cx="581891" cy="605262"/>
          </a:xfrm>
          <a:prstGeom prst="leftUpArrow">
            <a:avLst>
              <a:gd name="adj1" fmla="val 29082"/>
              <a:gd name="adj2" fmla="val 25000"/>
              <a:gd name="adj3" fmla="val 27041"/>
            </a:avLst>
          </a:prstGeom>
          <a:ln>
            <a:solidFill>
              <a:schemeClr val="accent1">
                <a:lumMod val="90000"/>
              </a:schemeClr>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none" lIns="91440" tIns="45720" rIns="91440" bIns="45720" numCol="1" rtlCol="0" anchor="ctr" anchorCtr="0" compatLnSpc="1">
            <a:prstTxWarp prst="textNoShape">
              <a:avLst/>
            </a:prstTxWarp>
          </a:bodyPr>
          <a:lstStyle/>
          <a:p>
            <a:endParaRPr lang="en-US" dirty="0">
              <a:solidFill>
                <a:srgbClr val="000000"/>
              </a:solidFill>
            </a:endParaRPr>
          </a:p>
        </p:txBody>
      </p:sp>
      <p:sp>
        <p:nvSpPr>
          <p:cNvPr id="50" name="Left-Up Arrow 49"/>
          <p:cNvSpPr/>
          <p:nvPr/>
        </p:nvSpPr>
        <p:spPr bwMode="auto">
          <a:xfrm rot="10800000">
            <a:off x="1101511" y="4121307"/>
            <a:ext cx="581891" cy="605262"/>
          </a:xfrm>
          <a:prstGeom prst="leftUpArrow">
            <a:avLst>
              <a:gd name="adj1" fmla="val 29082"/>
              <a:gd name="adj2" fmla="val 25000"/>
              <a:gd name="adj3" fmla="val 27041"/>
            </a:avLst>
          </a:prstGeom>
          <a:ln>
            <a:solidFill>
              <a:schemeClr val="accent1">
                <a:lumMod val="90000"/>
              </a:schemeClr>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none" lIns="91440" tIns="45720" rIns="91440" bIns="45720" numCol="1" rtlCol="0" anchor="ctr" anchorCtr="0" compatLnSpc="1">
            <a:prstTxWarp prst="textNoShape">
              <a:avLst/>
            </a:prstTxWarp>
          </a:bodyPr>
          <a:lstStyle/>
          <a:p>
            <a:endParaRPr lang="en-US" dirty="0">
              <a:solidFill>
                <a:srgbClr val="000000"/>
              </a:solidFill>
            </a:endParaRPr>
          </a:p>
        </p:txBody>
      </p:sp>
      <p:sp>
        <p:nvSpPr>
          <p:cNvPr id="51" name="Left-Up Arrow 50"/>
          <p:cNvSpPr/>
          <p:nvPr/>
        </p:nvSpPr>
        <p:spPr bwMode="auto">
          <a:xfrm rot="5400000">
            <a:off x="1089825" y="5617223"/>
            <a:ext cx="581891" cy="605262"/>
          </a:xfrm>
          <a:prstGeom prst="leftUpArrow">
            <a:avLst>
              <a:gd name="adj1" fmla="val 29082"/>
              <a:gd name="adj2" fmla="val 25000"/>
              <a:gd name="adj3" fmla="val 27041"/>
            </a:avLst>
          </a:prstGeom>
          <a:ln>
            <a:solidFill>
              <a:schemeClr val="accent1">
                <a:lumMod val="90000"/>
              </a:schemeClr>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none" lIns="91440" tIns="45720" rIns="91440" bIns="45720" numCol="1" rtlCol="0" anchor="ctr" anchorCtr="0" compatLnSpc="1">
            <a:prstTxWarp prst="textNoShape">
              <a:avLst/>
            </a:prstTxWarp>
          </a:bodyPr>
          <a:lstStyle/>
          <a:p>
            <a:endParaRPr lang="en-US" dirty="0">
              <a:solidFill>
                <a:srgbClr val="000000"/>
              </a:solidFill>
            </a:endParaRPr>
          </a:p>
        </p:txBody>
      </p:sp>
      <p:sp>
        <p:nvSpPr>
          <p:cNvPr id="53" name="TextBox 52"/>
          <p:cNvSpPr txBox="1"/>
          <p:nvPr/>
        </p:nvSpPr>
        <p:spPr>
          <a:xfrm>
            <a:off x="432659" y="3617611"/>
            <a:ext cx="6258296" cy="369332"/>
          </a:xfrm>
          <a:prstGeom prst="rect">
            <a:avLst/>
          </a:prstGeom>
          <a:noFill/>
        </p:spPr>
        <p:txBody>
          <a:bodyPr wrap="square" rtlCol="0">
            <a:spAutoFit/>
          </a:bodyPr>
          <a:lstStyle/>
          <a:p>
            <a:r>
              <a:rPr lang="en-US" dirty="0">
                <a:solidFill>
                  <a:srgbClr val="000000"/>
                </a:solidFill>
              </a:rPr>
              <a:t>…………………………………………………….......</a:t>
            </a:r>
          </a:p>
        </p:txBody>
      </p:sp>
      <p:sp>
        <p:nvSpPr>
          <p:cNvPr id="13" name="Footer Placeholder 2"/>
          <p:cNvSpPr txBox="1">
            <a:spLocks/>
          </p:cNvSpPr>
          <p:nvPr/>
        </p:nvSpPr>
        <p:spPr>
          <a:xfrm>
            <a:off x="363415" y="6553200"/>
            <a:ext cx="7010400" cy="304800"/>
          </a:xfrm>
          <a:prstGeom prst="rect">
            <a:avLst/>
          </a:prstGeom>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r>
              <a:rPr lang="en-US" sz="1200" b="1" dirty="0" smtClean="0">
                <a:solidFill>
                  <a:srgbClr val="000000"/>
                </a:solidFill>
              </a:rPr>
              <a:t>CGI Federal Proprietary and Confidential</a:t>
            </a:r>
            <a:endParaRPr lang="en-US" sz="1200" b="1" dirty="0">
              <a:solidFill>
                <a:srgbClr val="000000"/>
              </a:solidFill>
            </a:endParaRPr>
          </a:p>
        </p:txBody>
      </p:sp>
      <p:sp>
        <p:nvSpPr>
          <p:cNvPr id="5" name="Slide Number Placeholder 4"/>
          <p:cNvSpPr>
            <a:spLocks noGrp="1"/>
          </p:cNvSpPr>
          <p:nvPr>
            <p:ph type="sldNum" sz="quarter" idx="11"/>
          </p:nvPr>
        </p:nvSpPr>
        <p:spPr>
          <a:xfrm>
            <a:off x="-88335" y="6442362"/>
            <a:ext cx="520994" cy="415638"/>
          </a:xfrm>
        </p:spPr>
        <p:txBody>
          <a:bodyPr/>
          <a:lstStyle/>
          <a:p>
            <a:pPr>
              <a:defRPr/>
            </a:pPr>
            <a:fld id="{5842F1FC-5FDD-41D6-BAD6-160FC7BE3BC4}" type="slidenum">
              <a:rPr lang="en-US" smtClean="0">
                <a:solidFill>
                  <a:srgbClr val="000000"/>
                </a:solidFill>
              </a:rPr>
              <a:pPr>
                <a:defRPr/>
              </a:pPr>
              <a:t>107</a:t>
            </a:fld>
            <a:endParaRPr lang="en-US" dirty="0">
              <a:solidFill>
                <a:srgbClr val="000000"/>
              </a:solidFill>
            </a:endParaRPr>
          </a:p>
        </p:txBody>
      </p:sp>
    </p:spTree>
    <p:extLst>
      <p:ext uri="{BB962C8B-B14F-4D97-AF65-F5344CB8AC3E}">
        <p14:creationId xmlns:p14="http://schemas.microsoft.com/office/powerpoint/2010/main" val="634439617"/>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3415" y="136030"/>
            <a:ext cx="8770447" cy="681910"/>
          </a:xfrm>
        </p:spPr>
        <p:txBody>
          <a:bodyPr/>
          <a:lstStyle/>
          <a:p>
            <a:r>
              <a:rPr lang="en-US" dirty="0" smtClean="0"/>
              <a:t>External Customer Type – Federal vs. Non-Federal</a:t>
            </a:r>
            <a:endParaRPr lang="en-US" dirty="0"/>
          </a:p>
        </p:txBody>
      </p:sp>
      <p:sp>
        <p:nvSpPr>
          <p:cNvPr id="3" name="Content Placeholder 2"/>
          <p:cNvSpPr>
            <a:spLocks noGrp="1"/>
          </p:cNvSpPr>
          <p:nvPr>
            <p:ph idx="4294967295"/>
          </p:nvPr>
        </p:nvSpPr>
        <p:spPr>
          <a:xfrm>
            <a:off x="486886" y="1735364"/>
            <a:ext cx="5370450" cy="1550961"/>
          </a:xfrm>
          <a:prstGeom prst="rect">
            <a:avLst/>
          </a:prstGeom>
        </p:spPr>
        <p:txBody>
          <a:bodyPr/>
          <a:lstStyle/>
          <a:p>
            <a:pPr marL="0" indent="0">
              <a:buNone/>
            </a:pPr>
            <a:r>
              <a:rPr lang="en-US" sz="1800" b="1" dirty="0" smtClean="0"/>
              <a:t> Federal Agreement:</a:t>
            </a:r>
          </a:p>
          <a:p>
            <a:r>
              <a:rPr lang="en-US" sz="1700" dirty="0" smtClean="0"/>
              <a:t>When an Agreement is established between GSA and a Federal customer, GSA can fill the customer order immediately </a:t>
            </a:r>
          </a:p>
          <a:p>
            <a:r>
              <a:rPr lang="en-US" sz="1700" dirty="0" smtClean="0"/>
              <a:t>Federal customer Agreements </a:t>
            </a:r>
            <a:r>
              <a:rPr lang="en-US" sz="1700" u="sng" dirty="0" smtClean="0"/>
              <a:t>do </a:t>
            </a:r>
            <a:r>
              <a:rPr lang="en-US" sz="1700" b="1" u="sng" dirty="0" smtClean="0"/>
              <a:t>NOT </a:t>
            </a:r>
            <a:r>
              <a:rPr lang="en-US" sz="1700" u="sng" dirty="0" smtClean="0"/>
              <a:t>require an Advance Collection</a:t>
            </a:r>
          </a:p>
        </p:txBody>
      </p:sp>
      <p:graphicFrame>
        <p:nvGraphicFramePr>
          <p:cNvPr id="7" name="Diagram 6"/>
          <p:cNvGraphicFramePr/>
          <p:nvPr>
            <p:extLst>
              <p:ext uri="{D42A27DB-BD31-4B8C-83A1-F6EECF244321}">
                <p14:modId xmlns:p14="http://schemas.microsoft.com/office/powerpoint/2010/main" val="1538719547"/>
              </p:ext>
            </p:extLst>
          </p:nvPr>
        </p:nvGraphicFramePr>
        <p:xfrm>
          <a:off x="3954483" y="1595248"/>
          <a:ext cx="5189517" cy="470263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TextBox 7"/>
          <p:cNvSpPr txBox="1"/>
          <p:nvPr/>
        </p:nvSpPr>
        <p:spPr>
          <a:xfrm>
            <a:off x="486885" y="1117102"/>
            <a:ext cx="6358757" cy="646331"/>
          </a:xfrm>
          <a:prstGeom prst="rect">
            <a:avLst/>
          </a:prstGeom>
          <a:noFill/>
        </p:spPr>
        <p:txBody>
          <a:bodyPr wrap="square" rtlCol="0">
            <a:spAutoFit/>
          </a:bodyPr>
          <a:lstStyle/>
          <a:p>
            <a:r>
              <a:rPr lang="en-US" dirty="0">
                <a:solidFill>
                  <a:srgbClr val="000000"/>
                </a:solidFill>
                <a:latin typeface="Arial"/>
              </a:rPr>
              <a:t>Federal and Non-Federal Agreements are distinguished via the </a:t>
            </a:r>
            <a:r>
              <a:rPr lang="en-US" u="sng" dirty="0">
                <a:solidFill>
                  <a:srgbClr val="000000"/>
                </a:solidFill>
                <a:latin typeface="Arial"/>
              </a:rPr>
              <a:t>Vendor Code</a:t>
            </a:r>
            <a:r>
              <a:rPr lang="en-US" dirty="0">
                <a:solidFill>
                  <a:srgbClr val="000000"/>
                </a:solidFill>
                <a:latin typeface="Arial"/>
              </a:rPr>
              <a:t> associated with the Agreement</a:t>
            </a:r>
          </a:p>
        </p:txBody>
      </p:sp>
      <p:sp>
        <p:nvSpPr>
          <p:cNvPr id="9" name="Content Placeholder 2"/>
          <p:cNvSpPr txBox="1">
            <a:spLocks/>
          </p:cNvSpPr>
          <p:nvPr/>
        </p:nvSpPr>
        <p:spPr bwMode="auto">
          <a:xfrm>
            <a:off x="486886" y="3483453"/>
            <a:ext cx="3538849" cy="283028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a:lstStyle>
          <a:p>
            <a:pPr marL="0" indent="0">
              <a:buFont typeface="Wingdings" pitchFamily="2" charset="2"/>
              <a:buNone/>
            </a:pPr>
            <a:r>
              <a:rPr lang="en-US" sz="1800" b="1" dirty="0" smtClean="0">
                <a:solidFill>
                  <a:srgbClr val="000000"/>
                </a:solidFill>
              </a:rPr>
              <a:t>Non-Federal Agreement:</a:t>
            </a:r>
          </a:p>
          <a:p>
            <a:r>
              <a:rPr lang="en-US" sz="1700" dirty="0" smtClean="0">
                <a:solidFill>
                  <a:srgbClr val="000000"/>
                </a:solidFill>
              </a:rPr>
              <a:t>When an Agreement is established between GSA and a Non-Federal customer, </a:t>
            </a:r>
            <a:r>
              <a:rPr lang="en-US" sz="1700" u="sng" dirty="0" smtClean="0">
                <a:solidFill>
                  <a:srgbClr val="000000"/>
                </a:solidFill>
              </a:rPr>
              <a:t>GSA must wait for the customer to provide a monetary Advanc</a:t>
            </a:r>
            <a:r>
              <a:rPr lang="en-US" sz="1700" dirty="0" smtClean="0">
                <a:solidFill>
                  <a:srgbClr val="000000"/>
                </a:solidFill>
              </a:rPr>
              <a:t>e before the customer order can be filled</a:t>
            </a:r>
          </a:p>
          <a:p>
            <a:pPr lvl="1"/>
            <a:r>
              <a:rPr lang="en-US" sz="1550" dirty="0" smtClean="0">
                <a:solidFill>
                  <a:srgbClr val="000000"/>
                </a:solidFill>
              </a:rPr>
              <a:t>Advance created as a Cash Receipt with an </a:t>
            </a:r>
            <a:r>
              <a:rPr lang="en-US" sz="1550" b="1" dirty="0" smtClean="0">
                <a:solidFill>
                  <a:srgbClr val="000000"/>
                </a:solidFill>
              </a:rPr>
              <a:t>Advance Payment</a:t>
            </a:r>
            <a:r>
              <a:rPr lang="en-US" sz="1550" dirty="0" smtClean="0">
                <a:solidFill>
                  <a:srgbClr val="000000"/>
                </a:solidFill>
              </a:rPr>
              <a:t> line type</a:t>
            </a:r>
          </a:p>
        </p:txBody>
      </p:sp>
      <p:sp>
        <p:nvSpPr>
          <p:cNvPr id="10" name="Footer Placeholder 2"/>
          <p:cNvSpPr txBox="1">
            <a:spLocks/>
          </p:cNvSpPr>
          <p:nvPr/>
        </p:nvSpPr>
        <p:spPr>
          <a:xfrm>
            <a:off x="363415" y="6558408"/>
            <a:ext cx="7010400" cy="304800"/>
          </a:xfrm>
          <a:prstGeom prst="rect">
            <a:avLst/>
          </a:prstGeom>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r>
              <a:rPr lang="en-US" sz="1200" b="1" dirty="0" smtClean="0">
                <a:solidFill>
                  <a:srgbClr val="000000"/>
                </a:solidFill>
              </a:rPr>
              <a:t>CGI Federal Proprietary and Confidential</a:t>
            </a:r>
            <a:endParaRPr lang="en-US" sz="1200" b="1" dirty="0">
              <a:solidFill>
                <a:srgbClr val="000000"/>
              </a:solidFill>
            </a:endParaRPr>
          </a:p>
        </p:txBody>
      </p:sp>
      <p:sp>
        <p:nvSpPr>
          <p:cNvPr id="5" name="Slide Number Placeholder 4"/>
          <p:cNvSpPr>
            <a:spLocks noGrp="1"/>
          </p:cNvSpPr>
          <p:nvPr>
            <p:ph type="sldNum" sz="quarter" idx="11"/>
          </p:nvPr>
        </p:nvSpPr>
        <p:spPr>
          <a:xfrm>
            <a:off x="-95693" y="6494784"/>
            <a:ext cx="459108" cy="432047"/>
          </a:xfrm>
        </p:spPr>
        <p:txBody>
          <a:bodyPr/>
          <a:lstStyle/>
          <a:p>
            <a:pPr>
              <a:defRPr/>
            </a:pPr>
            <a:fld id="{5842F1FC-5FDD-41D6-BAD6-160FC7BE3BC4}" type="slidenum">
              <a:rPr lang="en-US" smtClean="0">
                <a:solidFill>
                  <a:srgbClr val="000000"/>
                </a:solidFill>
              </a:rPr>
              <a:pPr>
                <a:defRPr/>
              </a:pPr>
              <a:t>108</a:t>
            </a:fld>
            <a:endParaRPr lang="en-US" dirty="0">
              <a:solidFill>
                <a:srgbClr val="000000"/>
              </a:solidFill>
            </a:endParaRPr>
          </a:p>
        </p:txBody>
      </p:sp>
    </p:spTree>
    <p:extLst>
      <p:ext uri="{BB962C8B-B14F-4D97-AF65-F5344CB8AC3E}">
        <p14:creationId xmlns:p14="http://schemas.microsoft.com/office/powerpoint/2010/main" val="890204126"/>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6885" y="263670"/>
            <a:ext cx="8387676" cy="563562"/>
          </a:xfrm>
        </p:spPr>
        <p:txBody>
          <a:bodyPr/>
          <a:lstStyle/>
          <a:p>
            <a:r>
              <a:rPr lang="en-US" sz="2800" dirty="0" smtClean="0"/>
              <a:t>Billing Methods</a:t>
            </a:r>
            <a:endParaRPr lang="en-US" sz="2800" dirty="0"/>
          </a:p>
        </p:txBody>
      </p:sp>
      <p:graphicFrame>
        <p:nvGraphicFramePr>
          <p:cNvPr id="7" name="Diagram 6"/>
          <p:cNvGraphicFramePr/>
          <p:nvPr>
            <p:extLst/>
          </p:nvPr>
        </p:nvGraphicFramePr>
        <p:xfrm>
          <a:off x="3551275" y="1341085"/>
          <a:ext cx="5592726" cy="495679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Content Placeholder 2"/>
          <p:cNvSpPr txBox="1">
            <a:spLocks/>
          </p:cNvSpPr>
          <p:nvPr/>
        </p:nvSpPr>
        <p:spPr bwMode="auto">
          <a:xfrm>
            <a:off x="486885" y="1291558"/>
            <a:ext cx="4297765" cy="362431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a:lstStyle>
          <a:p>
            <a:pPr marL="0" indent="0">
              <a:buNone/>
            </a:pPr>
            <a:r>
              <a:rPr lang="en-US" sz="2000" dirty="0">
                <a:solidFill>
                  <a:srgbClr val="000000"/>
                </a:solidFill>
              </a:rPr>
              <a:t>Billing Method by Customer Type</a:t>
            </a:r>
            <a:r>
              <a:rPr lang="en-US" sz="2000" dirty="0" smtClean="0">
                <a:solidFill>
                  <a:srgbClr val="000000"/>
                </a:solidFill>
              </a:rPr>
              <a:t>:</a:t>
            </a:r>
          </a:p>
          <a:p>
            <a:endParaRPr lang="en-US" sz="2000" dirty="0">
              <a:solidFill>
                <a:srgbClr val="000000"/>
              </a:solidFill>
            </a:endParaRPr>
          </a:p>
          <a:p>
            <a:r>
              <a:rPr lang="en-US" sz="2000" b="1" u="sng" dirty="0" smtClean="0">
                <a:solidFill>
                  <a:srgbClr val="000000"/>
                </a:solidFill>
              </a:rPr>
              <a:t>External</a:t>
            </a:r>
            <a:r>
              <a:rPr lang="en-US" sz="2000" b="1" dirty="0" smtClean="0">
                <a:solidFill>
                  <a:srgbClr val="000000"/>
                </a:solidFill>
              </a:rPr>
              <a:t> Agreements:</a:t>
            </a:r>
            <a:endParaRPr lang="en-US" sz="2000" dirty="0" smtClean="0">
              <a:solidFill>
                <a:srgbClr val="000000"/>
              </a:solidFill>
            </a:endParaRPr>
          </a:p>
          <a:p>
            <a:pPr lvl="1"/>
            <a:r>
              <a:rPr lang="en-US" sz="1800" b="1" dirty="0" smtClean="0">
                <a:solidFill>
                  <a:srgbClr val="000000"/>
                </a:solidFill>
              </a:rPr>
              <a:t>Federal</a:t>
            </a:r>
            <a:r>
              <a:rPr lang="en-US" sz="1800" dirty="0" smtClean="0">
                <a:solidFill>
                  <a:srgbClr val="000000"/>
                </a:solidFill>
              </a:rPr>
              <a:t>: </a:t>
            </a:r>
          </a:p>
          <a:p>
            <a:pPr lvl="2"/>
            <a:r>
              <a:rPr lang="en-US" sz="1800" dirty="0" smtClean="0">
                <a:solidFill>
                  <a:srgbClr val="000000"/>
                </a:solidFill>
              </a:rPr>
              <a:t>IPAC </a:t>
            </a:r>
            <a:r>
              <a:rPr lang="en-US" sz="1800" dirty="0">
                <a:solidFill>
                  <a:srgbClr val="000000"/>
                </a:solidFill>
              </a:rPr>
              <a:t>or Standard (Non-IPAC)</a:t>
            </a:r>
          </a:p>
          <a:p>
            <a:pPr lvl="1"/>
            <a:r>
              <a:rPr lang="en-US" sz="1800" b="1" dirty="0" smtClean="0">
                <a:solidFill>
                  <a:srgbClr val="000000"/>
                </a:solidFill>
              </a:rPr>
              <a:t>Non-Federal:</a:t>
            </a:r>
            <a:r>
              <a:rPr lang="en-US" sz="1800" dirty="0" smtClean="0">
                <a:solidFill>
                  <a:srgbClr val="000000"/>
                </a:solidFill>
              </a:rPr>
              <a:t> </a:t>
            </a:r>
          </a:p>
          <a:p>
            <a:pPr lvl="2"/>
            <a:r>
              <a:rPr lang="en-US" sz="1800" dirty="0" smtClean="0">
                <a:solidFill>
                  <a:srgbClr val="000000"/>
                </a:solidFill>
              </a:rPr>
              <a:t>Standard </a:t>
            </a:r>
            <a:r>
              <a:rPr lang="en-US" sz="1800" dirty="0">
                <a:solidFill>
                  <a:srgbClr val="000000"/>
                </a:solidFill>
              </a:rPr>
              <a:t>(Non-IPAC)</a:t>
            </a:r>
          </a:p>
          <a:p>
            <a:pPr lvl="2"/>
            <a:endParaRPr lang="en-US" sz="1800" b="1" dirty="0" smtClean="0">
              <a:solidFill>
                <a:srgbClr val="000000"/>
              </a:solidFill>
            </a:endParaRPr>
          </a:p>
          <a:p>
            <a:r>
              <a:rPr lang="en-US" sz="2000" b="1" u="sng" dirty="0" smtClean="0">
                <a:solidFill>
                  <a:srgbClr val="000000"/>
                </a:solidFill>
              </a:rPr>
              <a:t>Internal</a:t>
            </a:r>
            <a:r>
              <a:rPr lang="en-US" sz="2000" b="1" dirty="0" smtClean="0">
                <a:solidFill>
                  <a:srgbClr val="000000"/>
                </a:solidFill>
              </a:rPr>
              <a:t> Agreements:</a:t>
            </a:r>
          </a:p>
          <a:p>
            <a:pPr lvl="1"/>
            <a:r>
              <a:rPr lang="en-US" sz="1800" dirty="0" smtClean="0">
                <a:solidFill>
                  <a:srgbClr val="000000"/>
                </a:solidFill>
              </a:rPr>
              <a:t>Interfund/Intrafund</a:t>
            </a:r>
          </a:p>
        </p:txBody>
      </p:sp>
      <p:sp>
        <p:nvSpPr>
          <p:cNvPr id="6" name="Footer Placeholder 2"/>
          <p:cNvSpPr txBox="1">
            <a:spLocks/>
          </p:cNvSpPr>
          <p:nvPr/>
        </p:nvSpPr>
        <p:spPr>
          <a:xfrm>
            <a:off x="363415" y="6553200"/>
            <a:ext cx="7010400" cy="304800"/>
          </a:xfrm>
          <a:prstGeom prst="rect">
            <a:avLst/>
          </a:prstGeom>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r>
              <a:rPr lang="en-US" sz="1200" b="1" dirty="0" smtClean="0"/>
              <a:t>CGI Federal Proprietary and Confidential</a:t>
            </a:r>
            <a:endParaRPr lang="en-US" sz="1200" b="1" dirty="0"/>
          </a:p>
        </p:txBody>
      </p:sp>
      <p:sp>
        <p:nvSpPr>
          <p:cNvPr id="3" name="Slide Number Placeholder 2"/>
          <p:cNvSpPr>
            <a:spLocks noGrp="1"/>
          </p:cNvSpPr>
          <p:nvPr>
            <p:ph type="sldNum" sz="quarter" idx="11"/>
          </p:nvPr>
        </p:nvSpPr>
        <p:spPr/>
        <p:txBody>
          <a:bodyPr/>
          <a:lstStyle/>
          <a:p>
            <a:pPr>
              <a:defRPr/>
            </a:pPr>
            <a:fld id="{5842F1FC-5FDD-41D6-BAD6-160FC7BE3BC4}" type="slidenum">
              <a:rPr lang="en-US" smtClean="0"/>
              <a:pPr>
                <a:defRPr/>
              </a:pPr>
              <a:t>109</a:t>
            </a:fld>
            <a:endParaRPr lang="en-US" dirty="0"/>
          </a:p>
        </p:txBody>
      </p:sp>
    </p:spTree>
    <p:extLst>
      <p:ext uri="{BB962C8B-B14F-4D97-AF65-F5344CB8AC3E}">
        <p14:creationId xmlns:p14="http://schemas.microsoft.com/office/powerpoint/2010/main" val="343626091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6"/>
          <p:cNvSpPr>
            <a:spLocks noGrp="1" noChangeArrowheads="1"/>
          </p:cNvSpPr>
          <p:nvPr>
            <p:ph type="title"/>
          </p:nvPr>
        </p:nvSpPr>
        <p:spPr/>
        <p:txBody>
          <a:bodyPr/>
          <a:lstStyle/>
          <a:p>
            <a:pPr eaLnBrk="1" hangingPunct="1"/>
            <a:r>
              <a:rPr lang="en-US" dirty="0" smtClean="0"/>
              <a:t>Billing Methods – IPAC</a:t>
            </a:r>
          </a:p>
        </p:txBody>
      </p:sp>
      <p:sp>
        <p:nvSpPr>
          <p:cNvPr id="8197" name="Slide Number Placeholder 4"/>
          <p:cNvSpPr>
            <a:spLocks noGrp="1"/>
          </p:cNvSpPr>
          <p:nvPr>
            <p:ph type="sldNum" sz="quarter" idx="11"/>
          </p:nvPr>
        </p:nvSpPr>
        <p:spPr>
          <a:noFill/>
        </p:spPr>
        <p:txBody>
          <a:bodyPr/>
          <a:lstStyle/>
          <a:p>
            <a:fld id="{45CA2CB0-A36A-4D72-9963-133BB11F8344}" type="slidenum">
              <a:rPr lang="en-US">
                <a:solidFill>
                  <a:srgbClr val="000000"/>
                </a:solidFill>
              </a:rPr>
              <a:pPr/>
              <a:t>11</a:t>
            </a:fld>
            <a:endParaRPr lang="en-US" dirty="0">
              <a:solidFill>
                <a:srgbClr val="000000"/>
              </a:solidFill>
            </a:endParaRPr>
          </a:p>
        </p:txBody>
      </p:sp>
      <p:sp>
        <p:nvSpPr>
          <p:cNvPr id="8195" name="Rectangle 7"/>
          <p:cNvSpPr>
            <a:spLocks noGrp="1" noChangeArrowheads="1"/>
          </p:cNvSpPr>
          <p:nvPr>
            <p:ph idx="12"/>
          </p:nvPr>
        </p:nvSpPr>
        <p:spPr>
          <a:xfrm>
            <a:off x="372140" y="1213704"/>
            <a:ext cx="8771860" cy="4525962"/>
          </a:xfrm>
        </p:spPr>
        <p:txBody>
          <a:bodyPr/>
          <a:lstStyle/>
          <a:p>
            <a:pPr eaLnBrk="1" hangingPunct="1">
              <a:spcBef>
                <a:spcPts val="600"/>
              </a:spcBef>
              <a:spcAft>
                <a:spcPts val="600"/>
              </a:spcAft>
            </a:pPr>
            <a:r>
              <a:rPr lang="en-US" sz="1800" b="1" dirty="0" smtClean="0"/>
              <a:t>Intra-Governmental Payment and Collection (IPAC) Interface:</a:t>
            </a:r>
          </a:p>
          <a:p>
            <a:pPr lvl="1" eaLnBrk="1" hangingPunct="1">
              <a:spcBef>
                <a:spcPts val="600"/>
              </a:spcBef>
              <a:spcAft>
                <a:spcPts val="600"/>
              </a:spcAft>
            </a:pPr>
            <a:r>
              <a:rPr lang="en-US" sz="1600" dirty="0" smtClean="0"/>
              <a:t>Treasury system facilitating </a:t>
            </a:r>
            <a:r>
              <a:rPr lang="en-US" sz="1600" u="sng" dirty="0" smtClean="0"/>
              <a:t>intra-governmental (agency to agency) transfers of funds</a:t>
            </a:r>
            <a:r>
              <a:rPr lang="en-US" sz="1600" dirty="0" smtClean="0"/>
              <a:t>, which streamlines Billing/Collections for GSA</a:t>
            </a:r>
          </a:p>
          <a:p>
            <a:pPr eaLnBrk="1" hangingPunct="1">
              <a:spcBef>
                <a:spcPts val="600"/>
              </a:spcBef>
              <a:spcAft>
                <a:spcPts val="600"/>
              </a:spcAft>
            </a:pPr>
            <a:r>
              <a:rPr lang="en-US" sz="1800" dirty="0" smtClean="0"/>
              <a:t>Customer Type: </a:t>
            </a:r>
            <a:r>
              <a:rPr lang="en-US" sz="1800" u="sng" dirty="0" smtClean="0"/>
              <a:t>External</a:t>
            </a:r>
          </a:p>
          <a:p>
            <a:pPr lvl="1" eaLnBrk="1" hangingPunct="1">
              <a:spcBef>
                <a:spcPts val="600"/>
              </a:spcBef>
              <a:spcAft>
                <a:spcPts val="600"/>
              </a:spcAft>
            </a:pPr>
            <a:r>
              <a:rPr lang="en-US" sz="1600" u="sng" dirty="0" smtClean="0"/>
              <a:t>Only Federal </a:t>
            </a:r>
            <a:r>
              <a:rPr lang="en-US" sz="1600" dirty="0" smtClean="0"/>
              <a:t>customers can be billed via Treasury IPAC system</a:t>
            </a:r>
          </a:p>
          <a:p>
            <a:pPr lvl="2" eaLnBrk="1" hangingPunct="1">
              <a:spcBef>
                <a:spcPts val="600"/>
              </a:spcBef>
              <a:spcAft>
                <a:spcPts val="600"/>
              </a:spcAft>
            </a:pPr>
            <a:r>
              <a:rPr lang="en-US" sz="1600" dirty="0" smtClean="0"/>
              <a:t>Note: </a:t>
            </a:r>
            <a:r>
              <a:rPr lang="en-US" sz="1600" u="sng" dirty="0" smtClean="0"/>
              <a:t>most</a:t>
            </a:r>
            <a:r>
              <a:rPr lang="en-US" sz="1600" dirty="0" smtClean="0"/>
              <a:t> Federal customers billed via IPAC </a:t>
            </a:r>
          </a:p>
          <a:p>
            <a:pPr lvl="3" eaLnBrk="1" hangingPunct="1">
              <a:spcBef>
                <a:spcPts val="600"/>
              </a:spcBef>
              <a:spcAft>
                <a:spcPts val="600"/>
              </a:spcAft>
            </a:pPr>
            <a:r>
              <a:rPr lang="en-US" sz="1600" dirty="0"/>
              <a:t>R</a:t>
            </a:r>
            <a:r>
              <a:rPr lang="en-US" sz="1600" dirty="0" smtClean="0"/>
              <a:t>equires signed trading agreement and related Pegasys configuration</a:t>
            </a:r>
          </a:p>
          <a:p>
            <a:pPr eaLnBrk="1" hangingPunct="1">
              <a:spcBef>
                <a:spcPts val="600"/>
              </a:spcBef>
              <a:spcAft>
                <a:spcPts val="600"/>
              </a:spcAft>
            </a:pPr>
            <a:r>
              <a:rPr lang="en-US" sz="1800" dirty="0" smtClean="0"/>
              <a:t>GSA generates a customer statement notifying customer of 1) </a:t>
            </a:r>
            <a:r>
              <a:rPr lang="en-US" sz="1800" u="sng" dirty="0" smtClean="0"/>
              <a:t>billed charges</a:t>
            </a:r>
            <a:r>
              <a:rPr lang="en-US" sz="1800" dirty="0" smtClean="0"/>
              <a:t> and 2) </a:t>
            </a:r>
            <a:r>
              <a:rPr lang="en-US" sz="1800" u="sng" dirty="0" smtClean="0"/>
              <a:t>collection due date</a:t>
            </a:r>
          </a:p>
          <a:p>
            <a:pPr lvl="1" eaLnBrk="1" hangingPunct="1">
              <a:spcBef>
                <a:spcPts val="600"/>
              </a:spcBef>
              <a:spcAft>
                <a:spcPts val="600"/>
              </a:spcAft>
            </a:pPr>
            <a:r>
              <a:rPr lang="en-US" sz="1600" dirty="0" smtClean="0"/>
              <a:t>IPAC bills </a:t>
            </a:r>
            <a:r>
              <a:rPr lang="en-US" sz="1600" b="1" u="sng" dirty="0" smtClean="0"/>
              <a:t>are not printed</a:t>
            </a:r>
            <a:r>
              <a:rPr lang="en-US" sz="1600" dirty="0" smtClean="0"/>
              <a:t> </a:t>
            </a:r>
            <a:r>
              <a:rPr lang="en-US" sz="1600" dirty="0"/>
              <a:t>– generated as </a:t>
            </a:r>
            <a:r>
              <a:rPr lang="en-US" sz="1600" dirty="0" smtClean="0"/>
              <a:t>soft copy PDF </a:t>
            </a:r>
            <a:r>
              <a:rPr lang="en-US" sz="1600" dirty="0"/>
              <a:t>and </a:t>
            </a:r>
            <a:r>
              <a:rPr lang="en-US" sz="1600" dirty="0" smtClean="0"/>
              <a:t>displayed in Pegasys/VCSS</a:t>
            </a:r>
          </a:p>
          <a:p>
            <a:pPr lvl="2" eaLnBrk="1" hangingPunct="1">
              <a:spcBef>
                <a:spcPts val="600"/>
              </a:spcBef>
              <a:spcAft>
                <a:spcPts val="600"/>
              </a:spcAft>
            </a:pPr>
            <a:r>
              <a:rPr lang="en-US" sz="1600" dirty="0" smtClean="0"/>
              <a:t>The PDF will only be displayed in VCSS if </a:t>
            </a:r>
            <a:r>
              <a:rPr lang="en-US" sz="1600" dirty="0"/>
              <a:t>the vendor </a:t>
            </a:r>
            <a:r>
              <a:rPr lang="en-US" sz="1600" dirty="0" smtClean="0"/>
              <a:t>is registered </a:t>
            </a:r>
            <a:r>
              <a:rPr lang="en-US" sz="1600" dirty="0"/>
              <a:t>in VCSS</a:t>
            </a:r>
          </a:p>
          <a:p>
            <a:pPr eaLnBrk="1" hangingPunct="1">
              <a:spcBef>
                <a:spcPts val="600"/>
              </a:spcBef>
              <a:spcAft>
                <a:spcPts val="600"/>
              </a:spcAft>
            </a:pPr>
            <a:r>
              <a:rPr lang="en-US" sz="1800" dirty="0" smtClean="0"/>
              <a:t>Automated collection processing – customer </a:t>
            </a:r>
            <a:r>
              <a:rPr lang="en-US" sz="1800" u="sng" dirty="0" smtClean="0"/>
              <a:t>does not actively remit payment</a:t>
            </a:r>
          </a:p>
        </p:txBody>
      </p:sp>
      <p:sp>
        <p:nvSpPr>
          <p:cNvPr id="5" name="Footer Placeholder 3"/>
          <p:cNvSpPr>
            <a:spLocks noGrp="1"/>
          </p:cNvSpPr>
          <p:nvPr>
            <p:ph type="ftr" sz="quarter" idx="10"/>
          </p:nvPr>
        </p:nvSpPr>
        <p:spPr>
          <a:xfrm>
            <a:off x="457200" y="6553200"/>
            <a:ext cx="7010400" cy="304800"/>
          </a:xfrm>
        </p:spPr>
        <p:txBody>
          <a:bodyPr/>
          <a:lstStyle/>
          <a:p>
            <a:pPr>
              <a:defRPr/>
            </a:pPr>
            <a:r>
              <a:rPr lang="en-US" dirty="0" smtClean="0">
                <a:solidFill>
                  <a:srgbClr val="000000"/>
                </a:solidFill>
              </a:rPr>
              <a:t>CGI Federal Proprietary and Confidential</a:t>
            </a:r>
            <a:endParaRPr lang="en-US" dirty="0">
              <a:solidFill>
                <a:srgbClr val="000000"/>
              </a:solidFill>
            </a:endParaRPr>
          </a:p>
        </p:txBody>
      </p:sp>
    </p:spTree>
    <p:extLst>
      <p:ext uri="{BB962C8B-B14F-4D97-AF65-F5344CB8AC3E}">
        <p14:creationId xmlns:p14="http://schemas.microsoft.com/office/powerpoint/2010/main" val="1420353370"/>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Rectangle 2"/>
          <p:cNvSpPr>
            <a:spLocks noGrp="1" noChangeArrowheads="1"/>
          </p:cNvSpPr>
          <p:nvPr>
            <p:ph type="title"/>
          </p:nvPr>
        </p:nvSpPr>
        <p:spPr>
          <a:xfrm>
            <a:off x="455613" y="267990"/>
            <a:ext cx="7381875" cy="563562"/>
          </a:xfrm>
          <a:noFill/>
        </p:spPr>
        <p:txBody>
          <a:bodyPr tIns="46038" bIns="46038" anchor="ctr"/>
          <a:lstStyle/>
          <a:p>
            <a:pPr eaLnBrk="1" hangingPunct="1"/>
            <a:r>
              <a:rPr lang="en-US" sz="2800" dirty="0" smtClean="0"/>
              <a:t>Billing Models</a:t>
            </a:r>
          </a:p>
        </p:txBody>
      </p:sp>
      <p:sp>
        <p:nvSpPr>
          <p:cNvPr id="17412" name="Rectangle 3"/>
          <p:cNvSpPr>
            <a:spLocks noGrp="1" noChangeArrowheads="1"/>
          </p:cNvSpPr>
          <p:nvPr>
            <p:ph idx="4294967295"/>
          </p:nvPr>
        </p:nvSpPr>
        <p:spPr>
          <a:xfrm>
            <a:off x="363415" y="1266825"/>
            <a:ext cx="8780585" cy="4600575"/>
          </a:xfrm>
          <a:prstGeom prst="rect">
            <a:avLst/>
          </a:prstGeom>
          <a:noFill/>
        </p:spPr>
        <p:txBody>
          <a:bodyPr lIns="92075" tIns="46038" rIns="92075" bIns="46038"/>
          <a:lstStyle/>
          <a:p>
            <a:pPr eaLnBrk="1" hangingPunct="1">
              <a:lnSpc>
                <a:spcPct val="90000"/>
              </a:lnSpc>
              <a:spcBef>
                <a:spcPts val="600"/>
              </a:spcBef>
              <a:spcAft>
                <a:spcPts val="600"/>
              </a:spcAft>
            </a:pPr>
            <a:r>
              <a:rPr lang="en-US" sz="2000" dirty="0" smtClean="0"/>
              <a:t>There are 3 types of </a:t>
            </a:r>
            <a:r>
              <a:rPr lang="en-US" sz="2000" u="sng" dirty="0" smtClean="0"/>
              <a:t>Pegasys PCAS billing models</a:t>
            </a:r>
            <a:r>
              <a:rPr lang="en-US" sz="2000" dirty="0" smtClean="0"/>
              <a:t>:</a:t>
            </a:r>
          </a:p>
          <a:p>
            <a:pPr marL="803275" lvl="1" indent="-457200" eaLnBrk="1" hangingPunct="1">
              <a:lnSpc>
                <a:spcPct val="90000"/>
              </a:lnSpc>
              <a:spcBef>
                <a:spcPts val="600"/>
              </a:spcBef>
              <a:spcAft>
                <a:spcPts val="600"/>
              </a:spcAft>
              <a:buFont typeface="+mj-lt"/>
              <a:buAutoNum type="arabicPeriod"/>
            </a:pPr>
            <a:r>
              <a:rPr lang="en-US" sz="2000" b="1" dirty="0" smtClean="0"/>
              <a:t>Recurring </a:t>
            </a:r>
            <a:r>
              <a:rPr lang="en-US" sz="2000" dirty="0" smtClean="0"/>
              <a:t>– Pre-established Flat Rate per billing period</a:t>
            </a:r>
          </a:p>
          <a:p>
            <a:pPr marL="1149350" lvl="2" indent="-457200" eaLnBrk="1" hangingPunct="1">
              <a:lnSpc>
                <a:spcPct val="90000"/>
              </a:lnSpc>
              <a:spcBef>
                <a:spcPts val="600"/>
              </a:spcBef>
              <a:spcAft>
                <a:spcPts val="600"/>
              </a:spcAft>
            </a:pPr>
            <a:r>
              <a:rPr lang="en-US" sz="2000" dirty="0" smtClean="0"/>
              <a:t>Not used by AAS/ITS business lines</a:t>
            </a:r>
          </a:p>
          <a:p>
            <a:pPr marL="803275" lvl="1" indent="-457200" eaLnBrk="1" hangingPunct="1">
              <a:lnSpc>
                <a:spcPct val="90000"/>
              </a:lnSpc>
              <a:spcBef>
                <a:spcPts val="600"/>
              </a:spcBef>
              <a:spcAft>
                <a:spcPts val="600"/>
              </a:spcAft>
              <a:buFont typeface="+mj-lt"/>
              <a:buAutoNum type="arabicPeriod"/>
            </a:pPr>
            <a:r>
              <a:rPr lang="en-US" sz="2000" b="1" dirty="0" smtClean="0"/>
              <a:t>Spending-Based</a:t>
            </a:r>
            <a:r>
              <a:rPr lang="en-US" sz="2000" dirty="0" smtClean="0"/>
              <a:t> – Based on costs incurred referencing Agreement:</a:t>
            </a:r>
          </a:p>
          <a:p>
            <a:pPr marL="1495425" lvl="3" indent="-457200" eaLnBrk="1" hangingPunct="1">
              <a:lnSpc>
                <a:spcPct val="90000"/>
              </a:lnSpc>
              <a:spcBef>
                <a:spcPts val="600"/>
              </a:spcBef>
              <a:spcAft>
                <a:spcPts val="600"/>
              </a:spcAft>
            </a:pPr>
            <a:r>
              <a:rPr lang="en-US" dirty="0"/>
              <a:t>Actual </a:t>
            </a:r>
            <a:r>
              <a:rPr lang="en-US" dirty="0" smtClean="0"/>
              <a:t>Spending</a:t>
            </a:r>
            <a:endParaRPr lang="en-US" dirty="0"/>
          </a:p>
          <a:p>
            <a:pPr marL="1495425" lvl="3" indent="-457200" eaLnBrk="1" hangingPunct="1">
              <a:lnSpc>
                <a:spcPct val="90000"/>
              </a:lnSpc>
              <a:spcBef>
                <a:spcPts val="600"/>
              </a:spcBef>
              <a:spcAft>
                <a:spcPts val="600"/>
              </a:spcAft>
            </a:pPr>
            <a:r>
              <a:rPr lang="en-US" dirty="0"/>
              <a:t>Agreement </a:t>
            </a:r>
            <a:r>
              <a:rPr lang="en-US" dirty="0" smtClean="0"/>
              <a:t>Charges</a:t>
            </a:r>
          </a:p>
          <a:p>
            <a:pPr marL="1149350" lvl="2" indent="-457200" eaLnBrk="1" hangingPunct="1">
              <a:lnSpc>
                <a:spcPct val="90000"/>
              </a:lnSpc>
              <a:spcBef>
                <a:spcPts val="600"/>
              </a:spcBef>
              <a:spcAft>
                <a:spcPts val="600"/>
              </a:spcAft>
            </a:pPr>
            <a:r>
              <a:rPr lang="en-US" sz="2000" dirty="0"/>
              <a:t>Not used by AAS/ITS business </a:t>
            </a:r>
            <a:r>
              <a:rPr lang="en-US" sz="2000" dirty="0" smtClean="0"/>
              <a:t>lines</a:t>
            </a:r>
          </a:p>
          <a:p>
            <a:pPr marL="803275" lvl="1" indent="-457200" eaLnBrk="1" hangingPunct="1">
              <a:lnSpc>
                <a:spcPct val="90000"/>
              </a:lnSpc>
              <a:spcBef>
                <a:spcPts val="600"/>
              </a:spcBef>
              <a:spcAft>
                <a:spcPts val="600"/>
              </a:spcAft>
              <a:buFont typeface="+mj-lt"/>
              <a:buAutoNum type="arabicPeriod"/>
            </a:pPr>
            <a:r>
              <a:rPr lang="en-US" sz="2000" b="1" dirty="0" smtClean="0">
                <a:solidFill>
                  <a:srgbClr val="0000CC"/>
                </a:solidFill>
              </a:rPr>
              <a:t>DBR/PCAS Hybrid</a:t>
            </a:r>
            <a:r>
              <a:rPr lang="en-US" sz="2000" dirty="0" smtClean="0">
                <a:solidFill>
                  <a:srgbClr val="0000CC"/>
                </a:solidFill>
              </a:rPr>
              <a:t> – Based on DBRs received from RBA/NBA feeder systems referencing the agreement</a:t>
            </a:r>
          </a:p>
          <a:p>
            <a:pPr marL="1149350" lvl="2" indent="-457200" eaLnBrk="1" hangingPunct="1">
              <a:lnSpc>
                <a:spcPct val="90000"/>
              </a:lnSpc>
              <a:spcBef>
                <a:spcPts val="600"/>
              </a:spcBef>
              <a:spcAft>
                <a:spcPts val="600"/>
              </a:spcAft>
            </a:pPr>
            <a:r>
              <a:rPr lang="en-US" sz="2000" dirty="0" smtClean="0">
                <a:solidFill>
                  <a:srgbClr val="0000CC"/>
                </a:solidFill>
              </a:rPr>
              <a:t>DBRs are imported/crosswalked/summarized to create Billing Documents and Internal Vouchers referencing the agreement</a:t>
            </a:r>
          </a:p>
          <a:p>
            <a:pPr lvl="1" eaLnBrk="1" hangingPunct="1">
              <a:lnSpc>
                <a:spcPct val="90000"/>
              </a:lnSpc>
              <a:spcBef>
                <a:spcPts val="600"/>
              </a:spcBef>
              <a:spcAft>
                <a:spcPts val="600"/>
              </a:spcAft>
              <a:buNone/>
            </a:pPr>
            <a:endParaRPr lang="en-US" sz="2000" dirty="0" smtClean="0"/>
          </a:p>
          <a:p>
            <a:pPr marL="0" indent="0">
              <a:buNone/>
            </a:pPr>
            <a:endParaRPr lang="en-US" sz="1800" dirty="0" smtClean="0"/>
          </a:p>
        </p:txBody>
      </p:sp>
      <p:sp>
        <p:nvSpPr>
          <p:cNvPr id="5" name="Footer Placeholder 2"/>
          <p:cNvSpPr txBox="1">
            <a:spLocks/>
          </p:cNvSpPr>
          <p:nvPr/>
        </p:nvSpPr>
        <p:spPr>
          <a:xfrm>
            <a:off x="363415" y="6553200"/>
            <a:ext cx="7010400" cy="304800"/>
          </a:xfrm>
          <a:prstGeom prst="rect">
            <a:avLst/>
          </a:prstGeom>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r>
              <a:rPr lang="en-US" sz="1200" b="1" dirty="0" smtClean="0"/>
              <a:t>CGI Federal Proprietary and Confidential</a:t>
            </a:r>
            <a:endParaRPr lang="en-US" sz="1200" b="1" dirty="0"/>
          </a:p>
        </p:txBody>
      </p:sp>
      <p:sp>
        <p:nvSpPr>
          <p:cNvPr id="3" name="Slide Number Placeholder 2"/>
          <p:cNvSpPr>
            <a:spLocks noGrp="1"/>
          </p:cNvSpPr>
          <p:nvPr>
            <p:ph type="sldNum" sz="quarter" idx="11"/>
          </p:nvPr>
        </p:nvSpPr>
        <p:spPr/>
        <p:txBody>
          <a:bodyPr/>
          <a:lstStyle/>
          <a:p>
            <a:pPr>
              <a:defRPr/>
            </a:pPr>
            <a:fld id="{5842F1FC-5FDD-41D6-BAD6-160FC7BE3BC4}" type="slidenum">
              <a:rPr lang="en-US" smtClean="0"/>
              <a:pPr>
                <a:defRPr/>
              </a:pPr>
              <a:t>110</a:t>
            </a:fld>
            <a:endParaRPr lang="en-US" dirty="0"/>
          </a:p>
        </p:txBody>
      </p:sp>
    </p:spTree>
    <p:extLst>
      <p:ext uri="{BB962C8B-B14F-4D97-AF65-F5344CB8AC3E}">
        <p14:creationId xmlns:p14="http://schemas.microsoft.com/office/powerpoint/2010/main" val="1686143290"/>
      </p:ext>
    </p:extLst>
  </p:cSld>
  <p:clrMapOvr>
    <a:masterClrMapping/>
  </p:clrMapOvr>
  <p:transition/>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AAS Agreement Overview</a:t>
            </a:r>
            <a:endParaRPr lang="en-US" dirty="0"/>
          </a:p>
        </p:txBody>
      </p:sp>
      <p:sp>
        <p:nvSpPr>
          <p:cNvPr id="9" name="Content Placeholder 2"/>
          <p:cNvSpPr>
            <a:spLocks noGrp="1"/>
          </p:cNvSpPr>
          <p:nvPr>
            <p:ph sz="quarter" idx="4294967295"/>
          </p:nvPr>
        </p:nvSpPr>
        <p:spPr>
          <a:xfrm>
            <a:off x="263912" y="1152525"/>
            <a:ext cx="8775313" cy="5368875"/>
          </a:xfrm>
          <a:prstGeom prst="rect">
            <a:avLst/>
          </a:prstGeom>
        </p:spPr>
        <p:txBody>
          <a:bodyPr/>
          <a:lstStyle/>
          <a:p>
            <a:pPr marL="679450" lvl="1" indent="-342900">
              <a:spcBef>
                <a:spcPts val="600"/>
              </a:spcBef>
              <a:spcAft>
                <a:spcPts val="600"/>
              </a:spcAft>
            </a:pPr>
            <a:r>
              <a:rPr lang="en-US" sz="2000" b="1" dirty="0" smtClean="0"/>
              <a:t>AAS Agreements are</a:t>
            </a:r>
            <a:r>
              <a:rPr lang="en-US" sz="2000" dirty="0" smtClean="0"/>
              <a:t>:</a:t>
            </a:r>
          </a:p>
          <a:p>
            <a:pPr marL="914400" lvl="1" indent="-342900">
              <a:spcBef>
                <a:spcPts val="600"/>
              </a:spcBef>
              <a:spcAft>
                <a:spcPts val="600"/>
              </a:spcAft>
              <a:buFont typeface="Arial" pitchFamily="34" charset="0"/>
              <a:buChar char="•"/>
              <a:tabLst>
                <a:tab pos="1085850" algn="l"/>
              </a:tabLst>
            </a:pPr>
            <a:r>
              <a:rPr lang="en-US" sz="2000" u="sng" dirty="0"/>
              <a:t>External and Internal</a:t>
            </a:r>
            <a:r>
              <a:rPr lang="en-US" sz="2000" dirty="0"/>
              <a:t> customers </a:t>
            </a:r>
          </a:p>
          <a:p>
            <a:pPr marL="1260475" lvl="2" indent="-342900">
              <a:spcBef>
                <a:spcPts val="600"/>
              </a:spcBef>
              <a:spcAft>
                <a:spcPts val="600"/>
              </a:spcAft>
              <a:buFont typeface="Arial" pitchFamily="34" charset="0"/>
              <a:buChar char="•"/>
              <a:tabLst>
                <a:tab pos="1085850" algn="l"/>
              </a:tabLst>
            </a:pPr>
            <a:r>
              <a:rPr lang="en-US" sz="2000" dirty="0" smtClean="0"/>
              <a:t>External: </a:t>
            </a:r>
            <a:r>
              <a:rPr lang="en-US" sz="2000" u="sng" dirty="0" smtClean="0"/>
              <a:t>Federal </a:t>
            </a:r>
            <a:r>
              <a:rPr lang="en-US" sz="2000" u="sng" dirty="0"/>
              <a:t>and Non-Federal</a:t>
            </a:r>
            <a:r>
              <a:rPr lang="en-US" sz="2000" dirty="0"/>
              <a:t> </a:t>
            </a:r>
            <a:r>
              <a:rPr lang="en-US" sz="2000" dirty="0" smtClean="0"/>
              <a:t>customers</a:t>
            </a:r>
          </a:p>
          <a:p>
            <a:pPr marL="914400" lvl="1" indent="-342900">
              <a:spcBef>
                <a:spcPts val="600"/>
              </a:spcBef>
              <a:spcAft>
                <a:spcPts val="600"/>
              </a:spcAft>
              <a:buFont typeface="Arial" pitchFamily="34" charset="0"/>
              <a:buChar char="•"/>
              <a:tabLst>
                <a:tab pos="1085850" algn="l"/>
              </a:tabLst>
            </a:pPr>
            <a:r>
              <a:rPr lang="en-US" sz="2000" dirty="0" smtClean="0"/>
              <a:t>Semi-monthly (2x per month) </a:t>
            </a:r>
            <a:r>
              <a:rPr lang="en-US" sz="2000" dirty="0"/>
              <a:t>amounts billed via the </a:t>
            </a:r>
            <a:r>
              <a:rPr lang="en-US" sz="2000" dirty="0" smtClean="0"/>
              <a:t>DBR/PCAS Hybrid </a:t>
            </a:r>
            <a:r>
              <a:rPr lang="en-US" sz="2000" dirty="0"/>
              <a:t>billing vehicle</a:t>
            </a:r>
          </a:p>
          <a:p>
            <a:pPr marL="577850" indent="-342900">
              <a:spcBef>
                <a:spcPts val="600"/>
              </a:spcBef>
              <a:spcAft>
                <a:spcPts val="600"/>
              </a:spcAft>
              <a:buFont typeface="Arial" pitchFamily="34" charset="0"/>
              <a:buChar char="•"/>
              <a:tabLst>
                <a:tab pos="1085850" algn="l"/>
              </a:tabLst>
            </a:pPr>
            <a:r>
              <a:rPr lang="en-US" sz="2000" b="1" dirty="0"/>
              <a:t>Automated creation</a:t>
            </a:r>
            <a:r>
              <a:rPr lang="en-US" sz="2000" dirty="0"/>
              <a:t> of agreements via new AAS Agreement Interface</a:t>
            </a:r>
            <a:endParaRPr lang="en-US" sz="2200" dirty="0" smtClean="0"/>
          </a:p>
          <a:p>
            <a:pPr marL="914400" lvl="1" indent="-342900">
              <a:spcBef>
                <a:spcPts val="600"/>
              </a:spcBef>
              <a:spcAft>
                <a:spcPts val="600"/>
              </a:spcAft>
              <a:buFont typeface="Arial" pitchFamily="34" charset="0"/>
              <a:buChar char="•"/>
              <a:tabLst>
                <a:tab pos="1085850" algn="l"/>
              </a:tabLst>
            </a:pPr>
            <a:r>
              <a:rPr lang="en-US" sz="2000" dirty="0" smtClean="0"/>
              <a:t>Maintained using </a:t>
            </a:r>
            <a:r>
              <a:rPr lang="en-US" sz="2000" dirty="0"/>
              <a:t>a </a:t>
            </a:r>
            <a:r>
              <a:rPr lang="en-US" sz="2000" u="sng" dirty="0"/>
              <a:t>real-time, web service-based interface</a:t>
            </a:r>
            <a:r>
              <a:rPr lang="en-US" sz="2000" dirty="0"/>
              <a:t> between AAS ASSIST Module and </a:t>
            </a:r>
            <a:r>
              <a:rPr lang="en-US" sz="2000" dirty="0" smtClean="0"/>
              <a:t>Pegasys</a:t>
            </a:r>
          </a:p>
          <a:p>
            <a:pPr marL="1260475" lvl="2" indent="-342900">
              <a:spcBef>
                <a:spcPts val="600"/>
              </a:spcBef>
              <a:spcAft>
                <a:spcPts val="600"/>
              </a:spcAft>
              <a:buFont typeface="Arial" pitchFamily="34" charset="0"/>
              <a:buChar char="•"/>
              <a:tabLst>
                <a:tab pos="1085850" algn="l"/>
              </a:tabLst>
            </a:pPr>
            <a:r>
              <a:rPr lang="en-US" sz="2000" dirty="0" smtClean="0"/>
              <a:t>Source systems:</a:t>
            </a:r>
          </a:p>
          <a:p>
            <a:pPr marL="1606550" lvl="3" indent="-342900">
              <a:spcBef>
                <a:spcPts val="600"/>
              </a:spcBef>
              <a:spcAft>
                <a:spcPts val="600"/>
              </a:spcAft>
              <a:buFont typeface="Arial" pitchFamily="34" charset="0"/>
              <a:buChar char="•"/>
              <a:tabLst>
                <a:tab pos="1085850" algn="l"/>
              </a:tabLst>
            </a:pPr>
            <a:r>
              <a:rPr lang="en-US" dirty="0" smtClean="0"/>
              <a:t>Regional Business Application (RBA) </a:t>
            </a:r>
          </a:p>
          <a:p>
            <a:pPr marL="1606550" lvl="3" indent="-342900">
              <a:spcBef>
                <a:spcPts val="600"/>
              </a:spcBef>
              <a:spcAft>
                <a:spcPts val="600"/>
              </a:spcAft>
              <a:buFont typeface="Arial" pitchFamily="34" charset="0"/>
              <a:buChar char="•"/>
              <a:tabLst>
                <a:tab pos="1085850" algn="l"/>
              </a:tabLst>
            </a:pPr>
            <a:r>
              <a:rPr lang="en-US" dirty="0" smtClean="0"/>
              <a:t>National Business Application (NBA)</a:t>
            </a:r>
            <a:endParaRPr lang="en-US" dirty="0"/>
          </a:p>
        </p:txBody>
      </p:sp>
      <p:sp>
        <p:nvSpPr>
          <p:cNvPr id="3" name="Slide Number Placeholder 2"/>
          <p:cNvSpPr>
            <a:spLocks noGrp="1"/>
          </p:cNvSpPr>
          <p:nvPr>
            <p:ph type="sldNum" sz="quarter" idx="4294967295"/>
          </p:nvPr>
        </p:nvSpPr>
        <p:spPr>
          <a:xfrm>
            <a:off x="0" y="6616800"/>
            <a:ext cx="778457" cy="241200"/>
          </a:xfrm>
          <a:prstGeom prst="rect">
            <a:avLst/>
          </a:prstGeom>
        </p:spPr>
        <p:txBody>
          <a:bodyPr/>
          <a:lstStyle/>
          <a:p>
            <a:fld id="{525A3C56-E491-49B2-93F3-63532DF516BC}" type="slidenum">
              <a:rPr lang="en-US" sz="1200" smtClean="0">
                <a:solidFill>
                  <a:srgbClr val="000000"/>
                </a:solidFill>
              </a:rPr>
              <a:pPr/>
              <a:t>111</a:t>
            </a:fld>
            <a:endParaRPr lang="en-US" sz="1200" dirty="0">
              <a:solidFill>
                <a:srgbClr val="000000"/>
              </a:solidFill>
            </a:endParaRPr>
          </a:p>
        </p:txBody>
      </p:sp>
      <p:sp>
        <p:nvSpPr>
          <p:cNvPr id="4" name="Footer Placeholder 3"/>
          <p:cNvSpPr>
            <a:spLocks noGrp="1"/>
          </p:cNvSpPr>
          <p:nvPr>
            <p:ph type="ftr" sz="quarter" idx="4294967295"/>
          </p:nvPr>
        </p:nvSpPr>
        <p:spPr>
          <a:xfrm>
            <a:off x="363415" y="6553200"/>
            <a:ext cx="7010400" cy="304800"/>
          </a:xfrm>
          <a:prstGeom prst="rect">
            <a:avLst/>
          </a:prstGeom>
        </p:spPr>
        <p:txBody>
          <a:bodyPr/>
          <a:lstStyle/>
          <a:p>
            <a:pPr>
              <a:defRPr/>
            </a:pPr>
            <a:r>
              <a:rPr lang="en-US" dirty="0" smtClean="0">
                <a:solidFill>
                  <a:srgbClr val="000000"/>
                </a:solidFill>
              </a:rPr>
              <a:t>CGI Federal Proprietary and Confidential</a:t>
            </a:r>
            <a:endParaRPr lang="en-US" dirty="0">
              <a:solidFill>
                <a:srgbClr val="000000"/>
              </a:solidFill>
            </a:endParaRPr>
          </a:p>
        </p:txBody>
      </p:sp>
    </p:spTree>
    <p:extLst>
      <p:ext uri="{BB962C8B-B14F-4D97-AF65-F5344CB8AC3E}">
        <p14:creationId xmlns:p14="http://schemas.microsoft.com/office/powerpoint/2010/main" val="1414961423"/>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AAS Agreement Interface</a:t>
            </a:r>
            <a:endParaRPr lang="en-US" dirty="0"/>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81036" y="1619250"/>
            <a:ext cx="8119147" cy="4129087"/>
          </a:xfrm>
        </p:spPr>
      </p:pic>
      <p:sp>
        <p:nvSpPr>
          <p:cNvPr id="6" name="Footer Placeholder 5"/>
          <p:cNvSpPr>
            <a:spLocks noGrp="1"/>
          </p:cNvSpPr>
          <p:nvPr>
            <p:ph type="ftr" sz="quarter" idx="4294967295"/>
          </p:nvPr>
        </p:nvSpPr>
        <p:spPr>
          <a:xfrm>
            <a:off x="339969" y="6553200"/>
            <a:ext cx="7010400" cy="304800"/>
          </a:xfrm>
          <a:prstGeom prst="rect">
            <a:avLst/>
          </a:prstGeom>
        </p:spPr>
        <p:txBody>
          <a:bodyPr/>
          <a:lstStyle/>
          <a:p>
            <a:pPr>
              <a:defRPr/>
            </a:pPr>
            <a:r>
              <a:rPr lang="en-US" dirty="0" smtClean="0">
                <a:solidFill>
                  <a:srgbClr val="000000"/>
                </a:solidFill>
              </a:rPr>
              <a:t>CGI Federal Proprietary and Confidential</a:t>
            </a:r>
            <a:endParaRPr lang="en-US" dirty="0">
              <a:solidFill>
                <a:srgbClr val="000000"/>
              </a:solidFill>
            </a:endParaRPr>
          </a:p>
        </p:txBody>
      </p:sp>
      <p:sp>
        <p:nvSpPr>
          <p:cNvPr id="7" name="Slide Number Placeholder 6"/>
          <p:cNvSpPr>
            <a:spLocks noGrp="1"/>
          </p:cNvSpPr>
          <p:nvPr>
            <p:ph type="sldNum" sz="quarter" idx="11"/>
          </p:nvPr>
        </p:nvSpPr>
        <p:spPr>
          <a:xfrm>
            <a:off x="1" y="6588369"/>
            <a:ext cx="550984" cy="258519"/>
          </a:xfrm>
        </p:spPr>
        <p:txBody>
          <a:bodyPr/>
          <a:lstStyle/>
          <a:p>
            <a:pPr>
              <a:defRPr/>
            </a:pPr>
            <a:fld id="{215F2CEC-58A8-492B-AD0D-C2BF1A7F0D89}" type="slidenum">
              <a:rPr lang="en-US" smtClean="0">
                <a:solidFill>
                  <a:srgbClr val="000000"/>
                </a:solidFill>
              </a:rPr>
              <a:pPr>
                <a:defRPr/>
              </a:pPr>
              <a:t>112</a:t>
            </a:fld>
            <a:endParaRPr lang="en-US" dirty="0">
              <a:solidFill>
                <a:srgbClr val="000000"/>
              </a:solidFill>
            </a:endParaRPr>
          </a:p>
        </p:txBody>
      </p:sp>
    </p:spTree>
    <p:extLst>
      <p:ext uri="{BB962C8B-B14F-4D97-AF65-F5344CB8AC3E}">
        <p14:creationId xmlns:p14="http://schemas.microsoft.com/office/powerpoint/2010/main" val="3870865762"/>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613" y="331788"/>
            <a:ext cx="8265693" cy="563562"/>
          </a:xfrm>
        </p:spPr>
        <p:txBody>
          <a:bodyPr/>
          <a:lstStyle/>
          <a:p>
            <a:r>
              <a:rPr lang="en-US" dirty="0" smtClean="0"/>
              <a:t>AAS Agreement Document Types</a:t>
            </a:r>
            <a:endParaRPr lang="en-US" dirty="0"/>
          </a:p>
        </p:txBody>
      </p:sp>
      <p:sp>
        <p:nvSpPr>
          <p:cNvPr id="3" name="Content Placeholder 2"/>
          <p:cNvSpPr>
            <a:spLocks noGrp="1"/>
          </p:cNvSpPr>
          <p:nvPr>
            <p:ph idx="1"/>
          </p:nvPr>
        </p:nvSpPr>
        <p:spPr>
          <a:xfrm>
            <a:off x="550985" y="1613159"/>
            <a:ext cx="8229600" cy="4525962"/>
          </a:xfrm>
        </p:spPr>
        <p:txBody>
          <a:bodyPr/>
          <a:lstStyle/>
          <a:p>
            <a:r>
              <a:rPr lang="en-US" dirty="0" smtClean="0"/>
              <a:t>AAS Agreement Document Types</a:t>
            </a:r>
          </a:p>
          <a:p>
            <a:pPr marL="0" indent="0">
              <a:buNone/>
            </a:pPr>
            <a:endParaRPr lang="en-US" dirty="0" smtClean="0"/>
          </a:p>
          <a:p>
            <a:endParaRPr lang="en-US" dirty="0"/>
          </a:p>
          <a:p>
            <a:endParaRPr lang="en-US" dirty="0" smtClean="0"/>
          </a:p>
        </p:txBody>
      </p:sp>
      <p:graphicFrame>
        <p:nvGraphicFramePr>
          <p:cNvPr id="5" name="Table 4"/>
          <p:cNvGraphicFramePr>
            <a:graphicFrameLocks noGrp="1"/>
          </p:cNvGraphicFramePr>
          <p:nvPr>
            <p:extLst>
              <p:ext uri="{D42A27DB-BD31-4B8C-83A1-F6EECF244321}">
                <p14:modId xmlns:p14="http://schemas.microsoft.com/office/powerpoint/2010/main" val="3023144798"/>
              </p:ext>
            </p:extLst>
          </p:nvPr>
        </p:nvGraphicFramePr>
        <p:xfrm>
          <a:off x="773708" y="2330784"/>
          <a:ext cx="7111281" cy="1056303"/>
        </p:xfrm>
        <a:graphic>
          <a:graphicData uri="http://schemas.openxmlformats.org/drawingml/2006/table">
            <a:tbl>
              <a:tblPr firstRow="1" firstCol="1" bandRow="1">
                <a:tableStyleId>{5C22544A-7EE6-4342-B048-85BDC9FD1C3A}</a:tableStyleId>
              </a:tblPr>
              <a:tblGrid>
                <a:gridCol w="2304952"/>
                <a:gridCol w="4806329"/>
              </a:tblGrid>
              <a:tr h="352101">
                <a:tc>
                  <a:txBody>
                    <a:bodyPr/>
                    <a:lstStyle/>
                    <a:p>
                      <a:pPr marL="0" marR="0" algn="ctr">
                        <a:spcBef>
                          <a:spcPts val="200"/>
                        </a:spcBef>
                        <a:spcAft>
                          <a:spcPts val="200"/>
                        </a:spcAft>
                      </a:pPr>
                      <a:r>
                        <a:rPr lang="en-US" sz="2000" b="1" dirty="0" smtClean="0">
                          <a:solidFill>
                            <a:schemeClr val="tx1"/>
                          </a:solidFill>
                          <a:effectLst/>
                        </a:rPr>
                        <a:t>Document </a:t>
                      </a:r>
                      <a:r>
                        <a:rPr lang="en-US" sz="2000" b="1" dirty="0">
                          <a:solidFill>
                            <a:schemeClr val="tx1"/>
                          </a:solidFill>
                          <a:effectLst/>
                        </a:rPr>
                        <a:t>Type</a:t>
                      </a:r>
                      <a:endParaRPr lang="en-US" sz="2000" b="1" dirty="0">
                        <a:solidFill>
                          <a:schemeClr val="tx1"/>
                        </a:solidFill>
                        <a:effectLst/>
                        <a:latin typeface="Arial"/>
                        <a:ea typeface="Times New Roman"/>
                        <a:cs typeface="Times New Roman"/>
                      </a:endParaRPr>
                    </a:p>
                  </a:txBody>
                  <a:tcPr marL="68580" marR="68580" marT="0" marB="0"/>
                </a:tc>
                <a:tc>
                  <a:txBody>
                    <a:bodyPr/>
                    <a:lstStyle/>
                    <a:p>
                      <a:pPr marL="0" marR="0" algn="ctr">
                        <a:spcBef>
                          <a:spcPts val="200"/>
                        </a:spcBef>
                        <a:spcAft>
                          <a:spcPts val="200"/>
                        </a:spcAft>
                      </a:pPr>
                      <a:r>
                        <a:rPr lang="en-US" sz="2000" b="1" dirty="0">
                          <a:solidFill>
                            <a:schemeClr val="tx1"/>
                          </a:solidFill>
                          <a:effectLst/>
                        </a:rPr>
                        <a:t>Purpose</a:t>
                      </a:r>
                      <a:endParaRPr lang="en-US" sz="2000" b="1" dirty="0">
                        <a:solidFill>
                          <a:schemeClr val="tx1"/>
                        </a:solidFill>
                        <a:effectLst/>
                        <a:latin typeface="Arial"/>
                        <a:ea typeface="Times New Roman"/>
                        <a:cs typeface="Times New Roman"/>
                      </a:endParaRPr>
                    </a:p>
                  </a:txBody>
                  <a:tcPr marL="68580" marR="68580" marT="0" marB="0"/>
                </a:tc>
              </a:tr>
              <a:tr h="352101">
                <a:tc>
                  <a:txBody>
                    <a:bodyPr/>
                    <a:lstStyle/>
                    <a:p>
                      <a:pPr marL="0" marR="0" algn="ctr">
                        <a:spcBef>
                          <a:spcPts val="200"/>
                        </a:spcBef>
                        <a:spcAft>
                          <a:spcPts val="200"/>
                        </a:spcAft>
                      </a:pPr>
                      <a:r>
                        <a:rPr lang="en-US" sz="2000" b="0" dirty="0">
                          <a:solidFill>
                            <a:schemeClr val="tx1"/>
                          </a:solidFill>
                          <a:effectLst/>
                        </a:rPr>
                        <a:t>U</a:t>
                      </a:r>
                      <a:r>
                        <a:rPr lang="en-US" sz="2000" b="0" dirty="0" smtClean="0">
                          <a:solidFill>
                            <a:schemeClr val="tx1"/>
                          </a:solidFill>
                          <a:effectLst/>
                        </a:rPr>
                        <a:t>ED</a:t>
                      </a:r>
                      <a:endParaRPr lang="en-US" sz="2000" b="0" dirty="0">
                        <a:solidFill>
                          <a:schemeClr val="tx1"/>
                        </a:solidFill>
                        <a:effectLst/>
                        <a:latin typeface="Arial"/>
                        <a:ea typeface="Times New Roman"/>
                        <a:cs typeface="Times New Roman"/>
                      </a:endParaRPr>
                    </a:p>
                  </a:txBody>
                  <a:tcPr marL="68580" marR="68580" marT="0" marB="0"/>
                </a:tc>
                <a:tc>
                  <a:txBody>
                    <a:bodyPr/>
                    <a:lstStyle/>
                    <a:p>
                      <a:pPr marL="398463" marR="0" indent="0" algn="l">
                        <a:spcBef>
                          <a:spcPts val="200"/>
                        </a:spcBef>
                        <a:spcAft>
                          <a:spcPts val="200"/>
                        </a:spcAft>
                      </a:pPr>
                      <a:r>
                        <a:rPr lang="en-US" sz="2000" dirty="0" smtClean="0">
                          <a:effectLst/>
                        </a:rPr>
                        <a:t>External Direct Agreement</a:t>
                      </a:r>
                      <a:endParaRPr lang="en-US" sz="2000" dirty="0">
                        <a:effectLst/>
                        <a:latin typeface="Arial"/>
                        <a:ea typeface="Times New Roman"/>
                        <a:cs typeface="Times New Roman"/>
                      </a:endParaRPr>
                    </a:p>
                  </a:txBody>
                  <a:tcPr marL="68580" marR="68580" marT="0" marB="0"/>
                </a:tc>
              </a:tr>
              <a:tr h="352101">
                <a:tc>
                  <a:txBody>
                    <a:bodyPr/>
                    <a:lstStyle/>
                    <a:p>
                      <a:pPr marL="0" marR="0" algn="ctr">
                        <a:spcBef>
                          <a:spcPts val="200"/>
                        </a:spcBef>
                        <a:spcAft>
                          <a:spcPts val="200"/>
                        </a:spcAft>
                      </a:pPr>
                      <a:r>
                        <a:rPr lang="en-US" sz="2000" b="0" dirty="0" smtClean="0">
                          <a:solidFill>
                            <a:schemeClr val="tx1"/>
                          </a:solidFill>
                          <a:effectLst/>
                        </a:rPr>
                        <a:t>UID</a:t>
                      </a:r>
                      <a:endParaRPr lang="en-US" sz="2000" b="0" dirty="0">
                        <a:solidFill>
                          <a:schemeClr val="tx1"/>
                        </a:solidFill>
                        <a:effectLst/>
                        <a:latin typeface="Arial"/>
                        <a:ea typeface="Times New Roman"/>
                        <a:cs typeface="Times New Roman"/>
                      </a:endParaRPr>
                    </a:p>
                  </a:txBody>
                  <a:tcPr marL="68580" marR="68580" marT="0" marB="0"/>
                </a:tc>
                <a:tc>
                  <a:txBody>
                    <a:bodyPr/>
                    <a:lstStyle/>
                    <a:p>
                      <a:pPr marL="398463" marR="0" indent="0" algn="l">
                        <a:spcBef>
                          <a:spcPts val="200"/>
                        </a:spcBef>
                        <a:spcAft>
                          <a:spcPts val="200"/>
                        </a:spcAft>
                      </a:pPr>
                      <a:r>
                        <a:rPr lang="en-US" sz="2000" dirty="0" smtClean="0">
                          <a:effectLst/>
                        </a:rPr>
                        <a:t>Internal Direct Agreement</a:t>
                      </a:r>
                      <a:endParaRPr lang="en-US" sz="2000" dirty="0">
                        <a:effectLst/>
                        <a:latin typeface="+mn-lt"/>
                        <a:ea typeface="Times New Roman"/>
                        <a:cs typeface="Times New Roman"/>
                      </a:endParaRPr>
                    </a:p>
                  </a:txBody>
                  <a:tcPr marL="68580" marR="68580" marT="0" marB="0"/>
                </a:tc>
              </a:tr>
            </a:tbl>
          </a:graphicData>
        </a:graphic>
      </p:graphicFrame>
      <p:sp>
        <p:nvSpPr>
          <p:cNvPr id="6" name="Slide Number Placeholder 6"/>
          <p:cNvSpPr>
            <a:spLocks noGrp="1"/>
          </p:cNvSpPr>
          <p:nvPr>
            <p:ph type="sldNum" sz="quarter" idx="11"/>
          </p:nvPr>
        </p:nvSpPr>
        <p:spPr>
          <a:xfrm>
            <a:off x="1" y="6588369"/>
            <a:ext cx="550984" cy="258519"/>
          </a:xfrm>
        </p:spPr>
        <p:txBody>
          <a:bodyPr/>
          <a:lstStyle/>
          <a:p>
            <a:pPr>
              <a:defRPr/>
            </a:pPr>
            <a:fld id="{215F2CEC-58A8-492B-AD0D-C2BF1A7F0D89}" type="slidenum">
              <a:rPr lang="en-US" smtClean="0">
                <a:solidFill>
                  <a:srgbClr val="000000"/>
                </a:solidFill>
              </a:rPr>
              <a:pPr>
                <a:defRPr/>
              </a:pPr>
              <a:t>113</a:t>
            </a:fld>
            <a:endParaRPr lang="en-US" dirty="0">
              <a:solidFill>
                <a:srgbClr val="000000"/>
              </a:solidFill>
            </a:endParaRPr>
          </a:p>
        </p:txBody>
      </p:sp>
      <p:sp>
        <p:nvSpPr>
          <p:cNvPr id="7" name="Footer Placeholder 5"/>
          <p:cNvSpPr txBox="1">
            <a:spLocks/>
          </p:cNvSpPr>
          <p:nvPr/>
        </p:nvSpPr>
        <p:spPr bwMode="auto">
          <a:xfrm>
            <a:off x="339969" y="6553200"/>
            <a:ext cx="70104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sz="1200" b="1"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r>
              <a:rPr lang="en-US" dirty="0" smtClean="0">
                <a:solidFill>
                  <a:srgbClr val="000000"/>
                </a:solidFill>
              </a:rPr>
              <a:t>CGI Federal Proprietary and Confidential</a:t>
            </a:r>
            <a:endParaRPr lang="en-US" dirty="0">
              <a:solidFill>
                <a:srgbClr val="000000"/>
              </a:solidFill>
            </a:endParaRPr>
          </a:p>
        </p:txBody>
      </p:sp>
    </p:spTree>
    <p:extLst>
      <p:ext uri="{BB962C8B-B14F-4D97-AF65-F5344CB8AC3E}">
        <p14:creationId xmlns:p14="http://schemas.microsoft.com/office/powerpoint/2010/main" val="2236329725"/>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AAS/ITS Agreement Attributes</a:t>
            </a:r>
            <a:endParaRPr lang="en-US" dirty="0"/>
          </a:p>
        </p:txBody>
      </p:sp>
      <p:sp>
        <p:nvSpPr>
          <p:cNvPr id="3" name="Content Placeholder 2"/>
          <p:cNvSpPr>
            <a:spLocks noGrp="1"/>
          </p:cNvSpPr>
          <p:nvPr>
            <p:ph idx="1"/>
          </p:nvPr>
        </p:nvSpPr>
        <p:spPr>
          <a:xfrm>
            <a:off x="550985" y="1179382"/>
            <a:ext cx="8229600" cy="4525962"/>
          </a:xfrm>
        </p:spPr>
        <p:txBody>
          <a:bodyPr/>
          <a:lstStyle/>
          <a:p>
            <a:r>
              <a:rPr lang="en-US" sz="2000" b="1" dirty="0" smtClean="0"/>
              <a:t>Billing Methods:</a:t>
            </a:r>
            <a:endParaRPr lang="en-US" sz="2000" b="1" dirty="0"/>
          </a:p>
          <a:p>
            <a:pPr lvl="1"/>
            <a:r>
              <a:rPr lang="en-US" sz="2000" dirty="0"/>
              <a:t>Non Federal – </a:t>
            </a:r>
            <a:r>
              <a:rPr lang="en-US" sz="2000" dirty="0" smtClean="0"/>
              <a:t>Non-IPAC</a:t>
            </a:r>
          </a:p>
          <a:p>
            <a:pPr lvl="1"/>
            <a:r>
              <a:rPr lang="en-US" sz="2000" dirty="0" smtClean="0"/>
              <a:t>Federal </a:t>
            </a:r>
            <a:r>
              <a:rPr lang="en-US" sz="2000" dirty="0"/>
              <a:t>– </a:t>
            </a:r>
            <a:r>
              <a:rPr lang="en-US" sz="2000" dirty="0" smtClean="0"/>
              <a:t>IPAC/Non-IPAC/Interfund</a:t>
            </a:r>
            <a:endParaRPr lang="en-US" sz="2000" dirty="0"/>
          </a:p>
          <a:p>
            <a:pPr lvl="1"/>
            <a:endParaRPr lang="en-US" sz="2000" dirty="0"/>
          </a:p>
          <a:p>
            <a:r>
              <a:rPr lang="en-US" sz="2000" b="1" dirty="0"/>
              <a:t>Billing </a:t>
            </a:r>
            <a:r>
              <a:rPr lang="en-US" sz="2000" b="1" dirty="0" smtClean="0"/>
              <a:t>Vehicle:</a:t>
            </a:r>
            <a:endParaRPr lang="en-US" sz="2000" b="1" dirty="0"/>
          </a:p>
          <a:p>
            <a:pPr lvl="1"/>
            <a:r>
              <a:rPr lang="en-US" sz="2000" dirty="0"/>
              <a:t>Bills </a:t>
            </a:r>
            <a:r>
              <a:rPr lang="en-US" sz="2000" dirty="0" smtClean="0"/>
              <a:t>generated via DBR/PCAS Hybrid Model</a:t>
            </a:r>
            <a:endParaRPr lang="en-US" sz="2000" dirty="0"/>
          </a:p>
          <a:p>
            <a:pPr lvl="2"/>
            <a:r>
              <a:rPr lang="en-US" sz="2000" dirty="0"/>
              <a:t>Bills </a:t>
            </a:r>
            <a:r>
              <a:rPr lang="en-US" sz="2000" dirty="0" smtClean="0"/>
              <a:t>generated twice a month</a:t>
            </a:r>
            <a:endParaRPr lang="en-US" sz="2000" dirty="0"/>
          </a:p>
          <a:p>
            <a:pPr lvl="2"/>
            <a:r>
              <a:rPr lang="en-US" sz="2000" dirty="0" smtClean="0"/>
              <a:t>Bills generated via DBRs (not PCAS batch processing)</a:t>
            </a:r>
          </a:p>
          <a:p>
            <a:pPr lvl="3"/>
            <a:r>
              <a:rPr lang="en-US" dirty="0" smtClean="0"/>
              <a:t>Advance Offsets (low volume)</a:t>
            </a:r>
          </a:p>
          <a:p>
            <a:pPr lvl="3"/>
            <a:endParaRPr lang="en-US" dirty="0"/>
          </a:p>
          <a:p>
            <a:r>
              <a:rPr lang="en-US" sz="2000" b="1" dirty="0"/>
              <a:t>Receivables Lifecycle:</a:t>
            </a:r>
          </a:p>
          <a:p>
            <a:pPr lvl="1"/>
            <a:r>
              <a:rPr lang="en-US" sz="2000" dirty="0" smtClean="0"/>
              <a:t>DBR/PCAS Hybrid Receivables </a:t>
            </a:r>
            <a:r>
              <a:rPr lang="en-US" sz="2000" dirty="0"/>
              <a:t>Lifecycle is used to support the processing of </a:t>
            </a:r>
            <a:r>
              <a:rPr lang="en-US" sz="2000" dirty="0" smtClean="0"/>
              <a:t>AAS </a:t>
            </a:r>
            <a:r>
              <a:rPr lang="en-US" sz="2000" dirty="0"/>
              <a:t>and associated transactions</a:t>
            </a:r>
          </a:p>
          <a:p>
            <a:endParaRPr lang="en-US" dirty="0"/>
          </a:p>
        </p:txBody>
      </p:sp>
      <p:sp>
        <p:nvSpPr>
          <p:cNvPr id="4" name="Slide Number Placeholder 3"/>
          <p:cNvSpPr>
            <a:spLocks noGrp="1"/>
          </p:cNvSpPr>
          <p:nvPr>
            <p:ph type="sldNum" sz="quarter" idx="11"/>
          </p:nvPr>
        </p:nvSpPr>
        <p:spPr>
          <a:xfrm>
            <a:off x="1" y="6564923"/>
            <a:ext cx="550984" cy="281965"/>
          </a:xfrm>
          <a:prstGeom prst="rect">
            <a:avLst/>
          </a:prstGeom>
        </p:spPr>
        <p:txBody>
          <a:bodyPr/>
          <a:lstStyle/>
          <a:p>
            <a:fld id="{525A3C56-E491-49B2-93F3-63532DF516BC}" type="slidenum">
              <a:rPr lang="en-US" smtClean="0">
                <a:solidFill>
                  <a:srgbClr val="000000"/>
                </a:solidFill>
              </a:rPr>
              <a:pPr/>
              <a:t>114</a:t>
            </a:fld>
            <a:endParaRPr lang="en-US" dirty="0">
              <a:solidFill>
                <a:srgbClr val="000000"/>
              </a:solidFill>
            </a:endParaRPr>
          </a:p>
        </p:txBody>
      </p:sp>
      <p:sp>
        <p:nvSpPr>
          <p:cNvPr id="5" name="Footer Placeholder 4"/>
          <p:cNvSpPr>
            <a:spLocks noGrp="1"/>
          </p:cNvSpPr>
          <p:nvPr>
            <p:ph type="ftr" sz="quarter" idx="4294967295"/>
          </p:nvPr>
        </p:nvSpPr>
        <p:spPr>
          <a:xfrm>
            <a:off x="363416" y="6553200"/>
            <a:ext cx="7010400" cy="304800"/>
          </a:xfrm>
          <a:prstGeom prst="rect">
            <a:avLst/>
          </a:prstGeom>
        </p:spPr>
        <p:txBody>
          <a:bodyPr/>
          <a:lstStyle/>
          <a:p>
            <a:pPr>
              <a:defRPr/>
            </a:pPr>
            <a:r>
              <a:rPr lang="en-US" dirty="0" smtClean="0">
                <a:solidFill>
                  <a:srgbClr val="000000"/>
                </a:solidFill>
              </a:rPr>
              <a:t>CGI Federal Proprietary and Confidential</a:t>
            </a:r>
            <a:endParaRPr lang="en-US" dirty="0">
              <a:solidFill>
                <a:srgbClr val="000000"/>
              </a:solidFill>
            </a:endParaRPr>
          </a:p>
        </p:txBody>
      </p:sp>
    </p:spTree>
    <p:extLst>
      <p:ext uri="{BB962C8B-B14F-4D97-AF65-F5344CB8AC3E}">
        <p14:creationId xmlns:p14="http://schemas.microsoft.com/office/powerpoint/2010/main" val="296225267"/>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smtClean="0"/>
              <a:t>AAS/ITS Settings: </a:t>
            </a:r>
            <a:r>
              <a:rPr lang="en-US" sz="2800" dirty="0"/>
              <a:t>Header – General</a:t>
            </a:r>
          </a:p>
        </p:txBody>
      </p:sp>
      <p:sp>
        <p:nvSpPr>
          <p:cNvPr id="4" name="Footer Placeholder 3"/>
          <p:cNvSpPr>
            <a:spLocks noGrp="1"/>
          </p:cNvSpPr>
          <p:nvPr>
            <p:ph type="ftr" sz="quarter" idx="10"/>
          </p:nvPr>
        </p:nvSpPr>
        <p:spPr/>
        <p:txBody>
          <a:bodyPr/>
          <a:lstStyle/>
          <a:p>
            <a:pPr>
              <a:defRPr/>
            </a:pPr>
            <a:r>
              <a:rPr lang="en-US" dirty="0" smtClean="0"/>
              <a:t>CGI Federal Proprietary and Confidential</a:t>
            </a:r>
            <a:endParaRPr lang="en-US" dirty="0"/>
          </a:p>
        </p:txBody>
      </p:sp>
      <p:sp>
        <p:nvSpPr>
          <p:cNvPr id="5" name="Slide Number Placeholder 4"/>
          <p:cNvSpPr>
            <a:spLocks noGrp="1"/>
          </p:cNvSpPr>
          <p:nvPr>
            <p:ph type="sldNum" sz="quarter" idx="11"/>
          </p:nvPr>
        </p:nvSpPr>
        <p:spPr/>
        <p:txBody>
          <a:bodyPr/>
          <a:lstStyle/>
          <a:p>
            <a:pPr>
              <a:defRPr/>
            </a:pPr>
            <a:fld id="{5842F1FC-5FDD-41D6-BAD6-160FC7BE3BC4}" type="slidenum">
              <a:rPr lang="en-US" smtClean="0"/>
              <a:pPr>
                <a:defRPr/>
              </a:pPr>
              <a:t>115</a:t>
            </a:fld>
            <a:endParaRPr lang="en-US" dirty="0"/>
          </a:p>
        </p:txBody>
      </p:sp>
      <p:sp>
        <p:nvSpPr>
          <p:cNvPr id="10" name="Rectangle 9"/>
          <p:cNvSpPr/>
          <p:nvPr/>
        </p:nvSpPr>
        <p:spPr bwMode="auto">
          <a:xfrm>
            <a:off x="8121316" y="6245225"/>
            <a:ext cx="854242" cy="612775"/>
          </a:xfrm>
          <a:prstGeom prst="rect">
            <a:avLst/>
          </a:pr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graphicFrame>
        <p:nvGraphicFramePr>
          <p:cNvPr id="6" name="Content Placeholder 5"/>
          <p:cNvGraphicFramePr>
            <a:graphicFrameLocks/>
          </p:cNvGraphicFramePr>
          <p:nvPr>
            <p:extLst>
              <p:ext uri="{D42A27DB-BD31-4B8C-83A1-F6EECF244321}">
                <p14:modId xmlns:p14="http://schemas.microsoft.com/office/powerpoint/2010/main" val="3014680941"/>
              </p:ext>
            </p:extLst>
          </p:nvPr>
        </p:nvGraphicFramePr>
        <p:xfrm>
          <a:off x="708045" y="4502785"/>
          <a:ext cx="8329489" cy="2001520"/>
        </p:xfrm>
        <a:graphic>
          <a:graphicData uri="http://schemas.openxmlformats.org/drawingml/2006/table">
            <a:tbl>
              <a:tblPr firstRow="1" bandRow="1">
                <a:tableStyleId>{5C22544A-7EE6-4342-B048-85BDC9FD1C3A}</a:tableStyleId>
              </a:tblPr>
              <a:tblGrid>
                <a:gridCol w="2082372"/>
                <a:gridCol w="6247117"/>
              </a:tblGrid>
              <a:tr h="370840">
                <a:tc>
                  <a:txBody>
                    <a:bodyPr/>
                    <a:lstStyle/>
                    <a:p>
                      <a:r>
                        <a:rPr lang="en-US" dirty="0" smtClean="0">
                          <a:solidFill>
                            <a:schemeClr val="tx1"/>
                          </a:solidFill>
                        </a:rPr>
                        <a:t>Business Line</a:t>
                      </a:r>
                      <a:endParaRPr lang="en-US" dirty="0">
                        <a:solidFill>
                          <a:schemeClr val="tx1"/>
                        </a:solidFill>
                      </a:endParaRPr>
                    </a:p>
                  </a:txBody>
                  <a:tcPr marL="93184" marR="93184"/>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0" kern="1200" dirty="0" smtClean="0">
                          <a:solidFill>
                            <a:schemeClr val="dk1"/>
                          </a:solidFill>
                          <a:latin typeface="+mn-lt"/>
                          <a:ea typeface="+mn-ea"/>
                          <a:cs typeface="+mn-cs"/>
                        </a:rPr>
                        <a:t>AAS/ITS</a:t>
                      </a:r>
                    </a:p>
                  </a:txBody>
                  <a:tcPr marL="93184" marR="93184"/>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1" dirty="0" smtClean="0"/>
                        <a:t>Agreement End Date</a:t>
                      </a:r>
                    </a:p>
                  </a:txBody>
                  <a:tcPr marL="93184" marR="93184"/>
                </a:tc>
                <a:tc>
                  <a:txBody>
                    <a:bodyPr/>
                    <a:lstStyle/>
                    <a:p>
                      <a:r>
                        <a:rPr lang="en-US" sz="1400" dirty="0" smtClean="0"/>
                        <a:t>Enter</a:t>
                      </a:r>
                      <a:r>
                        <a:rPr lang="en-US" sz="1400" baseline="0" dirty="0" smtClean="0"/>
                        <a:t> end date of Agreement (Required)</a:t>
                      </a:r>
                      <a:endParaRPr lang="en-US" sz="1400" dirty="0"/>
                    </a:p>
                  </a:txBody>
                  <a:tcPr marL="93184" marR="93184"/>
                </a:tc>
              </a:tr>
              <a:tr h="370840">
                <a:tc>
                  <a:txBody>
                    <a:bodyPr/>
                    <a:lstStyle/>
                    <a:p>
                      <a:r>
                        <a:rPr lang="en-US" sz="1400" b="1" dirty="0" smtClean="0"/>
                        <a:t>Reimbursable</a:t>
                      </a:r>
                      <a:endParaRPr lang="en-US" sz="1400" b="1" dirty="0"/>
                    </a:p>
                  </a:txBody>
                  <a:tcPr marL="93184" marR="93184"/>
                </a:tc>
                <a:tc>
                  <a:txBody>
                    <a:bodyPr/>
                    <a:lstStyle/>
                    <a:p>
                      <a:r>
                        <a:rPr lang="en-US" sz="1400" b="0" dirty="0" smtClean="0"/>
                        <a:t>True</a:t>
                      </a:r>
                      <a:endParaRPr lang="en-US" sz="1400" b="0" dirty="0"/>
                    </a:p>
                  </a:txBody>
                  <a:tcPr marL="93184" marR="93184"/>
                </a:tc>
              </a:tr>
              <a:tr h="370840">
                <a:tc>
                  <a:txBody>
                    <a:bodyPr/>
                    <a:lstStyle/>
                    <a:p>
                      <a:r>
                        <a:rPr lang="en-US" sz="1400" b="1" dirty="0" smtClean="0"/>
                        <a:t>Spend and Reimburse within Fund</a:t>
                      </a:r>
                      <a:endParaRPr lang="en-US" sz="1400" b="1" dirty="0"/>
                    </a:p>
                  </a:txBody>
                  <a:tcPr marL="93184" marR="93184"/>
                </a:tc>
                <a:tc>
                  <a:txBody>
                    <a:bodyPr/>
                    <a:lstStyle/>
                    <a:p>
                      <a:r>
                        <a:rPr lang="en-US" sz="1400" b="0" dirty="0" smtClean="0"/>
                        <a:t>False</a:t>
                      </a:r>
                      <a:endParaRPr lang="en-US" sz="1400" b="0" dirty="0"/>
                    </a:p>
                  </a:txBody>
                  <a:tcPr marL="93184" marR="93184"/>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1" dirty="0" smtClean="0"/>
                        <a:t>Funding Status</a:t>
                      </a:r>
                    </a:p>
                  </a:txBody>
                  <a:tcPr marL="93184" marR="93184"/>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0" dirty="0" smtClean="0"/>
                        <a:t>Actual</a:t>
                      </a:r>
                    </a:p>
                  </a:txBody>
                  <a:tcPr marL="93184" marR="93184"/>
                </a:tc>
              </a:tr>
            </a:tbl>
          </a:graphicData>
        </a:graphic>
      </p:graphicFrame>
      <p:graphicFrame>
        <p:nvGraphicFramePr>
          <p:cNvPr id="9" name="Content Placeholder 5"/>
          <p:cNvGraphicFramePr>
            <a:graphicFrameLocks/>
          </p:cNvGraphicFramePr>
          <p:nvPr>
            <p:extLst>
              <p:ext uri="{D42A27DB-BD31-4B8C-83A1-F6EECF244321}">
                <p14:modId xmlns:p14="http://schemas.microsoft.com/office/powerpoint/2010/main" val="3227608559"/>
              </p:ext>
            </p:extLst>
          </p:nvPr>
        </p:nvGraphicFramePr>
        <p:xfrm>
          <a:off x="5010244" y="1263315"/>
          <a:ext cx="4013440" cy="2737705"/>
        </p:xfrm>
        <a:graphic>
          <a:graphicData uri="http://schemas.openxmlformats.org/drawingml/2006/table">
            <a:tbl>
              <a:tblPr firstRow="1" bandRow="1">
                <a:tableStyleId>{5C22544A-7EE6-4342-B048-85BDC9FD1C3A}</a:tableStyleId>
              </a:tblPr>
              <a:tblGrid>
                <a:gridCol w="1318367"/>
                <a:gridCol w="2695073"/>
              </a:tblGrid>
              <a:tr h="750485">
                <a:tc>
                  <a:txBody>
                    <a:bodyPr/>
                    <a:lstStyle/>
                    <a:p>
                      <a:r>
                        <a:rPr lang="en-US" sz="1600" dirty="0" smtClean="0">
                          <a:solidFill>
                            <a:schemeClr val="tx1"/>
                          </a:solidFill>
                        </a:rPr>
                        <a:t>Business Line</a:t>
                      </a:r>
                      <a:endParaRPr lang="en-US" sz="1600" dirty="0">
                        <a:solidFill>
                          <a:schemeClr val="tx1"/>
                        </a:solidFill>
                      </a:endParaRPr>
                    </a:p>
                  </a:txBody>
                  <a:tcPr marL="93184" marR="93184"/>
                </a:tc>
                <a:tc>
                  <a:txBody>
                    <a:bodyPr/>
                    <a:lstStyle/>
                    <a:p>
                      <a:r>
                        <a:rPr lang="en-US" sz="1400" b="0" kern="1200" dirty="0" smtClean="0">
                          <a:solidFill>
                            <a:schemeClr val="dk1"/>
                          </a:solidFill>
                          <a:latin typeface="+mn-lt"/>
                          <a:ea typeface="+mn-ea"/>
                          <a:cs typeface="+mn-cs"/>
                        </a:rPr>
                        <a:t>AAS/ITS</a:t>
                      </a:r>
                      <a:endParaRPr lang="en-US" sz="1400" b="0" kern="1200" dirty="0">
                        <a:solidFill>
                          <a:schemeClr val="dk1"/>
                        </a:solidFill>
                        <a:latin typeface="+mn-lt"/>
                        <a:ea typeface="+mn-ea"/>
                        <a:cs typeface="+mn-cs"/>
                      </a:endParaRPr>
                    </a:p>
                  </a:txBody>
                  <a:tcPr marL="93184" marR="93184"/>
                </a:tc>
              </a:tr>
              <a:tr h="607535">
                <a:tc>
                  <a:txBody>
                    <a:bodyPr/>
                    <a:lstStyle/>
                    <a:p>
                      <a:r>
                        <a:rPr lang="en-US" sz="1400" b="1" dirty="0" smtClean="0"/>
                        <a:t>Agreement Number</a:t>
                      </a:r>
                      <a:endParaRPr lang="en-US" sz="1400" b="1" dirty="0"/>
                    </a:p>
                  </a:txBody>
                  <a:tcPr marL="93184" marR="93184"/>
                </a:tc>
                <a:tc>
                  <a:txBody>
                    <a:bodyPr/>
                    <a:lstStyle/>
                    <a:p>
                      <a:r>
                        <a:rPr lang="en-US" sz="1400" kern="1200" dirty="0" smtClean="0">
                          <a:solidFill>
                            <a:schemeClr val="dk1"/>
                          </a:solidFill>
                          <a:effectLst/>
                          <a:latin typeface="+mn-lt"/>
                          <a:ea typeface="+mn-ea"/>
                          <a:cs typeface="+mn-cs"/>
                        </a:rPr>
                        <a:t>RBA - “X” + unique generated agreement number</a:t>
                      </a:r>
                    </a:p>
                    <a:p>
                      <a:r>
                        <a:rPr lang="en-US" sz="1400" kern="1200" dirty="0" smtClean="0">
                          <a:solidFill>
                            <a:schemeClr val="dk1"/>
                          </a:solidFill>
                          <a:effectLst/>
                          <a:latin typeface="+mn-lt"/>
                          <a:ea typeface="+mn-ea"/>
                          <a:cs typeface="+mn-cs"/>
                        </a:rPr>
                        <a:t>NBA - “Z” + unique generated agreement number</a:t>
                      </a:r>
                      <a:endParaRPr lang="en-US" sz="1400" kern="1200" dirty="0">
                        <a:solidFill>
                          <a:schemeClr val="dk1"/>
                        </a:solidFill>
                        <a:effectLst/>
                        <a:latin typeface="+mn-lt"/>
                        <a:ea typeface="+mn-ea"/>
                        <a:cs typeface="+mn-cs"/>
                      </a:endParaRPr>
                    </a:p>
                  </a:txBody>
                  <a:tcPr marL="93184" marR="93184"/>
                </a:tc>
              </a:tr>
              <a:tr h="607535">
                <a:tc>
                  <a:txBody>
                    <a:bodyPr/>
                    <a:lstStyle/>
                    <a:p>
                      <a:r>
                        <a:rPr lang="en-US" sz="1400" b="1" dirty="0" smtClean="0"/>
                        <a:t>Agreement Name</a:t>
                      </a:r>
                      <a:endParaRPr lang="en-US" sz="1400" b="1" dirty="0"/>
                    </a:p>
                  </a:txBody>
                  <a:tcPr marL="93184" marR="93184"/>
                </a:tc>
                <a:tc>
                  <a:txBody>
                    <a:bodyPr/>
                    <a:lstStyle/>
                    <a:p>
                      <a:r>
                        <a:rPr lang="en-US" sz="1400" kern="1200" dirty="0" smtClean="0">
                          <a:solidFill>
                            <a:schemeClr val="dk1"/>
                          </a:solidFill>
                          <a:effectLst/>
                          <a:latin typeface="+mn-lt"/>
                          <a:ea typeface="+mn-ea"/>
                          <a:cs typeface="+mn-cs"/>
                        </a:rPr>
                        <a:t>Funding document number for this agreement</a:t>
                      </a:r>
                      <a:endParaRPr lang="en-US" sz="1400" dirty="0"/>
                    </a:p>
                  </a:txBody>
                  <a:tcPr marL="93184" marR="93184"/>
                </a:tc>
              </a:tr>
              <a:tr h="434805">
                <a:tc>
                  <a:txBody>
                    <a:bodyPr/>
                    <a:lstStyle/>
                    <a:p>
                      <a:r>
                        <a:rPr lang="en-US" sz="1400" b="1" dirty="0" smtClean="0"/>
                        <a:t>Status</a:t>
                      </a:r>
                    </a:p>
                  </a:txBody>
                  <a:tcPr marL="93184" marR="93184"/>
                </a:tc>
                <a:tc>
                  <a:txBody>
                    <a:bodyPr/>
                    <a:lstStyle/>
                    <a:p>
                      <a:r>
                        <a:rPr lang="en-US" sz="1400" b="0" dirty="0" smtClean="0"/>
                        <a:t>Active</a:t>
                      </a:r>
                      <a:endParaRPr lang="en-US" sz="1400" b="0" dirty="0"/>
                    </a:p>
                  </a:txBody>
                  <a:tcPr marL="93184" marR="93184"/>
                </a:tc>
              </a:tr>
            </a:tbl>
          </a:graphicData>
        </a:graphic>
      </p:graphicFrame>
      <p:pic>
        <p:nvPicPr>
          <p:cNvPr id="327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4548" y="1323418"/>
            <a:ext cx="4114800" cy="2809875"/>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168258704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613" y="331788"/>
            <a:ext cx="8367545" cy="563562"/>
          </a:xfrm>
        </p:spPr>
        <p:txBody>
          <a:bodyPr/>
          <a:lstStyle/>
          <a:p>
            <a:r>
              <a:rPr lang="en-US" sz="2800" dirty="0" smtClean="0"/>
              <a:t>AAS/ITS Settings</a:t>
            </a:r>
            <a:r>
              <a:rPr lang="en-US" sz="2800" dirty="0"/>
              <a:t>: Header – </a:t>
            </a:r>
            <a:r>
              <a:rPr lang="en-US" sz="2800" dirty="0" smtClean="0"/>
              <a:t>Funds Availability</a:t>
            </a:r>
            <a:endParaRPr lang="en-US" sz="2800" dirty="0"/>
          </a:p>
        </p:txBody>
      </p:sp>
      <p:sp>
        <p:nvSpPr>
          <p:cNvPr id="4" name="Footer Placeholder 3"/>
          <p:cNvSpPr>
            <a:spLocks noGrp="1"/>
          </p:cNvSpPr>
          <p:nvPr>
            <p:ph type="ftr" sz="quarter" idx="10"/>
          </p:nvPr>
        </p:nvSpPr>
        <p:spPr/>
        <p:txBody>
          <a:bodyPr/>
          <a:lstStyle/>
          <a:p>
            <a:pPr>
              <a:defRPr/>
            </a:pPr>
            <a:r>
              <a:rPr lang="en-US" dirty="0" smtClean="0"/>
              <a:t>CGI Federal Proprietary and Confidential</a:t>
            </a:r>
            <a:endParaRPr lang="en-US" dirty="0"/>
          </a:p>
        </p:txBody>
      </p:sp>
      <p:sp>
        <p:nvSpPr>
          <p:cNvPr id="5" name="Slide Number Placeholder 4"/>
          <p:cNvSpPr>
            <a:spLocks noGrp="1"/>
          </p:cNvSpPr>
          <p:nvPr>
            <p:ph type="sldNum" sz="quarter" idx="11"/>
          </p:nvPr>
        </p:nvSpPr>
        <p:spPr/>
        <p:txBody>
          <a:bodyPr/>
          <a:lstStyle/>
          <a:p>
            <a:pPr>
              <a:defRPr/>
            </a:pPr>
            <a:fld id="{5842F1FC-5FDD-41D6-BAD6-160FC7BE3BC4}" type="slidenum">
              <a:rPr lang="en-US" smtClean="0"/>
              <a:pPr>
                <a:defRPr/>
              </a:pPr>
              <a:t>116</a:t>
            </a:fld>
            <a:endParaRPr lang="en-US" dirty="0"/>
          </a:p>
        </p:txBody>
      </p:sp>
      <p:graphicFrame>
        <p:nvGraphicFramePr>
          <p:cNvPr id="11" name="Content Placeholder 5"/>
          <p:cNvGraphicFramePr>
            <a:graphicFrameLocks/>
          </p:cNvGraphicFramePr>
          <p:nvPr>
            <p:extLst>
              <p:ext uri="{D42A27DB-BD31-4B8C-83A1-F6EECF244321}">
                <p14:modId xmlns:p14="http://schemas.microsoft.com/office/powerpoint/2010/main" val="1517412657"/>
              </p:ext>
            </p:extLst>
          </p:nvPr>
        </p:nvGraphicFramePr>
        <p:xfrm>
          <a:off x="1465636" y="3228490"/>
          <a:ext cx="7084598" cy="2365760"/>
        </p:xfrm>
        <a:graphic>
          <a:graphicData uri="http://schemas.openxmlformats.org/drawingml/2006/table">
            <a:tbl>
              <a:tblPr firstRow="1" bandRow="1">
                <a:tableStyleId>{5C22544A-7EE6-4342-B048-85BDC9FD1C3A}</a:tableStyleId>
              </a:tblPr>
              <a:tblGrid>
                <a:gridCol w="4424525"/>
                <a:gridCol w="2660073"/>
              </a:tblGrid>
              <a:tr h="34103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1" kern="1200" dirty="0" smtClean="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Business Line</a:t>
                      </a:r>
                    </a:p>
                  </a:txBody>
                  <a:tcPr marL="93184" marR="93184"/>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b="0" kern="1200" dirty="0" smtClean="0">
                          <a:solidFill>
                            <a:schemeClr val="dk1"/>
                          </a:solidFill>
                          <a:latin typeface="+mn-lt"/>
                          <a:ea typeface="+mn-ea"/>
                          <a:cs typeface="+mn-cs"/>
                        </a:rPr>
                        <a:t>AAS/ITS</a:t>
                      </a:r>
                    </a:p>
                  </a:txBody>
                  <a:tcPr marL="93184" marR="93184"/>
                </a:tc>
              </a:tr>
              <a:tr h="341036">
                <a:tc>
                  <a:txBody>
                    <a:bodyPr/>
                    <a:lstStyle/>
                    <a:p>
                      <a:pPr marL="0" marR="0" algn="l" defTabSz="914400" rtl="0" eaLnBrk="1" latinLnBrk="0" hangingPunct="1">
                        <a:spcBef>
                          <a:spcPts val="200"/>
                        </a:spcBef>
                        <a:spcAft>
                          <a:spcPts val="200"/>
                        </a:spcAft>
                      </a:pPr>
                      <a:r>
                        <a:rPr lang="en-US" sz="1400" b="1" kern="1200" dirty="0" smtClean="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Agreement Charges Affect </a:t>
                      </a:r>
                      <a:r>
                        <a:rPr lang="en-US" sz="1400" b="1" kern="12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Available Amount</a:t>
                      </a:r>
                    </a:p>
                  </a:txBody>
                  <a:tcPr marL="68580" marR="68580" marT="0" marB="0" anchor="ctr"/>
                </a:tc>
                <a:tc>
                  <a:txBody>
                    <a:bodyPr/>
                    <a:lstStyle/>
                    <a:p>
                      <a:pPr algn="ctr"/>
                      <a:r>
                        <a:rPr lang="en-US" sz="1400" dirty="0" smtClean="0"/>
                        <a:t>unchecked</a:t>
                      </a:r>
                      <a:endParaRPr lang="en-US" sz="1400" dirty="0"/>
                    </a:p>
                  </a:txBody>
                  <a:tcPr marL="93184" marR="93184"/>
                </a:tc>
              </a:tr>
              <a:tr h="341536">
                <a:tc>
                  <a:txBody>
                    <a:bodyPr/>
                    <a:lstStyle/>
                    <a:p>
                      <a:pPr marL="0" marR="0" indent="0" algn="l" defTabSz="914400" rtl="0" eaLnBrk="1" fontAlgn="auto" latinLnBrk="0" hangingPunct="1">
                        <a:lnSpc>
                          <a:spcPct val="100000"/>
                        </a:lnSpc>
                        <a:spcBef>
                          <a:spcPts val="200"/>
                        </a:spcBef>
                        <a:spcAft>
                          <a:spcPts val="200"/>
                        </a:spcAft>
                        <a:buClrTx/>
                        <a:buSzTx/>
                        <a:buFontTx/>
                        <a:buNone/>
                        <a:tabLst/>
                        <a:defRPr/>
                      </a:pPr>
                      <a:r>
                        <a:rPr lang="en-US" sz="1400" b="1" kern="1200" dirty="0" smtClean="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Obligations Affect Available Amount</a:t>
                      </a:r>
                    </a:p>
                  </a:txBody>
                  <a:tcPr marL="68580" marR="68580" marT="0" marB="0" anchor="ctr"/>
                </a:tc>
                <a:tc>
                  <a:txBody>
                    <a:bodyPr/>
                    <a:lstStyle/>
                    <a:p>
                      <a:pPr algn="ctr"/>
                      <a:r>
                        <a:rPr lang="en-US" sz="1400" dirty="0" smtClean="0"/>
                        <a:t>checked</a:t>
                      </a:r>
                      <a:endParaRPr lang="en-US" sz="1400" dirty="0"/>
                    </a:p>
                  </a:txBody>
                  <a:tcPr marL="93184" marR="93184"/>
                </a:tc>
              </a:tr>
              <a:tr h="341036">
                <a:tc>
                  <a:txBody>
                    <a:bodyPr/>
                    <a:lstStyle/>
                    <a:p>
                      <a:pPr marL="0" marR="0" indent="0" algn="l" defTabSz="914400" rtl="0" eaLnBrk="1" fontAlgn="auto" latinLnBrk="0" hangingPunct="1">
                        <a:lnSpc>
                          <a:spcPct val="100000"/>
                        </a:lnSpc>
                        <a:spcBef>
                          <a:spcPts val="200"/>
                        </a:spcBef>
                        <a:spcAft>
                          <a:spcPts val="200"/>
                        </a:spcAft>
                        <a:buClrTx/>
                        <a:buSzTx/>
                        <a:buFontTx/>
                        <a:buNone/>
                        <a:tabLst/>
                        <a:defRPr/>
                      </a:pPr>
                      <a:r>
                        <a:rPr lang="en-US" sz="1400" b="1" kern="1200" dirty="0" smtClean="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Commitments Affect Available Amount</a:t>
                      </a:r>
                    </a:p>
                  </a:txBody>
                  <a:tcPr marL="68580" marR="68580" marT="0" marB="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dirty="0" smtClean="0"/>
                        <a:t>unchecked</a:t>
                      </a:r>
                    </a:p>
                  </a:txBody>
                  <a:tcPr marL="93184" marR="93184"/>
                </a:tc>
              </a:tr>
              <a:tr h="341036">
                <a:tc>
                  <a:txBody>
                    <a:bodyPr/>
                    <a:lstStyle/>
                    <a:p>
                      <a:pPr marL="0" marR="0" indent="0" algn="l" defTabSz="914400" rtl="0" eaLnBrk="1" fontAlgn="auto" latinLnBrk="0" hangingPunct="1">
                        <a:lnSpc>
                          <a:spcPct val="100000"/>
                        </a:lnSpc>
                        <a:spcBef>
                          <a:spcPts val="200"/>
                        </a:spcBef>
                        <a:spcAft>
                          <a:spcPts val="200"/>
                        </a:spcAft>
                        <a:buClrTx/>
                        <a:buSzTx/>
                        <a:buFontTx/>
                        <a:buNone/>
                        <a:tabLst/>
                        <a:defRPr/>
                      </a:pPr>
                      <a:r>
                        <a:rPr lang="en-US" sz="1400" b="1" kern="1200" dirty="0" smtClean="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Reservations Affect Available Amount</a:t>
                      </a:r>
                    </a:p>
                  </a:txBody>
                  <a:tcPr marL="68580" marR="68580" marT="0" marB="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dirty="0" smtClean="0"/>
                        <a:t>unchecked</a:t>
                      </a:r>
                    </a:p>
                  </a:txBody>
                  <a:tcPr marL="93184" marR="93184"/>
                </a:tc>
              </a:tr>
              <a:tr h="635356">
                <a:tc>
                  <a:txBody>
                    <a:bodyPr/>
                    <a:lstStyle/>
                    <a:p>
                      <a:pPr marL="0" marR="0" indent="0" algn="l" defTabSz="914400" rtl="0" eaLnBrk="1" fontAlgn="auto" latinLnBrk="0" hangingPunct="1">
                        <a:lnSpc>
                          <a:spcPct val="100000"/>
                        </a:lnSpc>
                        <a:spcBef>
                          <a:spcPts val="200"/>
                        </a:spcBef>
                        <a:spcAft>
                          <a:spcPts val="200"/>
                        </a:spcAft>
                        <a:buClrTx/>
                        <a:buSzTx/>
                        <a:buFontTx/>
                        <a:buNone/>
                        <a:tabLst/>
                        <a:defRPr/>
                      </a:pPr>
                      <a:r>
                        <a:rPr lang="en-US" sz="1400" b="1" kern="1200" dirty="0" smtClean="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Miscellaneous Surcharges Affect Available Amount</a:t>
                      </a:r>
                    </a:p>
                  </a:txBody>
                  <a:tcPr marL="68580" marR="68580" marT="0" marB="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dirty="0" smtClean="0"/>
                        <a:t>unchecked</a:t>
                      </a:r>
                    </a:p>
                  </a:txBody>
                  <a:tcPr marL="93184" marR="93184"/>
                </a:tc>
              </a:tr>
            </a:tbl>
          </a:graphicData>
        </a:graphic>
      </p:graphicFrame>
      <p:pic>
        <p:nvPicPr>
          <p:cNvPr id="3379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95613" y="1711346"/>
            <a:ext cx="3152775" cy="1190625"/>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67720170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613" y="331788"/>
            <a:ext cx="8395099" cy="563562"/>
          </a:xfrm>
        </p:spPr>
        <p:txBody>
          <a:bodyPr/>
          <a:lstStyle/>
          <a:p>
            <a:r>
              <a:rPr lang="en-US" sz="2800" dirty="0" smtClean="0"/>
              <a:t>AAS/ITS Settings</a:t>
            </a:r>
            <a:r>
              <a:rPr lang="en-US" sz="2800" dirty="0"/>
              <a:t>: Header – </a:t>
            </a:r>
            <a:r>
              <a:rPr lang="en-US" sz="2800" dirty="0" smtClean="0"/>
              <a:t>Vendor</a:t>
            </a:r>
            <a:endParaRPr lang="en-US" sz="2800" dirty="0"/>
          </a:p>
        </p:txBody>
      </p:sp>
      <p:sp>
        <p:nvSpPr>
          <p:cNvPr id="4" name="Footer Placeholder 3"/>
          <p:cNvSpPr>
            <a:spLocks noGrp="1"/>
          </p:cNvSpPr>
          <p:nvPr>
            <p:ph type="ftr" sz="quarter" idx="10"/>
          </p:nvPr>
        </p:nvSpPr>
        <p:spPr/>
        <p:txBody>
          <a:bodyPr/>
          <a:lstStyle/>
          <a:p>
            <a:pPr>
              <a:defRPr/>
            </a:pPr>
            <a:r>
              <a:rPr lang="en-US" dirty="0" smtClean="0"/>
              <a:t>CGI Federal Proprietary and Confidential</a:t>
            </a:r>
            <a:endParaRPr lang="en-US" dirty="0"/>
          </a:p>
        </p:txBody>
      </p:sp>
      <p:sp>
        <p:nvSpPr>
          <p:cNvPr id="5" name="Slide Number Placeholder 4"/>
          <p:cNvSpPr>
            <a:spLocks noGrp="1"/>
          </p:cNvSpPr>
          <p:nvPr>
            <p:ph type="sldNum" sz="quarter" idx="11"/>
          </p:nvPr>
        </p:nvSpPr>
        <p:spPr/>
        <p:txBody>
          <a:bodyPr/>
          <a:lstStyle/>
          <a:p>
            <a:pPr>
              <a:defRPr/>
            </a:pPr>
            <a:fld id="{5842F1FC-5FDD-41D6-BAD6-160FC7BE3BC4}" type="slidenum">
              <a:rPr lang="en-US" smtClean="0"/>
              <a:pPr>
                <a:defRPr/>
              </a:pPr>
              <a:t>117</a:t>
            </a:fld>
            <a:endParaRPr lang="en-US" dirty="0"/>
          </a:p>
        </p:txBody>
      </p:sp>
      <p:graphicFrame>
        <p:nvGraphicFramePr>
          <p:cNvPr id="7" name="Content Placeholder 5"/>
          <p:cNvGraphicFramePr>
            <a:graphicFrameLocks/>
          </p:cNvGraphicFramePr>
          <p:nvPr>
            <p:extLst>
              <p:ext uri="{D42A27DB-BD31-4B8C-83A1-F6EECF244321}">
                <p14:modId xmlns:p14="http://schemas.microsoft.com/office/powerpoint/2010/main" val="9214407"/>
              </p:ext>
            </p:extLst>
          </p:nvPr>
        </p:nvGraphicFramePr>
        <p:xfrm>
          <a:off x="620340" y="3992231"/>
          <a:ext cx="8230372" cy="741680"/>
        </p:xfrm>
        <a:graphic>
          <a:graphicData uri="http://schemas.openxmlformats.org/drawingml/2006/table">
            <a:tbl>
              <a:tblPr firstRow="1" bandRow="1">
                <a:tableStyleId>{5C22544A-7EE6-4342-B048-85BDC9FD1C3A}</a:tableStyleId>
              </a:tblPr>
              <a:tblGrid>
                <a:gridCol w="2057593"/>
                <a:gridCol w="6172779"/>
              </a:tblGrid>
              <a:tr h="370840">
                <a:tc>
                  <a:txBody>
                    <a:bodyPr/>
                    <a:lstStyle/>
                    <a:p>
                      <a:r>
                        <a:rPr lang="en-US" dirty="0" smtClean="0">
                          <a:solidFill>
                            <a:schemeClr val="tx1"/>
                          </a:solidFill>
                        </a:rPr>
                        <a:t>Business Line</a:t>
                      </a:r>
                      <a:endParaRPr lang="en-US" dirty="0">
                        <a:solidFill>
                          <a:schemeClr val="tx1"/>
                        </a:solidFill>
                      </a:endParaRPr>
                    </a:p>
                  </a:txBody>
                  <a:tcPr marL="93184" marR="93184"/>
                </a:tc>
                <a:tc>
                  <a:txBody>
                    <a:bodyPr/>
                    <a:lstStyle/>
                    <a:p>
                      <a:r>
                        <a:rPr lang="en-US" sz="1600" b="0" dirty="0" smtClean="0">
                          <a:solidFill>
                            <a:schemeClr val="tx1"/>
                          </a:solidFill>
                        </a:rPr>
                        <a:t>AAS/ITS</a:t>
                      </a:r>
                      <a:endParaRPr lang="en-US" sz="1600" dirty="0">
                        <a:solidFill>
                          <a:schemeClr val="tx1"/>
                        </a:solidFill>
                      </a:endParaRPr>
                    </a:p>
                  </a:txBody>
                  <a:tcPr marL="93184" marR="93184"/>
                </a:tc>
              </a:tr>
              <a:tr h="370840">
                <a:tc>
                  <a:txBody>
                    <a:bodyPr/>
                    <a:lstStyle/>
                    <a:p>
                      <a:r>
                        <a:rPr lang="en-US" sz="1400" b="1" dirty="0" smtClean="0"/>
                        <a:t>Vendor Code</a:t>
                      </a:r>
                      <a:endParaRPr lang="en-US" sz="1400" b="1" dirty="0"/>
                    </a:p>
                  </a:txBody>
                  <a:tcPr marL="93184" marR="93184"/>
                </a:tc>
                <a:tc>
                  <a:txBody>
                    <a:bodyPr/>
                    <a:lstStyle/>
                    <a:p>
                      <a:pPr algn="l"/>
                      <a:r>
                        <a:rPr lang="en-US" sz="1400" dirty="0" smtClean="0"/>
                        <a:t>Required</a:t>
                      </a:r>
                      <a:r>
                        <a:rPr lang="en-US" sz="1400" baseline="0" dirty="0" smtClean="0"/>
                        <a:t> – BOAC2 Code</a:t>
                      </a:r>
                      <a:endParaRPr lang="en-US" sz="1400" dirty="0"/>
                    </a:p>
                  </a:txBody>
                  <a:tcPr marL="93184" marR="93184"/>
                </a:tc>
              </a:tr>
            </a:tbl>
          </a:graphicData>
        </a:graphic>
      </p:graphicFrame>
      <p:pic>
        <p:nvPicPr>
          <p:cNvPr id="348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7000" y="1985963"/>
            <a:ext cx="3810000" cy="962025"/>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2793019502"/>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smtClean="0"/>
              <a:t>AAS/ITS Settings</a:t>
            </a:r>
            <a:r>
              <a:rPr lang="en-US" sz="2800" dirty="0"/>
              <a:t>: Header – </a:t>
            </a:r>
            <a:r>
              <a:rPr lang="en-US" sz="2800" dirty="0" smtClean="0"/>
              <a:t>Amounts</a:t>
            </a:r>
            <a:endParaRPr lang="en-US" sz="2800" dirty="0"/>
          </a:p>
        </p:txBody>
      </p:sp>
      <p:sp>
        <p:nvSpPr>
          <p:cNvPr id="4" name="Footer Placeholder 3"/>
          <p:cNvSpPr>
            <a:spLocks noGrp="1"/>
          </p:cNvSpPr>
          <p:nvPr>
            <p:ph type="ftr" sz="quarter" idx="10"/>
          </p:nvPr>
        </p:nvSpPr>
        <p:spPr>
          <a:xfrm>
            <a:off x="455613" y="6511924"/>
            <a:ext cx="7010400" cy="304800"/>
          </a:xfrm>
        </p:spPr>
        <p:txBody>
          <a:bodyPr/>
          <a:lstStyle/>
          <a:p>
            <a:pPr>
              <a:defRPr/>
            </a:pPr>
            <a:r>
              <a:rPr lang="en-US" dirty="0" smtClean="0"/>
              <a:t>CGI Federal Proprietary and Confidential</a:t>
            </a:r>
            <a:endParaRPr lang="en-US" dirty="0"/>
          </a:p>
        </p:txBody>
      </p:sp>
      <p:sp>
        <p:nvSpPr>
          <p:cNvPr id="5" name="Slide Number Placeholder 4"/>
          <p:cNvSpPr>
            <a:spLocks noGrp="1"/>
          </p:cNvSpPr>
          <p:nvPr>
            <p:ph type="sldNum" sz="quarter" idx="11"/>
          </p:nvPr>
        </p:nvSpPr>
        <p:spPr/>
        <p:txBody>
          <a:bodyPr/>
          <a:lstStyle/>
          <a:p>
            <a:pPr>
              <a:defRPr/>
            </a:pPr>
            <a:fld id="{5842F1FC-5FDD-41D6-BAD6-160FC7BE3BC4}" type="slidenum">
              <a:rPr lang="en-US" smtClean="0"/>
              <a:pPr>
                <a:defRPr/>
              </a:pPr>
              <a:t>118</a:t>
            </a:fld>
            <a:endParaRPr lang="en-US" dirty="0"/>
          </a:p>
        </p:txBody>
      </p:sp>
      <p:graphicFrame>
        <p:nvGraphicFramePr>
          <p:cNvPr id="8" name="Content Placeholder 5"/>
          <p:cNvGraphicFramePr>
            <a:graphicFrameLocks/>
          </p:cNvGraphicFramePr>
          <p:nvPr>
            <p:extLst>
              <p:ext uri="{D42A27DB-BD31-4B8C-83A1-F6EECF244321}">
                <p14:modId xmlns:p14="http://schemas.microsoft.com/office/powerpoint/2010/main" val="2080616559"/>
              </p:ext>
            </p:extLst>
          </p:nvPr>
        </p:nvGraphicFramePr>
        <p:xfrm>
          <a:off x="1057185" y="2830597"/>
          <a:ext cx="7589511" cy="1407160"/>
        </p:xfrm>
        <a:graphic>
          <a:graphicData uri="http://schemas.openxmlformats.org/drawingml/2006/table">
            <a:tbl>
              <a:tblPr firstRow="1" bandRow="1">
                <a:tableStyleId>{5C22544A-7EE6-4342-B048-85BDC9FD1C3A}</a:tableStyleId>
              </a:tblPr>
              <a:tblGrid>
                <a:gridCol w="1897378"/>
                <a:gridCol w="5692133"/>
              </a:tblGrid>
              <a:tr h="370840">
                <a:tc>
                  <a:txBody>
                    <a:bodyPr/>
                    <a:lstStyle/>
                    <a:p>
                      <a:r>
                        <a:rPr lang="en-US" dirty="0" smtClean="0">
                          <a:solidFill>
                            <a:schemeClr val="tx1"/>
                          </a:solidFill>
                        </a:rPr>
                        <a:t>Business Line</a:t>
                      </a:r>
                      <a:endParaRPr lang="en-US" dirty="0">
                        <a:solidFill>
                          <a:schemeClr val="tx1"/>
                        </a:solidFill>
                      </a:endParaRPr>
                    </a:p>
                  </a:txBody>
                  <a:tcPr marL="93184" marR="93184"/>
                </a:tc>
                <a:tc>
                  <a:txBody>
                    <a:bodyPr/>
                    <a:lstStyle/>
                    <a:p>
                      <a:r>
                        <a:rPr lang="en-US" sz="1600" b="0" dirty="0" smtClean="0">
                          <a:solidFill>
                            <a:schemeClr val="tx1"/>
                          </a:solidFill>
                        </a:rPr>
                        <a:t>AAS/ITS</a:t>
                      </a:r>
                      <a:endParaRPr lang="en-US" sz="1600" dirty="0">
                        <a:solidFill>
                          <a:schemeClr val="tx1"/>
                        </a:solidFill>
                      </a:endParaRPr>
                    </a:p>
                  </a:txBody>
                  <a:tcPr marL="93184" marR="93184"/>
                </a:tc>
              </a:tr>
              <a:tr h="370840">
                <a:tc>
                  <a:txBody>
                    <a:bodyPr/>
                    <a:lstStyle/>
                    <a:p>
                      <a:r>
                        <a:rPr lang="en-US" sz="1400" b="1" dirty="0" smtClean="0"/>
                        <a:t>Maximum Agreement Amount</a:t>
                      </a:r>
                      <a:endParaRPr lang="en-US" sz="1400" b="1" dirty="0"/>
                    </a:p>
                  </a:txBody>
                  <a:tcPr marL="93184" marR="93184"/>
                </a:tc>
                <a:tc>
                  <a:txBody>
                    <a:bodyPr/>
                    <a:lstStyle/>
                    <a:p>
                      <a:r>
                        <a:rPr lang="en-US" sz="1400" dirty="0" smtClean="0">
                          <a:latin typeface="+mn-lt"/>
                        </a:rPr>
                        <a:t>Maximum total billable amount for the life of the Agreement.</a:t>
                      </a:r>
                      <a:r>
                        <a:rPr lang="en-US" sz="1400" baseline="0" dirty="0" smtClean="0">
                          <a:latin typeface="+mn-lt"/>
                        </a:rPr>
                        <a:t> </a:t>
                      </a:r>
                    </a:p>
                  </a:txBody>
                  <a:tcPr marL="93184" marR="93184"/>
                </a:tc>
              </a:tr>
              <a:tr h="370840">
                <a:tc>
                  <a:txBody>
                    <a:bodyPr/>
                    <a:lstStyle/>
                    <a:p>
                      <a:r>
                        <a:rPr lang="en-US" sz="1400" b="1" dirty="0" smtClean="0"/>
                        <a:t>Total Agreement Line Amounts</a:t>
                      </a:r>
                      <a:endParaRPr lang="en-US" sz="1400" b="1" dirty="0"/>
                    </a:p>
                  </a:txBody>
                  <a:tcPr marL="93184" marR="93184"/>
                </a:tc>
                <a:tc>
                  <a:txBody>
                    <a:bodyPr/>
                    <a:lstStyle/>
                    <a:p>
                      <a:pPr marL="0" lvl="1"/>
                      <a:r>
                        <a:rPr lang="en-US" sz="1400" dirty="0" smtClean="0">
                          <a:latin typeface="+mn-lt"/>
                        </a:rPr>
                        <a:t>Read Only. Aggregate dollar value of all Accounting Line amounts</a:t>
                      </a:r>
                      <a:r>
                        <a:rPr lang="en-US" sz="1100" dirty="0" smtClean="0"/>
                        <a:t>.</a:t>
                      </a:r>
                      <a:endParaRPr lang="en-US" sz="1400" dirty="0"/>
                    </a:p>
                  </a:txBody>
                  <a:tcPr marL="93184" marR="93184"/>
                </a:tc>
              </a:tr>
            </a:tbl>
          </a:graphicData>
        </a:graphic>
      </p:graphicFrame>
      <p:pic>
        <p:nvPicPr>
          <p:cNvPr id="358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81312" y="1660999"/>
            <a:ext cx="3381375" cy="733425"/>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3448844475"/>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613" y="331788"/>
            <a:ext cx="8483850" cy="563562"/>
          </a:xfrm>
        </p:spPr>
        <p:txBody>
          <a:bodyPr/>
          <a:lstStyle/>
          <a:p>
            <a:r>
              <a:rPr lang="en-US" sz="2800" dirty="0" smtClean="0"/>
              <a:t>AAS/ITS Settings</a:t>
            </a:r>
            <a:r>
              <a:rPr lang="en-US" sz="2800" dirty="0"/>
              <a:t>: </a:t>
            </a:r>
            <a:r>
              <a:rPr lang="en-US" sz="2800" dirty="0" smtClean="0"/>
              <a:t>Accounting Line – </a:t>
            </a:r>
            <a:r>
              <a:rPr lang="en-US" sz="2800" dirty="0"/>
              <a:t>General</a:t>
            </a:r>
          </a:p>
        </p:txBody>
      </p:sp>
      <p:sp>
        <p:nvSpPr>
          <p:cNvPr id="5" name="Slide Number Placeholder 4"/>
          <p:cNvSpPr>
            <a:spLocks noGrp="1"/>
          </p:cNvSpPr>
          <p:nvPr>
            <p:ph type="sldNum" sz="quarter" idx="11"/>
          </p:nvPr>
        </p:nvSpPr>
        <p:spPr/>
        <p:txBody>
          <a:bodyPr/>
          <a:lstStyle/>
          <a:p>
            <a:pPr>
              <a:defRPr/>
            </a:pPr>
            <a:fld id="{5842F1FC-5FDD-41D6-BAD6-160FC7BE3BC4}" type="slidenum">
              <a:rPr lang="en-US" smtClean="0"/>
              <a:pPr>
                <a:defRPr/>
              </a:pPr>
              <a:t>119</a:t>
            </a:fld>
            <a:endParaRPr lang="en-US" dirty="0"/>
          </a:p>
        </p:txBody>
      </p:sp>
      <p:graphicFrame>
        <p:nvGraphicFramePr>
          <p:cNvPr id="9" name="Content Placeholder 5"/>
          <p:cNvGraphicFramePr>
            <a:graphicFrameLocks/>
          </p:cNvGraphicFramePr>
          <p:nvPr>
            <p:extLst>
              <p:ext uri="{D42A27DB-BD31-4B8C-83A1-F6EECF244321}">
                <p14:modId xmlns:p14="http://schemas.microsoft.com/office/powerpoint/2010/main" val="3087044084"/>
              </p:ext>
            </p:extLst>
          </p:nvPr>
        </p:nvGraphicFramePr>
        <p:xfrm>
          <a:off x="2443428" y="4512644"/>
          <a:ext cx="4508219" cy="2225040"/>
        </p:xfrm>
        <a:graphic>
          <a:graphicData uri="http://schemas.openxmlformats.org/drawingml/2006/table">
            <a:tbl>
              <a:tblPr firstRow="1" bandRow="1">
                <a:tableStyleId>{5C22544A-7EE6-4342-B048-85BDC9FD1C3A}</a:tableStyleId>
              </a:tblPr>
              <a:tblGrid>
                <a:gridCol w="2406702"/>
                <a:gridCol w="2101517"/>
              </a:tblGrid>
              <a:tr h="370840">
                <a:tc>
                  <a:txBody>
                    <a:bodyPr/>
                    <a:lstStyle/>
                    <a:p>
                      <a:r>
                        <a:rPr lang="en-US" dirty="0" smtClean="0">
                          <a:solidFill>
                            <a:schemeClr val="tx1"/>
                          </a:solidFill>
                        </a:rPr>
                        <a:t>Business Line</a:t>
                      </a:r>
                      <a:endParaRPr lang="en-US" dirty="0">
                        <a:solidFill>
                          <a:schemeClr val="tx1"/>
                        </a:solidFill>
                      </a:endParaRPr>
                    </a:p>
                  </a:txBody>
                  <a:tcPr marL="93184" marR="93184"/>
                </a:tc>
                <a:tc>
                  <a:txBody>
                    <a:bodyPr/>
                    <a:lstStyle/>
                    <a:p>
                      <a:r>
                        <a:rPr lang="en-US" sz="1600" b="0" dirty="0" smtClean="0">
                          <a:solidFill>
                            <a:schemeClr val="tx1"/>
                          </a:solidFill>
                        </a:rPr>
                        <a:t>AAS/ITS</a:t>
                      </a:r>
                      <a:endParaRPr lang="en-US" sz="1600" dirty="0">
                        <a:solidFill>
                          <a:schemeClr val="tx1"/>
                        </a:solidFill>
                      </a:endParaRPr>
                    </a:p>
                  </a:txBody>
                  <a:tcPr marL="93184" marR="93184"/>
                </a:tc>
              </a:tr>
              <a:tr h="370840">
                <a:tc>
                  <a:txBody>
                    <a:bodyPr/>
                    <a:lstStyle/>
                    <a:p>
                      <a:r>
                        <a:rPr lang="en-US" sz="1400" b="1" dirty="0" smtClean="0"/>
                        <a:t>Line Status</a:t>
                      </a:r>
                      <a:endParaRPr lang="en-US" sz="1400" b="1" dirty="0"/>
                    </a:p>
                  </a:txBody>
                  <a:tcPr marL="93184" marR="93184"/>
                </a:tc>
                <a:tc>
                  <a:txBody>
                    <a:bodyPr/>
                    <a:lstStyle/>
                    <a:p>
                      <a:pPr algn="l"/>
                      <a:r>
                        <a:rPr lang="en-US" sz="1400" b="0" baseline="0" dirty="0" smtClean="0"/>
                        <a:t>Open</a:t>
                      </a:r>
                      <a:endParaRPr lang="en-US" sz="1400" b="0" dirty="0"/>
                    </a:p>
                  </a:txBody>
                  <a:tcPr marL="93184" marR="93184"/>
                </a:tc>
              </a:tr>
              <a:tr h="370840">
                <a:tc>
                  <a:txBody>
                    <a:bodyPr/>
                    <a:lstStyle/>
                    <a:p>
                      <a:r>
                        <a:rPr lang="en-US" sz="1400" b="1" dirty="0" smtClean="0"/>
                        <a:t>Line Number</a:t>
                      </a:r>
                      <a:endParaRPr lang="en-US" sz="1400" b="1" dirty="0"/>
                    </a:p>
                  </a:txBody>
                  <a:tcPr marL="93184" marR="93184"/>
                </a:tc>
                <a:tc>
                  <a:txBody>
                    <a:bodyPr/>
                    <a:lstStyle/>
                    <a:p>
                      <a:pPr marL="0" lvl="1"/>
                      <a:r>
                        <a:rPr lang="en-US" sz="1400" b="0" dirty="0" smtClean="0"/>
                        <a:t>1</a:t>
                      </a:r>
                      <a:endParaRPr lang="en-US" sz="1400" b="0" dirty="0"/>
                    </a:p>
                  </a:txBody>
                  <a:tcPr marL="93184" marR="93184"/>
                </a:tc>
              </a:tr>
              <a:tr h="370840">
                <a:tc>
                  <a:txBody>
                    <a:bodyPr/>
                    <a:lstStyle/>
                    <a:p>
                      <a:r>
                        <a:rPr lang="en-US" sz="1400" b="1" dirty="0" smtClean="0"/>
                        <a:t>Transaction Type</a:t>
                      </a:r>
                      <a:endParaRPr lang="en-US" sz="1400" b="1" dirty="0"/>
                    </a:p>
                  </a:txBody>
                  <a:tcPr marL="93184" marR="93184"/>
                </a:tc>
                <a:tc>
                  <a:txBody>
                    <a:bodyPr/>
                    <a:lstStyle/>
                    <a:p>
                      <a:pPr>
                        <a:spcBef>
                          <a:spcPts val="600"/>
                        </a:spcBef>
                        <a:spcAft>
                          <a:spcPts val="600"/>
                        </a:spcAft>
                      </a:pPr>
                      <a:r>
                        <a:rPr lang="en-US" sz="1400" b="0" dirty="0" smtClean="0"/>
                        <a:t>01</a:t>
                      </a:r>
                      <a:endParaRPr lang="en-US" sz="1400" b="0" dirty="0"/>
                    </a:p>
                  </a:txBody>
                  <a:tcPr marL="93184" marR="93184"/>
                </a:tc>
              </a:tr>
              <a:tr h="370840">
                <a:tc>
                  <a:txBody>
                    <a:bodyPr/>
                    <a:lstStyle/>
                    <a:p>
                      <a:r>
                        <a:rPr lang="en-US" sz="1400" b="1" dirty="0" smtClean="0"/>
                        <a:t>Agreement Line</a:t>
                      </a:r>
                      <a:endParaRPr lang="en-US" sz="1400" b="1" dirty="0"/>
                    </a:p>
                  </a:txBody>
                  <a:tcPr marL="93184" marR="93184"/>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1400" b="0" dirty="0" smtClean="0"/>
                        <a:t>1 </a:t>
                      </a:r>
                    </a:p>
                  </a:txBody>
                  <a:tcPr marL="93184" marR="93184"/>
                </a:tc>
              </a:tr>
              <a:tr h="370840">
                <a:tc>
                  <a:txBody>
                    <a:bodyPr/>
                    <a:lstStyle/>
                    <a:p>
                      <a:r>
                        <a:rPr lang="en-US" sz="1400" b="1" dirty="0" smtClean="0"/>
                        <a:t>Revenue Control</a:t>
                      </a:r>
                      <a:endParaRPr lang="en-US" sz="1400" b="1" dirty="0"/>
                    </a:p>
                  </a:txBody>
                  <a:tcPr marL="93184" marR="93184"/>
                </a:tc>
                <a:tc>
                  <a:txBody>
                    <a:bodyPr/>
                    <a:lstStyle/>
                    <a:p>
                      <a:pPr marL="0" lvl="1"/>
                      <a:r>
                        <a:rPr lang="en-US" sz="1400" b="0" dirty="0" smtClean="0"/>
                        <a:t>None</a:t>
                      </a:r>
                      <a:endParaRPr lang="en-US" sz="1400" b="0" dirty="0"/>
                    </a:p>
                  </a:txBody>
                  <a:tcPr marL="93184" marR="93184"/>
                </a:tc>
              </a:tr>
            </a:tbl>
          </a:graphicData>
        </a:graphic>
      </p:graphicFrame>
      <p:pic>
        <p:nvPicPr>
          <p:cNvPr id="368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8238" y="1542370"/>
            <a:ext cx="6867525" cy="2466975"/>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153912907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Billing Methods </a:t>
            </a:r>
            <a:r>
              <a:rPr lang="en-US" dirty="0" smtClean="0"/>
              <a:t>– IPAC</a:t>
            </a:r>
            <a:endParaRPr lang="en-US" dirty="0"/>
          </a:p>
        </p:txBody>
      </p:sp>
      <p:sp>
        <p:nvSpPr>
          <p:cNvPr id="4" name="Slide Number Placeholder 3"/>
          <p:cNvSpPr>
            <a:spLocks noGrp="1"/>
          </p:cNvSpPr>
          <p:nvPr>
            <p:ph type="sldNum" sz="quarter" idx="11"/>
          </p:nvPr>
        </p:nvSpPr>
        <p:spPr/>
        <p:txBody>
          <a:bodyPr/>
          <a:lstStyle/>
          <a:p>
            <a:pPr>
              <a:defRPr/>
            </a:pPr>
            <a:fld id="{5842F1FC-5FDD-41D6-BAD6-160FC7BE3BC4}" type="slidenum">
              <a:rPr lang="en-US" smtClean="0">
                <a:solidFill>
                  <a:srgbClr val="000000"/>
                </a:solidFill>
              </a:rPr>
              <a:pPr>
                <a:defRPr/>
              </a:pPr>
              <a:t>12</a:t>
            </a:fld>
            <a:endParaRPr lang="en-US" dirty="0">
              <a:solidFill>
                <a:srgbClr val="000000"/>
              </a:solidFill>
            </a:endParaRPr>
          </a:p>
        </p:txBody>
      </p:sp>
      <p:sp>
        <p:nvSpPr>
          <p:cNvPr id="3" name="Content Placeholder 2"/>
          <p:cNvSpPr>
            <a:spLocks noGrp="1"/>
          </p:cNvSpPr>
          <p:nvPr>
            <p:ph idx="12"/>
          </p:nvPr>
        </p:nvSpPr>
        <p:spPr>
          <a:xfrm>
            <a:off x="354562" y="1309964"/>
            <a:ext cx="8789437" cy="4525962"/>
          </a:xfrm>
        </p:spPr>
        <p:txBody>
          <a:bodyPr/>
          <a:lstStyle/>
          <a:p>
            <a:pPr eaLnBrk="1" hangingPunct="1"/>
            <a:r>
              <a:rPr lang="en-US" sz="2000" b="1" dirty="0"/>
              <a:t>Intra-Governmental Payment and Collection (IPAC) Interface:</a:t>
            </a:r>
          </a:p>
          <a:p>
            <a:pPr eaLnBrk="1" hangingPunct="1"/>
            <a:endParaRPr lang="en-US" sz="1200" b="1" dirty="0" smtClean="0"/>
          </a:p>
          <a:p>
            <a:pPr lvl="1" eaLnBrk="1" hangingPunct="1">
              <a:spcBef>
                <a:spcPts val="300"/>
              </a:spcBef>
              <a:spcAft>
                <a:spcPts val="300"/>
              </a:spcAft>
            </a:pPr>
            <a:r>
              <a:rPr lang="en-US" sz="1800" b="1" u="sng" dirty="0" smtClean="0"/>
              <a:t>Pegasys Outbound </a:t>
            </a:r>
            <a:r>
              <a:rPr lang="en-US" sz="1800" b="1" u="sng" dirty="0"/>
              <a:t>process </a:t>
            </a:r>
            <a:r>
              <a:rPr lang="en-US" sz="1800" dirty="0"/>
              <a:t>(to Treasury</a:t>
            </a:r>
            <a:r>
              <a:rPr lang="en-US" sz="1800" dirty="0" smtClean="0"/>
              <a:t>):</a:t>
            </a:r>
          </a:p>
          <a:p>
            <a:pPr lvl="2" eaLnBrk="1" hangingPunct="1">
              <a:spcBef>
                <a:spcPts val="300"/>
              </a:spcBef>
              <a:spcAft>
                <a:spcPts val="300"/>
              </a:spcAft>
            </a:pPr>
            <a:r>
              <a:rPr lang="en-US" sz="1600" dirty="0" smtClean="0"/>
              <a:t>Sending </a:t>
            </a:r>
            <a:r>
              <a:rPr lang="en-US" sz="1600" dirty="0"/>
              <a:t>the </a:t>
            </a:r>
            <a:r>
              <a:rPr lang="en-US" sz="1600" dirty="0" smtClean="0"/>
              <a:t>billing information </a:t>
            </a:r>
            <a:r>
              <a:rPr lang="en-US" sz="1600" dirty="0"/>
              <a:t>to </a:t>
            </a:r>
            <a:r>
              <a:rPr lang="en-US" sz="1600" dirty="0" smtClean="0"/>
              <a:t>Treasury</a:t>
            </a:r>
          </a:p>
          <a:p>
            <a:pPr lvl="2" eaLnBrk="1" hangingPunct="1">
              <a:spcBef>
                <a:spcPts val="300"/>
              </a:spcBef>
              <a:spcAft>
                <a:spcPts val="300"/>
              </a:spcAft>
            </a:pPr>
            <a:r>
              <a:rPr lang="en-US" sz="1600" dirty="0" smtClean="0"/>
              <a:t>IPAC </a:t>
            </a:r>
            <a:r>
              <a:rPr lang="en-US" sz="1600" dirty="0"/>
              <a:t>billing and payment transactions are selected by Pegasys and a </a:t>
            </a:r>
            <a:r>
              <a:rPr lang="en-US" sz="1600" u="sng" dirty="0"/>
              <a:t>file is created that is uploaded to Treasury</a:t>
            </a:r>
          </a:p>
          <a:p>
            <a:pPr lvl="1" eaLnBrk="1" hangingPunct="1"/>
            <a:endParaRPr lang="en-US" sz="1200" b="1" dirty="0" smtClean="0"/>
          </a:p>
          <a:p>
            <a:pPr lvl="1" eaLnBrk="1" hangingPunct="1">
              <a:spcBef>
                <a:spcPts val="300"/>
              </a:spcBef>
              <a:spcAft>
                <a:spcPts val="300"/>
              </a:spcAft>
            </a:pPr>
            <a:r>
              <a:rPr lang="en-US" sz="1800" b="1" u="sng" dirty="0" smtClean="0"/>
              <a:t>Treasury’s Role</a:t>
            </a:r>
            <a:r>
              <a:rPr lang="en-US" sz="1800" dirty="0" smtClean="0"/>
              <a:t>: </a:t>
            </a:r>
          </a:p>
          <a:p>
            <a:pPr lvl="2" eaLnBrk="1" hangingPunct="1">
              <a:spcBef>
                <a:spcPts val="300"/>
              </a:spcBef>
              <a:spcAft>
                <a:spcPts val="300"/>
              </a:spcAft>
            </a:pPr>
            <a:r>
              <a:rPr lang="en-US" sz="1600" dirty="0" smtClean="0"/>
              <a:t>Performs funds transfer requested by GSA</a:t>
            </a:r>
          </a:p>
          <a:p>
            <a:pPr lvl="2" eaLnBrk="1" hangingPunct="1">
              <a:spcBef>
                <a:spcPts val="300"/>
              </a:spcBef>
              <a:spcAft>
                <a:spcPts val="300"/>
              </a:spcAft>
            </a:pPr>
            <a:r>
              <a:rPr lang="en-US" sz="1600" dirty="0" smtClean="0"/>
              <a:t>Generates file back to GSA with billing and payment confirmations </a:t>
            </a:r>
          </a:p>
          <a:p>
            <a:pPr marL="685800" lvl="2" indent="-287338">
              <a:defRPr/>
            </a:pPr>
            <a:endParaRPr lang="en-US" sz="1200" b="1" u="sng" dirty="0" smtClean="0"/>
          </a:p>
          <a:p>
            <a:pPr marL="569913" lvl="2" indent="-225425">
              <a:defRPr/>
            </a:pPr>
            <a:r>
              <a:rPr lang="en-US" sz="1800" b="1" u="sng" dirty="0" smtClean="0"/>
              <a:t>Pegasys Inbound </a:t>
            </a:r>
            <a:r>
              <a:rPr lang="en-US" sz="1800" b="1" u="sng" dirty="0"/>
              <a:t>process </a:t>
            </a:r>
            <a:r>
              <a:rPr lang="en-US" sz="1800" dirty="0"/>
              <a:t>(from Treasury</a:t>
            </a:r>
            <a:r>
              <a:rPr lang="en-US" sz="1800" dirty="0" smtClean="0"/>
              <a:t>):</a:t>
            </a:r>
            <a:endParaRPr lang="en-US" sz="1800" dirty="0"/>
          </a:p>
          <a:p>
            <a:pPr marL="1143000" lvl="3" indent="-287338">
              <a:spcBef>
                <a:spcPts val="300"/>
              </a:spcBef>
              <a:spcAft>
                <a:spcPts val="300"/>
              </a:spcAft>
              <a:defRPr/>
            </a:pPr>
            <a:r>
              <a:rPr lang="en-US" sz="1600" dirty="0"/>
              <a:t>Receiving </a:t>
            </a:r>
            <a:r>
              <a:rPr lang="en-US" sz="1600" dirty="0" smtClean="0"/>
              <a:t>collection/payment confirmations </a:t>
            </a:r>
            <a:r>
              <a:rPr lang="en-US" sz="1600" dirty="0"/>
              <a:t>from </a:t>
            </a:r>
            <a:r>
              <a:rPr lang="en-US" sz="1600" dirty="0" smtClean="0"/>
              <a:t>Treasury</a:t>
            </a:r>
            <a:endParaRPr lang="en-US" sz="1600" dirty="0"/>
          </a:p>
          <a:p>
            <a:pPr marL="1143000" lvl="3" indent="-287338">
              <a:spcBef>
                <a:spcPts val="300"/>
              </a:spcBef>
              <a:spcAft>
                <a:spcPts val="300"/>
              </a:spcAft>
              <a:defRPr/>
            </a:pPr>
            <a:r>
              <a:rPr lang="en-US" sz="1600" dirty="0"/>
              <a:t>IPAC collections are received for:</a:t>
            </a:r>
          </a:p>
          <a:p>
            <a:pPr marL="1544637" lvl="3" indent="-342900">
              <a:spcBef>
                <a:spcPts val="300"/>
              </a:spcBef>
              <a:spcAft>
                <a:spcPts val="300"/>
              </a:spcAft>
              <a:buFont typeface="+mj-lt"/>
              <a:buAutoNum type="arabicPeriod"/>
              <a:defRPr/>
            </a:pPr>
            <a:r>
              <a:rPr lang="en-US" sz="1600" u="sng" dirty="0"/>
              <a:t>Confirmation of IPAC bills</a:t>
            </a:r>
            <a:r>
              <a:rPr lang="en-US" sz="1600" dirty="0"/>
              <a:t> sent to the customer via IPAC</a:t>
            </a:r>
          </a:p>
          <a:p>
            <a:pPr marL="1544637" lvl="3" indent="-342900">
              <a:spcBef>
                <a:spcPts val="300"/>
              </a:spcBef>
              <a:spcAft>
                <a:spcPts val="300"/>
              </a:spcAft>
              <a:buFont typeface="+mj-lt"/>
              <a:buAutoNum type="arabicPeriod"/>
              <a:defRPr/>
            </a:pPr>
            <a:r>
              <a:rPr lang="en-US" sz="1600" u="sng" dirty="0"/>
              <a:t>Collection of non-IPAC bills</a:t>
            </a:r>
            <a:r>
              <a:rPr lang="en-US" sz="1600" dirty="0"/>
              <a:t> where customer </a:t>
            </a:r>
            <a:r>
              <a:rPr lang="en-US" sz="1600" dirty="0" smtClean="0"/>
              <a:t>chooses </a:t>
            </a:r>
            <a:r>
              <a:rPr lang="en-US" sz="1600" dirty="0"/>
              <a:t>to remit payment via </a:t>
            </a:r>
            <a:r>
              <a:rPr lang="en-US" sz="1600" dirty="0" smtClean="0"/>
              <a:t>IPAC</a:t>
            </a:r>
            <a:endParaRPr lang="en-US" sz="1600" dirty="0"/>
          </a:p>
        </p:txBody>
      </p:sp>
      <p:sp>
        <p:nvSpPr>
          <p:cNvPr id="5" name="Footer Placeholder 4"/>
          <p:cNvSpPr>
            <a:spLocks noGrp="1"/>
          </p:cNvSpPr>
          <p:nvPr>
            <p:ph type="ftr" sz="quarter" idx="10"/>
          </p:nvPr>
        </p:nvSpPr>
        <p:spPr/>
        <p:txBody>
          <a:bodyPr/>
          <a:lstStyle/>
          <a:p>
            <a:pPr>
              <a:defRPr/>
            </a:pPr>
            <a:r>
              <a:rPr lang="en-US" dirty="0" smtClean="0">
                <a:solidFill>
                  <a:srgbClr val="000000"/>
                </a:solidFill>
              </a:rPr>
              <a:t>CGI Federal Proprietary and Confidential</a:t>
            </a:r>
            <a:endParaRPr lang="en-US" dirty="0">
              <a:solidFill>
                <a:srgbClr val="000000"/>
              </a:solidFill>
            </a:endParaRPr>
          </a:p>
        </p:txBody>
      </p:sp>
    </p:spTree>
    <p:extLst>
      <p:ext uri="{BB962C8B-B14F-4D97-AF65-F5344CB8AC3E}">
        <p14:creationId xmlns:p14="http://schemas.microsoft.com/office/powerpoint/2010/main" val="3830978031"/>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613" y="331788"/>
            <a:ext cx="8483850" cy="563562"/>
          </a:xfrm>
        </p:spPr>
        <p:txBody>
          <a:bodyPr/>
          <a:lstStyle/>
          <a:p>
            <a:r>
              <a:rPr lang="en-US" sz="2800" dirty="0" smtClean="0"/>
              <a:t>AAS/ITS Settings</a:t>
            </a:r>
            <a:r>
              <a:rPr lang="en-US" sz="2800" dirty="0"/>
              <a:t>: </a:t>
            </a:r>
            <a:r>
              <a:rPr lang="en-US" sz="2800" dirty="0" smtClean="0"/>
              <a:t>Spending Controls</a:t>
            </a:r>
            <a:endParaRPr lang="en-US" sz="2800" dirty="0"/>
          </a:p>
        </p:txBody>
      </p:sp>
      <p:sp>
        <p:nvSpPr>
          <p:cNvPr id="5" name="Slide Number Placeholder 4"/>
          <p:cNvSpPr>
            <a:spLocks noGrp="1"/>
          </p:cNvSpPr>
          <p:nvPr>
            <p:ph type="sldNum" sz="quarter" idx="11"/>
          </p:nvPr>
        </p:nvSpPr>
        <p:spPr/>
        <p:txBody>
          <a:bodyPr/>
          <a:lstStyle/>
          <a:p>
            <a:pPr>
              <a:defRPr/>
            </a:pPr>
            <a:fld id="{5842F1FC-5FDD-41D6-BAD6-160FC7BE3BC4}" type="slidenum">
              <a:rPr lang="en-US" smtClean="0"/>
              <a:pPr>
                <a:defRPr/>
              </a:pPr>
              <a:t>120</a:t>
            </a:fld>
            <a:endParaRPr lang="en-US" dirty="0"/>
          </a:p>
        </p:txBody>
      </p:sp>
      <p:graphicFrame>
        <p:nvGraphicFramePr>
          <p:cNvPr id="9" name="Content Placeholder 5"/>
          <p:cNvGraphicFramePr>
            <a:graphicFrameLocks/>
          </p:cNvGraphicFramePr>
          <p:nvPr>
            <p:extLst>
              <p:ext uri="{D42A27DB-BD31-4B8C-83A1-F6EECF244321}">
                <p14:modId xmlns:p14="http://schemas.microsoft.com/office/powerpoint/2010/main" val="641816345"/>
              </p:ext>
            </p:extLst>
          </p:nvPr>
        </p:nvGraphicFramePr>
        <p:xfrm>
          <a:off x="2112686" y="4533959"/>
          <a:ext cx="5408848" cy="1556887"/>
        </p:xfrm>
        <a:graphic>
          <a:graphicData uri="http://schemas.openxmlformats.org/drawingml/2006/table">
            <a:tbl>
              <a:tblPr firstRow="1" bandRow="1">
                <a:tableStyleId>{5C22544A-7EE6-4342-B048-85BDC9FD1C3A}</a:tableStyleId>
              </a:tblPr>
              <a:tblGrid>
                <a:gridCol w="3847347"/>
                <a:gridCol w="1561501"/>
              </a:tblGrid>
              <a:tr h="444367">
                <a:tc>
                  <a:txBody>
                    <a:bodyPr/>
                    <a:lstStyle/>
                    <a:p>
                      <a:r>
                        <a:rPr lang="en-US" dirty="0" smtClean="0">
                          <a:solidFill>
                            <a:schemeClr val="tx1"/>
                          </a:solidFill>
                        </a:rPr>
                        <a:t>Business Line</a:t>
                      </a:r>
                      <a:endParaRPr lang="en-US" dirty="0">
                        <a:solidFill>
                          <a:schemeClr val="tx1"/>
                        </a:solidFill>
                      </a:endParaRPr>
                    </a:p>
                  </a:txBody>
                  <a:tcPr marL="93184" marR="93184"/>
                </a:tc>
                <a:tc>
                  <a:txBody>
                    <a:bodyPr/>
                    <a:lstStyle/>
                    <a:p>
                      <a:r>
                        <a:rPr lang="en-US" sz="1600" b="0" dirty="0" smtClean="0">
                          <a:solidFill>
                            <a:schemeClr val="tx1"/>
                          </a:solidFill>
                        </a:rPr>
                        <a:t>AAS/ITS</a:t>
                      </a:r>
                      <a:endParaRPr lang="en-US" sz="1600" dirty="0">
                        <a:solidFill>
                          <a:schemeClr val="tx1"/>
                        </a:solidFill>
                      </a:endParaRPr>
                    </a:p>
                  </a:txBody>
                  <a:tcPr marL="93184" marR="93184"/>
                </a:tc>
              </a:tr>
              <a:tr h="370840">
                <a:tc>
                  <a:txBody>
                    <a:bodyPr/>
                    <a:lstStyle/>
                    <a:p>
                      <a:r>
                        <a:rPr lang="en-US" sz="1400" b="1" dirty="0" smtClean="0"/>
                        <a:t>Spending Overage Threshold</a:t>
                      </a:r>
                      <a:endParaRPr lang="en-US" sz="1400" b="1" dirty="0"/>
                    </a:p>
                  </a:txBody>
                  <a:tcPr marL="93184" marR="93184"/>
                </a:tc>
                <a:tc>
                  <a:txBody>
                    <a:bodyPr/>
                    <a:lstStyle/>
                    <a:p>
                      <a:pPr algn="l"/>
                      <a:r>
                        <a:rPr lang="en-US" sz="1400" dirty="0" smtClean="0"/>
                        <a:t>Blank</a:t>
                      </a:r>
                      <a:endParaRPr lang="en-US" sz="1400" b="1" dirty="0"/>
                    </a:p>
                  </a:txBody>
                  <a:tcPr marL="93184" marR="93184"/>
                </a:tc>
              </a:tr>
              <a:tr h="370840">
                <a:tc>
                  <a:txBody>
                    <a:bodyPr/>
                    <a:lstStyle/>
                    <a:p>
                      <a:r>
                        <a:rPr lang="en-US" sz="1400" b="1" dirty="0" smtClean="0"/>
                        <a:t>Spending Overage Threshold Percentage</a:t>
                      </a:r>
                      <a:endParaRPr lang="en-US" sz="1400" b="1" dirty="0"/>
                    </a:p>
                  </a:txBody>
                  <a:tcPr marL="93184" marR="93184"/>
                </a:tc>
                <a:tc>
                  <a:txBody>
                    <a:bodyPr/>
                    <a:lstStyle/>
                    <a:p>
                      <a:pPr algn="l"/>
                      <a:r>
                        <a:rPr lang="en-US" sz="1400" dirty="0" smtClean="0"/>
                        <a:t>Blank</a:t>
                      </a:r>
                      <a:endParaRPr lang="en-US" sz="1400" b="1" dirty="0"/>
                    </a:p>
                  </a:txBody>
                  <a:tcPr marL="93184" marR="93184"/>
                </a:tc>
              </a:tr>
              <a:tr h="370840">
                <a:tc>
                  <a:txBody>
                    <a:bodyPr/>
                    <a:lstStyle/>
                    <a:p>
                      <a:r>
                        <a:rPr lang="en-US" sz="1400" b="1" dirty="0" smtClean="0"/>
                        <a:t>Spending Controls</a:t>
                      </a:r>
                      <a:endParaRPr lang="en-US" sz="1400" b="1" dirty="0"/>
                    </a:p>
                  </a:txBody>
                  <a:tcPr marL="93184" marR="93184"/>
                </a:tc>
                <a:tc>
                  <a:txBody>
                    <a:bodyPr/>
                    <a:lstStyle/>
                    <a:p>
                      <a:pPr marL="0" lvl="1"/>
                      <a:r>
                        <a:rPr lang="en-US" sz="1400" b="0" dirty="0" smtClean="0"/>
                        <a:t>None</a:t>
                      </a:r>
                      <a:endParaRPr lang="en-US" sz="1400" b="0" dirty="0"/>
                    </a:p>
                  </a:txBody>
                  <a:tcPr marL="93184" marR="93184"/>
                </a:tc>
              </a:tr>
            </a:tbl>
          </a:graphicData>
        </a:graphic>
      </p:graphicFrame>
      <p:sp>
        <p:nvSpPr>
          <p:cNvPr id="7" name="Footer Placeholder 1"/>
          <p:cNvSpPr>
            <a:spLocks noGrp="1"/>
          </p:cNvSpPr>
          <p:nvPr>
            <p:ph type="ftr" sz="quarter" idx="10"/>
          </p:nvPr>
        </p:nvSpPr>
        <p:spPr>
          <a:xfrm>
            <a:off x="457200" y="6553200"/>
            <a:ext cx="7010400" cy="304800"/>
          </a:xfrm>
        </p:spPr>
        <p:txBody>
          <a:bodyPr/>
          <a:lstStyle/>
          <a:p>
            <a:pPr>
              <a:defRPr/>
            </a:pPr>
            <a:r>
              <a:rPr lang="en-US" dirty="0" smtClean="0"/>
              <a:t>CGI Federal Proprietary and Confidential</a:t>
            </a:r>
            <a:endParaRPr lang="en-US" dirty="0"/>
          </a:p>
        </p:txBody>
      </p:sp>
      <p:pic>
        <p:nvPicPr>
          <p:cNvPr id="378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9460" y="1523381"/>
            <a:ext cx="6791325" cy="2457450"/>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2981504261"/>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bwMode="auto">
          <a:xfrm>
            <a:off x="8155172" y="6188149"/>
            <a:ext cx="765671" cy="574158"/>
          </a:xfrm>
          <a:prstGeom prst="rect">
            <a:avLst/>
          </a:pr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2" name="Title 1"/>
          <p:cNvSpPr>
            <a:spLocks noGrp="1"/>
          </p:cNvSpPr>
          <p:nvPr>
            <p:ph type="title"/>
          </p:nvPr>
        </p:nvSpPr>
        <p:spPr>
          <a:xfrm>
            <a:off x="455613" y="331788"/>
            <a:ext cx="8486775" cy="563562"/>
          </a:xfrm>
        </p:spPr>
        <p:txBody>
          <a:bodyPr/>
          <a:lstStyle/>
          <a:p>
            <a:r>
              <a:rPr lang="en-US" sz="2800" dirty="0" smtClean="0"/>
              <a:t>AAS/ITS Settings</a:t>
            </a:r>
            <a:r>
              <a:rPr lang="en-US" sz="2800" dirty="0"/>
              <a:t>: </a:t>
            </a:r>
            <a:r>
              <a:rPr lang="en-US" sz="2800" dirty="0" smtClean="0"/>
              <a:t>Accounting Dimensions</a:t>
            </a:r>
            <a:endParaRPr lang="en-US" sz="2800" dirty="0"/>
          </a:p>
        </p:txBody>
      </p:sp>
      <p:sp>
        <p:nvSpPr>
          <p:cNvPr id="5" name="Slide Number Placeholder 4"/>
          <p:cNvSpPr>
            <a:spLocks noGrp="1"/>
          </p:cNvSpPr>
          <p:nvPr>
            <p:ph type="sldNum" sz="quarter" idx="11"/>
          </p:nvPr>
        </p:nvSpPr>
        <p:spPr/>
        <p:txBody>
          <a:bodyPr/>
          <a:lstStyle/>
          <a:p>
            <a:pPr>
              <a:defRPr/>
            </a:pPr>
            <a:fld id="{5842F1FC-5FDD-41D6-BAD6-160FC7BE3BC4}" type="slidenum">
              <a:rPr lang="en-US" smtClean="0"/>
              <a:pPr>
                <a:defRPr/>
              </a:pPr>
              <a:t>121</a:t>
            </a:fld>
            <a:endParaRPr lang="en-US" dirty="0"/>
          </a:p>
        </p:txBody>
      </p:sp>
      <p:graphicFrame>
        <p:nvGraphicFramePr>
          <p:cNvPr id="8" name="Content Placeholder 5"/>
          <p:cNvGraphicFramePr>
            <a:graphicFrameLocks/>
          </p:cNvGraphicFramePr>
          <p:nvPr>
            <p:extLst>
              <p:ext uri="{D42A27DB-BD31-4B8C-83A1-F6EECF244321}">
                <p14:modId xmlns:p14="http://schemas.microsoft.com/office/powerpoint/2010/main" val="1319809037"/>
              </p:ext>
            </p:extLst>
          </p:nvPr>
        </p:nvGraphicFramePr>
        <p:xfrm>
          <a:off x="722011" y="3429075"/>
          <a:ext cx="8198832" cy="3216493"/>
        </p:xfrm>
        <a:graphic>
          <a:graphicData uri="http://schemas.openxmlformats.org/drawingml/2006/table">
            <a:tbl>
              <a:tblPr firstRow="1" bandRow="1">
                <a:tableStyleId>{5C22544A-7EE6-4342-B048-85BDC9FD1C3A}</a:tableStyleId>
              </a:tblPr>
              <a:tblGrid>
                <a:gridCol w="1913813"/>
                <a:gridCol w="6285019"/>
              </a:tblGrid>
              <a:tr h="421478">
                <a:tc>
                  <a:txBody>
                    <a:bodyPr/>
                    <a:lstStyle/>
                    <a:p>
                      <a:r>
                        <a:rPr lang="en-US" dirty="0" smtClean="0">
                          <a:solidFill>
                            <a:schemeClr val="tx1"/>
                          </a:solidFill>
                        </a:rPr>
                        <a:t>Business Line</a:t>
                      </a:r>
                      <a:endParaRPr lang="en-US" dirty="0">
                        <a:solidFill>
                          <a:schemeClr val="tx1"/>
                        </a:solidFill>
                      </a:endParaRPr>
                    </a:p>
                  </a:txBody>
                  <a:tcPr marL="93184" marR="93184"/>
                </a:tc>
                <a:tc>
                  <a:txBody>
                    <a:bodyPr/>
                    <a:lstStyle/>
                    <a:p>
                      <a:r>
                        <a:rPr lang="en-US" sz="1600" b="0" dirty="0" smtClean="0">
                          <a:solidFill>
                            <a:schemeClr val="tx1"/>
                          </a:solidFill>
                        </a:rPr>
                        <a:t>AAS/ITS</a:t>
                      </a:r>
                      <a:endParaRPr lang="en-US" sz="1600" dirty="0">
                        <a:solidFill>
                          <a:schemeClr val="tx1"/>
                        </a:solidFill>
                      </a:endParaRPr>
                    </a:p>
                  </a:txBody>
                  <a:tcPr marL="93184" marR="93184"/>
                </a:tc>
              </a:tr>
              <a:tr h="351739">
                <a:tc>
                  <a:txBody>
                    <a:bodyPr/>
                    <a:lstStyle/>
                    <a:p>
                      <a:r>
                        <a:rPr lang="en-US" sz="1400" b="1" dirty="0" smtClean="0"/>
                        <a:t>BBFY</a:t>
                      </a:r>
                      <a:endParaRPr lang="en-US" sz="1400" b="1" dirty="0"/>
                    </a:p>
                  </a:txBody>
                  <a:tcPr marL="93184" marR="93184"/>
                </a:tc>
                <a:tc>
                  <a:txBody>
                    <a:bodyPr/>
                    <a:lstStyle/>
                    <a:p>
                      <a:pPr algn="l"/>
                      <a:r>
                        <a:rPr lang="en-US" sz="1400" kern="1200" dirty="0" smtClean="0">
                          <a:solidFill>
                            <a:schemeClr val="dk1"/>
                          </a:solidFill>
                          <a:effectLst/>
                          <a:latin typeface="+mn-lt"/>
                          <a:ea typeface="+mn-ea"/>
                          <a:cs typeface="+mn-cs"/>
                        </a:rPr>
                        <a:t>Fiscal year corresponding to the agreement start date</a:t>
                      </a:r>
                      <a:endParaRPr lang="en-US" sz="1400" b="0" dirty="0" smtClean="0"/>
                    </a:p>
                  </a:txBody>
                  <a:tcPr marL="93184" marR="93184"/>
                </a:tc>
              </a:tr>
              <a:tr h="351739">
                <a:tc>
                  <a:txBody>
                    <a:bodyPr/>
                    <a:lstStyle/>
                    <a:p>
                      <a:r>
                        <a:rPr lang="en-US" sz="1400" b="1" dirty="0" smtClean="0"/>
                        <a:t>Fund</a:t>
                      </a:r>
                      <a:endParaRPr lang="en-US" sz="1400" b="1" dirty="0"/>
                    </a:p>
                  </a:txBody>
                  <a:tcPr marL="93184" marR="93184"/>
                </a:tc>
                <a:tc>
                  <a:txBody>
                    <a:bodyPr/>
                    <a:lstStyle/>
                    <a:p>
                      <a:pPr algn="l"/>
                      <a:r>
                        <a:rPr lang="en-US" sz="1400" b="0" dirty="0" smtClean="0"/>
                        <a:t>285F</a:t>
                      </a:r>
                    </a:p>
                  </a:txBody>
                  <a:tcPr marL="93184" marR="93184"/>
                </a:tc>
              </a:tr>
              <a:tr h="351739">
                <a:tc>
                  <a:txBody>
                    <a:bodyPr/>
                    <a:lstStyle/>
                    <a:p>
                      <a:r>
                        <a:rPr lang="en-US" sz="1400" b="1" dirty="0" smtClean="0"/>
                        <a:t>Region</a:t>
                      </a:r>
                      <a:endParaRPr lang="en-US" sz="1400" b="1" dirty="0"/>
                    </a:p>
                  </a:txBody>
                  <a:tcPr marL="93184" marR="93184"/>
                </a:tc>
                <a:tc>
                  <a:txBody>
                    <a:bodyPr/>
                    <a:lstStyle/>
                    <a:p>
                      <a:pPr algn="l"/>
                      <a:r>
                        <a:rPr lang="en-US" sz="1400" b="0" dirty="0" smtClean="0"/>
                        <a:t>Two digit region code (valid values 00-11)</a:t>
                      </a:r>
                    </a:p>
                  </a:txBody>
                  <a:tcPr marL="93184" marR="93184"/>
                </a:tc>
              </a:tr>
              <a:tr h="491470">
                <a:tc>
                  <a:txBody>
                    <a:bodyPr/>
                    <a:lstStyle/>
                    <a:p>
                      <a:r>
                        <a:rPr lang="en-US" sz="1400" b="1" dirty="0" smtClean="0"/>
                        <a:t>Org Code</a:t>
                      </a:r>
                      <a:endParaRPr lang="en-US" sz="1400" b="1" dirty="0"/>
                    </a:p>
                  </a:txBody>
                  <a:tcPr marL="93184" marR="93184"/>
                </a:tc>
                <a:tc>
                  <a:txBody>
                    <a:bodyPr/>
                    <a:lstStyle/>
                    <a:p>
                      <a:pPr algn="l"/>
                      <a:r>
                        <a:rPr lang="en-US" sz="1400" kern="1200" dirty="0" smtClean="0">
                          <a:solidFill>
                            <a:schemeClr val="dk1"/>
                          </a:solidFill>
                          <a:effectLst/>
                          <a:latin typeface="+mn-lt"/>
                          <a:ea typeface="+mn-ea"/>
                          <a:cs typeface="+mn-cs"/>
                        </a:rPr>
                        <a:t>8-character code where positions two and three are equal to the two-digit Region Code (e.g., Q01FB000)</a:t>
                      </a:r>
                      <a:endParaRPr lang="en-US" sz="1400" b="0" dirty="0" smtClean="0"/>
                    </a:p>
                  </a:txBody>
                  <a:tcPr marL="93184" marR="93184"/>
                </a:tc>
              </a:tr>
              <a:tr h="351739">
                <a:tc>
                  <a:txBody>
                    <a:bodyPr/>
                    <a:lstStyle/>
                    <a:p>
                      <a:r>
                        <a:rPr lang="en-US" sz="1400" b="1" dirty="0" smtClean="0"/>
                        <a:t>Program</a:t>
                      </a:r>
                      <a:endParaRPr lang="en-US" sz="1400" b="1" dirty="0"/>
                    </a:p>
                  </a:txBody>
                  <a:tcPr marL="93184" marR="93184"/>
                </a:tc>
                <a:tc>
                  <a:txBody>
                    <a:bodyPr/>
                    <a:lstStyle/>
                    <a:p>
                      <a:pPr algn="l"/>
                      <a:r>
                        <a:rPr lang="en-US" sz="1400" b="0" dirty="0" smtClean="0"/>
                        <a:t>4-digit</a:t>
                      </a:r>
                      <a:r>
                        <a:rPr lang="en-US" sz="1400" b="0" baseline="0" dirty="0" smtClean="0"/>
                        <a:t> program code (e.g., </a:t>
                      </a:r>
                      <a:r>
                        <a:rPr lang="en-US" sz="1400" kern="1200" dirty="0" smtClean="0">
                          <a:solidFill>
                            <a:schemeClr val="dk1"/>
                          </a:solidFill>
                          <a:effectLst/>
                          <a:latin typeface="+mn-lt"/>
                          <a:ea typeface="+mn-ea"/>
                          <a:cs typeface="+mn-cs"/>
                        </a:rPr>
                        <a:t>AA10)</a:t>
                      </a:r>
                      <a:endParaRPr lang="en-US" sz="1400" b="0" dirty="0" smtClean="0"/>
                    </a:p>
                  </a:txBody>
                  <a:tcPr marL="93184" marR="93184"/>
                </a:tc>
              </a:tr>
              <a:tr h="351739">
                <a:tc>
                  <a:txBody>
                    <a:bodyPr/>
                    <a:lstStyle/>
                    <a:p>
                      <a:r>
                        <a:rPr lang="en-US" sz="1400" b="1" dirty="0" smtClean="0"/>
                        <a:t>Activity</a:t>
                      </a:r>
                      <a:endParaRPr lang="en-US" sz="1400" b="1" dirty="0"/>
                    </a:p>
                  </a:txBody>
                  <a:tcPr marL="93184" marR="93184"/>
                </a:tc>
                <a:tc>
                  <a:txBody>
                    <a:bodyPr/>
                    <a:lstStyle/>
                    <a:p>
                      <a:pPr algn="l"/>
                      <a:r>
                        <a:rPr lang="en-US" sz="1400" kern="1200" dirty="0" smtClean="0">
                          <a:solidFill>
                            <a:schemeClr val="dk1"/>
                          </a:solidFill>
                          <a:effectLst/>
                          <a:latin typeface="+mn-lt"/>
                          <a:ea typeface="+mn-ea"/>
                          <a:cs typeface="+mn-cs"/>
                        </a:rPr>
                        <a:t>AF151 </a:t>
                      </a:r>
                      <a:endParaRPr lang="en-US" sz="1400" b="0" dirty="0" smtClean="0"/>
                    </a:p>
                  </a:txBody>
                  <a:tcPr marL="93184" marR="93184"/>
                </a:tc>
              </a:tr>
              <a:tr h="491470">
                <a:tc>
                  <a:txBody>
                    <a:bodyPr/>
                    <a:lstStyle/>
                    <a:p>
                      <a:r>
                        <a:rPr lang="en-US" sz="1400" b="1" dirty="0" smtClean="0"/>
                        <a:t>Revenue Source</a:t>
                      </a:r>
                      <a:endParaRPr lang="en-US" sz="1400" b="1" dirty="0"/>
                    </a:p>
                  </a:txBody>
                  <a:tcPr marL="93184" marR="93184"/>
                </a:tc>
                <a:tc>
                  <a:txBody>
                    <a:bodyPr/>
                    <a:lstStyle/>
                    <a:p>
                      <a:r>
                        <a:rPr lang="en-US" sz="1400" kern="1200" dirty="0" smtClean="0">
                          <a:solidFill>
                            <a:schemeClr val="dk1"/>
                          </a:solidFill>
                          <a:effectLst/>
                          <a:latin typeface="+mn-lt"/>
                          <a:ea typeface="+mn-ea"/>
                          <a:cs typeface="+mn-cs"/>
                        </a:rPr>
                        <a:t>“NBA1” if the Program Code is AA10 or IT31</a:t>
                      </a:r>
                    </a:p>
                    <a:p>
                      <a:r>
                        <a:rPr lang="en-US" sz="1400" kern="1200" dirty="0" smtClean="0">
                          <a:solidFill>
                            <a:schemeClr val="dk1"/>
                          </a:solidFill>
                          <a:effectLst/>
                          <a:latin typeface="+mn-lt"/>
                          <a:ea typeface="+mn-ea"/>
                          <a:cs typeface="+mn-cs"/>
                        </a:rPr>
                        <a:t>“RBA1” if the Program Code is AA20, GS14, IT14, or IT23</a:t>
                      </a:r>
                      <a:endParaRPr lang="en-US" sz="1400" b="0" dirty="0" smtClean="0"/>
                    </a:p>
                  </a:txBody>
                  <a:tcPr marL="93184" marR="93184"/>
                </a:tc>
              </a:tr>
            </a:tbl>
          </a:graphicData>
        </a:graphic>
      </p:graphicFrame>
      <p:pic>
        <p:nvPicPr>
          <p:cNvPr id="31746" name="Picture 2" descr="image00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8143" y="1204912"/>
            <a:ext cx="8020050" cy="212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4107451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05264"/>
            <a:ext cx="8686799" cy="490086"/>
          </a:xfrm>
        </p:spPr>
        <p:txBody>
          <a:bodyPr/>
          <a:lstStyle/>
          <a:p>
            <a:r>
              <a:rPr lang="en-US" sz="2800" dirty="0" smtClean="0"/>
              <a:t>AAS/ITS Settings</a:t>
            </a:r>
            <a:r>
              <a:rPr lang="en-US" sz="2800" dirty="0"/>
              <a:t>: </a:t>
            </a:r>
            <a:r>
              <a:rPr lang="en-US" sz="2800" dirty="0" smtClean="0"/>
              <a:t>Billing Options</a:t>
            </a:r>
            <a:endParaRPr lang="en-US" sz="2800" dirty="0"/>
          </a:p>
        </p:txBody>
      </p:sp>
      <p:sp>
        <p:nvSpPr>
          <p:cNvPr id="4" name="Footer Placeholder 3"/>
          <p:cNvSpPr>
            <a:spLocks noGrp="1"/>
          </p:cNvSpPr>
          <p:nvPr>
            <p:ph type="ftr" sz="quarter" idx="10"/>
          </p:nvPr>
        </p:nvSpPr>
        <p:spPr/>
        <p:txBody>
          <a:bodyPr/>
          <a:lstStyle/>
          <a:p>
            <a:pPr>
              <a:defRPr/>
            </a:pPr>
            <a:r>
              <a:rPr lang="en-US" dirty="0" smtClean="0"/>
              <a:t>CGI Federal Proprietary and Confidential</a:t>
            </a:r>
            <a:endParaRPr lang="en-US" dirty="0"/>
          </a:p>
        </p:txBody>
      </p:sp>
      <p:sp>
        <p:nvSpPr>
          <p:cNvPr id="5" name="Slide Number Placeholder 4"/>
          <p:cNvSpPr>
            <a:spLocks noGrp="1"/>
          </p:cNvSpPr>
          <p:nvPr>
            <p:ph type="sldNum" sz="quarter" idx="11"/>
          </p:nvPr>
        </p:nvSpPr>
        <p:spPr/>
        <p:txBody>
          <a:bodyPr/>
          <a:lstStyle/>
          <a:p>
            <a:pPr>
              <a:defRPr/>
            </a:pPr>
            <a:fld id="{5842F1FC-5FDD-41D6-BAD6-160FC7BE3BC4}" type="slidenum">
              <a:rPr lang="en-US" smtClean="0"/>
              <a:pPr>
                <a:defRPr/>
              </a:pPr>
              <a:t>122</a:t>
            </a:fld>
            <a:endParaRPr lang="en-US" dirty="0"/>
          </a:p>
        </p:txBody>
      </p:sp>
      <p:graphicFrame>
        <p:nvGraphicFramePr>
          <p:cNvPr id="13" name="Content Placeholder 5"/>
          <p:cNvGraphicFramePr>
            <a:graphicFrameLocks/>
          </p:cNvGraphicFramePr>
          <p:nvPr>
            <p:extLst>
              <p:ext uri="{D42A27DB-BD31-4B8C-83A1-F6EECF244321}">
                <p14:modId xmlns:p14="http://schemas.microsoft.com/office/powerpoint/2010/main" val="488947338"/>
              </p:ext>
            </p:extLst>
          </p:nvPr>
        </p:nvGraphicFramePr>
        <p:xfrm>
          <a:off x="625254" y="3637905"/>
          <a:ext cx="8230372" cy="1483360"/>
        </p:xfrm>
        <a:graphic>
          <a:graphicData uri="http://schemas.openxmlformats.org/drawingml/2006/table">
            <a:tbl>
              <a:tblPr firstRow="1" bandRow="1">
                <a:tableStyleId>{5C22544A-7EE6-4342-B048-85BDC9FD1C3A}</a:tableStyleId>
              </a:tblPr>
              <a:tblGrid>
                <a:gridCol w="2057593"/>
                <a:gridCol w="6172779"/>
              </a:tblGrid>
              <a:tr h="370840">
                <a:tc>
                  <a:txBody>
                    <a:bodyPr/>
                    <a:lstStyle/>
                    <a:p>
                      <a:r>
                        <a:rPr lang="en-US" dirty="0" smtClean="0">
                          <a:solidFill>
                            <a:schemeClr val="tx1"/>
                          </a:solidFill>
                        </a:rPr>
                        <a:t>Business Line</a:t>
                      </a:r>
                      <a:endParaRPr lang="en-US" dirty="0">
                        <a:solidFill>
                          <a:schemeClr val="tx1"/>
                        </a:solidFill>
                      </a:endParaRPr>
                    </a:p>
                  </a:txBody>
                  <a:tcPr marL="93184" marR="93184"/>
                </a:tc>
                <a:tc>
                  <a:txBody>
                    <a:bodyPr/>
                    <a:lstStyle/>
                    <a:p>
                      <a:r>
                        <a:rPr lang="en-US" sz="1600" b="0" dirty="0" smtClean="0">
                          <a:solidFill>
                            <a:schemeClr val="tx1"/>
                          </a:solidFill>
                        </a:rPr>
                        <a:t>AAS/ITS </a:t>
                      </a:r>
                      <a:endParaRPr lang="en-US" sz="1600" dirty="0">
                        <a:solidFill>
                          <a:schemeClr val="tx1"/>
                        </a:solidFill>
                      </a:endParaRPr>
                    </a:p>
                  </a:txBody>
                  <a:tcPr marL="93184" marR="93184"/>
                </a:tc>
              </a:tr>
              <a:tr h="370840">
                <a:tc>
                  <a:txBody>
                    <a:bodyPr/>
                    <a:lstStyle/>
                    <a:p>
                      <a:r>
                        <a:rPr lang="en-US" sz="1400" b="1" dirty="0" smtClean="0"/>
                        <a:t>Bill Start Date</a:t>
                      </a:r>
                      <a:endParaRPr lang="en-US" sz="1400" b="1" dirty="0"/>
                    </a:p>
                  </a:txBody>
                  <a:tcPr marL="93184" marR="93184"/>
                </a:tc>
                <a:tc>
                  <a:txBody>
                    <a:bodyPr/>
                    <a:lstStyle/>
                    <a:p>
                      <a:pPr>
                        <a:spcBef>
                          <a:spcPts val="600"/>
                        </a:spcBef>
                        <a:spcAft>
                          <a:spcPts val="600"/>
                        </a:spcAft>
                      </a:pPr>
                      <a:r>
                        <a:rPr lang="en-US" sz="1400" dirty="0" smtClean="0"/>
                        <a:t>Required</a:t>
                      </a:r>
                    </a:p>
                  </a:txBody>
                  <a:tcPr marL="93184" marR="93184"/>
                </a:tc>
              </a:tr>
              <a:tr h="370840">
                <a:tc>
                  <a:txBody>
                    <a:bodyPr/>
                    <a:lstStyle/>
                    <a:p>
                      <a:r>
                        <a:rPr lang="en-US" sz="1400" b="1" dirty="0" smtClean="0"/>
                        <a:t>Bill End Date</a:t>
                      </a:r>
                      <a:endParaRPr lang="en-US" sz="1400" b="1" dirty="0"/>
                    </a:p>
                  </a:txBody>
                  <a:tcPr marL="93184" marR="93184"/>
                </a:tc>
                <a:tc>
                  <a:txBody>
                    <a:bodyPr/>
                    <a:lstStyle/>
                    <a:p>
                      <a:pPr marL="0" lvl="1"/>
                      <a:r>
                        <a:rPr lang="en-US" sz="1400" dirty="0" smtClean="0"/>
                        <a:t>Required</a:t>
                      </a:r>
                    </a:p>
                  </a:txBody>
                  <a:tcPr marL="93184" marR="93184"/>
                </a:tc>
              </a:tr>
              <a:tr h="370840">
                <a:tc>
                  <a:txBody>
                    <a:bodyPr/>
                    <a:lstStyle/>
                    <a:p>
                      <a:r>
                        <a:rPr lang="en-US" sz="1400" b="1" dirty="0" smtClean="0"/>
                        <a:t>Bill Type</a:t>
                      </a:r>
                      <a:endParaRPr lang="en-US" sz="1400" b="1" dirty="0"/>
                    </a:p>
                  </a:txBody>
                  <a:tcPr marL="93184" marR="93184"/>
                </a:tc>
                <a:tc>
                  <a:txBody>
                    <a:bodyPr/>
                    <a:lstStyle/>
                    <a:p>
                      <a:pPr marL="0" lvl="1"/>
                      <a:r>
                        <a:rPr lang="en-US" sz="1400" b="0" dirty="0" smtClean="0"/>
                        <a:t>Defaults to Manual for AAS/ITS Agreements</a:t>
                      </a:r>
                      <a:endParaRPr lang="en-US" sz="1400" b="1" dirty="0"/>
                    </a:p>
                  </a:txBody>
                  <a:tcPr marL="93184" marR="93184"/>
                </a:tc>
              </a:tr>
            </a:tbl>
          </a:graphicData>
        </a:graphic>
      </p:graphicFrame>
      <p:pic>
        <p:nvPicPr>
          <p:cNvPr id="3993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47875" y="1653083"/>
            <a:ext cx="5048250" cy="1343025"/>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3855602106"/>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05264"/>
            <a:ext cx="8686799" cy="490086"/>
          </a:xfrm>
        </p:spPr>
        <p:txBody>
          <a:bodyPr/>
          <a:lstStyle/>
          <a:p>
            <a:r>
              <a:rPr lang="en-US" sz="2800" dirty="0" smtClean="0"/>
              <a:t>AAS/ITS Settings</a:t>
            </a:r>
            <a:r>
              <a:rPr lang="en-US" sz="2800" dirty="0"/>
              <a:t>: Billing Options</a:t>
            </a:r>
          </a:p>
        </p:txBody>
      </p:sp>
      <p:sp>
        <p:nvSpPr>
          <p:cNvPr id="4" name="Footer Placeholder 3"/>
          <p:cNvSpPr>
            <a:spLocks noGrp="1"/>
          </p:cNvSpPr>
          <p:nvPr>
            <p:ph type="ftr" sz="quarter" idx="10"/>
          </p:nvPr>
        </p:nvSpPr>
        <p:spPr/>
        <p:txBody>
          <a:bodyPr/>
          <a:lstStyle/>
          <a:p>
            <a:pPr>
              <a:defRPr/>
            </a:pPr>
            <a:r>
              <a:rPr lang="en-US" dirty="0" smtClean="0"/>
              <a:t>CGI Federal Proprietary and Confidential</a:t>
            </a:r>
            <a:endParaRPr lang="en-US" dirty="0"/>
          </a:p>
        </p:txBody>
      </p:sp>
      <p:sp>
        <p:nvSpPr>
          <p:cNvPr id="5" name="Slide Number Placeholder 4"/>
          <p:cNvSpPr>
            <a:spLocks noGrp="1"/>
          </p:cNvSpPr>
          <p:nvPr>
            <p:ph type="sldNum" sz="quarter" idx="11"/>
          </p:nvPr>
        </p:nvSpPr>
        <p:spPr/>
        <p:txBody>
          <a:bodyPr/>
          <a:lstStyle/>
          <a:p>
            <a:pPr>
              <a:defRPr/>
            </a:pPr>
            <a:fld id="{5842F1FC-5FDD-41D6-BAD6-160FC7BE3BC4}" type="slidenum">
              <a:rPr lang="en-US" smtClean="0"/>
              <a:pPr>
                <a:defRPr/>
              </a:pPr>
              <a:t>123</a:t>
            </a:fld>
            <a:endParaRPr lang="en-US" dirty="0"/>
          </a:p>
        </p:txBody>
      </p:sp>
      <p:graphicFrame>
        <p:nvGraphicFramePr>
          <p:cNvPr id="13" name="Content Placeholder 5"/>
          <p:cNvGraphicFramePr>
            <a:graphicFrameLocks/>
          </p:cNvGraphicFramePr>
          <p:nvPr>
            <p:extLst>
              <p:ext uri="{D42A27DB-BD31-4B8C-83A1-F6EECF244321}">
                <p14:modId xmlns:p14="http://schemas.microsoft.com/office/powerpoint/2010/main" val="3213127489"/>
              </p:ext>
            </p:extLst>
          </p:nvPr>
        </p:nvGraphicFramePr>
        <p:xfrm>
          <a:off x="839817" y="4328160"/>
          <a:ext cx="6962662" cy="2225040"/>
        </p:xfrm>
        <a:graphic>
          <a:graphicData uri="http://schemas.openxmlformats.org/drawingml/2006/table">
            <a:tbl>
              <a:tblPr firstRow="1" bandRow="1">
                <a:tableStyleId>{5C22544A-7EE6-4342-B048-85BDC9FD1C3A}</a:tableStyleId>
              </a:tblPr>
              <a:tblGrid>
                <a:gridCol w="2933415"/>
                <a:gridCol w="4029247"/>
              </a:tblGrid>
              <a:tr h="370840">
                <a:tc>
                  <a:txBody>
                    <a:bodyPr/>
                    <a:lstStyle/>
                    <a:p>
                      <a:r>
                        <a:rPr lang="en-US" dirty="0" smtClean="0">
                          <a:solidFill>
                            <a:schemeClr val="tx1"/>
                          </a:solidFill>
                        </a:rPr>
                        <a:t>Business Line</a:t>
                      </a:r>
                      <a:endParaRPr lang="en-US" dirty="0">
                        <a:solidFill>
                          <a:schemeClr val="tx1"/>
                        </a:solidFill>
                      </a:endParaRPr>
                    </a:p>
                  </a:txBody>
                  <a:tcPr marL="93184" marR="93184"/>
                </a:tc>
                <a:tc>
                  <a:txBody>
                    <a:bodyPr/>
                    <a:lstStyle/>
                    <a:p>
                      <a:r>
                        <a:rPr lang="en-US" sz="1600" b="0" dirty="0" smtClean="0">
                          <a:solidFill>
                            <a:schemeClr val="tx1"/>
                          </a:solidFill>
                        </a:rPr>
                        <a:t>AAS/ITS</a:t>
                      </a:r>
                      <a:endParaRPr lang="en-US" sz="1600" b="0" dirty="0">
                        <a:solidFill>
                          <a:schemeClr val="tx1"/>
                        </a:solidFill>
                      </a:endParaRPr>
                    </a:p>
                  </a:txBody>
                  <a:tcPr marL="93184" marR="93184"/>
                </a:tc>
              </a:tr>
              <a:tr h="370840">
                <a:tc>
                  <a:txBody>
                    <a:bodyPr/>
                    <a:lstStyle/>
                    <a:p>
                      <a:r>
                        <a:rPr lang="en-US" sz="1400" b="1" dirty="0" smtClean="0"/>
                        <a:t>Bill Print</a:t>
                      </a:r>
                      <a:endParaRPr lang="en-US" sz="1400" b="1" dirty="0"/>
                    </a:p>
                  </a:txBody>
                  <a:tcPr marL="93184" marR="93184"/>
                </a:tc>
                <a:tc>
                  <a:txBody>
                    <a:bodyPr/>
                    <a:lstStyle/>
                    <a:p>
                      <a:pPr>
                        <a:spcBef>
                          <a:spcPts val="600"/>
                        </a:spcBef>
                        <a:spcAft>
                          <a:spcPts val="600"/>
                        </a:spcAft>
                      </a:pPr>
                      <a:r>
                        <a:rPr lang="en-US" sz="1600" dirty="0" smtClean="0"/>
                        <a:t>Set to </a:t>
                      </a:r>
                      <a:r>
                        <a:rPr lang="en-US" sz="1600" b="1" dirty="0" smtClean="0"/>
                        <a:t>No</a:t>
                      </a:r>
                    </a:p>
                  </a:txBody>
                  <a:tcPr marL="93184" marR="93184"/>
                </a:tc>
              </a:tr>
              <a:tr h="370840">
                <a:tc>
                  <a:txBody>
                    <a:bodyPr/>
                    <a:lstStyle/>
                    <a:p>
                      <a:r>
                        <a:rPr lang="en-US" sz="1400" b="1" dirty="0" smtClean="0"/>
                        <a:t>Prohibit Revenue Refunds</a:t>
                      </a:r>
                      <a:endParaRPr lang="en-US" sz="1400" b="1" dirty="0"/>
                    </a:p>
                  </a:txBody>
                  <a:tcPr marL="93184" marR="93184"/>
                </a:tc>
                <a:tc>
                  <a:txBody>
                    <a:bodyPr/>
                    <a:lstStyle/>
                    <a:p>
                      <a:pPr marL="0" lvl="1"/>
                      <a:r>
                        <a:rPr lang="en-US" sz="1400" dirty="0" smtClean="0"/>
                        <a:t>Defaults to </a:t>
                      </a:r>
                      <a:r>
                        <a:rPr lang="en-US" sz="1400" b="1" dirty="0" smtClean="0"/>
                        <a:t>False</a:t>
                      </a:r>
                    </a:p>
                  </a:txBody>
                  <a:tcPr marL="93184" marR="93184"/>
                </a:tc>
              </a:tr>
              <a:tr h="370840">
                <a:tc>
                  <a:txBody>
                    <a:bodyPr/>
                    <a:lstStyle/>
                    <a:p>
                      <a:r>
                        <a:rPr lang="en-US" sz="1400" b="1" dirty="0" smtClean="0"/>
                        <a:t>Prohibit Statement Grouping</a:t>
                      </a:r>
                      <a:endParaRPr lang="en-US" sz="1400" b="1" dirty="0"/>
                    </a:p>
                  </a:txBody>
                  <a:tcPr marL="93184" marR="93184"/>
                </a:tc>
                <a:tc>
                  <a:txBody>
                    <a:bodyPr/>
                    <a:lstStyle/>
                    <a:p>
                      <a:pPr marL="0" lvl="1"/>
                      <a:r>
                        <a:rPr lang="en-US" sz="1400" dirty="0" smtClean="0"/>
                        <a:t>Defaults to </a:t>
                      </a:r>
                      <a:r>
                        <a:rPr lang="en-US" sz="1400" b="1" dirty="0" smtClean="0"/>
                        <a:t>True</a:t>
                      </a:r>
                    </a:p>
                  </a:txBody>
                  <a:tcPr marL="93184" marR="93184"/>
                </a:tc>
              </a:tr>
              <a:tr h="370840">
                <a:tc>
                  <a:txBody>
                    <a:bodyPr/>
                    <a:lstStyle/>
                    <a:p>
                      <a:r>
                        <a:rPr lang="en-US" sz="1400" b="1" dirty="0" smtClean="0"/>
                        <a:t>Bill Agreement Amount/Percent</a:t>
                      </a:r>
                      <a:endParaRPr lang="en-US" sz="1400" b="1" dirty="0"/>
                    </a:p>
                  </a:txBody>
                  <a:tcPr marL="93184" marR="93184"/>
                </a:tc>
                <a:tc>
                  <a:txBody>
                    <a:bodyPr/>
                    <a:lstStyle/>
                    <a:p>
                      <a:pPr marL="0" lvl="1"/>
                      <a:r>
                        <a:rPr lang="en-US" sz="1400" b="0" dirty="0" smtClean="0"/>
                        <a:t>Set</a:t>
                      </a:r>
                      <a:r>
                        <a:rPr lang="en-US" sz="1400" b="0" baseline="0" dirty="0" smtClean="0"/>
                        <a:t> to </a:t>
                      </a:r>
                      <a:r>
                        <a:rPr lang="en-US" sz="1400" b="1" baseline="0" dirty="0" smtClean="0"/>
                        <a:t>False</a:t>
                      </a:r>
                      <a:endParaRPr lang="en-US" sz="1400" b="0" dirty="0" smtClean="0"/>
                    </a:p>
                  </a:txBody>
                  <a:tcPr marL="93184" marR="93184"/>
                </a:tc>
              </a:tr>
              <a:tr h="370840">
                <a:tc>
                  <a:txBody>
                    <a:bodyPr/>
                    <a:lstStyle/>
                    <a:p>
                      <a:r>
                        <a:rPr lang="en-US" sz="1400" b="1" dirty="0" smtClean="0"/>
                        <a:t>Bill Agreement Amount</a:t>
                      </a:r>
                      <a:endParaRPr lang="en-US" sz="1400" b="1" dirty="0"/>
                    </a:p>
                  </a:txBody>
                  <a:tcPr marL="93184" marR="93184"/>
                </a:tc>
                <a:tc>
                  <a:txBody>
                    <a:bodyPr/>
                    <a:lstStyle/>
                    <a:p>
                      <a:pPr marL="0" lvl="1"/>
                      <a:r>
                        <a:rPr lang="en-US" sz="1400" b="0" dirty="0" smtClean="0"/>
                        <a:t>Leave blank</a:t>
                      </a:r>
                    </a:p>
                  </a:txBody>
                  <a:tcPr marL="93184" marR="93184"/>
                </a:tc>
              </a:tr>
            </a:tbl>
          </a:graphicData>
        </a:graphic>
      </p:graphicFrame>
      <p:pic>
        <p:nvPicPr>
          <p:cNvPr id="4096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19387" y="1626116"/>
            <a:ext cx="3705225" cy="1990725"/>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1746817987"/>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pPr>
              <a:defRPr/>
            </a:pPr>
            <a:fld id="{5842F1FC-5FDD-41D6-BAD6-160FC7BE3BC4}" type="slidenum">
              <a:rPr lang="en-US" smtClean="0"/>
              <a:pPr>
                <a:defRPr/>
              </a:pPr>
              <a:t>124</a:t>
            </a:fld>
            <a:endParaRPr lang="en-US" dirty="0"/>
          </a:p>
        </p:txBody>
      </p:sp>
      <p:sp>
        <p:nvSpPr>
          <p:cNvPr id="9" name="Title 1"/>
          <p:cNvSpPr txBox="1">
            <a:spLocks/>
          </p:cNvSpPr>
          <p:nvPr/>
        </p:nvSpPr>
        <p:spPr bwMode="auto">
          <a:xfrm>
            <a:off x="617499" y="223594"/>
            <a:ext cx="8702964" cy="563562"/>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eaLnBrk="0" hangingPunct="0">
              <a:defRPr/>
            </a:pPr>
            <a:r>
              <a:rPr lang="en-US" sz="2800" b="1" dirty="0" smtClean="0">
                <a:solidFill>
                  <a:schemeClr val="bg1"/>
                </a:solidFill>
              </a:rPr>
              <a:t>AAS/ITS Settings</a:t>
            </a:r>
            <a:r>
              <a:rPr lang="en-US" sz="2800" b="1" dirty="0">
                <a:solidFill>
                  <a:schemeClr val="bg1"/>
                </a:solidFill>
              </a:rPr>
              <a:t>: </a:t>
            </a:r>
            <a:r>
              <a:rPr lang="en-US" sz="2800" b="1" dirty="0" smtClean="0">
                <a:solidFill>
                  <a:schemeClr val="bg1"/>
                </a:solidFill>
              </a:rPr>
              <a:t>Billed Activity</a:t>
            </a:r>
            <a:endParaRPr lang="en-US" sz="2800" b="1" kern="0" dirty="0">
              <a:solidFill>
                <a:schemeClr val="bg1"/>
              </a:solidFill>
            </a:endParaRPr>
          </a:p>
        </p:txBody>
      </p:sp>
      <p:graphicFrame>
        <p:nvGraphicFramePr>
          <p:cNvPr id="10" name="Content Placeholder 5"/>
          <p:cNvGraphicFramePr>
            <a:graphicFrameLocks/>
          </p:cNvGraphicFramePr>
          <p:nvPr>
            <p:extLst>
              <p:ext uri="{D42A27DB-BD31-4B8C-83A1-F6EECF244321}">
                <p14:modId xmlns:p14="http://schemas.microsoft.com/office/powerpoint/2010/main" val="1200354606"/>
              </p:ext>
            </p:extLst>
          </p:nvPr>
        </p:nvGraphicFramePr>
        <p:xfrm>
          <a:off x="4038600" y="2930591"/>
          <a:ext cx="4798695" cy="2242686"/>
        </p:xfrm>
        <a:graphic>
          <a:graphicData uri="http://schemas.openxmlformats.org/drawingml/2006/table">
            <a:tbl>
              <a:tblPr firstRow="1" bandRow="1">
                <a:tableStyleId>{5C22544A-7EE6-4342-B048-85BDC9FD1C3A}</a:tableStyleId>
              </a:tblPr>
              <a:tblGrid>
                <a:gridCol w="2638425"/>
                <a:gridCol w="2160270"/>
              </a:tblGrid>
              <a:tr h="388486">
                <a:tc>
                  <a:txBody>
                    <a:bodyPr/>
                    <a:lstStyle/>
                    <a:p>
                      <a:pPr marL="0" marR="0" algn="l" defTabSz="914400" rtl="0" eaLnBrk="1" latinLnBrk="0" hangingPunct="1">
                        <a:spcBef>
                          <a:spcPts val="200"/>
                        </a:spcBef>
                        <a:spcAft>
                          <a:spcPts val="200"/>
                        </a:spcAft>
                      </a:pPr>
                      <a:r>
                        <a:rPr lang="en-US" sz="1800" b="1" kern="1200" dirty="0" smtClean="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Business Line</a:t>
                      </a:r>
                      <a:endParaRPr lang="en-US" sz="1800" b="1" kern="12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r>
                        <a:rPr lang="en-US" sz="1600" b="0" dirty="0" smtClean="0">
                          <a:solidFill>
                            <a:schemeClr val="tx1"/>
                          </a:solidFill>
                        </a:rPr>
                        <a:t>AAS/ITS</a:t>
                      </a:r>
                      <a:endParaRPr lang="en-US" sz="1600" b="0" dirty="0">
                        <a:solidFill>
                          <a:schemeClr val="tx1"/>
                        </a:solidFill>
                      </a:endParaRPr>
                    </a:p>
                  </a:txBody>
                  <a:tcPr marL="93184" marR="93184"/>
                </a:tc>
              </a:tr>
              <a:tr h="370840">
                <a:tc>
                  <a:txBody>
                    <a:bodyPr/>
                    <a:lstStyle/>
                    <a:p>
                      <a:pPr marL="0" marR="0" algn="l" defTabSz="914400" rtl="0" eaLnBrk="1" latinLnBrk="0" hangingPunct="1">
                        <a:spcBef>
                          <a:spcPts val="200"/>
                        </a:spcBef>
                        <a:spcAft>
                          <a:spcPts val="200"/>
                        </a:spcAft>
                      </a:pPr>
                      <a:r>
                        <a:rPr lang="en-US" sz="1400" b="1" kern="1200" dirty="0" smtClean="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Agreement Charge</a:t>
                      </a:r>
                      <a:endParaRPr lang="en-US" sz="1400" b="1" kern="12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l"/>
                      <a:r>
                        <a:rPr lang="en-US" sz="1400" dirty="0" smtClean="0"/>
                        <a:t>checked</a:t>
                      </a:r>
                      <a:endParaRPr lang="en-US" sz="1400" dirty="0"/>
                    </a:p>
                  </a:txBody>
                  <a:tcPr marL="93184" marR="93184"/>
                </a:tc>
              </a:tr>
              <a:tr h="370840">
                <a:tc>
                  <a:txBody>
                    <a:bodyPr/>
                    <a:lstStyle/>
                    <a:p>
                      <a:pPr marL="0" marR="0" algn="l" defTabSz="914400" rtl="0" eaLnBrk="1" latinLnBrk="0" hangingPunct="1">
                        <a:spcBef>
                          <a:spcPts val="200"/>
                        </a:spcBef>
                        <a:spcAft>
                          <a:spcPts val="200"/>
                        </a:spcAft>
                      </a:pPr>
                      <a:r>
                        <a:rPr lang="en-US" sz="1400" b="1" kern="1200" dirty="0" smtClean="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Per Unit Agreement Charge</a:t>
                      </a:r>
                      <a:endParaRPr lang="en-US" sz="1400" b="1" kern="12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t>unchecked</a:t>
                      </a:r>
                    </a:p>
                  </a:txBody>
                  <a:tcPr marL="93184" marR="93184"/>
                </a:tc>
              </a:tr>
              <a:tr h="370840">
                <a:tc>
                  <a:txBody>
                    <a:bodyPr/>
                    <a:lstStyle/>
                    <a:p>
                      <a:pPr marL="0" marR="0" indent="0" algn="l" defTabSz="914400" rtl="0" eaLnBrk="1" fontAlgn="auto" latinLnBrk="0" hangingPunct="1">
                        <a:lnSpc>
                          <a:spcPct val="100000"/>
                        </a:lnSpc>
                        <a:spcBef>
                          <a:spcPts val="200"/>
                        </a:spcBef>
                        <a:spcAft>
                          <a:spcPts val="200"/>
                        </a:spcAft>
                        <a:buClrTx/>
                        <a:buSzTx/>
                        <a:buFontTx/>
                        <a:buNone/>
                        <a:tabLst/>
                        <a:defRPr/>
                      </a:pPr>
                      <a:r>
                        <a:rPr lang="en-US" sz="1400" b="1" kern="1200" dirty="0" smtClean="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Actual Cost</a:t>
                      </a:r>
                    </a:p>
                  </a:txBody>
                  <a:tcPr marL="68580" marR="68580" marT="0" marB="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t>unchecked</a:t>
                      </a:r>
                    </a:p>
                  </a:txBody>
                  <a:tcPr marL="93184" marR="93184"/>
                </a:tc>
              </a:tr>
              <a:tr h="370840">
                <a:tc>
                  <a:txBody>
                    <a:bodyPr/>
                    <a:lstStyle/>
                    <a:p>
                      <a:pPr marL="0" marR="0" indent="0" algn="l" defTabSz="914400" rtl="0" eaLnBrk="1" fontAlgn="auto" latinLnBrk="0" hangingPunct="1">
                        <a:lnSpc>
                          <a:spcPct val="100000"/>
                        </a:lnSpc>
                        <a:spcBef>
                          <a:spcPts val="200"/>
                        </a:spcBef>
                        <a:spcAft>
                          <a:spcPts val="200"/>
                        </a:spcAft>
                        <a:buClrTx/>
                        <a:buSzTx/>
                        <a:buFontTx/>
                        <a:buNone/>
                        <a:tabLst/>
                        <a:defRPr/>
                      </a:pPr>
                      <a:r>
                        <a:rPr lang="en-US" sz="1400" b="1" kern="1200" dirty="0" smtClean="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Bill Obligations</a:t>
                      </a:r>
                    </a:p>
                  </a:txBody>
                  <a:tcPr marL="68580" marR="68580" marT="0" marB="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t>unchecked</a:t>
                      </a:r>
                    </a:p>
                  </a:txBody>
                  <a:tcPr marL="93184" marR="93184"/>
                </a:tc>
              </a:tr>
              <a:tr h="370840">
                <a:tc>
                  <a:txBody>
                    <a:bodyPr/>
                    <a:lstStyle/>
                    <a:p>
                      <a:pPr marL="0" marR="0" indent="0" algn="l" defTabSz="914400" rtl="0" eaLnBrk="1" fontAlgn="auto" latinLnBrk="0" hangingPunct="1">
                        <a:lnSpc>
                          <a:spcPct val="100000"/>
                        </a:lnSpc>
                        <a:spcBef>
                          <a:spcPts val="200"/>
                        </a:spcBef>
                        <a:spcAft>
                          <a:spcPts val="200"/>
                        </a:spcAft>
                        <a:buClrTx/>
                        <a:buSzTx/>
                        <a:buFontTx/>
                        <a:buNone/>
                        <a:tabLst/>
                        <a:defRPr/>
                      </a:pPr>
                      <a:r>
                        <a:rPr lang="en-US" sz="1400" b="1" kern="1200" dirty="0" smtClean="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Bill Accruals</a:t>
                      </a:r>
                    </a:p>
                  </a:txBody>
                  <a:tcPr marL="68580" marR="68580" marT="0" marB="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t>unchecked</a:t>
                      </a:r>
                    </a:p>
                  </a:txBody>
                  <a:tcPr marL="93184" marR="93184"/>
                </a:tc>
              </a:tr>
            </a:tbl>
          </a:graphicData>
        </a:graphic>
      </p:graphicFrame>
      <p:sp>
        <p:nvSpPr>
          <p:cNvPr id="7" name="Footer Placeholder 1"/>
          <p:cNvSpPr>
            <a:spLocks noGrp="1"/>
          </p:cNvSpPr>
          <p:nvPr>
            <p:ph type="ftr" sz="quarter" idx="10"/>
          </p:nvPr>
        </p:nvSpPr>
        <p:spPr>
          <a:xfrm>
            <a:off x="457200" y="6553200"/>
            <a:ext cx="7010400" cy="304800"/>
          </a:xfrm>
        </p:spPr>
        <p:txBody>
          <a:bodyPr/>
          <a:lstStyle/>
          <a:p>
            <a:pPr>
              <a:defRPr/>
            </a:pPr>
            <a:r>
              <a:rPr lang="en-US" dirty="0" smtClean="0"/>
              <a:t>CGI Federal Proprietary and Confidential</a:t>
            </a:r>
            <a:endParaRPr lang="en-US" dirty="0"/>
          </a:p>
        </p:txBody>
      </p:sp>
      <p:pic>
        <p:nvPicPr>
          <p:cNvPr id="4198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499" y="1562038"/>
            <a:ext cx="2838450" cy="1952625"/>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2701022541"/>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1037" y="405264"/>
            <a:ext cx="8702962" cy="490086"/>
          </a:xfrm>
        </p:spPr>
        <p:txBody>
          <a:bodyPr/>
          <a:lstStyle/>
          <a:p>
            <a:r>
              <a:rPr lang="en-US" sz="2800" dirty="0" smtClean="0"/>
              <a:t>AAS/ITS Settings</a:t>
            </a:r>
            <a:r>
              <a:rPr lang="en-US" sz="2800" dirty="0"/>
              <a:t>: </a:t>
            </a:r>
            <a:r>
              <a:rPr lang="en-US" sz="2800" dirty="0" smtClean="0"/>
              <a:t>Bill Frequency</a:t>
            </a:r>
            <a:endParaRPr lang="en-US" sz="2800" dirty="0"/>
          </a:p>
        </p:txBody>
      </p:sp>
      <p:sp>
        <p:nvSpPr>
          <p:cNvPr id="4" name="Footer Placeholder 3"/>
          <p:cNvSpPr>
            <a:spLocks noGrp="1"/>
          </p:cNvSpPr>
          <p:nvPr>
            <p:ph type="ftr" sz="quarter" idx="10"/>
          </p:nvPr>
        </p:nvSpPr>
        <p:spPr/>
        <p:txBody>
          <a:bodyPr/>
          <a:lstStyle/>
          <a:p>
            <a:pPr>
              <a:defRPr/>
            </a:pPr>
            <a:r>
              <a:rPr lang="en-US" dirty="0" smtClean="0"/>
              <a:t>CGI Federal Proprietary and Confidential</a:t>
            </a:r>
            <a:endParaRPr lang="en-US" dirty="0"/>
          </a:p>
        </p:txBody>
      </p:sp>
      <p:sp>
        <p:nvSpPr>
          <p:cNvPr id="5" name="Slide Number Placeholder 4"/>
          <p:cNvSpPr>
            <a:spLocks noGrp="1"/>
          </p:cNvSpPr>
          <p:nvPr>
            <p:ph type="sldNum" sz="quarter" idx="11"/>
          </p:nvPr>
        </p:nvSpPr>
        <p:spPr/>
        <p:txBody>
          <a:bodyPr/>
          <a:lstStyle/>
          <a:p>
            <a:pPr>
              <a:defRPr/>
            </a:pPr>
            <a:fld id="{5842F1FC-5FDD-41D6-BAD6-160FC7BE3BC4}" type="slidenum">
              <a:rPr lang="en-US" smtClean="0"/>
              <a:pPr>
                <a:defRPr/>
              </a:pPr>
              <a:t>125</a:t>
            </a:fld>
            <a:endParaRPr lang="en-US" dirty="0"/>
          </a:p>
        </p:txBody>
      </p:sp>
      <p:graphicFrame>
        <p:nvGraphicFramePr>
          <p:cNvPr id="13" name="Content Placeholder 5"/>
          <p:cNvGraphicFramePr>
            <a:graphicFrameLocks/>
          </p:cNvGraphicFramePr>
          <p:nvPr>
            <p:extLst>
              <p:ext uri="{D42A27DB-BD31-4B8C-83A1-F6EECF244321}">
                <p14:modId xmlns:p14="http://schemas.microsoft.com/office/powerpoint/2010/main" val="3192400343"/>
              </p:ext>
            </p:extLst>
          </p:nvPr>
        </p:nvGraphicFramePr>
        <p:xfrm>
          <a:off x="3005570" y="4253642"/>
          <a:ext cx="4284062" cy="1925320"/>
        </p:xfrm>
        <a:graphic>
          <a:graphicData uri="http://schemas.openxmlformats.org/drawingml/2006/table">
            <a:tbl>
              <a:tblPr firstRow="1" bandRow="1">
                <a:tableStyleId>{5C22544A-7EE6-4342-B048-85BDC9FD1C3A}</a:tableStyleId>
              </a:tblPr>
              <a:tblGrid>
                <a:gridCol w="2142031"/>
                <a:gridCol w="2142031"/>
              </a:tblGrid>
              <a:tr h="370840">
                <a:tc>
                  <a:txBody>
                    <a:bodyPr/>
                    <a:lstStyle/>
                    <a:p>
                      <a:r>
                        <a:rPr lang="en-US" dirty="0" smtClean="0">
                          <a:solidFill>
                            <a:schemeClr val="tx1"/>
                          </a:solidFill>
                        </a:rPr>
                        <a:t>Business</a:t>
                      </a:r>
                      <a:r>
                        <a:rPr lang="en-US" baseline="0" dirty="0" smtClean="0">
                          <a:solidFill>
                            <a:schemeClr val="tx1"/>
                          </a:solidFill>
                        </a:rPr>
                        <a:t> Line</a:t>
                      </a:r>
                      <a:endParaRPr lang="en-US" dirty="0">
                        <a:solidFill>
                          <a:schemeClr val="tx1"/>
                        </a:solidFill>
                      </a:endParaRPr>
                    </a:p>
                  </a:txBody>
                  <a:tcPr marL="93184" marR="93184"/>
                </a:tc>
                <a:tc>
                  <a:txBody>
                    <a:bodyPr/>
                    <a:lstStyle/>
                    <a:p>
                      <a:pPr algn="ctr"/>
                      <a:r>
                        <a:rPr lang="en-US" sz="1400" dirty="0" smtClean="0">
                          <a:solidFill>
                            <a:schemeClr val="tx1"/>
                          </a:solidFill>
                        </a:rPr>
                        <a:t>AAS/ITS</a:t>
                      </a:r>
                      <a:endParaRPr lang="en-US" sz="1400" dirty="0">
                        <a:solidFill>
                          <a:schemeClr val="tx1"/>
                        </a:solidFill>
                      </a:endParaRPr>
                    </a:p>
                  </a:txBody>
                  <a:tcPr marL="93184" marR="93184"/>
                </a:tc>
              </a:tr>
              <a:tr h="518160">
                <a:tc>
                  <a:txBody>
                    <a:bodyPr/>
                    <a:lstStyle/>
                    <a:p>
                      <a:r>
                        <a:rPr lang="en-US" sz="1400" b="1" dirty="0" smtClean="0"/>
                        <a:t>Bill Cycle</a:t>
                      </a:r>
                      <a:endParaRPr lang="en-US" sz="1400" b="1" dirty="0"/>
                    </a:p>
                  </a:txBody>
                  <a:tcPr marL="93184" marR="93184"/>
                </a:tc>
                <a:tc>
                  <a:txBody>
                    <a:bodyPr/>
                    <a:lstStyle/>
                    <a:p>
                      <a:pPr>
                        <a:spcBef>
                          <a:spcPts val="600"/>
                        </a:spcBef>
                        <a:spcAft>
                          <a:spcPts val="600"/>
                        </a:spcAft>
                      </a:pPr>
                      <a:r>
                        <a:rPr lang="en-US" sz="1400" dirty="0" smtClean="0"/>
                        <a:t>Set to </a:t>
                      </a:r>
                      <a:r>
                        <a:rPr lang="en-US" sz="1400" b="1" dirty="0" smtClean="0"/>
                        <a:t>At Completion</a:t>
                      </a:r>
                      <a:endParaRPr lang="en-US" sz="1400" b="1" baseline="0" dirty="0" smtClean="0"/>
                    </a:p>
                  </a:txBody>
                  <a:tcPr marL="93184" marR="93184"/>
                </a:tc>
              </a:tr>
              <a:tr h="518160">
                <a:tc>
                  <a:txBody>
                    <a:bodyPr/>
                    <a:lstStyle/>
                    <a:p>
                      <a:r>
                        <a:rPr lang="en-US" sz="1400" b="1" dirty="0" smtClean="0"/>
                        <a:t>Frequency Interval (X)</a:t>
                      </a:r>
                      <a:endParaRPr lang="en-US" sz="1400" b="1" dirty="0"/>
                    </a:p>
                  </a:txBody>
                  <a:tcPr marL="93184" marR="93184"/>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1400" dirty="0" smtClean="0"/>
                        <a:t>Leave blank</a:t>
                      </a:r>
                    </a:p>
                  </a:txBody>
                  <a:tcPr marL="93184" marR="93184"/>
                </a:tc>
              </a:tr>
              <a:tr h="518160">
                <a:tc>
                  <a:txBody>
                    <a:bodyPr/>
                    <a:lstStyle/>
                    <a:p>
                      <a:r>
                        <a:rPr lang="en-US" sz="1400" b="1" dirty="0" smtClean="0"/>
                        <a:t>Day of Month (Y)</a:t>
                      </a:r>
                      <a:endParaRPr lang="en-US" sz="1400" b="1" dirty="0"/>
                    </a:p>
                  </a:txBody>
                  <a:tcPr marL="93184" marR="93184"/>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1400" dirty="0" smtClean="0"/>
                        <a:t>Leave blank</a:t>
                      </a:r>
                    </a:p>
                  </a:txBody>
                  <a:tcPr marL="93184" marR="93184"/>
                </a:tc>
              </a:tr>
            </a:tbl>
          </a:graphicData>
        </a:graphic>
      </p:graphicFrame>
      <p:pic>
        <p:nvPicPr>
          <p:cNvPr id="4301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6578" y="1523691"/>
            <a:ext cx="5848350" cy="2219325"/>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3082048832"/>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Agreement Query</a:t>
            </a:r>
            <a:endParaRPr lang="en-US" dirty="0"/>
          </a:p>
        </p:txBody>
      </p:sp>
      <p:sp>
        <p:nvSpPr>
          <p:cNvPr id="3" name="Content Placeholder 2"/>
          <p:cNvSpPr>
            <a:spLocks noGrp="1"/>
          </p:cNvSpPr>
          <p:nvPr>
            <p:ph idx="1"/>
          </p:nvPr>
        </p:nvSpPr>
        <p:spPr>
          <a:xfrm>
            <a:off x="409576" y="1143000"/>
            <a:ext cx="8639174" cy="4824845"/>
          </a:xfrm>
        </p:spPr>
        <p:txBody>
          <a:bodyPr/>
          <a:lstStyle/>
          <a:p>
            <a:pPr eaLnBrk="1" hangingPunct="1">
              <a:spcBef>
                <a:spcPts val="600"/>
              </a:spcBef>
              <a:spcAft>
                <a:spcPts val="600"/>
              </a:spcAft>
            </a:pPr>
            <a:r>
              <a:rPr lang="en-US" sz="1800" b="1" dirty="0"/>
              <a:t>Agreement </a:t>
            </a:r>
            <a:r>
              <a:rPr lang="en-US" sz="1800" b="1" dirty="0" smtClean="0"/>
              <a:t>Entity:</a:t>
            </a:r>
          </a:p>
          <a:p>
            <a:pPr lvl="1" eaLnBrk="1" hangingPunct="1">
              <a:spcBef>
                <a:spcPts val="600"/>
              </a:spcBef>
              <a:spcAft>
                <a:spcPts val="600"/>
              </a:spcAft>
            </a:pPr>
            <a:r>
              <a:rPr lang="en-US" sz="1600" u="sng" dirty="0" smtClean="0"/>
              <a:t>Tracks</a:t>
            </a:r>
            <a:r>
              <a:rPr lang="en-US" sz="1600" dirty="0" smtClean="0"/>
              <a:t> unfilled customer orders, advances</a:t>
            </a:r>
            <a:r>
              <a:rPr lang="en-US" sz="1600" dirty="0"/>
              <a:t>, </a:t>
            </a:r>
            <a:r>
              <a:rPr lang="en-US" sz="1600" dirty="0" smtClean="0"/>
              <a:t>spending, </a:t>
            </a:r>
            <a:r>
              <a:rPr lang="en-US" sz="1600" dirty="0"/>
              <a:t>surcharges, receivables, and collections via </a:t>
            </a:r>
            <a:r>
              <a:rPr lang="en-US" sz="1600" u="sng" dirty="0"/>
              <a:t>Pegasys transactions referencing the </a:t>
            </a:r>
            <a:r>
              <a:rPr lang="en-US" sz="1600" u="sng" dirty="0" smtClean="0"/>
              <a:t>Agreement</a:t>
            </a:r>
          </a:p>
          <a:p>
            <a:pPr lvl="2" eaLnBrk="1" hangingPunct="1">
              <a:spcBef>
                <a:spcPts val="600"/>
              </a:spcBef>
              <a:spcAft>
                <a:spcPts val="600"/>
              </a:spcAft>
            </a:pPr>
            <a:r>
              <a:rPr lang="en-US" sz="1600" dirty="0" smtClean="0"/>
              <a:t>Note that AAS agreements will only be used to track unfilled customer orders, advances, receivables, and collections </a:t>
            </a:r>
          </a:p>
          <a:p>
            <a:pPr lvl="1" eaLnBrk="1" hangingPunct="1">
              <a:spcBef>
                <a:spcPts val="600"/>
              </a:spcBef>
              <a:spcAft>
                <a:spcPts val="600"/>
              </a:spcAft>
            </a:pPr>
            <a:r>
              <a:rPr lang="en-US" sz="1600" dirty="0" smtClean="0"/>
              <a:t>Represents the cumulative effect of all transactions processed against the Agreement</a:t>
            </a:r>
            <a:endParaRPr lang="en-US" sz="1600" dirty="0"/>
          </a:p>
          <a:p>
            <a:pPr eaLnBrk="1" hangingPunct="1">
              <a:spcBef>
                <a:spcPts val="600"/>
              </a:spcBef>
              <a:spcAft>
                <a:spcPts val="600"/>
              </a:spcAft>
            </a:pPr>
            <a:endParaRPr lang="en-US" sz="1800" b="1" dirty="0" smtClean="0"/>
          </a:p>
          <a:p>
            <a:pPr eaLnBrk="1" hangingPunct="1">
              <a:spcBef>
                <a:spcPts val="600"/>
              </a:spcBef>
              <a:spcAft>
                <a:spcPts val="600"/>
              </a:spcAft>
            </a:pPr>
            <a:r>
              <a:rPr lang="en-US" sz="1800" b="1" dirty="0" smtClean="0"/>
              <a:t>Agreement Query:</a:t>
            </a:r>
          </a:p>
          <a:p>
            <a:pPr lvl="1" eaLnBrk="1" hangingPunct="1">
              <a:spcBef>
                <a:spcPts val="600"/>
              </a:spcBef>
              <a:spcAft>
                <a:spcPts val="600"/>
              </a:spcAft>
            </a:pPr>
            <a:r>
              <a:rPr lang="en-US" sz="1600" u="sng" dirty="0" smtClean="0"/>
              <a:t>Summary of all activity against the customer Agreement</a:t>
            </a:r>
            <a:r>
              <a:rPr lang="en-US" sz="1600" dirty="0" smtClean="0"/>
              <a:t> and a detailed transaction </a:t>
            </a:r>
            <a:r>
              <a:rPr lang="en-US" sz="1600" b="1" dirty="0" smtClean="0"/>
              <a:t>history</a:t>
            </a:r>
            <a:r>
              <a:rPr lang="en-US" sz="1600" dirty="0" smtClean="0"/>
              <a:t> for the Agreement Entity</a:t>
            </a:r>
          </a:p>
          <a:p>
            <a:pPr lvl="1" eaLnBrk="1" hangingPunct="1">
              <a:spcBef>
                <a:spcPts val="600"/>
              </a:spcBef>
              <a:spcAft>
                <a:spcPts val="600"/>
              </a:spcAft>
            </a:pPr>
            <a:r>
              <a:rPr lang="en-US" sz="1600" b="1" u="sng" dirty="0" smtClean="0"/>
              <a:t>Breakdown of revenue</a:t>
            </a:r>
            <a:r>
              <a:rPr lang="en-US" sz="1600" dirty="0" smtClean="0"/>
              <a:t> including Receivables, Collections, Credits, Advances and Write-Offs</a:t>
            </a:r>
          </a:p>
          <a:p>
            <a:pPr lvl="1" eaLnBrk="1" hangingPunct="1">
              <a:spcBef>
                <a:spcPts val="600"/>
              </a:spcBef>
              <a:spcAft>
                <a:spcPts val="600"/>
              </a:spcAft>
            </a:pPr>
            <a:r>
              <a:rPr lang="en-US" sz="1600" dirty="0" smtClean="0"/>
              <a:t>Can be searched at the </a:t>
            </a:r>
            <a:r>
              <a:rPr lang="en-US" sz="1600" u="sng" dirty="0" smtClean="0"/>
              <a:t>Agreement Header Level </a:t>
            </a:r>
            <a:r>
              <a:rPr lang="en-US" sz="1600" dirty="0" smtClean="0"/>
              <a:t>or </a:t>
            </a:r>
            <a:r>
              <a:rPr lang="en-US" sz="1600" u="sng" dirty="0" smtClean="0"/>
              <a:t>Accounting Line Level</a:t>
            </a:r>
          </a:p>
          <a:p>
            <a:pPr lvl="1" eaLnBrk="1" hangingPunct="1"/>
            <a:endParaRPr lang="en-US" sz="1800" dirty="0" smtClean="0"/>
          </a:p>
          <a:p>
            <a:endParaRPr lang="en-US" sz="2000" dirty="0"/>
          </a:p>
        </p:txBody>
      </p:sp>
      <p:sp>
        <p:nvSpPr>
          <p:cNvPr id="4" name="Footer Placeholder 3"/>
          <p:cNvSpPr>
            <a:spLocks noGrp="1"/>
          </p:cNvSpPr>
          <p:nvPr>
            <p:ph type="ftr" sz="quarter" idx="10"/>
          </p:nvPr>
        </p:nvSpPr>
        <p:spPr/>
        <p:txBody>
          <a:bodyPr/>
          <a:lstStyle/>
          <a:p>
            <a:pPr>
              <a:defRPr/>
            </a:pPr>
            <a:r>
              <a:rPr lang="en-US" dirty="0" smtClean="0"/>
              <a:t>CGI Federal Proprietary and Confidential</a:t>
            </a:r>
            <a:endParaRPr lang="en-US" dirty="0"/>
          </a:p>
        </p:txBody>
      </p:sp>
      <p:sp>
        <p:nvSpPr>
          <p:cNvPr id="5" name="Slide Number Placeholder 4"/>
          <p:cNvSpPr>
            <a:spLocks noGrp="1"/>
          </p:cNvSpPr>
          <p:nvPr>
            <p:ph type="sldNum" sz="quarter" idx="11"/>
          </p:nvPr>
        </p:nvSpPr>
        <p:spPr/>
        <p:txBody>
          <a:bodyPr/>
          <a:lstStyle/>
          <a:p>
            <a:pPr>
              <a:defRPr/>
            </a:pPr>
            <a:fld id="{5842F1FC-5FDD-41D6-BAD6-160FC7BE3BC4}" type="slidenum">
              <a:rPr lang="en-US" smtClean="0"/>
              <a:pPr>
                <a:defRPr/>
              </a:pPr>
              <a:t>126</a:t>
            </a:fld>
            <a:endParaRPr lang="en-US" dirty="0"/>
          </a:p>
        </p:txBody>
      </p:sp>
    </p:spTree>
    <p:extLst>
      <p:ext uri="{BB962C8B-B14F-4D97-AF65-F5344CB8AC3E}">
        <p14:creationId xmlns:p14="http://schemas.microsoft.com/office/powerpoint/2010/main" val="3644508946"/>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Agreement </a:t>
            </a:r>
            <a:r>
              <a:rPr lang="en-US" dirty="0"/>
              <a:t>Query</a:t>
            </a:r>
          </a:p>
        </p:txBody>
      </p:sp>
      <p:sp>
        <p:nvSpPr>
          <p:cNvPr id="3" name="Content Placeholder 2"/>
          <p:cNvSpPr>
            <a:spLocks noGrp="1"/>
          </p:cNvSpPr>
          <p:nvPr>
            <p:ph idx="1"/>
          </p:nvPr>
        </p:nvSpPr>
        <p:spPr>
          <a:xfrm>
            <a:off x="381000" y="1181100"/>
            <a:ext cx="8763000" cy="4834247"/>
          </a:xfrm>
        </p:spPr>
        <p:txBody>
          <a:bodyPr/>
          <a:lstStyle/>
          <a:p>
            <a:pPr>
              <a:spcBef>
                <a:spcPts val="600"/>
              </a:spcBef>
              <a:spcAft>
                <a:spcPts val="600"/>
              </a:spcAft>
            </a:pPr>
            <a:r>
              <a:rPr lang="en-US" sz="1800" dirty="0" smtClean="0"/>
              <a:t>The Agreement Query provides:</a:t>
            </a:r>
          </a:p>
          <a:p>
            <a:pPr lvl="1">
              <a:spcBef>
                <a:spcPts val="600"/>
              </a:spcBef>
              <a:spcAft>
                <a:spcPts val="600"/>
              </a:spcAft>
            </a:pPr>
            <a:r>
              <a:rPr lang="en-US" sz="1800" dirty="0" smtClean="0"/>
              <a:t>Summary of the </a:t>
            </a:r>
            <a:r>
              <a:rPr lang="en-US" sz="1800" u="sng" dirty="0" smtClean="0"/>
              <a:t>Agreement Entity</a:t>
            </a:r>
            <a:r>
              <a:rPr lang="en-US" sz="1800" dirty="0" smtClean="0"/>
              <a:t> itself</a:t>
            </a:r>
          </a:p>
          <a:p>
            <a:pPr lvl="2">
              <a:spcBef>
                <a:spcPts val="600"/>
              </a:spcBef>
              <a:spcAft>
                <a:spcPts val="600"/>
              </a:spcAft>
            </a:pPr>
            <a:r>
              <a:rPr lang="en-US" sz="1800" dirty="0" smtClean="0"/>
              <a:t>View </a:t>
            </a:r>
            <a:r>
              <a:rPr lang="en-US" sz="1800" b="1" dirty="0" smtClean="0"/>
              <a:t>Agreement Documents </a:t>
            </a:r>
            <a:r>
              <a:rPr lang="en-US" sz="1800" dirty="0" smtClean="0"/>
              <a:t>used to: </a:t>
            </a:r>
          </a:p>
          <a:p>
            <a:pPr marL="1371600" lvl="3" indent="-342900">
              <a:spcBef>
                <a:spcPts val="600"/>
              </a:spcBef>
              <a:spcAft>
                <a:spcPts val="600"/>
              </a:spcAft>
              <a:buFont typeface="+mj-lt"/>
              <a:buAutoNum type="arabicPeriod"/>
            </a:pPr>
            <a:r>
              <a:rPr lang="en-US" sz="1800" dirty="0" smtClean="0"/>
              <a:t>Generate the Agreement Entity (the original Agreement document)</a:t>
            </a:r>
            <a:endParaRPr lang="en-US" sz="1800" dirty="0"/>
          </a:p>
          <a:p>
            <a:pPr marL="1371600" lvl="3" indent="-342900">
              <a:spcBef>
                <a:spcPts val="600"/>
              </a:spcBef>
              <a:spcAft>
                <a:spcPts val="600"/>
              </a:spcAft>
              <a:buFont typeface="+mj-lt"/>
              <a:buAutoNum type="arabicPeriod"/>
            </a:pPr>
            <a:r>
              <a:rPr lang="en-US" sz="1800" dirty="0" smtClean="0"/>
              <a:t>Update the Agreement Entity after original Agreement document processed</a:t>
            </a:r>
          </a:p>
          <a:p>
            <a:pPr lvl="2">
              <a:spcBef>
                <a:spcPts val="600"/>
              </a:spcBef>
              <a:spcAft>
                <a:spcPts val="600"/>
              </a:spcAft>
            </a:pPr>
            <a:endParaRPr lang="en-US" sz="1800" dirty="0" smtClean="0"/>
          </a:p>
          <a:p>
            <a:pPr lvl="1">
              <a:spcBef>
                <a:spcPts val="600"/>
              </a:spcBef>
              <a:spcAft>
                <a:spcPts val="600"/>
              </a:spcAft>
            </a:pPr>
            <a:r>
              <a:rPr lang="en-US" sz="1800" dirty="0" smtClean="0"/>
              <a:t>Summary of </a:t>
            </a:r>
            <a:r>
              <a:rPr lang="en-US" sz="1800" u="sng" dirty="0" smtClean="0"/>
              <a:t>all billing/collection activity</a:t>
            </a:r>
            <a:r>
              <a:rPr lang="en-US" sz="1800" dirty="0" smtClean="0"/>
              <a:t> processed against the Agreement </a:t>
            </a:r>
          </a:p>
          <a:p>
            <a:pPr lvl="2">
              <a:spcBef>
                <a:spcPts val="600"/>
              </a:spcBef>
              <a:spcAft>
                <a:spcPts val="600"/>
              </a:spcAft>
            </a:pPr>
            <a:r>
              <a:rPr lang="en-US" sz="1800" b="1" dirty="0" smtClean="0"/>
              <a:t>View summarized</a:t>
            </a:r>
            <a:r>
              <a:rPr lang="en-US" sz="1800" dirty="0" smtClean="0"/>
              <a:t> billing/collection </a:t>
            </a:r>
            <a:r>
              <a:rPr lang="en-US" sz="1800" b="1" dirty="0" smtClean="0"/>
              <a:t>amounts</a:t>
            </a:r>
            <a:r>
              <a:rPr lang="en-US" sz="1800" dirty="0" smtClean="0"/>
              <a:t> </a:t>
            </a:r>
            <a:r>
              <a:rPr lang="en-US" sz="1800" u="sng" dirty="0" smtClean="0"/>
              <a:t>referencing</a:t>
            </a:r>
            <a:r>
              <a:rPr lang="en-US" sz="1800" dirty="0" smtClean="0"/>
              <a:t> the Agreement</a:t>
            </a:r>
            <a:endParaRPr lang="en-US" sz="1800" dirty="0"/>
          </a:p>
          <a:p>
            <a:pPr lvl="2">
              <a:spcBef>
                <a:spcPts val="600"/>
              </a:spcBef>
              <a:spcAft>
                <a:spcPts val="600"/>
              </a:spcAft>
            </a:pPr>
            <a:r>
              <a:rPr lang="en-US" sz="1800" b="1" dirty="0" smtClean="0"/>
              <a:t>View individual</a:t>
            </a:r>
            <a:r>
              <a:rPr lang="en-US" sz="1800" dirty="0" smtClean="0"/>
              <a:t> billing/collection </a:t>
            </a:r>
            <a:r>
              <a:rPr lang="en-US" sz="1800" b="1" dirty="0" smtClean="0"/>
              <a:t>transactions</a:t>
            </a:r>
            <a:r>
              <a:rPr lang="en-US" sz="1800" dirty="0" smtClean="0"/>
              <a:t> </a:t>
            </a:r>
            <a:r>
              <a:rPr lang="en-US" sz="1800" u="sng" dirty="0" smtClean="0"/>
              <a:t>referencing</a:t>
            </a:r>
            <a:r>
              <a:rPr lang="en-US" sz="1800" dirty="0" smtClean="0"/>
              <a:t> the Agreement</a:t>
            </a:r>
          </a:p>
          <a:p>
            <a:endParaRPr lang="en-US" sz="2000" dirty="0" smtClean="0"/>
          </a:p>
          <a:p>
            <a:endParaRPr lang="en-US" sz="2000" dirty="0"/>
          </a:p>
        </p:txBody>
      </p:sp>
      <p:sp>
        <p:nvSpPr>
          <p:cNvPr id="4" name="Footer Placeholder 3"/>
          <p:cNvSpPr>
            <a:spLocks noGrp="1"/>
          </p:cNvSpPr>
          <p:nvPr>
            <p:ph type="ftr" sz="quarter" idx="10"/>
          </p:nvPr>
        </p:nvSpPr>
        <p:spPr/>
        <p:txBody>
          <a:bodyPr/>
          <a:lstStyle/>
          <a:p>
            <a:pPr>
              <a:defRPr/>
            </a:pPr>
            <a:r>
              <a:rPr lang="en-US" dirty="0" smtClean="0"/>
              <a:t>CGI Federal Proprietary and Confidential</a:t>
            </a:r>
            <a:endParaRPr lang="en-US" dirty="0"/>
          </a:p>
        </p:txBody>
      </p:sp>
      <p:sp>
        <p:nvSpPr>
          <p:cNvPr id="5" name="Slide Number Placeholder 4"/>
          <p:cNvSpPr>
            <a:spLocks noGrp="1"/>
          </p:cNvSpPr>
          <p:nvPr>
            <p:ph type="sldNum" sz="quarter" idx="11"/>
          </p:nvPr>
        </p:nvSpPr>
        <p:spPr/>
        <p:txBody>
          <a:bodyPr/>
          <a:lstStyle/>
          <a:p>
            <a:pPr>
              <a:defRPr/>
            </a:pPr>
            <a:fld id="{5842F1FC-5FDD-41D6-BAD6-160FC7BE3BC4}" type="slidenum">
              <a:rPr lang="en-US" smtClean="0"/>
              <a:pPr>
                <a:defRPr/>
              </a:pPr>
              <a:t>127</a:t>
            </a:fld>
            <a:endParaRPr lang="en-US" dirty="0"/>
          </a:p>
        </p:txBody>
      </p:sp>
    </p:spTree>
    <p:extLst>
      <p:ext uri="{BB962C8B-B14F-4D97-AF65-F5344CB8AC3E}">
        <p14:creationId xmlns:p14="http://schemas.microsoft.com/office/powerpoint/2010/main" val="2982103443"/>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Agreement</a:t>
            </a:r>
            <a:r>
              <a:rPr lang="en-US" dirty="0" smtClean="0"/>
              <a:t> Query – Search</a:t>
            </a:r>
            <a:endParaRPr lang="en-US" dirty="0"/>
          </a:p>
        </p:txBody>
      </p:sp>
      <p:sp>
        <p:nvSpPr>
          <p:cNvPr id="4" name="Footer Placeholder 3"/>
          <p:cNvSpPr>
            <a:spLocks noGrp="1"/>
          </p:cNvSpPr>
          <p:nvPr>
            <p:ph type="ftr" sz="quarter" idx="10"/>
          </p:nvPr>
        </p:nvSpPr>
        <p:spPr/>
        <p:txBody>
          <a:bodyPr/>
          <a:lstStyle/>
          <a:p>
            <a:pPr>
              <a:defRPr/>
            </a:pPr>
            <a:r>
              <a:rPr lang="en-US" dirty="0" smtClean="0"/>
              <a:t>CGI Federal Proprietary and Confidential</a:t>
            </a:r>
            <a:endParaRPr lang="en-US" dirty="0"/>
          </a:p>
        </p:txBody>
      </p:sp>
      <p:sp>
        <p:nvSpPr>
          <p:cNvPr id="5" name="Slide Number Placeholder 4"/>
          <p:cNvSpPr>
            <a:spLocks noGrp="1"/>
          </p:cNvSpPr>
          <p:nvPr>
            <p:ph type="sldNum" sz="quarter" idx="11"/>
          </p:nvPr>
        </p:nvSpPr>
        <p:spPr/>
        <p:txBody>
          <a:bodyPr/>
          <a:lstStyle/>
          <a:p>
            <a:pPr>
              <a:defRPr/>
            </a:pPr>
            <a:fld id="{5842F1FC-5FDD-41D6-BAD6-160FC7BE3BC4}" type="slidenum">
              <a:rPr lang="en-US" smtClean="0"/>
              <a:pPr>
                <a:defRPr/>
              </a:pPr>
              <a:t>128</a:t>
            </a:fld>
            <a:endParaRPr lang="en-US" dirty="0"/>
          </a:p>
        </p:txBody>
      </p:sp>
      <p:pic>
        <p:nvPicPr>
          <p:cNvPr id="299010" name="Picture 2"/>
          <p:cNvPicPr>
            <a:picLocks noChangeAspect="1" noChangeArrowheads="1"/>
          </p:cNvPicPr>
          <p:nvPr/>
        </p:nvPicPr>
        <p:blipFill>
          <a:blip r:embed="rId3" cstate="print"/>
          <a:srcRect/>
          <a:stretch>
            <a:fillRect/>
          </a:stretch>
        </p:blipFill>
        <p:spPr bwMode="auto">
          <a:xfrm>
            <a:off x="1022785" y="1227090"/>
            <a:ext cx="6831404" cy="5227989"/>
          </a:xfrm>
          <a:prstGeom prst="rect">
            <a:avLst/>
          </a:prstGeom>
          <a:noFill/>
          <a:ln w="19050">
            <a:solidFill>
              <a:schemeClr val="tx1"/>
            </a:solidFill>
            <a:miter lim="800000"/>
            <a:headEnd/>
            <a:tailEnd/>
          </a:ln>
        </p:spPr>
      </p:pic>
    </p:spTree>
    <p:extLst>
      <p:ext uri="{BB962C8B-B14F-4D97-AF65-F5344CB8AC3E}">
        <p14:creationId xmlns:p14="http://schemas.microsoft.com/office/powerpoint/2010/main" val="2626619938"/>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Agreement Query – General</a:t>
            </a:r>
            <a:endParaRPr lang="en-US" dirty="0"/>
          </a:p>
        </p:txBody>
      </p:sp>
      <p:sp>
        <p:nvSpPr>
          <p:cNvPr id="5" name="Slide Number Placeholder 4"/>
          <p:cNvSpPr>
            <a:spLocks noGrp="1"/>
          </p:cNvSpPr>
          <p:nvPr>
            <p:ph type="sldNum" sz="quarter" idx="11"/>
          </p:nvPr>
        </p:nvSpPr>
        <p:spPr/>
        <p:txBody>
          <a:bodyPr/>
          <a:lstStyle/>
          <a:p>
            <a:pPr>
              <a:defRPr/>
            </a:pPr>
            <a:fld id="{5842F1FC-5FDD-41D6-BAD6-160FC7BE3BC4}" type="slidenum">
              <a:rPr lang="en-US" smtClean="0"/>
              <a:pPr>
                <a:defRPr/>
              </a:pPr>
              <a:t>129</a:t>
            </a:fld>
            <a:endParaRPr lang="en-US" dirty="0"/>
          </a:p>
        </p:txBody>
      </p:sp>
      <p:sp>
        <p:nvSpPr>
          <p:cNvPr id="7" name="TextBox 6"/>
          <p:cNvSpPr txBox="1"/>
          <p:nvPr/>
        </p:nvSpPr>
        <p:spPr>
          <a:xfrm>
            <a:off x="323096" y="5140148"/>
            <a:ext cx="8810625" cy="2666371"/>
          </a:xfrm>
          <a:prstGeom prst="rect">
            <a:avLst/>
          </a:prstGeom>
          <a:noFill/>
        </p:spPr>
        <p:txBody>
          <a:bodyPr wrap="square" rtlCol="0">
            <a:spAutoFit/>
          </a:bodyPr>
          <a:lstStyle/>
          <a:p>
            <a:pPr marL="231775" indent="-231775" eaLnBrk="0" hangingPunct="0">
              <a:spcBef>
                <a:spcPts val="200"/>
              </a:spcBef>
              <a:spcAft>
                <a:spcPts val="200"/>
              </a:spcAft>
              <a:buClr>
                <a:srgbClr val="AF242B"/>
              </a:buClr>
              <a:buSzPct val="75000"/>
              <a:buFont typeface="Wingdings" pitchFamily="2" charset="2"/>
              <a:buChar char="w"/>
            </a:pPr>
            <a:r>
              <a:rPr lang="en-US" sz="1600" b="1" dirty="0" smtClean="0">
                <a:latin typeface="+mn-lt"/>
              </a:rPr>
              <a:t>Activity Log </a:t>
            </a:r>
            <a:r>
              <a:rPr lang="en-US" sz="1600" dirty="0" smtClean="0">
                <a:latin typeface="+mn-lt"/>
              </a:rPr>
              <a:t>– Lists billing and collection  transactions referencing the Agreement</a:t>
            </a:r>
          </a:p>
          <a:p>
            <a:pPr marL="688975" lvl="1" indent="-231775" eaLnBrk="0" hangingPunct="0">
              <a:spcBef>
                <a:spcPts val="200"/>
              </a:spcBef>
              <a:spcAft>
                <a:spcPts val="200"/>
              </a:spcAft>
              <a:buClr>
                <a:srgbClr val="AF242B"/>
              </a:buClr>
              <a:buSzPct val="75000"/>
              <a:buFont typeface="Wingdings" pitchFamily="2" charset="2"/>
              <a:buChar char="w"/>
            </a:pPr>
            <a:r>
              <a:rPr lang="en-US" sz="1600" dirty="0" smtClean="0">
                <a:latin typeface="+mn-lt"/>
              </a:rPr>
              <a:t>For NBA business lines, also lists accruals referencing the agreement</a:t>
            </a:r>
          </a:p>
          <a:p>
            <a:pPr marL="231775" indent="-231775" eaLnBrk="0" hangingPunct="0">
              <a:spcBef>
                <a:spcPts val="200"/>
              </a:spcBef>
              <a:spcAft>
                <a:spcPts val="200"/>
              </a:spcAft>
              <a:buClr>
                <a:srgbClr val="AF242B"/>
              </a:buClr>
              <a:buSzPct val="75000"/>
              <a:buFont typeface="Wingdings" pitchFamily="2" charset="2"/>
              <a:buChar char="w"/>
            </a:pPr>
            <a:r>
              <a:rPr lang="en-US" sz="1600" b="1" dirty="0" smtClean="0">
                <a:latin typeface="+mn-lt"/>
              </a:rPr>
              <a:t>Surcharges</a:t>
            </a:r>
            <a:r>
              <a:rPr lang="en-US" sz="1600" dirty="0" smtClean="0">
                <a:latin typeface="+mn-lt"/>
              </a:rPr>
              <a:t> – Not used by AAS business lines</a:t>
            </a:r>
          </a:p>
          <a:p>
            <a:pPr marL="231775" indent="-231775" eaLnBrk="0" hangingPunct="0">
              <a:spcBef>
                <a:spcPts val="200"/>
              </a:spcBef>
              <a:spcAft>
                <a:spcPts val="200"/>
              </a:spcAft>
              <a:buClr>
                <a:srgbClr val="AF242B"/>
              </a:buClr>
              <a:buSzPct val="75000"/>
              <a:buFont typeface="Wingdings" pitchFamily="2" charset="2"/>
              <a:buChar char="w"/>
            </a:pPr>
            <a:r>
              <a:rPr lang="en-US" sz="1600" b="1" dirty="0" smtClean="0">
                <a:latin typeface="+mn-lt"/>
              </a:rPr>
              <a:t>History</a:t>
            </a:r>
            <a:r>
              <a:rPr lang="en-US" sz="1600" dirty="0" smtClean="0">
                <a:latin typeface="+mn-lt"/>
              </a:rPr>
              <a:t> – Displays the history of the Agreement, including Agreement documents </a:t>
            </a:r>
            <a:br>
              <a:rPr lang="en-US" sz="1600" dirty="0" smtClean="0">
                <a:latin typeface="+mn-lt"/>
              </a:rPr>
            </a:br>
            <a:r>
              <a:rPr lang="en-US" sz="1600" dirty="0" smtClean="0">
                <a:latin typeface="+mn-lt"/>
              </a:rPr>
              <a:t>processed to increase/decrease the Agreement amount or make other changes</a:t>
            </a:r>
          </a:p>
          <a:p>
            <a:pPr marL="231775" indent="-231775" eaLnBrk="0" hangingPunct="0">
              <a:spcBef>
                <a:spcPct val="20000"/>
              </a:spcBef>
              <a:buClr>
                <a:srgbClr val="AF242B"/>
              </a:buClr>
              <a:buSzPct val="75000"/>
            </a:pPr>
            <a:endParaRPr lang="en-US" sz="1200" dirty="0" smtClean="0">
              <a:latin typeface="+mn-lt"/>
            </a:endParaRPr>
          </a:p>
          <a:p>
            <a:pPr marL="231775" indent="-231775" eaLnBrk="0" hangingPunct="0">
              <a:spcBef>
                <a:spcPct val="20000"/>
              </a:spcBef>
              <a:buClr>
                <a:srgbClr val="AF242B"/>
              </a:buClr>
              <a:buSzPct val="75000"/>
            </a:pPr>
            <a:endParaRPr lang="en-US" dirty="0" smtClean="0"/>
          </a:p>
          <a:p>
            <a:pPr marL="231775" indent="-231775" eaLnBrk="0" hangingPunct="0">
              <a:spcBef>
                <a:spcPct val="20000"/>
              </a:spcBef>
              <a:buClr>
                <a:srgbClr val="AF242B"/>
              </a:buClr>
              <a:buSzPct val="75000"/>
            </a:pPr>
            <a:endParaRPr lang="en-US" dirty="0" smtClean="0"/>
          </a:p>
          <a:p>
            <a:endParaRPr lang="en-US" dirty="0"/>
          </a:p>
        </p:txBody>
      </p:sp>
      <p:pic>
        <p:nvPicPr>
          <p:cNvPr id="3" name="Picture 2"/>
          <p:cNvPicPr>
            <a:picLocks noChangeAspect="1"/>
          </p:cNvPicPr>
          <p:nvPr/>
        </p:nvPicPr>
        <p:blipFill>
          <a:blip r:embed="rId3"/>
          <a:stretch>
            <a:fillRect/>
          </a:stretch>
        </p:blipFill>
        <p:spPr>
          <a:xfrm>
            <a:off x="599322" y="1216442"/>
            <a:ext cx="8258175" cy="3895725"/>
          </a:xfrm>
          <a:prstGeom prst="rect">
            <a:avLst/>
          </a:prstGeom>
          <a:noFill/>
          <a:ln w="19050">
            <a:solidFill>
              <a:schemeClr val="tx1"/>
            </a:solidFill>
            <a:miter lim="800000"/>
            <a:headEnd/>
            <a:tailEnd/>
          </a:ln>
        </p:spPr>
      </p:pic>
      <p:sp>
        <p:nvSpPr>
          <p:cNvPr id="8" name="Rectangle 7"/>
          <p:cNvSpPr/>
          <p:nvPr/>
        </p:nvSpPr>
        <p:spPr bwMode="auto">
          <a:xfrm>
            <a:off x="1411980" y="1565269"/>
            <a:ext cx="2377967" cy="528225"/>
          </a:xfrm>
          <a:prstGeom prst="rect">
            <a:avLst/>
          </a:prstGeom>
          <a:noFill/>
          <a:ln w="2540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9" name="Footer Placeholder 1"/>
          <p:cNvSpPr>
            <a:spLocks noGrp="1"/>
          </p:cNvSpPr>
          <p:nvPr>
            <p:ph type="ftr" sz="quarter" idx="10"/>
          </p:nvPr>
        </p:nvSpPr>
        <p:spPr>
          <a:xfrm>
            <a:off x="457200" y="6553200"/>
            <a:ext cx="7010400" cy="304800"/>
          </a:xfrm>
        </p:spPr>
        <p:txBody>
          <a:bodyPr/>
          <a:lstStyle/>
          <a:p>
            <a:pPr>
              <a:defRPr/>
            </a:pPr>
            <a:r>
              <a:rPr lang="en-US" dirty="0" smtClean="0"/>
              <a:t>CGI Federal Proprietary and Confidential</a:t>
            </a:r>
            <a:endParaRPr lang="en-US" dirty="0"/>
          </a:p>
        </p:txBody>
      </p:sp>
    </p:spTree>
    <p:extLst>
      <p:ext uri="{BB962C8B-B14F-4D97-AF65-F5344CB8AC3E}">
        <p14:creationId xmlns:p14="http://schemas.microsoft.com/office/powerpoint/2010/main" val="415179172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6"/>
          <p:cNvSpPr>
            <a:spLocks noGrp="1" noChangeArrowheads="1"/>
          </p:cNvSpPr>
          <p:nvPr>
            <p:ph type="title"/>
          </p:nvPr>
        </p:nvSpPr>
        <p:spPr/>
        <p:txBody>
          <a:bodyPr/>
          <a:lstStyle/>
          <a:p>
            <a:pPr eaLnBrk="1" hangingPunct="1"/>
            <a:r>
              <a:rPr lang="en-US" sz="2800" dirty="0" smtClean="0"/>
              <a:t>Billing Methods – Internal</a:t>
            </a:r>
          </a:p>
        </p:txBody>
      </p:sp>
      <p:sp>
        <p:nvSpPr>
          <p:cNvPr id="8197" name="Slide Number Placeholder 4"/>
          <p:cNvSpPr>
            <a:spLocks noGrp="1"/>
          </p:cNvSpPr>
          <p:nvPr>
            <p:ph type="sldNum" sz="quarter" idx="11"/>
          </p:nvPr>
        </p:nvSpPr>
        <p:spPr>
          <a:noFill/>
        </p:spPr>
        <p:txBody>
          <a:bodyPr/>
          <a:lstStyle/>
          <a:p>
            <a:fld id="{45CA2CB0-A36A-4D72-9963-133BB11F8344}" type="slidenum">
              <a:rPr lang="en-US">
                <a:solidFill>
                  <a:srgbClr val="000000"/>
                </a:solidFill>
              </a:rPr>
              <a:pPr/>
              <a:t>13</a:t>
            </a:fld>
            <a:endParaRPr lang="en-US" dirty="0">
              <a:solidFill>
                <a:srgbClr val="000000"/>
              </a:solidFill>
            </a:endParaRPr>
          </a:p>
        </p:txBody>
      </p:sp>
      <p:sp>
        <p:nvSpPr>
          <p:cNvPr id="8195" name="Rectangle 7"/>
          <p:cNvSpPr>
            <a:spLocks noGrp="1" noChangeArrowheads="1"/>
          </p:cNvSpPr>
          <p:nvPr>
            <p:ph idx="12"/>
          </p:nvPr>
        </p:nvSpPr>
        <p:spPr>
          <a:xfrm>
            <a:off x="541176" y="1309964"/>
            <a:ext cx="8377537" cy="4525962"/>
          </a:xfrm>
        </p:spPr>
        <p:txBody>
          <a:bodyPr/>
          <a:lstStyle/>
          <a:p>
            <a:pPr eaLnBrk="1" hangingPunct="1">
              <a:spcBef>
                <a:spcPts val="600"/>
              </a:spcBef>
              <a:spcAft>
                <a:spcPts val="600"/>
              </a:spcAft>
            </a:pPr>
            <a:r>
              <a:rPr lang="en-US" sz="1800" dirty="0" smtClean="0"/>
              <a:t>Customer Type: </a:t>
            </a:r>
            <a:r>
              <a:rPr lang="en-US" sz="1800" u="sng" dirty="0" smtClean="0"/>
              <a:t>Internal</a:t>
            </a:r>
          </a:p>
          <a:p>
            <a:pPr lvl="1" eaLnBrk="1" hangingPunct="1">
              <a:spcBef>
                <a:spcPts val="600"/>
              </a:spcBef>
              <a:spcAft>
                <a:spcPts val="600"/>
              </a:spcAft>
            </a:pPr>
            <a:r>
              <a:rPr lang="en-US" sz="1800" u="sng" dirty="0" smtClean="0"/>
              <a:t>Only GSA business line</a:t>
            </a:r>
            <a:r>
              <a:rPr lang="en-US" sz="1800" dirty="0" smtClean="0"/>
              <a:t> customers can be billed internally</a:t>
            </a:r>
          </a:p>
          <a:p>
            <a:pPr lvl="2" eaLnBrk="1" hangingPunct="1">
              <a:spcBef>
                <a:spcPts val="600"/>
              </a:spcBef>
              <a:spcAft>
                <a:spcPts val="600"/>
              </a:spcAft>
            </a:pPr>
            <a:r>
              <a:rPr lang="en-US" sz="1800" dirty="0" smtClean="0"/>
              <a:t>Transaction </a:t>
            </a:r>
            <a:r>
              <a:rPr lang="en-US" sz="1800" dirty="0"/>
              <a:t>between </a:t>
            </a:r>
            <a:r>
              <a:rPr lang="en-US" sz="1800" dirty="0" smtClean="0"/>
              <a:t>internal </a:t>
            </a:r>
            <a:r>
              <a:rPr lang="en-US" sz="1800" dirty="0"/>
              <a:t>organizations within GSA, where </a:t>
            </a:r>
            <a:r>
              <a:rPr lang="en-US" sz="1800" u="sng" dirty="0"/>
              <a:t>GSA is both the seller and the buyer of </a:t>
            </a:r>
            <a:r>
              <a:rPr lang="en-US" sz="1800" u="sng" dirty="0" smtClean="0"/>
              <a:t>goods/services</a:t>
            </a:r>
            <a:r>
              <a:rPr lang="en-US" sz="1800" dirty="0" smtClean="0"/>
              <a:t> </a:t>
            </a:r>
          </a:p>
          <a:p>
            <a:pPr eaLnBrk="1" hangingPunct="1">
              <a:spcBef>
                <a:spcPts val="600"/>
              </a:spcBef>
              <a:spcAft>
                <a:spcPts val="600"/>
              </a:spcAft>
            </a:pPr>
            <a:endParaRPr lang="en-US" sz="1100" dirty="0" smtClean="0"/>
          </a:p>
          <a:p>
            <a:pPr eaLnBrk="1" hangingPunct="1">
              <a:spcBef>
                <a:spcPts val="600"/>
              </a:spcBef>
              <a:spcAft>
                <a:spcPts val="600"/>
              </a:spcAft>
            </a:pPr>
            <a:r>
              <a:rPr lang="en-US" sz="1800" dirty="0"/>
              <a:t>Interfund vs. </a:t>
            </a:r>
            <a:r>
              <a:rPr lang="en-US" sz="1800" dirty="0" smtClean="0"/>
              <a:t>Intrafund:</a:t>
            </a:r>
          </a:p>
          <a:p>
            <a:pPr lvl="1">
              <a:spcBef>
                <a:spcPts val="0"/>
              </a:spcBef>
              <a:spcAft>
                <a:spcPts val="600"/>
              </a:spcAft>
            </a:pPr>
            <a:r>
              <a:rPr lang="en-US" sz="1600" b="1" u="sng" dirty="0"/>
              <a:t>Interfund</a:t>
            </a:r>
            <a:r>
              <a:rPr lang="en-US" sz="1600" dirty="0"/>
              <a:t> transactions occur when one GSA Treasury Account Symbol (</a:t>
            </a:r>
            <a:r>
              <a:rPr lang="en-US" sz="1600" dirty="0" smtClean="0"/>
              <a:t>TSYM) </a:t>
            </a:r>
            <a:r>
              <a:rPr lang="en-US" sz="1600" dirty="0"/>
              <a:t>bills another GSA TAS (e.g. </a:t>
            </a:r>
            <a:r>
              <a:rPr lang="en-US" sz="1600" dirty="0" smtClean="0"/>
              <a:t>455 </a:t>
            </a:r>
            <a:r>
              <a:rPr lang="en-US" sz="1600" dirty="0"/>
              <a:t>paying rent to 192X)  </a:t>
            </a:r>
          </a:p>
          <a:p>
            <a:pPr lvl="1">
              <a:spcBef>
                <a:spcPts val="0"/>
              </a:spcBef>
              <a:spcAft>
                <a:spcPts val="600"/>
              </a:spcAft>
            </a:pPr>
            <a:r>
              <a:rPr lang="en-US" sz="1600" b="1" u="sng" dirty="0"/>
              <a:t>Intrafund</a:t>
            </a:r>
            <a:r>
              <a:rPr lang="en-US" sz="1600" dirty="0"/>
              <a:t> transactions occur when the same GSA </a:t>
            </a:r>
            <a:r>
              <a:rPr lang="en-US" sz="1600" dirty="0" smtClean="0"/>
              <a:t>TSYM </a:t>
            </a:r>
            <a:r>
              <a:rPr lang="en-US" sz="1600" dirty="0"/>
              <a:t>bills </a:t>
            </a:r>
            <a:r>
              <a:rPr lang="en-US" sz="1600" dirty="0" smtClean="0"/>
              <a:t>itself (e.g., Fund 455 bills Fund 255)</a:t>
            </a:r>
            <a:endParaRPr lang="en-US" sz="1600" dirty="0"/>
          </a:p>
          <a:p>
            <a:pPr lvl="1">
              <a:spcBef>
                <a:spcPts val="0"/>
              </a:spcBef>
              <a:spcAft>
                <a:spcPts val="600"/>
              </a:spcAft>
            </a:pPr>
            <a:endParaRPr lang="en-US" sz="1100" dirty="0" smtClean="0"/>
          </a:p>
          <a:p>
            <a:pPr eaLnBrk="1" hangingPunct="1">
              <a:spcBef>
                <a:spcPts val="600"/>
              </a:spcBef>
              <a:spcAft>
                <a:spcPts val="600"/>
              </a:spcAft>
            </a:pPr>
            <a:r>
              <a:rPr lang="en-US" sz="1800" dirty="0" smtClean="0"/>
              <a:t>Customer statement is not generated or displayed in VCSS</a:t>
            </a:r>
            <a:endParaRPr lang="en-US" sz="1800" u="sng" dirty="0" smtClean="0"/>
          </a:p>
          <a:p>
            <a:pPr lvl="1" eaLnBrk="1" hangingPunct="1">
              <a:spcBef>
                <a:spcPts val="600"/>
              </a:spcBef>
              <a:spcAft>
                <a:spcPts val="600"/>
              </a:spcAft>
            </a:pPr>
            <a:endParaRPr lang="en-US" sz="1100" dirty="0" smtClean="0"/>
          </a:p>
          <a:p>
            <a:pPr eaLnBrk="1" hangingPunct="1">
              <a:spcBef>
                <a:spcPts val="600"/>
              </a:spcBef>
              <a:spcAft>
                <a:spcPts val="600"/>
              </a:spcAft>
            </a:pPr>
            <a:r>
              <a:rPr lang="en-US" sz="1800" dirty="0" smtClean="0"/>
              <a:t>1 step collection </a:t>
            </a:r>
            <a:r>
              <a:rPr lang="en-US" sz="1800" dirty="0"/>
              <a:t>processing – customer </a:t>
            </a:r>
            <a:r>
              <a:rPr lang="en-US" sz="1800" u="sng" dirty="0"/>
              <a:t>does not actively remit payment</a:t>
            </a:r>
            <a:endParaRPr lang="en-US" sz="1800" u="sng" dirty="0" smtClean="0"/>
          </a:p>
        </p:txBody>
      </p:sp>
      <p:sp>
        <p:nvSpPr>
          <p:cNvPr id="5" name="Footer Placeholder 3"/>
          <p:cNvSpPr>
            <a:spLocks noGrp="1"/>
          </p:cNvSpPr>
          <p:nvPr>
            <p:ph type="ftr" sz="quarter" idx="10"/>
          </p:nvPr>
        </p:nvSpPr>
        <p:spPr>
          <a:xfrm>
            <a:off x="457200" y="6553200"/>
            <a:ext cx="7010400" cy="304800"/>
          </a:xfrm>
        </p:spPr>
        <p:txBody>
          <a:bodyPr/>
          <a:lstStyle/>
          <a:p>
            <a:pPr>
              <a:defRPr/>
            </a:pPr>
            <a:r>
              <a:rPr lang="en-US" dirty="0" smtClean="0">
                <a:solidFill>
                  <a:srgbClr val="000000"/>
                </a:solidFill>
              </a:rPr>
              <a:t>CGI Federal Proprietary and Confidential</a:t>
            </a:r>
            <a:endParaRPr lang="en-US" dirty="0">
              <a:solidFill>
                <a:srgbClr val="000000"/>
              </a:solidFill>
            </a:endParaRPr>
          </a:p>
        </p:txBody>
      </p:sp>
    </p:spTree>
    <p:extLst>
      <p:ext uri="{BB962C8B-B14F-4D97-AF65-F5344CB8AC3E}">
        <p14:creationId xmlns:p14="http://schemas.microsoft.com/office/powerpoint/2010/main" val="1386604305"/>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Agreement Query – Amount Summary</a:t>
            </a:r>
            <a:endParaRPr lang="en-US" dirty="0"/>
          </a:p>
        </p:txBody>
      </p:sp>
      <p:sp>
        <p:nvSpPr>
          <p:cNvPr id="4" name="Footer Placeholder 3"/>
          <p:cNvSpPr>
            <a:spLocks noGrp="1"/>
          </p:cNvSpPr>
          <p:nvPr>
            <p:ph type="ftr" sz="quarter" idx="10"/>
          </p:nvPr>
        </p:nvSpPr>
        <p:spPr/>
        <p:txBody>
          <a:bodyPr/>
          <a:lstStyle/>
          <a:p>
            <a:pPr>
              <a:defRPr/>
            </a:pPr>
            <a:r>
              <a:rPr lang="en-US" dirty="0" smtClean="0"/>
              <a:t>CGI Federal Proprietary and Confidential</a:t>
            </a:r>
            <a:endParaRPr lang="en-US" dirty="0"/>
          </a:p>
        </p:txBody>
      </p:sp>
      <p:sp>
        <p:nvSpPr>
          <p:cNvPr id="5" name="Slide Number Placeholder 4"/>
          <p:cNvSpPr>
            <a:spLocks noGrp="1"/>
          </p:cNvSpPr>
          <p:nvPr>
            <p:ph type="sldNum" sz="quarter" idx="11"/>
          </p:nvPr>
        </p:nvSpPr>
        <p:spPr/>
        <p:txBody>
          <a:bodyPr/>
          <a:lstStyle/>
          <a:p>
            <a:pPr>
              <a:defRPr/>
            </a:pPr>
            <a:fld id="{5842F1FC-5FDD-41D6-BAD6-160FC7BE3BC4}" type="slidenum">
              <a:rPr lang="en-US" smtClean="0"/>
              <a:pPr>
                <a:defRPr/>
              </a:pPr>
              <a:t>130</a:t>
            </a:fld>
            <a:endParaRPr lang="en-US" dirty="0"/>
          </a:p>
        </p:txBody>
      </p:sp>
      <p:pic>
        <p:nvPicPr>
          <p:cNvPr id="337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7958" y="1313727"/>
            <a:ext cx="7429501" cy="4902801"/>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3496312931"/>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bwMode="auto">
          <a:xfrm>
            <a:off x="7836195" y="6030243"/>
            <a:ext cx="1169582" cy="794783"/>
          </a:xfrm>
          <a:prstGeom prst="rect">
            <a:avLst/>
          </a:pr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2" name="Title 1"/>
          <p:cNvSpPr>
            <a:spLocks noGrp="1"/>
          </p:cNvSpPr>
          <p:nvPr>
            <p:ph type="title"/>
          </p:nvPr>
        </p:nvSpPr>
        <p:spPr/>
        <p:txBody>
          <a:bodyPr/>
          <a:lstStyle/>
          <a:p>
            <a:r>
              <a:rPr lang="en-US" dirty="0" smtClean="0"/>
              <a:t>Agreement Query – Activity Log</a:t>
            </a:r>
            <a:endParaRPr lang="en-US" dirty="0"/>
          </a:p>
        </p:txBody>
      </p:sp>
      <p:sp>
        <p:nvSpPr>
          <p:cNvPr id="5" name="Slide Number Placeholder 4"/>
          <p:cNvSpPr>
            <a:spLocks noGrp="1"/>
          </p:cNvSpPr>
          <p:nvPr>
            <p:ph type="sldNum" sz="quarter" idx="11"/>
          </p:nvPr>
        </p:nvSpPr>
        <p:spPr/>
        <p:txBody>
          <a:bodyPr/>
          <a:lstStyle/>
          <a:p>
            <a:pPr>
              <a:defRPr/>
            </a:pPr>
            <a:fld id="{215F2CEC-58A8-492B-AD0D-C2BF1A7F0D89}" type="slidenum">
              <a:rPr lang="en-US" smtClean="0"/>
              <a:pPr>
                <a:defRPr/>
              </a:pPr>
              <a:t>131</a:t>
            </a:fld>
            <a:endParaRPr lang="en-US" dirty="0"/>
          </a:p>
        </p:txBody>
      </p:sp>
      <p:pic>
        <p:nvPicPr>
          <p:cNvPr id="13314" name="Picture 2"/>
          <p:cNvPicPr>
            <a:picLocks noChangeAspect="1" noChangeArrowheads="1"/>
          </p:cNvPicPr>
          <p:nvPr/>
        </p:nvPicPr>
        <p:blipFill>
          <a:blip r:embed="rId3" cstate="print"/>
          <a:srcRect/>
          <a:stretch>
            <a:fillRect/>
          </a:stretch>
        </p:blipFill>
        <p:spPr bwMode="auto">
          <a:xfrm>
            <a:off x="601159" y="1146655"/>
            <a:ext cx="3984381" cy="1417209"/>
          </a:xfrm>
          <a:prstGeom prst="rect">
            <a:avLst/>
          </a:prstGeom>
          <a:noFill/>
          <a:ln w="19050">
            <a:solidFill>
              <a:schemeClr val="tx1"/>
            </a:solidFill>
            <a:miter lim="800000"/>
            <a:headEnd/>
            <a:tailEnd/>
          </a:ln>
        </p:spPr>
      </p:pic>
      <p:sp>
        <p:nvSpPr>
          <p:cNvPr id="10" name="TextBox 9"/>
          <p:cNvSpPr txBox="1"/>
          <p:nvPr/>
        </p:nvSpPr>
        <p:spPr>
          <a:xfrm>
            <a:off x="419100" y="3676221"/>
            <a:ext cx="2457450" cy="1600438"/>
          </a:xfrm>
          <a:prstGeom prst="rect">
            <a:avLst/>
          </a:prstGeom>
          <a:noFill/>
        </p:spPr>
        <p:txBody>
          <a:bodyPr wrap="square" rtlCol="0">
            <a:spAutoFit/>
          </a:bodyPr>
          <a:lstStyle/>
          <a:p>
            <a:r>
              <a:rPr lang="en-US" b="1" dirty="0" smtClean="0"/>
              <a:t>Activity Log button</a:t>
            </a:r>
            <a:r>
              <a:rPr lang="en-US" dirty="0" smtClean="0"/>
              <a:t> – </a:t>
            </a:r>
            <a:r>
              <a:rPr lang="en-US" sz="1600" dirty="0"/>
              <a:t>Allows users to search for and view all </a:t>
            </a:r>
            <a:r>
              <a:rPr lang="en-US" sz="1600" dirty="0" smtClean="0"/>
              <a:t>billing/collection-related </a:t>
            </a:r>
            <a:r>
              <a:rPr lang="en-US" sz="1600" dirty="0"/>
              <a:t>transactions referencing the Agreement </a:t>
            </a:r>
          </a:p>
        </p:txBody>
      </p:sp>
      <p:sp>
        <p:nvSpPr>
          <p:cNvPr id="8" name="Rectangle 7"/>
          <p:cNvSpPr/>
          <p:nvPr/>
        </p:nvSpPr>
        <p:spPr bwMode="auto">
          <a:xfrm>
            <a:off x="1371496" y="2181129"/>
            <a:ext cx="726830" cy="339969"/>
          </a:xfrm>
          <a:prstGeom prst="rect">
            <a:avLst/>
          </a:prstGeom>
          <a:noFill/>
          <a:ln w="2540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14" name="Bent-Up Arrow 13"/>
          <p:cNvSpPr/>
          <p:nvPr/>
        </p:nvSpPr>
        <p:spPr bwMode="auto">
          <a:xfrm rot="5400000">
            <a:off x="2589111" y="1709312"/>
            <a:ext cx="736214" cy="2570344"/>
          </a:xfrm>
          <a:prstGeom prst="bentUpArrow">
            <a:avLst/>
          </a:prstGeom>
          <a:solidFill>
            <a:srgbClr val="ED171F"/>
          </a:solidFill>
          <a:ln w="1270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pic>
        <p:nvPicPr>
          <p:cNvPr id="3481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58919" y="2626376"/>
            <a:ext cx="4291677" cy="1945197"/>
          </a:xfrm>
          <a:prstGeom prst="rect">
            <a:avLst/>
          </a:prstGeom>
          <a:noFill/>
          <a:ln w="2540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34820"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58919" y="4676120"/>
            <a:ext cx="3984218" cy="1392464"/>
          </a:xfrm>
          <a:prstGeom prst="rect">
            <a:avLst/>
          </a:prstGeom>
          <a:noFill/>
          <a:ln w="2540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12" name="Footer Placeholder 3"/>
          <p:cNvSpPr>
            <a:spLocks noGrp="1"/>
          </p:cNvSpPr>
          <p:nvPr>
            <p:ph type="ftr" sz="quarter" idx="10"/>
          </p:nvPr>
        </p:nvSpPr>
        <p:spPr>
          <a:xfrm>
            <a:off x="457200" y="6553200"/>
            <a:ext cx="7010400" cy="304800"/>
          </a:xfrm>
        </p:spPr>
        <p:txBody>
          <a:bodyPr/>
          <a:lstStyle/>
          <a:p>
            <a:pPr>
              <a:defRPr/>
            </a:pPr>
            <a:r>
              <a:rPr lang="en-US" dirty="0" smtClean="0">
                <a:solidFill>
                  <a:srgbClr val="000000"/>
                </a:solidFill>
              </a:rPr>
              <a:t>CGI Federal Proprietary and Confidential</a:t>
            </a:r>
            <a:endParaRPr lang="en-US" dirty="0">
              <a:solidFill>
                <a:srgbClr val="000000"/>
              </a:solidFill>
            </a:endParaRPr>
          </a:p>
        </p:txBody>
      </p:sp>
    </p:spTree>
    <p:extLst>
      <p:ext uri="{BB962C8B-B14F-4D97-AF65-F5344CB8AC3E}">
        <p14:creationId xmlns:p14="http://schemas.microsoft.com/office/powerpoint/2010/main" val="184066524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Agreement Query – History</a:t>
            </a:r>
            <a:endParaRPr lang="en-US" dirty="0"/>
          </a:p>
        </p:txBody>
      </p:sp>
      <p:sp>
        <p:nvSpPr>
          <p:cNvPr id="21" name="Content Placeholder 20"/>
          <p:cNvSpPr>
            <a:spLocks noGrp="1"/>
          </p:cNvSpPr>
          <p:nvPr>
            <p:ph idx="1"/>
          </p:nvPr>
        </p:nvSpPr>
        <p:spPr>
          <a:xfrm>
            <a:off x="435935" y="2939369"/>
            <a:ext cx="3526466" cy="3503960"/>
          </a:xfrm>
        </p:spPr>
        <p:txBody>
          <a:bodyPr/>
          <a:lstStyle/>
          <a:p>
            <a:r>
              <a:rPr lang="en-US" sz="1600" b="1" dirty="0" smtClean="0"/>
              <a:t>History button:</a:t>
            </a:r>
            <a:endParaRPr lang="en-US" sz="1600" dirty="0"/>
          </a:p>
          <a:p>
            <a:pPr marL="228600" indent="0">
              <a:buNone/>
            </a:pPr>
            <a:r>
              <a:rPr lang="en-US" sz="1600" dirty="0" smtClean="0"/>
              <a:t>Displays the original ED/ID document that established the Agreement as well as any subsequent ED/IDs that have updated the Agreement entity</a:t>
            </a:r>
          </a:p>
          <a:p>
            <a:pPr marL="0" indent="0">
              <a:buNone/>
            </a:pPr>
            <a:endParaRPr lang="en-US" sz="1600" b="1" dirty="0" smtClean="0"/>
          </a:p>
          <a:p>
            <a:r>
              <a:rPr lang="en-US" sz="1600" b="1" dirty="0" smtClean="0"/>
              <a:t>Refresh button:</a:t>
            </a:r>
          </a:p>
          <a:p>
            <a:pPr marL="228600" indent="0">
              <a:buNone/>
            </a:pPr>
            <a:r>
              <a:rPr lang="en-US" sz="1600" dirty="0" smtClean="0"/>
              <a:t>Refresh </a:t>
            </a:r>
            <a:r>
              <a:rPr lang="en-US" sz="1600" dirty="0"/>
              <a:t>amounts </a:t>
            </a:r>
            <a:r>
              <a:rPr lang="en-US" sz="1600" dirty="0" smtClean="0"/>
              <a:t>displayed on Agreement since </a:t>
            </a:r>
            <a:r>
              <a:rPr lang="en-US" sz="1600" dirty="0"/>
              <a:t>the last time the </a:t>
            </a:r>
            <a:r>
              <a:rPr lang="en-US" sz="1600" dirty="0" smtClean="0"/>
              <a:t>Agreement </a:t>
            </a:r>
            <a:r>
              <a:rPr lang="en-US" sz="1600" dirty="0"/>
              <a:t>entity was opened or </a:t>
            </a:r>
            <a:r>
              <a:rPr lang="en-US" sz="1600" dirty="0" smtClean="0"/>
              <a:t>refreshed</a:t>
            </a:r>
            <a:endParaRPr lang="en-US" sz="1600" b="1" dirty="0"/>
          </a:p>
        </p:txBody>
      </p:sp>
      <p:sp>
        <p:nvSpPr>
          <p:cNvPr id="4" name="Footer Placeholder 3"/>
          <p:cNvSpPr>
            <a:spLocks noGrp="1"/>
          </p:cNvSpPr>
          <p:nvPr>
            <p:ph type="ftr" sz="quarter" idx="10"/>
          </p:nvPr>
        </p:nvSpPr>
        <p:spPr/>
        <p:txBody>
          <a:bodyPr/>
          <a:lstStyle/>
          <a:p>
            <a:pPr>
              <a:defRPr/>
            </a:pPr>
            <a:r>
              <a:rPr lang="en-US" dirty="0" smtClean="0"/>
              <a:t>CGI Federal Proprietary and Confidential</a:t>
            </a:r>
            <a:endParaRPr lang="en-US" dirty="0"/>
          </a:p>
        </p:txBody>
      </p:sp>
      <p:sp>
        <p:nvSpPr>
          <p:cNvPr id="5" name="Slide Number Placeholder 4"/>
          <p:cNvSpPr>
            <a:spLocks noGrp="1"/>
          </p:cNvSpPr>
          <p:nvPr>
            <p:ph type="sldNum" sz="quarter" idx="11"/>
          </p:nvPr>
        </p:nvSpPr>
        <p:spPr/>
        <p:txBody>
          <a:bodyPr/>
          <a:lstStyle/>
          <a:p>
            <a:pPr>
              <a:defRPr/>
            </a:pPr>
            <a:fld id="{215F2CEC-58A8-492B-AD0D-C2BF1A7F0D89}" type="slidenum">
              <a:rPr lang="en-US" smtClean="0"/>
              <a:pPr>
                <a:defRPr/>
              </a:pPr>
              <a:t>132</a:t>
            </a:fld>
            <a:endParaRPr lang="en-US" dirty="0"/>
          </a:p>
        </p:txBody>
      </p:sp>
      <p:pic>
        <p:nvPicPr>
          <p:cNvPr id="6" name="Picture 5"/>
          <p:cNvPicPr>
            <a:picLocks noChangeAspect="1"/>
          </p:cNvPicPr>
          <p:nvPr/>
        </p:nvPicPr>
        <p:blipFill>
          <a:blip r:embed="rId3"/>
          <a:stretch>
            <a:fillRect/>
          </a:stretch>
        </p:blipFill>
        <p:spPr>
          <a:xfrm>
            <a:off x="740945" y="1292517"/>
            <a:ext cx="3505200" cy="971550"/>
          </a:xfrm>
          <a:prstGeom prst="rect">
            <a:avLst/>
          </a:prstGeom>
          <a:noFill/>
          <a:ln w="19050">
            <a:solidFill>
              <a:schemeClr val="tx1"/>
            </a:solidFill>
            <a:miter lim="800000"/>
            <a:headEnd/>
            <a:tailEnd/>
          </a:ln>
        </p:spPr>
      </p:pic>
      <p:sp>
        <p:nvSpPr>
          <p:cNvPr id="8" name="Rectangle 7"/>
          <p:cNvSpPr/>
          <p:nvPr/>
        </p:nvSpPr>
        <p:spPr bwMode="auto">
          <a:xfrm>
            <a:off x="3228081" y="1735842"/>
            <a:ext cx="685525" cy="438835"/>
          </a:xfrm>
          <a:prstGeom prst="rect">
            <a:avLst/>
          </a:prstGeom>
          <a:noFill/>
          <a:ln w="2540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cxnSp>
        <p:nvCxnSpPr>
          <p:cNvPr id="9" name="Straight Connector 8"/>
          <p:cNvCxnSpPr/>
          <p:nvPr/>
        </p:nvCxnSpPr>
        <p:spPr bwMode="auto">
          <a:xfrm>
            <a:off x="3913606" y="1735842"/>
            <a:ext cx="562141" cy="219417"/>
          </a:xfrm>
          <a:prstGeom prst="line">
            <a:avLst/>
          </a:prstGeom>
          <a:solidFill>
            <a:srgbClr val="ED171F"/>
          </a:solidFill>
          <a:ln w="9525" cap="flat" cmpd="sng" algn="ctr">
            <a:noFill/>
            <a:prstDash val="solid"/>
            <a:round/>
            <a:headEnd type="none" w="med" len="med"/>
            <a:tailEnd type="none" w="med" len="med"/>
          </a:ln>
          <a:effectLst/>
        </p:spPr>
      </p:cxnSp>
      <p:cxnSp>
        <p:nvCxnSpPr>
          <p:cNvPr id="11" name="Straight Connector 10"/>
          <p:cNvCxnSpPr/>
          <p:nvPr/>
        </p:nvCxnSpPr>
        <p:spPr bwMode="auto">
          <a:xfrm flipH="1" flipV="1">
            <a:off x="3962400" y="3614566"/>
            <a:ext cx="503931" cy="2160218"/>
          </a:xfrm>
          <a:prstGeom prst="line">
            <a:avLst/>
          </a:prstGeom>
          <a:solidFill>
            <a:srgbClr val="ED171F"/>
          </a:solidFill>
          <a:ln w="9525" cap="flat" cmpd="sng" algn="ctr">
            <a:noFill/>
            <a:prstDash val="solid"/>
            <a:round/>
            <a:headEnd type="none" w="med" len="med"/>
            <a:tailEnd type="none" w="med" len="med"/>
          </a:ln>
          <a:effectLst/>
        </p:spPr>
      </p:cxnSp>
      <p:cxnSp>
        <p:nvCxnSpPr>
          <p:cNvPr id="13" name="Straight Connector 12"/>
          <p:cNvCxnSpPr/>
          <p:nvPr/>
        </p:nvCxnSpPr>
        <p:spPr bwMode="auto">
          <a:xfrm>
            <a:off x="1311442" y="3865021"/>
            <a:ext cx="1419726" cy="1628270"/>
          </a:xfrm>
          <a:prstGeom prst="line">
            <a:avLst/>
          </a:prstGeom>
          <a:solidFill>
            <a:srgbClr val="ED171F"/>
          </a:solidFill>
          <a:ln w="9525" cap="flat" cmpd="sng" algn="ctr">
            <a:noFill/>
            <a:prstDash val="solid"/>
            <a:round/>
            <a:headEnd type="none" w="med" len="med"/>
            <a:tailEnd type="none" w="med" len="med"/>
          </a:ln>
          <a:effectLst/>
        </p:spPr>
      </p:cxnSp>
      <p:sp>
        <p:nvSpPr>
          <p:cNvPr id="20" name="Bent-Up Arrow 19"/>
          <p:cNvSpPr/>
          <p:nvPr/>
        </p:nvSpPr>
        <p:spPr bwMode="auto">
          <a:xfrm rot="5400000">
            <a:off x="3233192" y="2454156"/>
            <a:ext cx="675302" cy="592836"/>
          </a:xfrm>
          <a:prstGeom prst="bentUpArrow">
            <a:avLst/>
          </a:prstGeom>
          <a:solidFill>
            <a:srgbClr val="ED171F"/>
          </a:solidFill>
          <a:ln w="1270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pic>
        <p:nvPicPr>
          <p:cNvPr id="3584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62400" y="2210399"/>
            <a:ext cx="5029200" cy="2638425"/>
          </a:xfrm>
          <a:prstGeom prst="rect">
            <a:avLst/>
          </a:prstGeom>
          <a:noFill/>
          <a:ln w="2540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3" name="Rectangle 2"/>
          <p:cNvSpPr/>
          <p:nvPr/>
        </p:nvSpPr>
        <p:spPr bwMode="auto">
          <a:xfrm>
            <a:off x="740945" y="1735842"/>
            <a:ext cx="800776" cy="438835"/>
          </a:xfrm>
          <a:prstGeom prst="rect">
            <a:avLst/>
          </a:prstGeom>
          <a:noFill/>
          <a:ln w="2540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b="0" i="0" u="none" strike="noStrike" cap="none" normalizeH="0" baseline="0" smtClean="0">
              <a:ln>
                <a:noFill/>
              </a:ln>
              <a:solidFill>
                <a:schemeClr val="tx1"/>
              </a:solidFill>
              <a:effectLst/>
              <a:latin typeface="Arial" charset="0"/>
            </a:endParaRPr>
          </a:p>
        </p:txBody>
      </p:sp>
    </p:spTree>
    <p:extLst>
      <p:ext uri="{BB962C8B-B14F-4D97-AF65-F5344CB8AC3E}">
        <p14:creationId xmlns:p14="http://schemas.microsoft.com/office/powerpoint/2010/main" val="331307069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573755" y="1166641"/>
            <a:ext cx="4314825" cy="4629150"/>
          </a:xfrm>
          <a:prstGeom prst="rect">
            <a:avLst/>
          </a:prstGeom>
          <a:noFill/>
          <a:ln w="19050">
            <a:solidFill>
              <a:schemeClr val="tx1"/>
            </a:solidFill>
            <a:miter lim="800000"/>
            <a:headEnd/>
            <a:tailEnd/>
          </a:ln>
        </p:spPr>
      </p:pic>
      <p:sp>
        <p:nvSpPr>
          <p:cNvPr id="2" name="Title 1"/>
          <p:cNvSpPr>
            <a:spLocks noGrp="1"/>
          </p:cNvSpPr>
          <p:nvPr>
            <p:ph type="title"/>
          </p:nvPr>
        </p:nvSpPr>
        <p:spPr/>
        <p:txBody>
          <a:bodyPr/>
          <a:lstStyle/>
          <a:p>
            <a:r>
              <a:rPr lang="en-US" dirty="0" smtClean="0"/>
              <a:t>Agreement Query – Attachments</a:t>
            </a:r>
            <a:endParaRPr lang="en-US" dirty="0"/>
          </a:p>
        </p:txBody>
      </p:sp>
      <p:sp>
        <p:nvSpPr>
          <p:cNvPr id="21" name="Content Placeholder 20"/>
          <p:cNvSpPr>
            <a:spLocks noGrp="1"/>
          </p:cNvSpPr>
          <p:nvPr>
            <p:ph idx="1"/>
          </p:nvPr>
        </p:nvSpPr>
        <p:spPr>
          <a:xfrm>
            <a:off x="5050830" y="1166641"/>
            <a:ext cx="3533357" cy="3691126"/>
          </a:xfrm>
        </p:spPr>
        <p:txBody>
          <a:bodyPr/>
          <a:lstStyle/>
          <a:p>
            <a:r>
              <a:rPr lang="en-US" sz="1800" b="1" dirty="0" smtClean="0"/>
              <a:t>Attachments</a:t>
            </a:r>
          </a:p>
          <a:p>
            <a:pPr marL="228600" indent="0">
              <a:buNone/>
            </a:pPr>
            <a:r>
              <a:rPr lang="en-US" sz="1800" dirty="0" smtClean="0"/>
              <a:t>Attachments can be added directly to the Agreement entity via the Agreement Query</a:t>
            </a:r>
            <a:br>
              <a:rPr lang="en-US" sz="1800" dirty="0" smtClean="0"/>
            </a:br>
            <a:endParaRPr lang="en-US" sz="1800" dirty="0"/>
          </a:p>
        </p:txBody>
      </p:sp>
      <p:sp>
        <p:nvSpPr>
          <p:cNvPr id="4" name="Footer Placeholder 3"/>
          <p:cNvSpPr>
            <a:spLocks noGrp="1"/>
          </p:cNvSpPr>
          <p:nvPr>
            <p:ph type="ftr" sz="quarter" idx="10"/>
          </p:nvPr>
        </p:nvSpPr>
        <p:spPr/>
        <p:txBody>
          <a:bodyPr/>
          <a:lstStyle/>
          <a:p>
            <a:pPr>
              <a:defRPr/>
            </a:pPr>
            <a:r>
              <a:rPr lang="en-US" dirty="0" smtClean="0"/>
              <a:t>CGI Federal Proprietary and Confidential</a:t>
            </a:r>
            <a:endParaRPr lang="en-US" dirty="0"/>
          </a:p>
        </p:txBody>
      </p:sp>
      <p:sp>
        <p:nvSpPr>
          <p:cNvPr id="5" name="Slide Number Placeholder 4"/>
          <p:cNvSpPr>
            <a:spLocks noGrp="1"/>
          </p:cNvSpPr>
          <p:nvPr>
            <p:ph type="sldNum" sz="quarter" idx="11"/>
          </p:nvPr>
        </p:nvSpPr>
        <p:spPr/>
        <p:txBody>
          <a:bodyPr/>
          <a:lstStyle/>
          <a:p>
            <a:pPr>
              <a:defRPr/>
            </a:pPr>
            <a:fld id="{215F2CEC-58A8-492B-AD0D-C2BF1A7F0D89}" type="slidenum">
              <a:rPr lang="en-US" smtClean="0"/>
              <a:pPr>
                <a:defRPr/>
              </a:pPr>
              <a:t>133</a:t>
            </a:fld>
            <a:endParaRPr lang="en-US" dirty="0"/>
          </a:p>
        </p:txBody>
      </p:sp>
      <p:sp>
        <p:nvSpPr>
          <p:cNvPr id="8" name="Rectangle 7"/>
          <p:cNvSpPr/>
          <p:nvPr/>
        </p:nvSpPr>
        <p:spPr bwMode="auto">
          <a:xfrm>
            <a:off x="1488559" y="1516424"/>
            <a:ext cx="829340" cy="285741"/>
          </a:xfrm>
          <a:prstGeom prst="rect">
            <a:avLst/>
          </a:prstGeom>
          <a:noFill/>
          <a:ln w="2540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cxnSp>
        <p:nvCxnSpPr>
          <p:cNvPr id="9" name="Straight Connector 8"/>
          <p:cNvCxnSpPr/>
          <p:nvPr/>
        </p:nvCxnSpPr>
        <p:spPr bwMode="auto">
          <a:xfrm>
            <a:off x="3913606" y="1735842"/>
            <a:ext cx="562141" cy="219417"/>
          </a:xfrm>
          <a:prstGeom prst="line">
            <a:avLst/>
          </a:prstGeom>
          <a:solidFill>
            <a:srgbClr val="ED171F"/>
          </a:solidFill>
          <a:ln w="9525" cap="flat" cmpd="sng" algn="ctr">
            <a:noFill/>
            <a:prstDash val="solid"/>
            <a:round/>
            <a:headEnd type="none" w="med" len="med"/>
            <a:tailEnd type="none" w="med" len="med"/>
          </a:ln>
          <a:effectLst/>
        </p:spPr>
      </p:cxnSp>
      <p:cxnSp>
        <p:nvCxnSpPr>
          <p:cNvPr id="11" name="Straight Connector 10"/>
          <p:cNvCxnSpPr/>
          <p:nvPr/>
        </p:nvCxnSpPr>
        <p:spPr bwMode="auto">
          <a:xfrm flipH="1" flipV="1">
            <a:off x="3962400" y="3614566"/>
            <a:ext cx="503931" cy="2160218"/>
          </a:xfrm>
          <a:prstGeom prst="line">
            <a:avLst/>
          </a:prstGeom>
          <a:solidFill>
            <a:srgbClr val="ED171F"/>
          </a:solidFill>
          <a:ln w="9525" cap="flat" cmpd="sng" algn="ctr">
            <a:noFill/>
            <a:prstDash val="solid"/>
            <a:round/>
            <a:headEnd type="none" w="med" len="med"/>
            <a:tailEnd type="none" w="med" len="med"/>
          </a:ln>
          <a:effectLst/>
        </p:spPr>
      </p:cxnSp>
      <p:cxnSp>
        <p:nvCxnSpPr>
          <p:cNvPr id="13" name="Straight Connector 12"/>
          <p:cNvCxnSpPr/>
          <p:nvPr/>
        </p:nvCxnSpPr>
        <p:spPr bwMode="auto">
          <a:xfrm>
            <a:off x="1311442" y="3865021"/>
            <a:ext cx="1419726" cy="1628270"/>
          </a:xfrm>
          <a:prstGeom prst="line">
            <a:avLst/>
          </a:prstGeom>
          <a:solidFill>
            <a:srgbClr val="ED171F"/>
          </a:solidFill>
          <a:ln w="9525" cap="flat" cmpd="sng" algn="ctr">
            <a:noFill/>
            <a:prstDash val="solid"/>
            <a:round/>
            <a:headEnd type="none" w="med" len="med"/>
            <a:tailEnd type="none" w="med" len="med"/>
          </a:ln>
          <a:effectLst/>
        </p:spPr>
      </p:cxnSp>
    </p:spTree>
    <p:extLst>
      <p:ext uri="{BB962C8B-B14F-4D97-AF65-F5344CB8AC3E}">
        <p14:creationId xmlns:p14="http://schemas.microsoft.com/office/powerpoint/2010/main" val="2126471769"/>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613" y="331788"/>
            <a:ext cx="8399629" cy="563562"/>
          </a:xfrm>
        </p:spPr>
        <p:txBody>
          <a:bodyPr/>
          <a:lstStyle/>
          <a:p>
            <a:r>
              <a:rPr lang="en-US" sz="2800" dirty="0" smtClean="0"/>
              <a:t>Agreement Query – Add Attachments</a:t>
            </a:r>
            <a:endParaRPr lang="en-US" sz="2800" dirty="0"/>
          </a:p>
        </p:txBody>
      </p:sp>
      <p:sp>
        <p:nvSpPr>
          <p:cNvPr id="8" name="Content Placeholder 7"/>
          <p:cNvSpPr>
            <a:spLocks noGrp="1"/>
          </p:cNvSpPr>
          <p:nvPr>
            <p:ph idx="1"/>
          </p:nvPr>
        </p:nvSpPr>
        <p:spPr>
          <a:xfrm>
            <a:off x="697902" y="5149516"/>
            <a:ext cx="3544183" cy="1588168"/>
          </a:xfrm>
        </p:spPr>
        <p:txBody>
          <a:bodyPr/>
          <a:lstStyle/>
          <a:p>
            <a:pPr marL="342900" indent="-342900">
              <a:buFont typeface="+mj-lt"/>
              <a:buAutoNum type="arabicPeriod"/>
            </a:pPr>
            <a:r>
              <a:rPr lang="en-US" sz="1800" dirty="0"/>
              <a:t>Select </a:t>
            </a:r>
            <a:r>
              <a:rPr lang="en-US" sz="1800" b="1" dirty="0"/>
              <a:t>Attachments</a:t>
            </a:r>
            <a:r>
              <a:rPr lang="en-US" sz="1800" dirty="0"/>
              <a:t> Button</a:t>
            </a:r>
          </a:p>
          <a:p>
            <a:pPr marL="342900" indent="-342900">
              <a:buFont typeface="+mj-lt"/>
              <a:buAutoNum type="arabicPeriod"/>
            </a:pPr>
            <a:r>
              <a:rPr lang="en-US" sz="1800" dirty="0"/>
              <a:t>Select ‘</a:t>
            </a:r>
            <a:r>
              <a:rPr lang="en-US" sz="1800" b="1" dirty="0"/>
              <a:t>Import Local File</a:t>
            </a:r>
            <a:r>
              <a:rPr lang="en-US" sz="1800" dirty="0"/>
              <a:t>’</a:t>
            </a:r>
          </a:p>
          <a:p>
            <a:pPr marL="342900" indent="-342900">
              <a:buFont typeface="+mj-lt"/>
              <a:buAutoNum type="arabicPeriod"/>
            </a:pPr>
            <a:r>
              <a:rPr lang="en-US" sz="1800" dirty="0"/>
              <a:t>Enter Required and relevant fields</a:t>
            </a:r>
          </a:p>
          <a:p>
            <a:endParaRPr lang="en-US" sz="1800" dirty="0"/>
          </a:p>
        </p:txBody>
      </p:sp>
      <p:sp>
        <p:nvSpPr>
          <p:cNvPr id="3" name="Footer Placeholder 2"/>
          <p:cNvSpPr>
            <a:spLocks noGrp="1"/>
          </p:cNvSpPr>
          <p:nvPr>
            <p:ph type="ftr" sz="quarter" idx="10"/>
          </p:nvPr>
        </p:nvSpPr>
        <p:spPr/>
        <p:txBody>
          <a:bodyPr/>
          <a:lstStyle/>
          <a:p>
            <a:pPr>
              <a:defRPr/>
            </a:pPr>
            <a:r>
              <a:rPr lang="en-US" dirty="0" smtClean="0"/>
              <a:t>CGI Federal Proprietary and Confidential</a:t>
            </a:r>
            <a:endParaRPr lang="en-US" dirty="0"/>
          </a:p>
        </p:txBody>
      </p:sp>
      <p:sp>
        <p:nvSpPr>
          <p:cNvPr id="4" name="Slide Number Placeholder 3"/>
          <p:cNvSpPr>
            <a:spLocks noGrp="1"/>
          </p:cNvSpPr>
          <p:nvPr>
            <p:ph type="sldNum" sz="quarter" idx="11"/>
          </p:nvPr>
        </p:nvSpPr>
        <p:spPr/>
        <p:txBody>
          <a:bodyPr/>
          <a:lstStyle/>
          <a:p>
            <a:pPr>
              <a:defRPr/>
            </a:pPr>
            <a:fld id="{34732E75-B962-4D85-B34A-C06AC57AF25D}" type="slidenum">
              <a:rPr lang="en-US" sz="1200"/>
              <a:pPr>
                <a:defRPr/>
              </a:pPr>
              <a:t>134</a:t>
            </a:fld>
            <a:endParaRPr lang="en-US" sz="1200" dirty="0"/>
          </a:p>
        </p:txBody>
      </p:sp>
      <p:pic>
        <p:nvPicPr>
          <p:cNvPr id="6" name="Picture 4"/>
          <p:cNvPicPr>
            <a:picLocks noChangeAspect="1" noChangeArrowheads="1"/>
          </p:cNvPicPr>
          <p:nvPr/>
        </p:nvPicPr>
        <p:blipFill>
          <a:blip r:embed="rId3" cstate="print"/>
          <a:srcRect/>
          <a:stretch>
            <a:fillRect/>
          </a:stretch>
        </p:blipFill>
        <p:spPr bwMode="auto">
          <a:xfrm>
            <a:off x="697902" y="1248988"/>
            <a:ext cx="7598206" cy="3746442"/>
          </a:xfrm>
          <a:prstGeom prst="rect">
            <a:avLst/>
          </a:prstGeom>
          <a:noFill/>
          <a:ln w="19050">
            <a:solidFill>
              <a:schemeClr val="tx1"/>
            </a:solidFill>
            <a:miter lim="800000"/>
            <a:headEnd/>
            <a:tailEnd/>
          </a:ln>
        </p:spPr>
      </p:pic>
      <p:sp>
        <p:nvSpPr>
          <p:cNvPr id="7" name="Rectangle 6"/>
          <p:cNvSpPr/>
          <p:nvPr/>
        </p:nvSpPr>
        <p:spPr bwMode="auto">
          <a:xfrm>
            <a:off x="1286117" y="1531364"/>
            <a:ext cx="829340" cy="285741"/>
          </a:xfrm>
          <a:prstGeom prst="rect">
            <a:avLst/>
          </a:prstGeom>
          <a:noFill/>
          <a:ln w="2540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9" name="Content Placeholder 7"/>
          <p:cNvSpPr txBox="1">
            <a:spLocks/>
          </p:cNvSpPr>
          <p:nvPr/>
        </p:nvSpPr>
        <p:spPr bwMode="auto">
          <a:xfrm>
            <a:off x="4765908" y="5153654"/>
            <a:ext cx="3544183" cy="158816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a:lstStyle>
          <a:p>
            <a:pPr marL="342900" indent="-342900">
              <a:buFont typeface="+mj-lt"/>
              <a:buAutoNum type="arabicPeriod" startAt="4"/>
            </a:pPr>
            <a:r>
              <a:rPr lang="en-US" sz="1800" kern="0" dirty="0"/>
              <a:t>Select ‘</a:t>
            </a:r>
            <a:r>
              <a:rPr lang="en-US" sz="1800" b="1" kern="0" dirty="0"/>
              <a:t>Browse</a:t>
            </a:r>
            <a:r>
              <a:rPr lang="en-US" sz="1800" kern="0" dirty="0"/>
              <a:t>’ and choose file</a:t>
            </a:r>
          </a:p>
          <a:p>
            <a:pPr marL="342900" indent="-342900">
              <a:buFont typeface="+mj-lt"/>
              <a:buAutoNum type="arabicPeriod" startAt="4"/>
            </a:pPr>
            <a:r>
              <a:rPr lang="en-US" sz="1800" kern="0" dirty="0"/>
              <a:t>Select ‘</a:t>
            </a:r>
            <a:r>
              <a:rPr lang="en-US" sz="1800" b="1" kern="0" dirty="0"/>
              <a:t>Upload</a:t>
            </a:r>
            <a:r>
              <a:rPr lang="en-US" sz="1800" kern="0" dirty="0"/>
              <a:t>’</a:t>
            </a:r>
          </a:p>
          <a:p>
            <a:pPr marL="342900" indent="-342900">
              <a:buFont typeface="+mj-lt"/>
              <a:buAutoNum type="arabicPeriod" startAt="4"/>
            </a:pPr>
            <a:r>
              <a:rPr lang="en-US" sz="1800" kern="0" dirty="0"/>
              <a:t>Select ‘</a:t>
            </a:r>
            <a:r>
              <a:rPr lang="en-US" sz="1800" b="1" kern="0" dirty="0"/>
              <a:t>Return</a:t>
            </a:r>
            <a:r>
              <a:rPr lang="en-US" sz="1800" kern="0" dirty="0"/>
              <a:t>’</a:t>
            </a:r>
          </a:p>
          <a:p>
            <a:endParaRPr lang="en-US" sz="1800" kern="0" dirty="0"/>
          </a:p>
        </p:txBody>
      </p:sp>
    </p:spTree>
    <p:extLst>
      <p:ext uri="{BB962C8B-B14F-4D97-AF65-F5344CB8AC3E}">
        <p14:creationId xmlns:p14="http://schemas.microsoft.com/office/powerpoint/2010/main" val="2809626179"/>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Agreement Query – Add Attachments</a:t>
            </a:r>
          </a:p>
        </p:txBody>
      </p:sp>
      <p:sp>
        <p:nvSpPr>
          <p:cNvPr id="3" name="Footer Placeholder 2"/>
          <p:cNvSpPr>
            <a:spLocks noGrp="1"/>
          </p:cNvSpPr>
          <p:nvPr>
            <p:ph type="ftr" sz="quarter" idx="10"/>
          </p:nvPr>
        </p:nvSpPr>
        <p:spPr/>
        <p:txBody>
          <a:bodyPr/>
          <a:lstStyle/>
          <a:p>
            <a:pPr>
              <a:defRPr/>
            </a:pPr>
            <a:r>
              <a:rPr lang="en-US" dirty="0" smtClean="0"/>
              <a:t>CGI Federal Proprietary and Confidential</a:t>
            </a:r>
            <a:endParaRPr lang="en-US" dirty="0"/>
          </a:p>
        </p:txBody>
      </p:sp>
      <p:sp>
        <p:nvSpPr>
          <p:cNvPr id="4" name="Slide Number Placeholder 3"/>
          <p:cNvSpPr>
            <a:spLocks noGrp="1"/>
          </p:cNvSpPr>
          <p:nvPr>
            <p:ph type="sldNum" sz="quarter" idx="11"/>
          </p:nvPr>
        </p:nvSpPr>
        <p:spPr>
          <a:xfrm>
            <a:off x="-50800" y="6245225"/>
            <a:ext cx="457200" cy="476250"/>
          </a:xfrm>
        </p:spPr>
        <p:txBody>
          <a:bodyPr/>
          <a:lstStyle/>
          <a:p>
            <a:pPr>
              <a:defRPr/>
            </a:pPr>
            <a:fld id="{34732E75-B962-4D85-B34A-C06AC57AF25D}" type="slidenum">
              <a:rPr lang="en-US" sz="1200" smtClean="0"/>
              <a:pPr>
                <a:defRPr/>
              </a:pPr>
              <a:t>135</a:t>
            </a:fld>
            <a:endParaRPr lang="en-US" sz="1200" dirty="0"/>
          </a:p>
        </p:txBody>
      </p:sp>
      <p:pic>
        <p:nvPicPr>
          <p:cNvPr id="11266" name="Picture 2"/>
          <p:cNvPicPr>
            <a:picLocks noChangeAspect="1" noChangeArrowheads="1"/>
          </p:cNvPicPr>
          <p:nvPr/>
        </p:nvPicPr>
        <p:blipFill>
          <a:blip r:embed="rId3" cstate="print"/>
          <a:srcRect/>
          <a:stretch>
            <a:fillRect/>
          </a:stretch>
        </p:blipFill>
        <p:spPr bwMode="auto">
          <a:xfrm>
            <a:off x="729602" y="1287679"/>
            <a:ext cx="6688629" cy="5241329"/>
          </a:xfrm>
          <a:prstGeom prst="rect">
            <a:avLst/>
          </a:prstGeom>
          <a:noFill/>
          <a:ln w="19050">
            <a:solidFill>
              <a:schemeClr val="tx1"/>
            </a:solidFill>
            <a:miter lim="800000"/>
            <a:headEnd/>
            <a:tailEnd/>
          </a:ln>
        </p:spPr>
      </p:pic>
      <p:sp>
        <p:nvSpPr>
          <p:cNvPr id="6" name="Rectangle 5"/>
          <p:cNvSpPr/>
          <p:nvPr/>
        </p:nvSpPr>
        <p:spPr bwMode="auto">
          <a:xfrm>
            <a:off x="849388" y="2910772"/>
            <a:ext cx="5114684" cy="241862"/>
          </a:xfrm>
          <a:prstGeom prst="rect">
            <a:avLst/>
          </a:prstGeom>
          <a:noFill/>
          <a:ln w="2540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7" name="Rectangle 6"/>
          <p:cNvSpPr/>
          <p:nvPr/>
        </p:nvSpPr>
        <p:spPr bwMode="auto">
          <a:xfrm>
            <a:off x="1354356" y="4070830"/>
            <a:ext cx="501740" cy="310101"/>
          </a:xfrm>
          <a:prstGeom prst="rect">
            <a:avLst/>
          </a:prstGeom>
          <a:noFill/>
          <a:ln w="2540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Tree>
    <p:extLst>
      <p:ext uri="{BB962C8B-B14F-4D97-AF65-F5344CB8AC3E}">
        <p14:creationId xmlns:p14="http://schemas.microsoft.com/office/powerpoint/2010/main" val="1765060653"/>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2</a:t>
            </a:r>
            <a:endParaRPr lang="en-US" dirty="0"/>
          </a:p>
        </p:txBody>
      </p:sp>
      <p:sp>
        <p:nvSpPr>
          <p:cNvPr id="3" name="Content Placeholder 2"/>
          <p:cNvSpPr>
            <a:spLocks noGrp="1"/>
          </p:cNvSpPr>
          <p:nvPr>
            <p:ph idx="1"/>
          </p:nvPr>
        </p:nvSpPr>
        <p:spPr/>
        <p:txBody>
          <a:bodyPr/>
          <a:lstStyle/>
          <a:p>
            <a:r>
              <a:rPr lang="en-US" sz="2800" dirty="0" smtClean="0"/>
              <a:t>Exercise 2 – Review AAS Agreement on Agreement Query</a:t>
            </a:r>
            <a:endParaRPr lang="en-US" sz="2800" dirty="0"/>
          </a:p>
          <a:p>
            <a:pPr lvl="1"/>
            <a:endParaRPr lang="en-US" b="1" dirty="0" smtClean="0">
              <a:solidFill>
                <a:srgbClr val="0000CC"/>
              </a:solidFill>
              <a:sym typeface="Symbol"/>
            </a:endParaRPr>
          </a:p>
          <a:p>
            <a:pPr lvl="1"/>
            <a:endParaRPr lang="en-US" b="1" dirty="0">
              <a:solidFill>
                <a:srgbClr val="0000CC"/>
              </a:solidFill>
            </a:endParaRPr>
          </a:p>
          <a:p>
            <a:pPr marL="0" indent="0">
              <a:buNone/>
            </a:pPr>
            <a:endParaRPr lang="en-US" dirty="0" smtClean="0"/>
          </a:p>
          <a:p>
            <a:endParaRPr lang="en-US" dirty="0" smtClean="0"/>
          </a:p>
        </p:txBody>
      </p:sp>
      <p:sp>
        <p:nvSpPr>
          <p:cNvPr id="4" name="Footer Placeholder 3"/>
          <p:cNvSpPr>
            <a:spLocks noGrp="1"/>
          </p:cNvSpPr>
          <p:nvPr>
            <p:ph type="ftr" sz="quarter" idx="10"/>
          </p:nvPr>
        </p:nvSpPr>
        <p:spPr/>
        <p:txBody>
          <a:bodyPr/>
          <a:lstStyle/>
          <a:p>
            <a:pPr>
              <a:defRPr/>
            </a:pPr>
            <a:r>
              <a:rPr lang="en-US" dirty="0" smtClean="0"/>
              <a:t>CGI Federal Proprietary and Confidential</a:t>
            </a:r>
            <a:endParaRPr lang="en-US" dirty="0"/>
          </a:p>
        </p:txBody>
      </p:sp>
      <p:sp>
        <p:nvSpPr>
          <p:cNvPr id="5" name="Slide Number Placeholder 4"/>
          <p:cNvSpPr>
            <a:spLocks noGrp="1"/>
          </p:cNvSpPr>
          <p:nvPr>
            <p:ph type="sldNum" sz="quarter" idx="11"/>
          </p:nvPr>
        </p:nvSpPr>
        <p:spPr/>
        <p:txBody>
          <a:bodyPr/>
          <a:lstStyle/>
          <a:p>
            <a:pPr>
              <a:defRPr/>
            </a:pPr>
            <a:fld id="{5842F1FC-5FDD-41D6-BAD6-160FC7BE3BC4}" type="slidenum">
              <a:rPr lang="en-US" smtClean="0"/>
              <a:pPr>
                <a:defRPr/>
              </a:pPr>
              <a:t>136</a:t>
            </a:fld>
            <a:endParaRPr lang="en-US" dirty="0"/>
          </a:p>
        </p:txBody>
      </p:sp>
    </p:spTree>
    <p:extLst>
      <p:ext uri="{BB962C8B-B14F-4D97-AF65-F5344CB8AC3E}">
        <p14:creationId xmlns:p14="http://schemas.microsoft.com/office/powerpoint/2010/main" val="1778076169"/>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algn="ctr">
              <a:buNone/>
            </a:pPr>
            <a:endParaRPr lang="en-US" sz="3600" b="1" dirty="0" smtClean="0"/>
          </a:p>
          <a:p>
            <a:pPr algn="ctr">
              <a:buNone/>
            </a:pPr>
            <a:endParaRPr lang="en-US" sz="3600" b="1" dirty="0"/>
          </a:p>
          <a:p>
            <a:pPr algn="ctr">
              <a:buNone/>
            </a:pPr>
            <a:r>
              <a:rPr lang="en-US" sz="3600" b="1" dirty="0" smtClean="0"/>
              <a:t>Segment </a:t>
            </a:r>
            <a:r>
              <a:rPr lang="en-US" sz="3600" b="1" dirty="0"/>
              <a:t>5</a:t>
            </a:r>
            <a:r>
              <a:rPr lang="en-US" sz="3600" b="1" dirty="0" smtClean="0"/>
              <a:t>:</a:t>
            </a:r>
          </a:p>
          <a:p>
            <a:pPr algn="ctr">
              <a:buNone/>
            </a:pPr>
            <a:r>
              <a:rPr lang="en-US" sz="3600" dirty="0" smtClean="0"/>
              <a:t>Pegasys Billing Transactions Overview</a:t>
            </a:r>
            <a:endParaRPr lang="en-US" sz="3600" dirty="0"/>
          </a:p>
        </p:txBody>
      </p:sp>
      <p:sp>
        <p:nvSpPr>
          <p:cNvPr id="4" name="Footer Placeholder 3"/>
          <p:cNvSpPr>
            <a:spLocks noGrp="1"/>
          </p:cNvSpPr>
          <p:nvPr>
            <p:ph type="ftr" sz="quarter" idx="10"/>
          </p:nvPr>
        </p:nvSpPr>
        <p:spPr/>
        <p:txBody>
          <a:bodyPr/>
          <a:lstStyle/>
          <a:p>
            <a:pPr>
              <a:defRPr/>
            </a:pPr>
            <a:r>
              <a:rPr lang="en-US" dirty="0" smtClean="0"/>
              <a:t>CGI Federal Proprietary and Confidential</a:t>
            </a:r>
            <a:endParaRPr lang="en-US" dirty="0"/>
          </a:p>
        </p:txBody>
      </p:sp>
      <p:sp>
        <p:nvSpPr>
          <p:cNvPr id="5" name="Slide Number Placeholder 4"/>
          <p:cNvSpPr>
            <a:spLocks noGrp="1"/>
          </p:cNvSpPr>
          <p:nvPr>
            <p:ph type="sldNum" sz="quarter" idx="11"/>
          </p:nvPr>
        </p:nvSpPr>
        <p:spPr/>
        <p:txBody>
          <a:bodyPr/>
          <a:lstStyle/>
          <a:p>
            <a:pPr>
              <a:defRPr/>
            </a:pPr>
            <a:fld id="{215F2CEC-58A8-492B-AD0D-C2BF1A7F0D89}" type="slidenum">
              <a:rPr lang="en-US" smtClean="0"/>
              <a:pPr>
                <a:defRPr/>
              </a:pPr>
              <a:t>137</a:t>
            </a:fld>
            <a:endParaRPr lang="en-US" dirty="0"/>
          </a:p>
        </p:txBody>
      </p:sp>
    </p:spTree>
    <p:extLst>
      <p:ext uri="{BB962C8B-B14F-4D97-AF65-F5344CB8AC3E}">
        <p14:creationId xmlns:p14="http://schemas.microsoft.com/office/powerpoint/2010/main" val="3677344532"/>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382773" y="2375066"/>
            <a:ext cx="8761228" cy="1208106"/>
          </a:xfrm>
          <a:prstGeom prst="rect">
            <a:avLst/>
          </a:prstGeom>
          <a:solidFill>
            <a:srgbClr val="FFFF0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6146" name="Rectangle 6"/>
          <p:cNvSpPr>
            <a:spLocks noGrp="1" noChangeArrowheads="1"/>
          </p:cNvSpPr>
          <p:nvPr>
            <p:ph type="title"/>
          </p:nvPr>
        </p:nvSpPr>
        <p:spPr/>
        <p:txBody>
          <a:bodyPr/>
          <a:lstStyle/>
          <a:p>
            <a:pPr eaLnBrk="1" hangingPunct="1"/>
            <a:r>
              <a:rPr lang="en-US" dirty="0" smtClean="0"/>
              <a:t>Table of Contents</a:t>
            </a:r>
          </a:p>
        </p:txBody>
      </p:sp>
      <p:sp>
        <p:nvSpPr>
          <p:cNvPr id="7" name="Rectangle 7"/>
          <p:cNvSpPr>
            <a:spLocks noGrp="1" noChangeArrowheads="1"/>
          </p:cNvSpPr>
          <p:nvPr>
            <p:ph idx="1"/>
          </p:nvPr>
        </p:nvSpPr>
        <p:spPr>
          <a:xfrm>
            <a:off x="712788" y="1080655"/>
            <a:ext cx="8229600" cy="5343896"/>
          </a:xfrm>
        </p:spPr>
        <p:txBody>
          <a:bodyPr/>
          <a:lstStyle/>
          <a:p>
            <a:pPr marL="288925" indent="-288925" eaLnBrk="1" hangingPunct="1">
              <a:spcBef>
                <a:spcPts val="600"/>
              </a:spcBef>
              <a:spcAft>
                <a:spcPts val="0"/>
              </a:spcAft>
            </a:pPr>
            <a:r>
              <a:rPr lang="en-US" sz="1600" b="1" dirty="0">
                <a:solidFill>
                  <a:schemeClr val="bg1">
                    <a:lumMod val="50000"/>
                  </a:schemeClr>
                </a:solidFill>
              </a:rPr>
              <a:t>Segment 1:    </a:t>
            </a:r>
            <a:r>
              <a:rPr lang="en-US" sz="1600" dirty="0" smtClean="0">
                <a:solidFill>
                  <a:schemeClr val="bg1">
                    <a:lumMod val="50000"/>
                  </a:schemeClr>
                </a:solidFill>
              </a:rPr>
              <a:t>Detail </a:t>
            </a:r>
            <a:r>
              <a:rPr lang="en-US" sz="1600" dirty="0">
                <a:solidFill>
                  <a:schemeClr val="bg1">
                    <a:lumMod val="50000"/>
                  </a:schemeClr>
                </a:solidFill>
              </a:rPr>
              <a:t>Billing Record (DBR) Overview and Key Concepts</a:t>
            </a:r>
          </a:p>
          <a:p>
            <a:pPr marL="288925" indent="-288925" eaLnBrk="1" hangingPunct="1">
              <a:spcBef>
                <a:spcPts val="600"/>
              </a:spcBef>
              <a:spcAft>
                <a:spcPts val="0"/>
              </a:spcAft>
            </a:pPr>
            <a:r>
              <a:rPr lang="en-US" sz="1600" b="1" dirty="0">
                <a:solidFill>
                  <a:schemeClr val="bg1">
                    <a:lumMod val="50000"/>
                  </a:schemeClr>
                </a:solidFill>
              </a:rPr>
              <a:t>Segment 2:    </a:t>
            </a:r>
            <a:r>
              <a:rPr lang="en-US" sz="1600" dirty="0">
                <a:solidFill>
                  <a:schemeClr val="bg1">
                    <a:lumMod val="50000"/>
                  </a:schemeClr>
                </a:solidFill>
              </a:rPr>
              <a:t>DBRs and Associated Batch Processing </a:t>
            </a:r>
          </a:p>
          <a:p>
            <a:pPr marL="288925" indent="-288925" eaLnBrk="1" hangingPunct="1">
              <a:spcBef>
                <a:spcPts val="600"/>
              </a:spcBef>
              <a:spcAft>
                <a:spcPts val="0"/>
              </a:spcAft>
            </a:pPr>
            <a:r>
              <a:rPr lang="en-US" sz="1600" b="1" dirty="0">
                <a:solidFill>
                  <a:schemeClr val="bg1">
                    <a:lumMod val="50000"/>
                  </a:schemeClr>
                </a:solidFill>
              </a:rPr>
              <a:t>Segment 3:    </a:t>
            </a:r>
            <a:r>
              <a:rPr lang="en-US" sz="1600" dirty="0">
                <a:solidFill>
                  <a:schemeClr val="bg1">
                    <a:lumMod val="50000"/>
                  </a:schemeClr>
                </a:solidFill>
              </a:rPr>
              <a:t>DBR Query	</a:t>
            </a:r>
          </a:p>
          <a:p>
            <a:pPr marL="288925" indent="-288925" eaLnBrk="1" hangingPunct="1">
              <a:spcBef>
                <a:spcPts val="600"/>
              </a:spcBef>
              <a:spcAft>
                <a:spcPts val="0"/>
              </a:spcAft>
            </a:pPr>
            <a:r>
              <a:rPr lang="en-US" sz="1600" b="1" dirty="0">
                <a:solidFill>
                  <a:schemeClr val="bg1">
                    <a:lumMod val="50000"/>
                  </a:schemeClr>
                </a:solidFill>
              </a:rPr>
              <a:t>Segment 4:    </a:t>
            </a:r>
            <a:r>
              <a:rPr lang="en-US" sz="1600" dirty="0">
                <a:solidFill>
                  <a:schemeClr val="bg1">
                    <a:lumMod val="50000"/>
                  </a:schemeClr>
                </a:solidFill>
              </a:rPr>
              <a:t>AAS Agreements</a:t>
            </a:r>
            <a:r>
              <a:rPr lang="en-US" sz="1600" dirty="0" smtClean="0">
                <a:solidFill>
                  <a:schemeClr val="bg1">
                    <a:lumMod val="50000"/>
                  </a:schemeClr>
                </a:solidFill>
              </a:rPr>
              <a:t>		</a:t>
            </a:r>
          </a:p>
          <a:p>
            <a:pPr marL="288925" indent="-288925" eaLnBrk="1" hangingPunct="1">
              <a:spcBef>
                <a:spcPts val="600"/>
              </a:spcBef>
              <a:spcAft>
                <a:spcPts val="0"/>
              </a:spcAft>
            </a:pPr>
            <a:r>
              <a:rPr lang="en-US" sz="1600" b="1" dirty="0" smtClean="0"/>
              <a:t>Segment 5:    </a:t>
            </a:r>
            <a:r>
              <a:rPr lang="en-US" sz="1600" dirty="0" smtClean="0"/>
              <a:t>Pegasys </a:t>
            </a:r>
            <a:r>
              <a:rPr lang="en-US" sz="1600" dirty="0"/>
              <a:t>Billing Transactions </a:t>
            </a:r>
            <a:r>
              <a:rPr lang="en-US" sz="1600" dirty="0" smtClean="0"/>
              <a:t>Overview</a:t>
            </a:r>
          </a:p>
          <a:p>
            <a:pPr marL="625475" lvl="1" indent="-288925" eaLnBrk="1" hangingPunct="1">
              <a:spcBef>
                <a:spcPts val="600"/>
              </a:spcBef>
              <a:spcAft>
                <a:spcPts val="0"/>
              </a:spcAft>
            </a:pPr>
            <a:r>
              <a:rPr lang="en-US" sz="1400" dirty="0" smtClean="0"/>
              <a:t>Billing Documents (BDs)</a:t>
            </a:r>
          </a:p>
          <a:p>
            <a:pPr marL="625475" lvl="1" indent="-288925" eaLnBrk="1" hangingPunct="1">
              <a:spcBef>
                <a:spcPts val="600"/>
              </a:spcBef>
              <a:spcAft>
                <a:spcPts val="0"/>
              </a:spcAft>
            </a:pPr>
            <a:r>
              <a:rPr lang="en-US" sz="1400" dirty="0" smtClean="0"/>
              <a:t>Statements</a:t>
            </a:r>
          </a:p>
          <a:p>
            <a:pPr marL="625475" lvl="1" indent="-288925" eaLnBrk="1" hangingPunct="1">
              <a:spcBef>
                <a:spcPts val="600"/>
              </a:spcBef>
              <a:spcAft>
                <a:spcPts val="0"/>
              </a:spcAft>
            </a:pPr>
            <a:r>
              <a:rPr lang="en-US" sz="1400" dirty="0" smtClean="0"/>
              <a:t>Internal Vouchers (NVs)</a:t>
            </a:r>
          </a:p>
          <a:p>
            <a:pPr marL="288925" indent="-288925" eaLnBrk="1" hangingPunct="1">
              <a:spcBef>
                <a:spcPts val="600"/>
              </a:spcBef>
              <a:spcAft>
                <a:spcPts val="0"/>
              </a:spcAft>
            </a:pPr>
            <a:r>
              <a:rPr lang="en-US" sz="1600" b="1" dirty="0" smtClean="0">
                <a:solidFill>
                  <a:schemeClr val="bg1">
                    <a:lumMod val="50000"/>
                  </a:schemeClr>
                </a:solidFill>
              </a:rPr>
              <a:t>Segment 6:    </a:t>
            </a:r>
            <a:r>
              <a:rPr lang="en-US" sz="1600" dirty="0" smtClean="0">
                <a:solidFill>
                  <a:schemeClr val="bg1">
                    <a:lumMod val="50000"/>
                  </a:schemeClr>
                </a:solidFill>
              </a:rPr>
              <a:t>DBR Billing </a:t>
            </a:r>
            <a:r>
              <a:rPr lang="en-US" sz="1600" dirty="0">
                <a:solidFill>
                  <a:schemeClr val="bg1">
                    <a:lumMod val="50000"/>
                  </a:schemeClr>
                </a:solidFill>
              </a:rPr>
              <a:t>Methods and Resulting </a:t>
            </a:r>
            <a:r>
              <a:rPr lang="en-US" sz="1600" dirty="0" smtClean="0">
                <a:solidFill>
                  <a:schemeClr val="bg1">
                    <a:lumMod val="50000"/>
                  </a:schemeClr>
                </a:solidFill>
              </a:rPr>
              <a:t>Transactions</a:t>
            </a:r>
            <a:endParaRPr lang="en-US" sz="1600" dirty="0">
              <a:solidFill>
                <a:schemeClr val="bg1">
                  <a:lumMod val="50000"/>
                </a:schemeClr>
              </a:solidFill>
            </a:endParaRPr>
          </a:p>
          <a:p>
            <a:pPr marL="288925" indent="-288925" eaLnBrk="1" hangingPunct="1">
              <a:spcBef>
                <a:spcPts val="600"/>
              </a:spcBef>
              <a:spcAft>
                <a:spcPts val="0"/>
              </a:spcAft>
            </a:pPr>
            <a:r>
              <a:rPr lang="en-US" sz="1600" b="1" dirty="0" smtClean="0">
                <a:solidFill>
                  <a:schemeClr val="bg1">
                    <a:lumMod val="50000"/>
                  </a:schemeClr>
                </a:solidFill>
              </a:rPr>
              <a:t>Segment 7:    </a:t>
            </a:r>
            <a:r>
              <a:rPr lang="en-US" sz="1600" dirty="0" smtClean="0">
                <a:solidFill>
                  <a:schemeClr val="bg1">
                    <a:lumMod val="50000"/>
                  </a:schemeClr>
                </a:solidFill>
              </a:rPr>
              <a:t>DBR Billing Processes</a:t>
            </a:r>
            <a:r>
              <a:rPr lang="en-US" sz="1600" dirty="0">
                <a:solidFill>
                  <a:schemeClr val="bg1">
                    <a:lumMod val="50000"/>
                  </a:schemeClr>
                </a:solidFill>
              </a:rPr>
              <a:t>	</a:t>
            </a:r>
            <a:endParaRPr lang="en-US" sz="1600" dirty="0" smtClean="0">
              <a:solidFill>
                <a:schemeClr val="bg1">
                  <a:lumMod val="50000"/>
                </a:schemeClr>
              </a:solidFill>
            </a:endParaRPr>
          </a:p>
          <a:p>
            <a:pPr marL="288925" indent="-288925" eaLnBrk="1" hangingPunct="1">
              <a:spcBef>
                <a:spcPts val="600"/>
              </a:spcBef>
              <a:spcAft>
                <a:spcPts val="0"/>
              </a:spcAft>
            </a:pPr>
            <a:r>
              <a:rPr lang="en-US" sz="1600" b="1" dirty="0">
                <a:solidFill>
                  <a:schemeClr val="bg1">
                    <a:lumMod val="50000"/>
                  </a:schemeClr>
                </a:solidFill>
              </a:rPr>
              <a:t>Segment 8:    </a:t>
            </a:r>
            <a:r>
              <a:rPr lang="en-US" sz="1600" dirty="0">
                <a:solidFill>
                  <a:schemeClr val="bg1">
                    <a:lumMod val="50000"/>
                  </a:schemeClr>
                </a:solidFill>
              </a:rPr>
              <a:t>Advances	</a:t>
            </a:r>
          </a:p>
          <a:p>
            <a:pPr marL="288925" indent="-288925" eaLnBrk="1" hangingPunct="1">
              <a:spcBef>
                <a:spcPts val="600"/>
              </a:spcBef>
              <a:spcAft>
                <a:spcPts val="0"/>
              </a:spcAft>
            </a:pPr>
            <a:r>
              <a:rPr lang="en-US" sz="1600" b="1" dirty="0">
                <a:solidFill>
                  <a:schemeClr val="bg1">
                    <a:lumMod val="50000"/>
                  </a:schemeClr>
                </a:solidFill>
              </a:rPr>
              <a:t>Segment 9:    </a:t>
            </a:r>
            <a:r>
              <a:rPr lang="en-US" sz="1600" dirty="0">
                <a:solidFill>
                  <a:schemeClr val="bg1">
                    <a:lumMod val="50000"/>
                  </a:schemeClr>
                </a:solidFill>
              </a:rPr>
              <a:t>Accruals	</a:t>
            </a:r>
          </a:p>
          <a:p>
            <a:pPr marL="288925" indent="-288925" eaLnBrk="1" hangingPunct="1">
              <a:spcBef>
                <a:spcPts val="600"/>
              </a:spcBef>
              <a:spcAft>
                <a:spcPts val="0"/>
              </a:spcAft>
            </a:pPr>
            <a:r>
              <a:rPr lang="en-US" sz="1600" b="1" dirty="0">
                <a:solidFill>
                  <a:schemeClr val="bg1">
                    <a:lumMod val="50000"/>
                  </a:schemeClr>
                </a:solidFill>
              </a:rPr>
              <a:t>Segment 10:  </a:t>
            </a:r>
            <a:r>
              <a:rPr lang="en-US" sz="1600" dirty="0">
                <a:solidFill>
                  <a:schemeClr val="bg1">
                    <a:lumMod val="50000"/>
                  </a:schemeClr>
                </a:solidFill>
              </a:rPr>
              <a:t>Billing-Related Queries				</a:t>
            </a:r>
          </a:p>
          <a:p>
            <a:pPr marL="288925" indent="-288925" eaLnBrk="1" hangingPunct="1">
              <a:spcBef>
                <a:spcPts val="600"/>
              </a:spcBef>
              <a:spcAft>
                <a:spcPts val="0"/>
              </a:spcAft>
            </a:pPr>
            <a:r>
              <a:rPr lang="en-US" sz="1600" b="1" dirty="0">
                <a:solidFill>
                  <a:schemeClr val="bg1">
                    <a:lumMod val="50000"/>
                  </a:schemeClr>
                </a:solidFill>
              </a:rPr>
              <a:t>Segment 11:  </a:t>
            </a:r>
            <a:r>
              <a:rPr lang="en-US" sz="1600" dirty="0">
                <a:solidFill>
                  <a:schemeClr val="bg1">
                    <a:lumMod val="50000"/>
                  </a:schemeClr>
                </a:solidFill>
              </a:rPr>
              <a:t>Credit Management		</a:t>
            </a:r>
            <a:r>
              <a:rPr lang="en-US" sz="1600" b="1" dirty="0">
                <a:solidFill>
                  <a:schemeClr val="bg1">
                    <a:lumMod val="50000"/>
                  </a:schemeClr>
                </a:solidFill>
              </a:rPr>
              <a:t>		</a:t>
            </a:r>
            <a:endParaRPr lang="en-US" sz="1600" dirty="0">
              <a:solidFill>
                <a:schemeClr val="bg1">
                  <a:lumMod val="50000"/>
                </a:schemeClr>
              </a:solidFill>
            </a:endParaRPr>
          </a:p>
          <a:p>
            <a:pPr marL="288925" indent="-288925" eaLnBrk="1" hangingPunct="1">
              <a:spcBef>
                <a:spcPts val="600"/>
              </a:spcBef>
              <a:spcAft>
                <a:spcPts val="0"/>
              </a:spcAft>
            </a:pPr>
            <a:r>
              <a:rPr lang="en-US" sz="1600" b="1" dirty="0">
                <a:solidFill>
                  <a:schemeClr val="bg1">
                    <a:lumMod val="50000"/>
                  </a:schemeClr>
                </a:solidFill>
              </a:rPr>
              <a:t>Segment 12:  </a:t>
            </a:r>
            <a:r>
              <a:rPr lang="en-US" sz="1600" dirty="0" smtClean="0">
                <a:solidFill>
                  <a:schemeClr val="bg1">
                    <a:lumMod val="50000"/>
                  </a:schemeClr>
                </a:solidFill>
              </a:rPr>
              <a:t>Reports Related to DBR Billing</a:t>
            </a:r>
            <a:r>
              <a:rPr lang="en-US" sz="1600" dirty="0">
                <a:solidFill>
                  <a:schemeClr val="bg1">
                    <a:lumMod val="50000"/>
                  </a:schemeClr>
                </a:solidFill>
              </a:rPr>
              <a:t>			</a:t>
            </a:r>
          </a:p>
          <a:p>
            <a:pPr marL="288925" indent="-288925" eaLnBrk="1" hangingPunct="1">
              <a:spcBef>
                <a:spcPts val="600"/>
              </a:spcBef>
              <a:spcAft>
                <a:spcPts val="0"/>
              </a:spcAft>
            </a:pPr>
            <a:r>
              <a:rPr lang="en-US" sz="1600" b="1" dirty="0">
                <a:solidFill>
                  <a:schemeClr val="bg1">
                    <a:lumMod val="50000"/>
                  </a:schemeClr>
                </a:solidFill>
              </a:rPr>
              <a:t>Segment 13:  </a:t>
            </a:r>
            <a:r>
              <a:rPr lang="en-US" sz="1600" dirty="0">
                <a:solidFill>
                  <a:schemeClr val="bg1">
                    <a:lumMod val="50000"/>
                  </a:schemeClr>
                </a:solidFill>
              </a:rPr>
              <a:t>Mass Import	</a:t>
            </a:r>
            <a:r>
              <a:rPr lang="en-US" sz="1600" dirty="0"/>
              <a:t>					</a:t>
            </a:r>
          </a:p>
        </p:txBody>
      </p:sp>
      <p:sp>
        <p:nvSpPr>
          <p:cNvPr id="5" name="Footer Placeholder 3"/>
          <p:cNvSpPr>
            <a:spLocks noGrp="1"/>
          </p:cNvSpPr>
          <p:nvPr>
            <p:ph type="ftr" sz="quarter" idx="10"/>
          </p:nvPr>
        </p:nvSpPr>
        <p:spPr>
          <a:xfrm>
            <a:off x="457200" y="6553200"/>
            <a:ext cx="7010400" cy="304800"/>
          </a:xfrm>
        </p:spPr>
        <p:txBody>
          <a:bodyPr/>
          <a:lstStyle/>
          <a:p>
            <a:pPr>
              <a:defRPr/>
            </a:pPr>
            <a:r>
              <a:rPr lang="en-US" dirty="0" smtClean="0">
                <a:solidFill>
                  <a:srgbClr val="000000"/>
                </a:solidFill>
              </a:rPr>
              <a:t>CGI Federal Proprietary and Confidential</a:t>
            </a:r>
            <a:endParaRPr lang="en-US" dirty="0">
              <a:solidFill>
                <a:srgbClr val="000000"/>
              </a:solidFill>
            </a:endParaRPr>
          </a:p>
        </p:txBody>
      </p:sp>
      <p:sp>
        <p:nvSpPr>
          <p:cNvPr id="6" name="Slide Number Placeholder 4"/>
          <p:cNvSpPr>
            <a:spLocks noGrp="1"/>
          </p:cNvSpPr>
          <p:nvPr>
            <p:ph type="sldNum" sz="quarter" idx="11"/>
          </p:nvPr>
        </p:nvSpPr>
        <p:spPr>
          <a:xfrm>
            <a:off x="-19056" y="6554121"/>
            <a:ext cx="597876" cy="393079"/>
          </a:xfrm>
          <a:noFill/>
        </p:spPr>
        <p:txBody>
          <a:bodyPr/>
          <a:lstStyle/>
          <a:p>
            <a:fld id="{4FDE1794-EF03-4CEF-8114-7A0F8C08422B}" type="slidenum">
              <a:rPr lang="en-US" smtClean="0">
                <a:solidFill>
                  <a:srgbClr val="000000"/>
                </a:solidFill>
                <a:latin typeface="Arial" pitchFamily="34" charset="0"/>
              </a:rPr>
              <a:pPr/>
              <a:t>138</a:t>
            </a:fld>
            <a:endParaRPr lang="en-US" dirty="0" smtClean="0">
              <a:solidFill>
                <a:srgbClr val="000000"/>
              </a:solidFill>
              <a:latin typeface="Arial" pitchFamily="34" charset="0"/>
            </a:endParaRPr>
          </a:p>
        </p:txBody>
      </p:sp>
    </p:spTree>
    <p:extLst>
      <p:ext uri="{BB962C8B-B14F-4D97-AF65-F5344CB8AC3E}">
        <p14:creationId xmlns:p14="http://schemas.microsoft.com/office/powerpoint/2010/main" val="1356874629"/>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Title 1"/>
          <p:cNvSpPr>
            <a:spLocks noGrp="1"/>
          </p:cNvSpPr>
          <p:nvPr>
            <p:ph type="title"/>
          </p:nvPr>
        </p:nvSpPr>
        <p:spPr/>
        <p:txBody>
          <a:bodyPr/>
          <a:lstStyle/>
          <a:p>
            <a:r>
              <a:rPr lang="en-US" dirty="0" smtClean="0"/>
              <a:t>Billing Document (non-IPAC and IPAC)</a:t>
            </a:r>
          </a:p>
        </p:txBody>
      </p:sp>
      <p:sp>
        <p:nvSpPr>
          <p:cNvPr id="97285" name="Content Placeholder 5"/>
          <p:cNvSpPr>
            <a:spLocks noGrp="1"/>
          </p:cNvSpPr>
          <p:nvPr>
            <p:ph idx="1"/>
          </p:nvPr>
        </p:nvSpPr>
        <p:spPr>
          <a:xfrm>
            <a:off x="390525" y="1143000"/>
            <a:ext cx="8753475" cy="5115162"/>
          </a:xfrm>
        </p:spPr>
        <p:txBody>
          <a:bodyPr/>
          <a:lstStyle/>
          <a:p>
            <a:pPr>
              <a:spcBef>
                <a:spcPts val="500"/>
              </a:spcBef>
              <a:spcAft>
                <a:spcPts val="500"/>
              </a:spcAft>
            </a:pPr>
            <a:r>
              <a:rPr lang="en-US" sz="1800" b="1" u="sng" dirty="0" smtClean="0"/>
              <a:t>Billing Document (BD)</a:t>
            </a:r>
            <a:r>
              <a:rPr lang="en-US" sz="1800" dirty="0"/>
              <a:t> - Performs two billing related functions</a:t>
            </a:r>
            <a:r>
              <a:rPr lang="en-US" sz="1800" dirty="0" smtClean="0"/>
              <a:t>:</a:t>
            </a:r>
          </a:p>
          <a:p>
            <a:pPr marL="679450" lvl="1" indent="-342900">
              <a:spcBef>
                <a:spcPts val="500"/>
              </a:spcBef>
              <a:spcAft>
                <a:spcPts val="500"/>
              </a:spcAft>
              <a:buFont typeface="+mj-lt"/>
              <a:buAutoNum type="arabicPeriod"/>
            </a:pPr>
            <a:r>
              <a:rPr lang="en-US" sz="1800" u="sng" dirty="0" smtClean="0"/>
              <a:t>Facilitates </a:t>
            </a:r>
            <a:r>
              <a:rPr lang="en-US" sz="1800" u="sng" dirty="0"/>
              <a:t>billing</a:t>
            </a:r>
            <a:r>
              <a:rPr lang="en-US" sz="1800" dirty="0"/>
              <a:t> for services rendered or goods delivered</a:t>
            </a:r>
          </a:p>
          <a:p>
            <a:pPr marL="679450" lvl="1" indent="-342900">
              <a:spcBef>
                <a:spcPts val="500"/>
              </a:spcBef>
              <a:spcAft>
                <a:spcPts val="500"/>
              </a:spcAft>
              <a:buFont typeface="+mj-lt"/>
              <a:buAutoNum type="arabicPeriod"/>
            </a:pPr>
            <a:r>
              <a:rPr lang="en-US" sz="1800" u="sng" dirty="0"/>
              <a:t>Records the financial impact</a:t>
            </a:r>
            <a:r>
              <a:rPr lang="en-US" sz="1800" dirty="0"/>
              <a:t> of providing goods/services to external customers:</a:t>
            </a:r>
            <a:endParaRPr lang="en-US" sz="1800" u="sng" dirty="0" smtClean="0"/>
          </a:p>
          <a:p>
            <a:pPr lvl="2">
              <a:spcBef>
                <a:spcPts val="500"/>
              </a:spcBef>
              <a:spcAft>
                <a:spcPts val="500"/>
              </a:spcAft>
            </a:pPr>
            <a:r>
              <a:rPr lang="en-US" sz="1800" u="sng" dirty="0" smtClean="0"/>
              <a:t>General </a:t>
            </a:r>
            <a:r>
              <a:rPr lang="en-US" sz="1800" u="sng" dirty="0"/>
              <a:t>Ledger impact</a:t>
            </a:r>
            <a:r>
              <a:rPr lang="en-US" sz="1800" dirty="0"/>
              <a:t>: Accounts Receivable and Revenue</a:t>
            </a:r>
          </a:p>
          <a:p>
            <a:pPr>
              <a:spcBef>
                <a:spcPts val="500"/>
              </a:spcBef>
              <a:spcAft>
                <a:spcPts val="500"/>
              </a:spcAft>
            </a:pPr>
            <a:r>
              <a:rPr lang="en-US" sz="1800" u="sng" dirty="0" smtClean="0"/>
              <a:t>Two </a:t>
            </a:r>
            <a:r>
              <a:rPr lang="en-US" sz="1800" u="sng" dirty="0"/>
              <a:t>types</a:t>
            </a:r>
            <a:r>
              <a:rPr lang="en-US" sz="1800" dirty="0"/>
              <a:t> of Billing Documents processed </a:t>
            </a:r>
            <a:r>
              <a:rPr lang="en-US" sz="1800" dirty="0" smtClean="0"/>
              <a:t>coinciding </a:t>
            </a:r>
            <a:r>
              <a:rPr lang="en-US" sz="1800" dirty="0"/>
              <a:t>with </a:t>
            </a:r>
            <a:r>
              <a:rPr lang="en-US" sz="1800" dirty="0" smtClean="0"/>
              <a:t>the billing methods used by GSA’s Phase 3 business lines:</a:t>
            </a:r>
            <a:endParaRPr lang="en-US" sz="1800" dirty="0"/>
          </a:p>
          <a:p>
            <a:pPr marL="1025525" lvl="2" indent="-342900">
              <a:spcBef>
                <a:spcPts val="500"/>
              </a:spcBef>
              <a:spcAft>
                <a:spcPts val="500"/>
              </a:spcAft>
              <a:buFont typeface="+mj-lt"/>
              <a:buAutoNum type="arabicPeriod"/>
            </a:pPr>
            <a:r>
              <a:rPr lang="en-US" sz="1800" dirty="0"/>
              <a:t>Non-IPAC</a:t>
            </a:r>
          </a:p>
          <a:p>
            <a:pPr marL="1025525" lvl="2" indent="-342900">
              <a:spcBef>
                <a:spcPts val="500"/>
              </a:spcBef>
              <a:spcAft>
                <a:spcPts val="500"/>
              </a:spcAft>
              <a:buFont typeface="+mj-lt"/>
              <a:buAutoNum type="arabicPeriod"/>
            </a:pPr>
            <a:r>
              <a:rPr lang="en-US" sz="1800" dirty="0"/>
              <a:t>IPAC</a:t>
            </a:r>
          </a:p>
          <a:p>
            <a:pPr>
              <a:spcBef>
                <a:spcPts val="500"/>
              </a:spcBef>
              <a:spcAft>
                <a:spcPts val="500"/>
              </a:spcAft>
            </a:pPr>
            <a:r>
              <a:rPr lang="en-US" sz="1800" dirty="0" smtClean="0"/>
              <a:t>Line Types (default to Normal for all Billing Documents)</a:t>
            </a:r>
          </a:p>
          <a:p>
            <a:pPr lvl="1">
              <a:spcBef>
                <a:spcPts val="500"/>
              </a:spcBef>
              <a:spcAft>
                <a:spcPts val="500"/>
              </a:spcAft>
            </a:pPr>
            <a:r>
              <a:rPr lang="en-US" sz="1800" u="sng" dirty="0" smtClean="0"/>
              <a:t>Normal</a:t>
            </a:r>
            <a:r>
              <a:rPr lang="en-US" sz="1800" dirty="0" smtClean="0"/>
              <a:t> – used to recognize revenue</a:t>
            </a:r>
          </a:p>
          <a:p>
            <a:pPr lvl="1">
              <a:spcBef>
                <a:spcPts val="500"/>
              </a:spcBef>
              <a:spcAft>
                <a:spcPts val="500"/>
              </a:spcAft>
            </a:pPr>
            <a:r>
              <a:rPr lang="en-US" sz="1800" u="sng" dirty="0" smtClean="0"/>
              <a:t>Credit</a:t>
            </a:r>
            <a:r>
              <a:rPr lang="en-US" sz="1800" dirty="0" smtClean="0"/>
              <a:t> </a:t>
            </a:r>
            <a:r>
              <a:rPr lang="en-US" sz="1800" dirty="0"/>
              <a:t>– allows </a:t>
            </a:r>
            <a:r>
              <a:rPr lang="en-US" sz="1800" dirty="0" smtClean="0"/>
              <a:t>the recording of a liability</a:t>
            </a:r>
          </a:p>
          <a:p>
            <a:pPr lvl="1">
              <a:spcBef>
                <a:spcPts val="500"/>
              </a:spcBef>
              <a:spcAft>
                <a:spcPts val="500"/>
              </a:spcAft>
            </a:pPr>
            <a:r>
              <a:rPr lang="en-US" sz="1800" u="sng" dirty="0" smtClean="0"/>
              <a:t>Advance</a:t>
            </a:r>
            <a:r>
              <a:rPr lang="en-US" sz="1800" dirty="0" smtClean="0"/>
              <a:t> – used to perform billing in advance of rendering goods/services</a:t>
            </a:r>
          </a:p>
          <a:p>
            <a:pPr>
              <a:spcBef>
                <a:spcPts val="500"/>
              </a:spcBef>
              <a:spcAft>
                <a:spcPts val="500"/>
              </a:spcAft>
            </a:pPr>
            <a:r>
              <a:rPr lang="en-US" sz="1800" dirty="0" smtClean="0"/>
              <a:t>Attachments can also be added to documents</a:t>
            </a:r>
          </a:p>
          <a:p>
            <a:endParaRPr lang="en-US" sz="2000" dirty="0" smtClean="0"/>
          </a:p>
        </p:txBody>
      </p:sp>
      <p:sp>
        <p:nvSpPr>
          <p:cNvPr id="97283" name="Footer Placeholder 3"/>
          <p:cNvSpPr>
            <a:spLocks noGrp="1"/>
          </p:cNvSpPr>
          <p:nvPr>
            <p:ph type="ftr" sz="quarter" idx="4294967295"/>
          </p:nvPr>
        </p:nvSpPr>
        <p:spPr>
          <a:xfrm>
            <a:off x="386861" y="6553200"/>
            <a:ext cx="7010400" cy="304800"/>
          </a:xfrm>
          <a:prstGeom prst="rect">
            <a:avLst/>
          </a:prstGeom>
          <a:noFill/>
        </p:spPr>
        <p:txBody>
          <a:bodyPr/>
          <a:lstStyle/>
          <a:p>
            <a:r>
              <a:rPr lang="en-US" dirty="0" smtClean="0">
                <a:solidFill>
                  <a:srgbClr val="000000"/>
                </a:solidFill>
                <a:latin typeface="Arial" pitchFamily="34" charset="0"/>
              </a:rPr>
              <a:t>CGI Federal Proprietary and Confidential</a:t>
            </a:r>
          </a:p>
        </p:txBody>
      </p:sp>
      <p:sp>
        <p:nvSpPr>
          <p:cNvPr id="97284" name="Slide Number Placeholder 4"/>
          <p:cNvSpPr>
            <a:spLocks noGrp="1"/>
          </p:cNvSpPr>
          <p:nvPr>
            <p:ph type="sldNum" sz="quarter" idx="11"/>
          </p:nvPr>
        </p:nvSpPr>
        <p:spPr>
          <a:xfrm>
            <a:off x="0" y="6617916"/>
            <a:ext cx="597876" cy="393079"/>
          </a:xfrm>
          <a:noFill/>
        </p:spPr>
        <p:txBody>
          <a:bodyPr/>
          <a:lstStyle/>
          <a:p>
            <a:fld id="{4FDE1794-EF03-4CEF-8114-7A0F8C08422B}" type="slidenum">
              <a:rPr lang="en-US" smtClean="0">
                <a:solidFill>
                  <a:srgbClr val="000000"/>
                </a:solidFill>
                <a:latin typeface="Arial" pitchFamily="34" charset="0"/>
              </a:rPr>
              <a:pPr/>
              <a:t>139</a:t>
            </a:fld>
            <a:endParaRPr lang="en-US" dirty="0" smtClean="0">
              <a:solidFill>
                <a:srgbClr val="000000"/>
              </a:solidFill>
              <a:latin typeface="Arial" pitchFamily="34" charset="0"/>
            </a:endParaRPr>
          </a:p>
        </p:txBody>
      </p:sp>
    </p:spTree>
    <p:extLst>
      <p:ext uri="{BB962C8B-B14F-4D97-AF65-F5344CB8AC3E}">
        <p14:creationId xmlns:p14="http://schemas.microsoft.com/office/powerpoint/2010/main" val="172174681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6"/>
          <p:cNvSpPr>
            <a:spLocks noGrp="1" noChangeArrowheads="1"/>
          </p:cNvSpPr>
          <p:nvPr>
            <p:ph type="title"/>
          </p:nvPr>
        </p:nvSpPr>
        <p:spPr/>
        <p:txBody>
          <a:bodyPr/>
          <a:lstStyle/>
          <a:p>
            <a:pPr eaLnBrk="1" hangingPunct="1"/>
            <a:r>
              <a:rPr lang="en-US" dirty="0" smtClean="0"/>
              <a:t>Billing Methods – Internal</a:t>
            </a:r>
          </a:p>
        </p:txBody>
      </p:sp>
      <p:sp>
        <p:nvSpPr>
          <p:cNvPr id="8197" name="Slide Number Placeholder 4"/>
          <p:cNvSpPr>
            <a:spLocks noGrp="1"/>
          </p:cNvSpPr>
          <p:nvPr>
            <p:ph type="sldNum" sz="quarter" idx="11"/>
          </p:nvPr>
        </p:nvSpPr>
        <p:spPr>
          <a:noFill/>
        </p:spPr>
        <p:txBody>
          <a:bodyPr/>
          <a:lstStyle/>
          <a:p>
            <a:fld id="{45CA2CB0-A36A-4D72-9963-133BB11F8344}" type="slidenum">
              <a:rPr lang="en-US">
                <a:solidFill>
                  <a:srgbClr val="000000"/>
                </a:solidFill>
              </a:rPr>
              <a:pPr/>
              <a:t>14</a:t>
            </a:fld>
            <a:endParaRPr lang="en-US" dirty="0">
              <a:solidFill>
                <a:srgbClr val="000000"/>
              </a:solidFill>
            </a:endParaRPr>
          </a:p>
        </p:txBody>
      </p:sp>
      <p:sp>
        <p:nvSpPr>
          <p:cNvPr id="8195" name="Rectangle 7"/>
          <p:cNvSpPr>
            <a:spLocks noGrp="1" noChangeArrowheads="1"/>
          </p:cNvSpPr>
          <p:nvPr>
            <p:ph idx="12"/>
          </p:nvPr>
        </p:nvSpPr>
        <p:spPr>
          <a:xfrm>
            <a:off x="393406" y="1309964"/>
            <a:ext cx="8750594" cy="4525962"/>
          </a:xfrm>
        </p:spPr>
        <p:txBody>
          <a:bodyPr/>
          <a:lstStyle/>
          <a:p>
            <a:pPr>
              <a:spcBef>
                <a:spcPts val="600"/>
              </a:spcBef>
              <a:spcAft>
                <a:spcPts val="600"/>
              </a:spcAft>
            </a:pPr>
            <a:r>
              <a:rPr lang="en-US" sz="2000" dirty="0" smtClean="0"/>
              <a:t>Internal billing transactions are recorded via </a:t>
            </a:r>
            <a:r>
              <a:rPr lang="en-US" sz="2000" u="sng" dirty="0" smtClean="0"/>
              <a:t>Internal Vouchers</a:t>
            </a:r>
            <a:r>
              <a:rPr lang="en-US" sz="2000" dirty="0" smtClean="0"/>
              <a:t> in Pegasys</a:t>
            </a:r>
          </a:p>
          <a:p>
            <a:pPr lvl="1">
              <a:spcBef>
                <a:spcPts val="600"/>
              </a:spcBef>
              <a:spcAft>
                <a:spcPts val="600"/>
              </a:spcAft>
            </a:pPr>
            <a:endParaRPr lang="en-US" sz="1200" b="1" u="sng" dirty="0" smtClean="0"/>
          </a:p>
          <a:p>
            <a:pPr lvl="1">
              <a:spcBef>
                <a:spcPts val="600"/>
              </a:spcBef>
              <a:spcAft>
                <a:spcPts val="600"/>
              </a:spcAft>
            </a:pPr>
            <a:r>
              <a:rPr lang="en-US" sz="1800" b="1" u="sng" dirty="0" smtClean="0"/>
              <a:t>Internal Voucher (NV)</a:t>
            </a:r>
            <a:r>
              <a:rPr lang="en-US" sz="1800" dirty="0" smtClean="0"/>
              <a:t> – </a:t>
            </a:r>
          </a:p>
          <a:p>
            <a:pPr lvl="2">
              <a:spcBef>
                <a:spcPts val="600"/>
              </a:spcBef>
              <a:spcAft>
                <a:spcPts val="600"/>
              </a:spcAft>
            </a:pPr>
            <a:endParaRPr lang="en-US" sz="1200" dirty="0" smtClean="0"/>
          </a:p>
          <a:p>
            <a:pPr lvl="2">
              <a:spcBef>
                <a:spcPts val="600"/>
              </a:spcBef>
              <a:spcAft>
                <a:spcPts val="600"/>
              </a:spcAft>
            </a:pPr>
            <a:r>
              <a:rPr lang="en-US" sz="1800" dirty="0" smtClean="0"/>
              <a:t>Simultaneously records:</a:t>
            </a:r>
            <a:r>
              <a:rPr lang="en-US" sz="1800" u="sng" dirty="0" smtClean="0"/>
              <a:t> </a:t>
            </a:r>
          </a:p>
          <a:p>
            <a:pPr lvl="3">
              <a:spcBef>
                <a:spcPts val="600"/>
              </a:spcBef>
              <a:spcAft>
                <a:spcPts val="600"/>
              </a:spcAft>
            </a:pPr>
            <a:r>
              <a:rPr lang="en-US" sz="1800" u="sng" dirty="0" smtClean="0"/>
              <a:t>Revenue </a:t>
            </a:r>
            <a:r>
              <a:rPr lang="en-US" sz="1800" dirty="0" smtClean="0"/>
              <a:t>and </a:t>
            </a:r>
            <a:r>
              <a:rPr lang="en-US" sz="1800" u="sng" dirty="0" smtClean="0"/>
              <a:t>increase to Cash </a:t>
            </a:r>
            <a:r>
              <a:rPr lang="en-US" sz="1800" dirty="0" smtClean="0"/>
              <a:t>for </a:t>
            </a:r>
            <a:r>
              <a:rPr lang="en-US" sz="1800" dirty="0"/>
              <a:t>the seller </a:t>
            </a:r>
            <a:endParaRPr lang="en-US" sz="1800" dirty="0" smtClean="0"/>
          </a:p>
          <a:p>
            <a:pPr lvl="3">
              <a:spcBef>
                <a:spcPts val="600"/>
              </a:spcBef>
              <a:spcAft>
                <a:spcPts val="600"/>
              </a:spcAft>
            </a:pPr>
            <a:r>
              <a:rPr lang="en-US" sz="1800" u="sng" dirty="0"/>
              <a:t>E</a:t>
            </a:r>
            <a:r>
              <a:rPr lang="en-US" sz="1800" u="sng" dirty="0" smtClean="0"/>
              <a:t>xpense </a:t>
            </a:r>
            <a:r>
              <a:rPr lang="en-US" sz="1800" dirty="0" smtClean="0"/>
              <a:t>and </a:t>
            </a:r>
            <a:r>
              <a:rPr lang="en-US" sz="1800" u="sng" dirty="0" smtClean="0"/>
              <a:t>decrease to Cash </a:t>
            </a:r>
            <a:r>
              <a:rPr lang="en-US" sz="1800" dirty="0" smtClean="0"/>
              <a:t>for </a:t>
            </a:r>
            <a:r>
              <a:rPr lang="en-US" sz="1800" dirty="0"/>
              <a:t>the buyer</a:t>
            </a:r>
            <a:endParaRPr lang="en-US" sz="1800" dirty="0" smtClean="0"/>
          </a:p>
          <a:p>
            <a:pPr lvl="2">
              <a:spcBef>
                <a:spcPts val="600"/>
              </a:spcBef>
              <a:spcAft>
                <a:spcPts val="600"/>
              </a:spcAft>
            </a:pPr>
            <a:endParaRPr lang="en-US" sz="1200" dirty="0" smtClean="0"/>
          </a:p>
          <a:p>
            <a:pPr lvl="2">
              <a:spcBef>
                <a:spcPts val="600"/>
              </a:spcBef>
              <a:spcAft>
                <a:spcPts val="600"/>
              </a:spcAft>
            </a:pPr>
            <a:r>
              <a:rPr lang="en-US" sz="1800" dirty="0" smtClean="0"/>
              <a:t>Records </a:t>
            </a:r>
            <a:r>
              <a:rPr lang="en-US" sz="1800" u="sng" dirty="0"/>
              <a:t>seller and buyer side</a:t>
            </a:r>
            <a:r>
              <a:rPr lang="en-US" sz="1800" dirty="0"/>
              <a:t> transaction </a:t>
            </a:r>
            <a:r>
              <a:rPr lang="en-US" sz="1800" dirty="0" smtClean="0"/>
              <a:t>information:</a:t>
            </a:r>
          </a:p>
          <a:p>
            <a:pPr lvl="3">
              <a:spcBef>
                <a:spcPts val="600"/>
              </a:spcBef>
              <a:spcAft>
                <a:spcPts val="600"/>
              </a:spcAft>
            </a:pPr>
            <a:r>
              <a:rPr lang="en-US" sz="1800" dirty="0" smtClean="0"/>
              <a:t>Accounting Dimensions</a:t>
            </a:r>
          </a:p>
          <a:p>
            <a:pPr lvl="3">
              <a:spcBef>
                <a:spcPts val="600"/>
              </a:spcBef>
              <a:spcAft>
                <a:spcPts val="600"/>
              </a:spcAft>
            </a:pPr>
            <a:r>
              <a:rPr lang="en-US" sz="1800" dirty="0" smtClean="0"/>
              <a:t>Transaction Types</a:t>
            </a:r>
          </a:p>
        </p:txBody>
      </p:sp>
      <p:sp>
        <p:nvSpPr>
          <p:cNvPr id="5" name="Footer Placeholder 3"/>
          <p:cNvSpPr>
            <a:spLocks noGrp="1"/>
          </p:cNvSpPr>
          <p:nvPr>
            <p:ph type="ftr" sz="quarter" idx="10"/>
          </p:nvPr>
        </p:nvSpPr>
        <p:spPr>
          <a:xfrm>
            <a:off x="457200" y="6553200"/>
            <a:ext cx="7010400" cy="304800"/>
          </a:xfrm>
        </p:spPr>
        <p:txBody>
          <a:bodyPr/>
          <a:lstStyle/>
          <a:p>
            <a:pPr>
              <a:defRPr/>
            </a:pPr>
            <a:r>
              <a:rPr lang="en-US" dirty="0" smtClean="0">
                <a:solidFill>
                  <a:srgbClr val="000000"/>
                </a:solidFill>
              </a:rPr>
              <a:t>CGI Federal Proprietary and Confidential</a:t>
            </a:r>
            <a:endParaRPr lang="en-US" dirty="0">
              <a:solidFill>
                <a:srgbClr val="000000"/>
              </a:solidFill>
            </a:endParaRPr>
          </a:p>
        </p:txBody>
      </p:sp>
    </p:spTree>
    <p:extLst>
      <p:ext uri="{BB962C8B-B14F-4D97-AF65-F5344CB8AC3E}">
        <p14:creationId xmlns:p14="http://schemas.microsoft.com/office/powerpoint/2010/main" val="199309916"/>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Title 1"/>
          <p:cNvSpPr>
            <a:spLocks noGrp="1"/>
          </p:cNvSpPr>
          <p:nvPr>
            <p:ph type="title"/>
          </p:nvPr>
        </p:nvSpPr>
        <p:spPr>
          <a:xfrm>
            <a:off x="423007" y="128953"/>
            <a:ext cx="8320809" cy="809625"/>
          </a:xfrm>
        </p:spPr>
        <p:txBody>
          <a:bodyPr/>
          <a:lstStyle/>
          <a:p>
            <a:r>
              <a:rPr lang="en-US" dirty="0" smtClean="0"/>
              <a:t>Billing Document – Header</a:t>
            </a:r>
          </a:p>
        </p:txBody>
      </p:sp>
      <p:sp>
        <p:nvSpPr>
          <p:cNvPr id="74755" name="Footer Placeholder 3"/>
          <p:cNvSpPr>
            <a:spLocks noGrp="1"/>
          </p:cNvSpPr>
          <p:nvPr>
            <p:ph type="ftr" sz="quarter" idx="4294967295"/>
          </p:nvPr>
        </p:nvSpPr>
        <p:spPr>
          <a:xfrm>
            <a:off x="398585" y="6553200"/>
            <a:ext cx="7010400" cy="304800"/>
          </a:xfrm>
          <a:prstGeom prst="rect">
            <a:avLst/>
          </a:prstGeom>
          <a:noFill/>
        </p:spPr>
        <p:txBody>
          <a:bodyPr/>
          <a:lstStyle/>
          <a:p>
            <a:r>
              <a:rPr lang="en-US" dirty="0" smtClean="0">
                <a:solidFill>
                  <a:srgbClr val="000000"/>
                </a:solidFill>
              </a:rPr>
              <a:t>CGI Federal Proprietary and Confidential</a:t>
            </a:r>
          </a:p>
        </p:txBody>
      </p:sp>
      <p:sp>
        <p:nvSpPr>
          <p:cNvPr id="74756" name="Slide Number Placeholder 4"/>
          <p:cNvSpPr>
            <a:spLocks noGrp="1"/>
          </p:cNvSpPr>
          <p:nvPr>
            <p:ph type="sldNum" sz="quarter" idx="11"/>
          </p:nvPr>
        </p:nvSpPr>
        <p:spPr>
          <a:xfrm>
            <a:off x="1" y="6588369"/>
            <a:ext cx="492368" cy="258519"/>
          </a:xfrm>
          <a:noFill/>
        </p:spPr>
        <p:txBody>
          <a:bodyPr/>
          <a:lstStyle/>
          <a:p>
            <a:fld id="{0BD58750-803C-4953-8A16-6FC6C2710FDC}" type="slidenum">
              <a:rPr lang="en-US" smtClean="0">
                <a:solidFill>
                  <a:srgbClr val="000000"/>
                </a:solidFill>
              </a:rPr>
              <a:pPr/>
              <a:t>140</a:t>
            </a:fld>
            <a:endParaRPr lang="en-US" dirty="0" smtClean="0">
              <a:solidFill>
                <a:srgbClr val="000000"/>
              </a:solidFill>
            </a:endParaRPr>
          </a:p>
        </p:txBody>
      </p:sp>
      <p:sp>
        <p:nvSpPr>
          <p:cNvPr id="74757" name="Rectangle 12"/>
          <p:cNvSpPr>
            <a:spLocks noChangeArrowheads="1"/>
          </p:cNvSpPr>
          <p:nvPr/>
        </p:nvSpPr>
        <p:spPr bwMode="auto">
          <a:xfrm>
            <a:off x="2886075" y="2557463"/>
            <a:ext cx="585788" cy="457200"/>
          </a:xfrm>
          <a:prstGeom prst="rect">
            <a:avLst/>
          </a:prstGeom>
          <a:noFill/>
          <a:ln w="9525" algn="ctr">
            <a:noFill/>
            <a:round/>
            <a:headEnd/>
            <a:tailEnd/>
          </a:ln>
        </p:spPr>
        <p:txBody>
          <a:bodyPr wrap="none" anchor="ctr"/>
          <a:lstStyle/>
          <a:p>
            <a:endParaRPr lang="en-US" dirty="0">
              <a:solidFill>
                <a:srgbClr val="000000"/>
              </a:solidFill>
            </a:endParaRPr>
          </a:p>
        </p:txBody>
      </p:sp>
      <p:pic>
        <p:nvPicPr>
          <p:cNvPr id="368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2991" y="1134139"/>
            <a:ext cx="6269310" cy="4862623"/>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8" name="Content Placeholder 5"/>
          <p:cNvSpPr txBox="1">
            <a:spLocks/>
          </p:cNvSpPr>
          <p:nvPr/>
        </p:nvSpPr>
        <p:spPr bwMode="auto">
          <a:xfrm>
            <a:off x="4465340" y="3823669"/>
            <a:ext cx="4500530" cy="2933391"/>
          </a:xfrm>
          <a:prstGeom prst="rect">
            <a:avLst/>
          </a:prstGeom>
          <a:solidFill>
            <a:schemeClr val="bg1"/>
          </a:solidFill>
          <a:ln w="25400">
            <a:solidFill>
              <a:schemeClr val="tx1"/>
            </a:solidFill>
            <a:miter lim="800000"/>
            <a:headEnd/>
            <a:tailEnd/>
          </a:ln>
        </p:spPr>
        <p:txBody>
          <a:bodyPr vert="horz" wrap="square" lIns="91440" tIns="45720" rIns="91440" bIns="45720" numCol="1" anchor="t" anchorCtr="0" compatLnSpc="1">
            <a:prstTxWarp prst="textNoShape">
              <a:avLst/>
            </a:prstTxWarp>
          </a:bodyPr>
          <a:lst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a:lstStyle>
          <a:p>
            <a:r>
              <a:rPr lang="en-US" sz="1600" b="1" kern="0" dirty="0" smtClean="0"/>
              <a:t>Document Number </a:t>
            </a:r>
            <a:r>
              <a:rPr lang="en-US" sz="1600" kern="0" dirty="0" smtClean="0"/>
              <a:t>– Assigned by the system when the Summarization batch job is executed </a:t>
            </a:r>
          </a:p>
          <a:p>
            <a:r>
              <a:rPr lang="en-US" sz="1600" b="1" kern="0" dirty="0" smtClean="0"/>
              <a:t>Bill Generated Flag </a:t>
            </a:r>
            <a:r>
              <a:rPr lang="en-US" sz="1600" kern="0" dirty="0" smtClean="0"/>
              <a:t>– </a:t>
            </a:r>
            <a:r>
              <a:rPr lang="en-US" sz="1600" dirty="0"/>
              <a:t>Indicates whether or not the bill has been </a:t>
            </a:r>
            <a:r>
              <a:rPr lang="en-US" sz="1600" dirty="0" smtClean="0"/>
              <a:t>generated. Only </a:t>
            </a:r>
            <a:r>
              <a:rPr lang="en-US" sz="1600" dirty="0"/>
              <a:t>viewable after document has </a:t>
            </a:r>
            <a:r>
              <a:rPr lang="en-US" sz="1600" dirty="0" smtClean="0"/>
              <a:t>processed</a:t>
            </a:r>
            <a:endParaRPr lang="en-US" sz="1600" kern="0" dirty="0" smtClean="0"/>
          </a:p>
          <a:p>
            <a:r>
              <a:rPr lang="en-US" sz="1600" b="1" kern="0" dirty="0" smtClean="0"/>
              <a:t>Business Line </a:t>
            </a:r>
            <a:r>
              <a:rPr lang="en-US" sz="1600" kern="0" dirty="0" smtClean="0"/>
              <a:t>– </a:t>
            </a:r>
            <a:r>
              <a:rPr lang="en-US" sz="1600" dirty="0"/>
              <a:t>AASFEDSIM</a:t>
            </a:r>
            <a:r>
              <a:rPr lang="en-US" sz="1600" kern="0" dirty="0" smtClean="0"/>
              <a:t>, </a:t>
            </a:r>
            <a:r>
              <a:rPr lang="en-US" sz="1600" dirty="0"/>
              <a:t>AASREGIT, ITSEXPSER, ITSHSPD12, ITSNATITCM, ITSREGTEL, </a:t>
            </a:r>
            <a:r>
              <a:rPr lang="en-US" sz="1600" dirty="0" smtClean="0"/>
              <a:t>ITSWAN, or IWAC</a:t>
            </a:r>
          </a:p>
          <a:p>
            <a:r>
              <a:rPr lang="en-US" sz="1600" b="1" kern="0" dirty="0" smtClean="0"/>
              <a:t>Vendor Information </a:t>
            </a:r>
            <a:r>
              <a:rPr lang="en-US" sz="1600" kern="0" dirty="0" smtClean="0"/>
              <a:t>– Code, Address Code, and Name of the customer</a:t>
            </a:r>
          </a:p>
          <a:p>
            <a:endParaRPr lang="en-US" sz="1600" kern="0" dirty="0"/>
          </a:p>
        </p:txBody>
      </p:sp>
    </p:spTree>
    <p:extLst>
      <p:ext uri="{BB962C8B-B14F-4D97-AF65-F5344CB8AC3E}">
        <p14:creationId xmlns:p14="http://schemas.microsoft.com/office/powerpoint/2010/main" val="3757148334"/>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bwMode="auto">
          <a:xfrm>
            <a:off x="7836195" y="6030243"/>
            <a:ext cx="1169582" cy="794783"/>
          </a:xfrm>
          <a:prstGeom prst="rect">
            <a:avLst/>
          </a:pr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76802" name="Title 1"/>
          <p:cNvSpPr>
            <a:spLocks noGrp="1"/>
          </p:cNvSpPr>
          <p:nvPr>
            <p:ph type="title"/>
          </p:nvPr>
        </p:nvSpPr>
        <p:spPr>
          <a:xfrm>
            <a:off x="455612" y="331788"/>
            <a:ext cx="8688387" cy="563562"/>
          </a:xfrm>
        </p:spPr>
        <p:txBody>
          <a:bodyPr/>
          <a:lstStyle/>
          <a:p>
            <a:r>
              <a:rPr lang="en-US" dirty="0" smtClean="0"/>
              <a:t>Billing Document – Accounting Line</a:t>
            </a:r>
          </a:p>
        </p:txBody>
      </p:sp>
      <p:sp>
        <p:nvSpPr>
          <p:cNvPr id="76803" name="Footer Placeholder 3"/>
          <p:cNvSpPr>
            <a:spLocks noGrp="1"/>
          </p:cNvSpPr>
          <p:nvPr>
            <p:ph type="ftr" sz="quarter" idx="4294967295"/>
          </p:nvPr>
        </p:nvSpPr>
        <p:spPr>
          <a:xfrm>
            <a:off x="442913" y="6553200"/>
            <a:ext cx="7010400" cy="304800"/>
          </a:xfrm>
          <a:prstGeom prst="rect">
            <a:avLst/>
          </a:prstGeom>
          <a:noFill/>
        </p:spPr>
        <p:txBody>
          <a:bodyPr/>
          <a:lstStyle/>
          <a:p>
            <a:r>
              <a:rPr lang="en-US" dirty="0" smtClean="0">
                <a:solidFill>
                  <a:srgbClr val="000000"/>
                </a:solidFill>
              </a:rPr>
              <a:t>CGI Federal Proprietary and Confidential</a:t>
            </a:r>
          </a:p>
        </p:txBody>
      </p:sp>
      <p:sp>
        <p:nvSpPr>
          <p:cNvPr id="76804" name="Slide Number Placeholder 4"/>
          <p:cNvSpPr>
            <a:spLocks noGrp="1"/>
          </p:cNvSpPr>
          <p:nvPr>
            <p:ph type="sldNum" sz="quarter" idx="11"/>
          </p:nvPr>
        </p:nvSpPr>
        <p:spPr>
          <a:xfrm>
            <a:off x="0" y="6588369"/>
            <a:ext cx="472437" cy="258519"/>
          </a:xfrm>
          <a:noFill/>
        </p:spPr>
        <p:txBody>
          <a:bodyPr/>
          <a:lstStyle/>
          <a:p>
            <a:fld id="{11019E10-50BD-4BD8-988F-DA75DAA313F5}" type="slidenum">
              <a:rPr lang="en-US" smtClean="0">
                <a:solidFill>
                  <a:srgbClr val="000000"/>
                </a:solidFill>
              </a:rPr>
              <a:pPr/>
              <a:t>141</a:t>
            </a:fld>
            <a:endParaRPr lang="en-US" dirty="0" smtClean="0">
              <a:solidFill>
                <a:srgbClr val="000000"/>
              </a:solidFill>
            </a:endParaRPr>
          </a:p>
        </p:txBody>
      </p:sp>
      <p:pic>
        <p:nvPicPr>
          <p:cNvPr id="378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3671" y="1316334"/>
            <a:ext cx="5667375" cy="3438525"/>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8" name="Content Placeholder 5"/>
          <p:cNvSpPr txBox="1">
            <a:spLocks/>
          </p:cNvSpPr>
          <p:nvPr/>
        </p:nvSpPr>
        <p:spPr bwMode="auto">
          <a:xfrm>
            <a:off x="6163541" y="1104405"/>
            <a:ext cx="2742954" cy="4975761"/>
          </a:xfrm>
          <a:prstGeom prst="rect">
            <a:avLst/>
          </a:prstGeom>
          <a:noFill/>
          <a:ln w="25400">
            <a:solidFill>
              <a:schemeClr val="tx1"/>
            </a:solidFill>
            <a:miter lim="800000"/>
            <a:headEnd/>
            <a:tailEnd/>
          </a:ln>
        </p:spPr>
        <p:txBody>
          <a:bodyPr vert="horz" wrap="square" lIns="91440" tIns="45720" rIns="91440" bIns="45720" numCol="1" anchor="t" anchorCtr="0" compatLnSpc="1">
            <a:prstTxWarp prst="textNoShape">
              <a:avLst/>
            </a:prstTxWarp>
          </a:bodyPr>
          <a:lst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a:lstStyle>
          <a:p>
            <a:r>
              <a:rPr lang="en-US" sz="1400" b="1" kern="0" dirty="0" smtClean="0"/>
              <a:t>Line Type </a:t>
            </a:r>
            <a:r>
              <a:rPr lang="en-US" sz="1400" kern="0" dirty="0" smtClean="0"/>
              <a:t>– Indicates </a:t>
            </a:r>
            <a:r>
              <a:rPr lang="en-US" sz="1400" kern="0" dirty="0"/>
              <a:t>the type of transaction recorded on the accounting </a:t>
            </a:r>
            <a:r>
              <a:rPr lang="en-US" sz="1400" kern="0" dirty="0" smtClean="0"/>
              <a:t>line</a:t>
            </a:r>
            <a:br>
              <a:rPr lang="en-US" sz="1400" kern="0" dirty="0" smtClean="0"/>
            </a:br>
            <a:endParaRPr lang="en-US" sz="1400" kern="0" dirty="0" smtClean="0"/>
          </a:p>
          <a:p>
            <a:r>
              <a:rPr lang="en-US" sz="1400" b="1" kern="0" dirty="0" smtClean="0"/>
              <a:t>Billing Status </a:t>
            </a:r>
            <a:r>
              <a:rPr lang="en-US" sz="1400" kern="0" dirty="0" smtClean="0"/>
              <a:t>– Billed or Unbilled</a:t>
            </a:r>
          </a:p>
          <a:p>
            <a:endParaRPr lang="en-US" sz="1200" kern="0" dirty="0" smtClean="0"/>
          </a:p>
          <a:p>
            <a:r>
              <a:rPr lang="en-US" sz="1400" b="1" kern="0" dirty="0" smtClean="0"/>
              <a:t>Transaction</a:t>
            </a:r>
            <a:r>
              <a:rPr lang="en-US" sz="1400" kern="0" dirty="0" smtClean="0"/>
              <a:t> </a:t>
            </a:r>
            <a:r>
              <a:rPr lang="en-US" sz="1400" b="1" kern="0" dirty="0" smtClean="0"/>
              <a:t>Type</a:t>
            </a:r>
            <a:r>
              <a:rPr lang="en-US" sz="1400" kern="0" dirty="0" smtClean="0"/>
              <a:t> – </a:t>
            </a:r>
            <a:r>
              <a:rPr lang="en-US" sz="1400" dirty="0"/>
              <a:t>A</a:t>
            </a:r>
            <a:r>
              <a:rPr lang="en-US" sz="1400" dirty="0" smtClean="0"/>
              <a:t>lphanumeric </a:t>
            </a:r>
            <a:r>
              <a:rPr lang="en-US" sz="1400" dirty="0"/>
              <a:t>code used in combination with the </a:t>
            </a:r>
            <a:r>
              <a:rPr lang="en-US" sz="1400" dirty="0" smtClean="0"/>
              <a:t>transaction’s </a:t>
            </a:r>
            <a:r>
              <a:rPr lang="en-US" sz="1400" dirty="0"/>
              <a:t>document </a:t>
            </a:r>
            <a:r>
              <a:rPr lang="en-US" sz="1400" dirty="0" smtClean="0"/>
              <a:t>type</a:t>
            </a:r>
            <a:r>
              <a:rPr lang="en-US" sz="1400" dirty="0"/>
              <a:t> </a:t>
            </a:r>
            <a:r>
              <a:rPr lang="en-US" sz="1400" dirty="0" smtClean="0"/>
              <a:t>to </a:t>
            </a:r>
            <a:r>
              <a:rPr lang="en-US" sz="1400" dirty="0"/>
              <a:t>infer </a:t>
            </a:r>
            <a:r>
              <a:rPr lang="en-US" sz="1400" dirty="0" smtClean="0"/>
              <a:t>General Ledger </a:t>
            </a:r>
            <a:r>
              <a:rPr lang="en-US" sz="1400" dirty="0"/>
              <a:t>postings</a:t>
            </a:r>
            <a:r>
              <a:rPr lang="en-US" sz="1400" kern="0" dirty="0" smtClean="0"/>
              <a:t/>
            </a:r>
            <a:br>
              <a:rPr lang="en-US" sz="1400" kern="0" dirty="0" smtClean="0"/>
            </a:br>
            <a:endParaRPr lang="en-US" sz="1200" kern="0" dirty="0" smtClean="0"/>
          </a:p>
          <a:p>
            <a:r>
              <a:rPr lang="en-US" sz="1400" b="1" kern="0" dirty="0" smtClean="0"/>
              <a:t>Receivable Type </a:t>
            </a:r>
            <a:r>
              <a:rPr lang="en-US" sz="1400" kern="0" dirty="0" smtClean="0"/>
              <a:t>– Used by flexible definitions as well as batch processes</a:t>
            </a:r>
          </a:p>
          <a:p>
            <a:pPr marL="0" indent="0">
              <a:buNone/>
            </a:pPr>
            <a:endParaRPr lang="en-US" sz="1200" kern="0" dirty="0" smtClean="0"/>
          </a:p>
          <a:p>
            <a:r>
              <a:rPr lang="en-US" sz="1400" b="1" kern="0" dirty="0"/>
              <a:t>Bill Print </a:t>
            </a:r>
            <a:r>
              <a:rPr lang="en-US" sz="1400" kern="0" dirty="0" smtClean="0"/>
              <a:t>– </a:t>
            </a:r>
            <a:r>
              <a:rPr lang="en-US" sz="1400" dirty="0" smtClean="0"/>
              <a:t>Determines </a:t>
            </a:r>
            <a:r>
              <a:rPr lang="en-US" sz="1400" dirty="0"/>
              <a:t>if this bill is printed or is suppressed</a:t>
            </a:r>
          </a:p>
          <a:p>
            <a:endParaRPr lang="en-US" sz="1400" b="1" kern="0" dirty="0"/>
          </a:p>
        </p:txBody>
      </p:sp>
      <p:pic>
        <p:nvPicPr>
          <p:cNvPr id="3789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3671" y="5119466"/>
            <a:ext cx="3924300" cy="638175"/>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493828007"/>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6802" name="Title 1"/>
          <p:cNvSpPr>
            <a:spLocks noGrp="1"/>
          </p:cNvSpPr>
          <p:nvPr>
            <p:ph type="title"/>
          </p:nvPr>
        </p:nvSpPr>
        <p:spPr>
          <a:xfrm>
            <a:off x="455612" y="331788"/>
            <a:ext cx="8688387" cy="563562"/>
          </a:xfrm>
        </p:spPr>
        <p:txBody>
          <a:bodyPr/>
          <a:lstStyle/>
          <a:p>
            <a:r>
              <a:rPr lang="en-US" dirty="0" smtClean="0"/>
              <a:t>Billing Documents – Accounting Line</a:t>
            </a:r>
          </a:p>
        </p:txBody>
      </p:sp>
      <p:sp>
        <p:nvSpPr>
          <p:cNvPr id="7" name="Content Placeholder 2"/>
          <p:cNvSpPr>
            <a:spLocks noGrp="1"/>
          </p:cNvSpPr>
          <p:nvPr>
            <p:ph idx="1"/>
          </p:nvPr>
        </p:nvSpPr>
        <p:spPr>
          <a:xfrm>
            <a:off x="712788" y="1484416"/>
            <a:ext cx="8229600" cy="5068784"/>
          </a:xfrm>
        </p:spPr>
        <p:txBody>
          <a:bodyPr/>
          <a:lstStyle/>
          <a:p>
            <a:endParaRPr lang="en-US" sz="2200" dirty="0" smtClean="0"/>
          </a:p>
          <a:p>
            <a:r>
              <a:rPr lang="en-US" sz="2200" dirty="0" smtClean="0"/>
              <a:t>All AAS BDs must have Agreement Number and Agreement Line Number information</a:t>
            </a:r>
          </a:p>
          <a:p>
            <a:endParaRPr lang="en-US" sz="2200" dirty="0"/>
          </a:p>
          <a:p>
            <a:endParaRPr lang="en-US" sz="2200" dirty="0" smtClean="0"/>
          </a:p>
          <a:p>
            <a:endParaRPr lang="en-US" sz="2200" dirty="0" smtClean="0"/>
          </a:p>
          <a:p>
            <a:endParaRPr lang="en-US" sz="2200" dirty="0"/>
          </a:p>
          <a:p>
            <a:r>
              <a:rPr lang="en-US" sz="2200" dirty="0" smtClean="0"/>
              <a:t>This reference will cause </a:t>
            </a:r>
            <a:r>
              <a:rPr lang="en-US" sz="2200" u="sng" dirty="0" smtClean="0"/>
              <a:t>updates to the Agreement Entity</a:t>
            </a:r>
            <a:r>
              <a:rPr lang="en-US" sz="2200" dirty="0" smtClean="0"/>
              <a:t> to occur dynamically as documents are processed</a:t>
            </a:r>
            <a:endParaRPr lang="en-US" sz="2200" dirty="0"/>
          </a:p>
        </p:txBody>
      </p:sp>
      <p:sp>
        <p:nvSpPr>
          <p:cNvPr id="76803" name="Footer Placeholder 3"/>
          <p:cNvSpPr>
            <a:spLocks noGrp="1"/>
          </p:cNvSpPr>
          <p:nvPr>
            <p:ph type="ftr" sz="quarter" idx="10"/>
          </p:nvPr>
        </p:nvSpPr>
        <p:spPr>
          <a:xfrm>
            <a:off x="442913" y="6553200"/>
            <a:ext cx="7010400" cy="304800"/>
          </a:xfrm>
          <a:prstGeom prst="rect">
            <a:avLst/>
          </a:prstGeom>
          <a:noFill/>
        </p:spPr>
        <p:txBody>
          <a:bodyPr/>
          <a:lstStyle/>
          <a:p>
            <a:r>
              <a:rPr lang="en-US" dirty="0" smtClean="0">
                <a:solidFill>
                  <a:srgbClr val="000000"/>
                </a:solidFill>
              </a:rPr>
              <a:t>CGI Federal Proprietary and Confidential</a:t>
            </a:r>
          </a:p>
        </p:txBody>
      </p:sp>
      <p:sp>
        <p:nvSpPr>
          <p:cNvPr id="76804" name="Slide Number Placeholder 4"/>
          <p:cNvSpPr>
            <a:spLocks noGrp="1"/>
          </p:cNvSpPr>
          <p:nvPr>
            <p:ph type="sldNum" sz="quarter" idx="11"/>
          </p:nvPr>
        </p:nvSpPr>
        <p:spPr>
          <a:xfrm>
            <a:off x="0" y="6588369"/>
            <a:ext cx="472437" cy="258519"/>
          </a:xfrm>
          <a:noFill/>
        </p:spPr>
        <p:txBody>
          <a:bodyPr/>
          <a:lstStyle/>
          <a:p>
            <a:fld id="{11019E10-50BD-4BD8-988F-DA75DAA313F5}" type="slidenum">
              <a:rPr lang="en-US" smtClean="0">
                <a:solidFill>
                  <a:srgbClr val="000000"/>
                </a:solidFill>
              </a:rPr>
              <a:pPr/>
              <a:t>142</a:t>
            </a:fld>
            <a:endParaRPr lang="en-US" dirty="0" smtClean="0">
              <a:solidFill>
                <a:srgbClr val="000000"/>
              </a:solidFill>
            </a:endParaRPr>
          </a:p>
        </p:txBody>
      </p:sp>
      <p:pic>
        <p:nvPicPr>
          <p:cNvPr id="3277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0537" y="3019425"/>
            <a:ext cx="8550049" cy="676275"/>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2135389936"/>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Credits</a:t>
            </a:r>
            <a:endParaRPr lang="en-US" dirty="0"/>
          </a:p>
        </p:txBody>
      </p:sp>
      <p:sp>
        <p:nvSpPr>
          <p:cNvPr id="3" name="Content Placeholder 2"/>
          <p:cNvSpPr>
            <a:spLocks noGrp="1"/>
          </p:cNvSpPr>
          <p:nvPr>
            <p:ph idx="1"/>
          </p:nvPr>
        </p:nvSpPr>
        <p:spPr>
          <a:xfrm>
            <a:off x="641536" y="1216253"/>
            <a:ext cx="8229600" cy="4525962"/>
          </a:xfrm>
        </p:spPr>
        <p:txBody>
          <a:bodyPr/>
          <a:lstStyle/>
          <a:p>
            <a:pPr>
              <a:spcBef>
                <a:spcPts val="600"/>
              </a:spcBef>
              <a:spcAft>
                <a:spcPts val="600"/>
              </a:spcAft>
            </a:pPr>
            <a:r>
              <a:rPr lang="en-US" sz="1800" dirty="0" smtClean="0"/>
              <a:t>Credits </a:t>
            </a:r>
            <a:r>
              <a:rPr lang="en-US" sz="1800" dirty="0"/>
              <a:t>refer to money owed by GSA back to the customer and may be </a:t>
            </a:r>
            <a:r>
              <a:rPr lang="en-US" sz="1800" b="1" u="sng" dirty="0"/>
              <a:t>generated due to</a:t>
            </a:r>
            <a:r>
              <a:rPr lang="en-US" sz="1800" dirty="0"/>
              <a:t>:</a:t>
            </a:r>
          </a:p>
          <a:p>
            <a:pPr marL="679450" lvl="1" indent="-342900">
              <a:spcBef>
                <a:spcPts val="600"/>
              </a:spcBef>
              <a:spcAft>
                <a:spcPts val="600"/>
              </a:spcAft>
              <a:buFont typeface="+mj-lt"/>
              <a:buAutoNum type="arabicPeriod"/>
            </a:pPr>
            <a:r>
              <a:rPr lang="en-US" sz="1600" dirty="0" smtClean="0"/>
              <a:t>Rate </a:t>
            </a:r>
            <a:r>
              <a:rPr lang="en-US" sz="1600" dirty="0"/>
              <a:t>changes</a:t>
            </a:r>
          </a:p>
          <a:p>
            <a:pPr marL="679450" lvl="1" indent="-342900">
              <a:spcBef>
                <a:spcPts val="600"/>
              </a:spcBef>
              <a:spcAft>
                <a:spcPts val="600"/>
              </a:spcAft>
              <a:buFont typeface="+mj-lt"/>
              <a:buAutoNum type="arabicPeriod"/>
            </a:pPr>
            <a:r>
              <a:rPr lang="en-US" sz="1600" dirty="0" smtClean="0"/>
              <a:t>Exemptions</a:t>
            </a:r>
            <a:endParaRPr lang="en-US" sz="1600" dirty="0"/>
          </a:p>
          <a:p>
            <a:pPr marL="679450" lvl="1" indent="-342900">
              <a:spcBef>
                <a:spcPts val="600"/>
              </a:spcBef>
              <a:spcAft>
                <a:spcPts val="600"/>
              </a:spcAft>
              <a:buFont typeface="+mj-lt"/>
              <a:buAutoNum type="arabicPeriod"/>
            </a:pPr>
            <a:r>
              <a:rPr lang="en-US" sz="1600" dirty="0" smtClean="0"/>
              <a:t>Billing </a:t>
            </a:r>
            <a:r>
              <a:rPr lang="en-US" sz="1600" dirty="0"/>
              <a:t>Errors - resolution of </a:t>
            </a:r>
            <a:r>
              <a:rPr lang="en-US" sz="1600" dirty="0" smtClean="0"/>
              <a:t>disputes/chargebacks</a:t>
            </a:r>
          </a:p>
          <a:p>
            <a:pPr>
              <a:spcBef>
                <a:spcPts val="600"/>
              </a:spcBef>
              <a:spcAft>
                <a:spcPts val="600"/>
              </a:spcAft>
            </a:pPr>
            <a:endParaRPr lang="en-US" sz="800" dirty="0"/>
          </a:p>
          <a:p>
            <a:pPr>
              <a:spcBef>
                <a:spcPts val="600"/>
              </a:spcBef>
              <a:spcAft>
                <a:spcPts val="600"/>
              </a:spcAft>
            </a:pPr>
            <a:r>
              <a:rPr lang="en-US" sz="1800" dirty="0" smtClean="0"/>
              <a:t>Credits </a:t>
            </a:r>
            <a:r>
              <a:rPr lang="en-US" sz="1800" dirty="0"/>
              <a:t>are recorded in Pegasys using Billing Document </a:t>
            </a:r>
            <a:r>
              <a:rPr lang="en-US" sz="1800" b="1" u="sng" dirty="0"/>
              <a:t>'Credit' Line Type</a:t>
            </a:r>
          </a:p>
          <a:p>
            <a:pPr>
              <a:spcBef>
                <a:spcPts val="600"/>
              </a:spcBef>
              <a:spcAft>
                <a:spcPts val="600"/>
              </a:spcAft>
            </a:pPr>
            <a:endParaRPr lang="en-US" sz="800" dirty="0"/>
          </a:p>
          <a:p>
            <a:pPr>
              <a:spcBef>
                <a:spcPts val="600"/>
              </a:spcBef>
              <a:spcAft>
                <a:spcPts val="600"/>
              </a:spcAft>
            </a:pPr>
            <a:r>
              <a:rPr lang="en-US" sz="1800" dirty="0" smtClean="0"/>
              <a:t>Credits can </a:t>
            </a:r>
            <a:r>
              <a:rPr lang="en-US" sz="1800" dirty="0"/>
              <a:t>be </a:t>
            </a:r>
            <a:r>
              <a:rPr lang="en-US" sz="1800" dirty="0" smtClean="0"/>
              <a:t>generated </a:t>
            </a:r>
            <a:r>
              <a:rPr lang="en-US" sz="1800" dirty="0"/>
              <a:t>for </a:t>
            </a:r>
            <a:r>
              <a:rPr lang="en-US" sz="1800" dirty="0" smtClean="0"/>
              <a:t>all billing methods:</a:t>
            </a:r>
          </a:p>
          <a:p>
            <a:pPr lvl="1">
              <a:spcBef>
                <a:spcPts val="600"/>
              </a:spcBef>
              <a:spcAft>
                <a:spcPts val="600"/>
              </a:spcAft>
            </a:pPr>
            <a:r>
              <a:rPr lang="en-US" sz="1600" dirty="0" smtClean="0"/>
              <a:t>Non-IPAC</a:t>
            </a:r>
          </a:p>
          <a:p>
            <a:pPr lvl="1">
              <a:spcBef>
                <a:spcPts val="600"/>
              </a:spcBef>
              <a:spcAft>
                <a:spcPts val="600"/>
              </a:spcAft>
            </a:pPr>
            <a:r>
              <a:rPr lang="en-US" sz="1600" dirty="0" smtClean="0"/>
              <a:t>IPAC</a:t>
            </a:r>
          </a:p>
          <a:p>
            <a:pPr lvl="1">
              <a:spcBef>
                <a:spcPts val="600"/>
              </a:spcBef>
              <a:spcAft>
                <a:spcPts val="600"/>
              </a:spcAft>
            </a:pPr>
            <a:r>
              <a:rPr lang="en-US" sz="1600" dirty="0" smtClean="0"/>
              <a:t>Interfund/Intrafund</a:t>
            </a:r>
            <a:endParaRPr lang="en-US" sz="1600" dirty="0"/>
          </a:p>
          <a:p>
            <a:pPr lvl="2">
              <a:spcBef>
                <a:spcPts val="600"/>
              </a:spcBef>
              <a:spcAft>
                <a:spcPts val="600"/>
              </a:spcAft>
            </a:pPr>
            <a:r>
              <a:rPr lang="en-US" sz="1600" dirty="0" smtClean="0"/>
              <a:t>Note: Pegasys </a:t>
            </a:r>
            <a:r>
              <a:rPr lang="en-US" sz="1600" dirty="0"/>
              <a:t>supports </a:t>
            </a:r>
            <a:r>
              <a:rPr lang="en-US" sz="1600" u="sng" dirty="0"/>
              <a:t>negative Internal Voucher (NV) accounting lines</a:t>
            </a:r>
            <a:r>
              <a:rPr lang="en-US" sz="1600" dirty="0"/>
              <a:t> to record Interfund/Intrafund credits</a:t>
            </a:r>
          </a:p>
        </p:txBody>
      </p:sp>
      <p:sp>
        <p:nvSpPr>
          <p:cNvPr id="4" name="Footer Placeholder 3"/>
          <p:cNvSpPr>
            <a:spLocks noGrp="1"/>
          </p:cNvSpPr>
          <p:nvPr>
            <p:ph type="ftr" sz="quarter" idx="10"/>
          </p:nvPr>
        </p:nvSpPr>
        <p:spPr/>
        <p:txBody>
          <a:bodyPr/>
          <a:lstStyle/>
          <a:p>
            <a:pPr>
              <a:defRPr/>
            </a:pPr>
            <a:r>
              <a:rPr lang="en-US" dirty="0" smtClean="0"/>
              <a:t>CGI Federal Proprietary and Confidential</a:t>
            </a:r>
            <a:endParaRPr lang="en-US" dirty="0"/>
          </a:p>
        </p:txBody>
      </p:sp>
      <p:sp>
        <p:nvSpPr>
          <p:cNvPr id="5" name="Slide Number Placeholder 4"/>
          <p:cNvSpPr>
            <a:spLocks noGrp="1"/>
          </p:cNvSpPr>
          <p:nvPr>
            <p:ph type="sldNum" sz="quarter" idx="11"/>
          </p:nvPr>
        </p:nvSpPr>
        <p:spPr/>
        <p:txBody>
          <a:bodyPr/>
          <a:lstStyle/>
          <a:p>
            <a:pPr>
              <a:defRPr/>
            </a:pPr>
            <a:fld id="{5842F1FC-5FDD-41D6-BAD6-160FC7BE3BC4}" type="slidenum">
              <a:rPr lang="en-US" smtClean="0"/>
              <a:pPr>
                <a:defRPr/>
              </a:pPr>
              <a:t>143</a:t>
            </a:fld>
            <a:endParaRPr lang="en-US" dirty="0"/>
          </a:p>
        </p:txBody>
      </p:sp>
      <p:pic>
        <p:nvPicPr>
          <p:cNvPr id="63385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07991" y="4171409"/>
            <a:ext cx="2790825" cy="1295400"/>
          </a:xfrm>
          <a:prstGeom prst="rect">
            <a:avLst/>
          </a:prstGeom>
          <a:noFill/>
          <a:ln w="317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83178694"/>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6"/>
          <p:cNvSpPr>
            <a:spLocks noGrp="1" noChangeArrowheads="1"/>
          </p:cNvSpPr>
          <p:nvPr>
            <p:ph type="title"/>
          </p:nvPr>
        </p:nvSpPr>
        <p:spPr/>
        <p:txBody>
          <a:bodyPr/>
          <a:lstStyle/>
          <a:p>
            <a:pPr eaLnBrk="1" hangingPunct="1"/>
            <a:r>
              <a:rPr lang="en-US" dirty="0" smtClean="0"/>
              <a:t>Credits</a:t>
            </a:r>
          </a:p>
        </p:txBody>
      </p:sp>
      <p:sp>
        <p:nvSpPr>
          <p:cNvPr id="8195" name="Rectangle 7"/>
          <p:cNvSpPr>
            <a:spLocks noGrp="1" noChangeArrowheads="1"/>
          </p:cNvSpPr>
          <p:nvPr>
            <p:ph idx="1"/>
          </p:nvPr>
        </p:nvSpPr>
        <p:spPr>
          <a:xfrm>
            <a:off x="469900" y="1240971"/>
            <a:ext cx="8472488" cy="4918529"/>
          </a:xfrm>
        </p:spPr>
        <p:txBody>
          <a:bodyPr/>
          <a:lstStyle/>
          <a:p>
            <a:pPr>
              <a:spcBef>
                <a:spcPts val="0"/>
              </a:spcBef>
              <a:spcAft>
                <a:spcPts val="600"/>
              </a:spcAft>
            </a:pPr>
            <a:r>
              <a:rPr lang="en-US" sz="2000" dirty="0" smtClean="0"/>
              <a:t>Credits are created:</a:t>
            </a:r>
          </a:p>
          <a:p>
            <a:pPr lvl="1">
              <a:spcBef>
                <a:spcPts val="0"/>
              </a:spcBef>
              <a:spcAft>
                <a:spcPts val="600"/>
              </a:spcAft>
            </a:pPr>
            <a:r>
              <a:rPr lang="en-US" sz="1800" dirty="0"/>
              <a:t>Automatically </a:t>
            </a:r>
            <a:r>
              <a:rPr lang="en-US" sz="1800" b="1" u="sng" dirty="0"/>
              <a:t>via the Summarization Batch Process </a:t>
            </a:r>
            <a:r>
              <a:rPr lang="en-US" sz="1800" dirty="0"/>
              <a:t>(i.e., summarizing credit Detail Billing Records from feeder systems and generating Billing Documents with “Credit” line type) </a:t>
            </a:r>
            <a:endParaRPr lang="en-US" sz="1800" dirty="0" smtClean="0"/>
          </a:p>
          <a:p>
            <a:pPr lvl="1">
              <a:spcBef>
                <a:spcPts val="0"/>
              </a:spcBef>
              <a:spcAft>
                <a:spcPts val="600"/>
              </a:spcAft>
            </a:pPr>
            <a:r>
              <a:rPr lang="en-US" sz="1800" b="1" u="sng" dirty="0" smtClean="0"/>
              <a:t>Manually</a:t>
            </a:r>
            <a:r>
              <a:rPr lang="en-US" sz="1800" dirty="0" smtClean="0"/>
              <a:t> (i.e., creating a Billing Document with “Credit” line type)</a:t>
            </a:r>
          </a:p>
          <a:p>
            <a:pPr lvl="1">
              <a:spcBef>
                <a:spcPts val="0"/>
              </a:spcBef>
              <a:spcAft>
                <a:spcPts val="600"/>
              </a:spcAft>
            </a:pPr>
            <a:endParaRPr lang="en-US" sz="1800" dirty="0" smtClean="0"/>
          </a:p>
          <a:p>
            <a:pPr>
              <a:spcBef>
                <a:spcPts val="0"/>
              </a:spcBef>
              <a:spcAft>
                <a:spcPts val="600"/>
              </a:spcAft>
            </a:pPr>
            <a:r>
              <a:rPr lang="en-US" sz="2000" dirty="0" smtClean="0"/>
              <a:t>Via the Credit Application Worksheet and Automated Credit Application Batch Process, Credits can be:</a:t>
            </a:r>
          </a:p>
          <a:p>
            <a:pPr marL="688975" lvl="1" indent="-342900">
              <a:spcBef>
                <a:spcPts val="0"/>
              </a:spcBef>
              <a:spcAft>
                <a:spcPts val="600"/>
              </a:spcAft>
            </a:pPr>
            <a:r>
              <a:rPr lang="en-US" sz="1800" b="1" u="sng" dirty="0" smtClean="0"/>
              <a:t>Applied against another bill or the current bill</a:t>
            </a:r>
          </a:p>
          <a:p>
            <a:pPr marL="688975" lvl="1" indent="-342900">
              <a:spcBef>
                <a:spcPts val="0"/>
              </a:spcBef>
              <a:spcAft>
                <a:spcPts val="600"/>
              </a:spcAft>
            </a:pPr>
            <a:r>
              <a:rPr lang="en-US" sz="1800" b="1" u="sng" dirty="0" smtClean="0"/>
              <a:t>Refunded to the customer </a:t>
            </a:r>
          </a:p>
          <a:p>
            <a:pPr marL="688975" lvl="1" indent="-342900">
              <a:spcBef>
                <a:spcPts val="0"/>
              </a:spcBef>
              <a:spcAft>
                <a:spcPts val="600"/>
              </a:spcAft>
            </a:pPr>
            <a:r>
              <a:rPr lang="en-US" sz="1800" b="1" u="sng" dirty="0" smtClean="0"/>
              <a:t>Transferred to Treasury</a:t>
            </a:r>
          </a:p>
          <a:p>
            <a:pPr marL="688975" lvl="1" indent="-342900">
              <a:spcBef>
                <a:spcPts val="0"/>
              </a:spcBef>
              <a:spcAft>
                <a:spcPts val="600"/>
              </a:spcAft>
            </a:pPr>
            <a:endParaRPr lang="en-US" sz="1800" dirty="0" smtClean="0"/>
          </a:p>
          <a:p>
            <a:pPr marL="352425" indent="-342900">
              <a:spcBef>
                <a:spcPts val="0"/>
              </a:spcBef>
              <a:spcAft>
                <a:spcPts val="600"/>
              </a:spcAft>
            </a:pPr>
            <a:r>
              <a:rPr lang="en-US" sz="2000" dirty="0" smtClean="0"/>
              <a:t>Credits will be discussed in detail in Segment 10, Credit Management</a:t>
            </a:r>
          </a:p>
        </p:txBody>
      </p:sp>
      <p:sp>
        <p:nvSpPr>
          <p:cNvPr id="8196" name="Footer Placeholder 3"/>
          <p:cNvSpPr>
            <a:spLocks noGrp="1"/>
          </p:cNvSpPr>
          <p:nvPr>
            <p:ph type="ftr" sz="quarter" idx="10"/>
          </p:nvPr>
        </p:nvSpPr>
        <p:spPr>
          <a:noFill/>
        </p:spPr>
        <p:txBody>
          <a:bodyPr/>
          <a:lstStyle/>
          <a:p>
            <a:r>
              <a:rPr lang="en-US" dirty="0" smtClean="0"/>
              <a:t>CGI Federal Proprietary and Confidential</a:t>
            </a:r>
          </a:p>
        </p:txBody>
      </p:sp>
      <p:sp>
        <p:nvSpPr>
          <p:cNvPr id="8197" name="Slide Number Placeholder 4"/>
          <p:cNvSpPr>
            <a:spLocks noGrp="1"/>
          </p:cNvSpPr>
          <p:nvPr>
            <p:ph type="sldNum" sz="quarter" idx="11"/>
          </p:nvPr>
        </p:nvSpPr>
        <p:spPr>
          <a:noFill/>
        </p:spPr>
        <p:txBody>
          <a:bodyPr/>
          <a:lstStyle/>
          <a:p>
            <a:fld id="{45CA2CB0-A36A-4D72-9963-133BB11F8344}" type="slidenum">
              <a:rPr lang="en-US"/>
              <a:pPr/>
              <a:t>144</a:t>
            </a:fld>
            <a:endParaRPr lang="en-US" dirty="0"/>
          </a:p>
        </p:txBody>
      </p:sp>
    </p:spTree>
    <p:extLst>
      <p:ext uri="{BB962C8B-B14F-4D97-AF65-F5344CB8AC3E}">
        <p14:creationId xmlns:p14="http://schemas.microsoft.com/office/powerpoint/2010/main" val="3072071517"/>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bwMode="auto">
          <a:xfrm>
            <a:off x="7836195" y="6030243"/>
            <a:ext cx="1169582" cy="794783"/>
          </a:xfrm>
          <a:prstGeom prst="rect">
            <a:avLst/>
          </a:pr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pic>
        <p:nvPicPr>
          <p:cNvPr id="337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980" y="4781750"/>
            <a:ext cx="5037146" cy="117872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r>
              <a:rPr lang="en-US" dirty="0" smtClean="0"/>
              <a:t>Billing Document – Office Addresses</a:t>
            </a:r>
            <a:endParaRPr lang="en-US" dirty="0"/>
          </a:p>
        </p:txBody>
      </p:sp>
      <p:sp>
        <p:nvSpPr>
          <p:cNvPr id="5" name="Slide Number Placeholder 4"/>
          <p:cNvSpPr>
            <a:spLocks noGrp="1"/>
          </p:cNvSpPr>
          <p:nvPr>
            <p:ph type="sldNum" sz="quarter" idx="11"/>
          </p:nvPr>
        </p:nvSpPr>
        <p:spPr/>
        <p:txBody>
          <a:bodyPr/>
          <a:lstStyle/>
          <a:p>
            <a:pPr>
              <a:defRPr/>
            </a:pPr>
            <a:fld id="{5842F1FC-5FDD-41D6-BAD6-160FC7BE3BC4}" type="slidenum">
              <a:rPr lang="en-US" smtClean="0"/>
              <a:pPr>
                <a:defRPr/>
              </a:pPr>
              <a:t>145</a:t>
            </a:fld>
            <a:endParaRPr lang="en-US" dirty="0"/>
          </a:p>
        </p:txBody>
      </p:sp>
      <p:sp>
        <p:nvSpPr>
          <p:cNvPr id="8" name="TextBox 7"/>
          <p:cNvSpPr txBox="1"/>
          <p:nvPr/>
        </p:nvSpPr>
        <p:spPr>
          <a:xfrm>
            <a:off x="390526" y="1154990"/>
            <a:ext cx="4410074" cy="4875181"/>
          </a:xfrm>
          <a:prstGeom prst="rect">
            <a:avLst/>
          </a:prstGeom>
          <a:noFill/>
        </p:spPr>
        <p:txBody>
          <a:bodyPr wrap="square" rtlCol="0">
            <a:spAutoFit/>
          </a:bodyPr>
          <a:lstStyle/>
          <a:p>
            <a:pPr marL="231775" indent="-231775" eaLnBrk="0" hangingPunct="0">
              <a:spcBef>
                <a:spcPct val="20000"/>
              </a:spcBef>
              <a:buClr>
                <a:srgbClr val="AF242B"/>
              </a:buClr>
              <a:buSzPct val="75000"/>
              <a:buFont typeface="Wingdings" pitchFamily="2" charset="2"/>
              <a:buChar char="w"/>
            </a:pPr>
            <a:endParaRPr lang="en-US" dirty="0">
              <a:latin typeface="+mn-lt"/>
            </a:endParaRPr>
          </a:p>
          <a:p>
            <a:pPr eaLnBrk="0" hangingPunct="0">
              <a:spcBef>
                <a:spcPct val="20000"/>
              </a:spcBef>
              <a:buClr>
                <a:srgbClr val="AF242B"/>
              </a:buClr>
              <a:buSzPct val="75000"/>
            </a:pPr>
            <a:endParaRPr lang="en-US" dirty="0">
              <a:latin typeface="+mn-lt"/>
            </a:endParaRPr>
          </a:p>
          <a:p>
            <a:pPr marL="231775" indent="-231775" eaLnBrk="0" hangingPunct="0">
              <a:spcBef>
                <a:spcPct val="20000"/>
              </a:spcBef>
              <a:buClr>
                <a:srgbClr val="AF242B"/>
              </a:buClr>
              <a:buSzPct val="75000"/>
              <a:buFont typeface="Wingdings" pitchFamily="2" charset="2"/>
              <a:buChar char="w"/>
            </a:pPr>
            <a:r>
              <a:rPr lang="en-US" dirty="0" smtClean="0">
                <a:latin typeface="+mn-lt"/>
              </a:rPr>
              <a:t>The </a:t>
            </a:r>
            <a:r>
              <a:rPr lang="en-US" dirty="0">
                <a:latin typeface="+mn-lt"/>
              </a:rPr>
              <a:t>Office Addresses tab records the applicable GSA </a:t>
            </a:r>
            <a:r>
              <a:rPr lang="en-US" b="1" u="sng" dirty="0">
                <a:latin typeface="+mn-lt"/>
              </a:rPr>
              <a:t>Remit To office address information</a:t>
            </a:r>
            <a:r>
              <a:rPr lang="en-US" dirty="0">
                <a:latin typeface="+mn-lt"/>
              </a:rPr>
              <a:t> (Office Type, Office, Office </a:t>
            </a:r>
            <a:r>
              <a:rPr lang="en-US" dirty="0" smtClean="0">
                <a:latin typeface="+mn-lt"/>
              </a:rPr>
              <a:t>Address)</a:t>
            </a:r>
          </a:p>
          <a:p>
            <a:pPr marL="688975" lvl="1" indent="-231775" eaLnBrk="0" hangingPunct="0">
              <a:spcBef>
                <a:spcPct val="20000"/>
              </a:spcBef>
              <a:buClr>
                <a:srgbClr val="AF242B"/>
              </a:buClr>
              <a:buSzPct val="75000"/>
              <a:buFont typeface="Wingdings" pitchFamily="2" charset="2"/>
              <a:buChar char="w"/>
            </a:pPr>
            <a:r>
              <a:rPr lang="en-US" dirty="0" smtClean="0">
                <a:latin typeface="+mn-lt"/>
              </a:rPr>
              <a:t>Office Type</a:t>
            </a:r>
          </a:p>
          <a:p>
            <a:pPr marL="688975" lvl="1" indent="-231775" eaLnBrk="0" hangingPunct="0">
              <a:spcBef>
                <a:spcPct val="20000"/>
              </a:spcBef>
              <a:buClr>
                <a:srgbClr val="AF242B"/>
              </a:buClr>
              <a:buSzPct val="75000"/>
              <a:buFont typeface="Wingdings" pitchFamily="2" charset="2"/>
              <a:buChar char="w"/>
            </a:pPr>
            <a:r>
              <a:rPr lang="en-US" dirty="0" smtClean="0">
                <a:latin typeface="+mn-lt"/>
              </a:rPr>
              <a:t>Address</a:t>
            </a:r>
          </a:p>
          <a:p>
            <a:pPr marL="688975" lvl="1" indent="-231775" eaLnBrk="0" hangingPunct="0">
              <a:spcBef>
                <a:spcPct val="20000"/>
              </a:spcBef>
              <a:buClr>
                <a:srgbClr val="AF242B"/>
              </a:buClr>
              <a:buSzPct val="75000"/>
              <a:buFont typeface="Wingdings" pitchFamily="2" charset="2"/>
              <a:buChar char="w"/>
            </a:pPr>
            <a:endParaRPr lang="en-US" sz="800" dirty="0" smtClean="0">
              <a:latin typeface="+mn-lt"/>
            </a:endParaRPr>
          </a:p>
          <a:p>
            <a:pPr marL="231775" indent="-231775" eaLnBrk="0" hangingPunct="0">
              <a:spcBef>
                <a:spcPct val="20000"/>
              </a:spcBef>
              <a:buClr>
                <a:srgbClr val="AF242B"/>
              </a:buClr>
              <a:buSzPct val="75000"/>
              <a:buFont typeface="Wingdings" pitchFamily="2" charset="2"/>
              <a:buChar char="w"/>
            </a:pPr>
            <a:r>
              <a:rPr lang="en-US" dirty="0" smtClean="0">
                <a:latin typeface="+mn-lt"/>
              </a:rPr>
              <a:t>The Remit to Office information is presented to the customer on the PDF </a:t>
            </a:r>
            <a:r>
              <a:rPr lang="en-US" dirty="0">
                <a:latin typeface="+mn-lt"/>
              </a:rPr>
              <a:t>s</a:t>
            </a:r>
            <a:r>
              <a:rPr lang="en-US" dirty="0" smtClean="0">
                <a:latin typeface="+mn-lt"/>
              </a:rPr>
              <a:t>tatement in VCSS</a:t>
            </a:r>
          </a:p>
          <a:p>
            <a:pPr marL="231775" indent="-231775" eaLnBrk="0" hangingPunct="0">
              <a:spcBef>
                <a:spcPct val="20000"/>
              </a:spcBef>
              <a:buClr>
                <a:srgbClr val="AF242B"/>
              </a:buClr>
              <a:buSzPct val="75000"/>
              <a:buFont typeface="Wingdings" pitchFamily="2" charset="2"/>
              <a:buChar char="w"/>
            </a:pPr>
            <a:endParaRPr lang="en-US" sz="800" dirty="0" smtClean="0">
              <a:latin typeface="+mn-lt"/>
            </a:endParaRPr>
          </a:p>
          <a:p>
            <a:pPr eaLnBrk="0" hangingPunct="0">
              <a:spcBef>
                <a:spcPct val="20000"/>
              </a:spcBef>
              <a:buClr>
                <a:srgbClr val="AF242B"/>
              </a:buClr>
              <a:buSzPct val="75000"/>
            </a:pPr>
            <a:endParaRPr lang="en-US" sz="1200" dirty="0" smtClean="0">
              <a:latin typeface="+mn-lt"/>
            </a:endParaRPr>
          </a:p>
          <a:p>
            <a:pPr marL="231775" indent="-231775" eaLnBrk="0" hangingPunct="0">
              <a:spcBef>
                <a:spcPct val="20000"/>
              </a:spcBef>
              <a:buClr>
                <a:srgbClr val="AF242B"/>
              </a:buClr>
              <a:buSzPct val="75000"/>
            </a:pPr>
            <a:endParaRPr lang="en-US" dirty="0" smtClean="0"/>
          </a:p>
          <a:p>
            <a:pPr marL="231775" indent="-231775" eaLnBrk="0" hangingPunct="0">
              <a:spcBef>
                <a:spcPct val="20000"/>
              </a:spcBef>
              <a:buClr>
                <a:srgbClr val="AF242B"/>
              </a:buClr>
              <a:buSzPct val="75000"/>
            </a:pPr>
            <a:endParaRPr lang="en-US" dirty="0" smtClean="0"/>
          </a:p>
          <a:p>
            <a:endParaRPr lang="en-US" dirty="0"/>
          </a:p>
        </p:txBody>
      </p:sp>
      <p:sp>
        <p:nvSpPr>
          <p:cNvPr id="3" name="Rectangle 2"/>
          <p:cNvSpPr/>
          <p:nvPr/>
        </p:nvSpPr>
        <p:spPr bwMode="auto">
          <a:xfrm>
            <a:off x="522980" y="4781750"/>
            <a:ext cx="4678412" cy="1178726"/>
          </a:xfrm>
          <a:prstGeom prst="rect">
            <a:avLst/>
          </a:prstGeom>
          <a:noFill/>
          <a:ln w="2857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pic>
        <p:nvPicPr>
          <p:cNvPr id="3379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61497" y="1743076"/>
            <a:ext cx="4371290" cy="4551654"/>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10" name="Footer Placeholder 3"/>
          <p:cNvSpPr>
            <a:spLocks noGrp="1"/>
          </p:cNvSpPr>
          <p:nvPr>
            <p:ph type="ftr" sz="quarter" idx="10"/>
          </p:nvPr>
        </p:nvSpPr>
        <p:spPr>
          <a:xfrm>
            <a:off x="457200" y="6553200"/>
            <a:ext cx="7010400" cy="304800"/>
          </a:xfrm>
          <a:noFill/>
        </p:spPr>
        <p:txBody>
          <a:bodyPr/>
          <a:lstStyle/>
          <a:p>
            <a:r>
              <a:rPr lang="en-US" dirty="0" smtClean="0"/>
              <a:t>CGI Federal Proprietary and Confidential</a:t>
            </a:r>
          </a:p>
        </p:txBody>
      </p:sp>
    </p:spTree>
    <p:extLst>
      <p:ext uri="{BB962C8B-B14F-4D97-AF65-F5344CB8AC3E}">
        <p14:creationId xmlns:p14="http://schemas.microsoft.com/office/powerpoint/2010/main" val="3750694256"/>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613" y="331788"/>
            <a:ext cx="8106496" cy="563562"/>
          </a:xfrm>
        </p:spPr>
        <p:txBody>
          <a:bodyPr/>
          <a:lstStyle/>
          <a:p>
            <a:r>
              <a:rPr lang="en-US" dirty="0" smtClean="0"/>
              <a:t>Billing Document –</a:t>
            </a:r>
            <a:r>
              <a:rPr lang="en-US" dirty="0"/>
              <a:t> </a:t>
            </a:r>
            <a:r>
              <a:rPr lang="en-US" dirty="0" smtClean="0"/>
              <a:t>Detail Billing Record Search</a:t>
            </a:r>
            <a:endParaRPr lang="en-US" dirty="0"/>
          </a:p>
        </p:txBody>
      </p:sp>
      <p:sp>
        <p:nvSpPr>
          <p:cNvPr id="3" name="Content Placeholder 2"/>
          <p:cNvSpPr>
            <a:spLocks noGrp="1"/>
          </p:cNvSpPr>
          <p:nvPr>
            <p:ph idx="1"/>
          </p:nvPr>
        </p:nvSpPr>
        <p:spPr>
          <a:xfrm>
            <a:off x="546533" y="1061877"/>
            <a:ext cx="8229600" cy="4525962"/>
          </a:xfrm>
        </p:spPr>
        <p:txBody>
          <a:bodyPr/>
          <a:lstStyle/>
          <a:p>
            <a:r>
              <a:rPr lang="en-US" sz="2000" dirty="0"/>
              <a:t>Associated DBRs can be identified on the Detail Billing Record Search Tab </a:t>
            </a:r>
            <a:endParaRPr lang="en-US" sz="2000" dirty="0" smtClean="0"/>
          </a:p>
          <a:p>
            <a:pPr lvl="1"/>
            <a:r>
              <a:rPr lang="en-US" sz="1800" dirty="0" smtClean="0"/>
              <a:t>Existing Detail Billing Records can be </a:t>
            </a:r>
            <a:r>
              <a:rPr lang="en-US" sz="1800" u="sng" dirty="0" smtClean="0"/>
              <a:t>searched for</a:t>
            </a:r>
            <a:r>
              <a:rPr lang="en-US" sz="1800" dirty="0" smtClean="0"/>
              <a:t> and </a:t>
            </a:r>
            <a:r>
              <a:rPr lang="en-US" sz="1800" u="sng" dirty="0" smtClean="0"/>
              <a:t>viewed</a:t>
            </a:r>
          </a:p>
          <a:p>
            <a:pPr lvl="1"/>
            <a:r>
              <a:rPr lang="en-US" sz="1800" b="1" u="sng" dirty="0" smtClean="0"/>
              <a:t>Add</a:t>
            </a:r>
            <a:r>
              <a:rPr lang="en-US" sz="1800" dirty="0" smtClean="0"/>
              <a:t> - new DBRs can be created</a:t>
            </a:r>
          </a:p>
          <a:p>
            <a:pPr lvl="1"/>
            <a:endParaRPr lang="en-US" sz="1800" dirty="0" smtClean="0"/>
          </a:p>
        </p:txBody>
      </p:sp>
      <p:sp>
        <p:nvSpPr>
          <p:cNvPr id="5" name="Slide Number Placeholder 4"/>
          <p:cNvSpPr>
            <a:spLocks noGrp="1"/>
          </p:cNvSpPr>
          <p:nvPr>
            <p:ph type="sldNum" sz="quarter" idx="11"/>
          </p:nvPr>
        </p:nvSpPr>
        <p:spPr/>
        <p:txBody>
          <a:bodyPr/>
          <a:lstStyle/>
          <a:p>
            <a:pPr>
              <a:defRPr/>
            </a:pPr>
            <a:fld id="{5842F1FC-5FDD-41D6-BAD6-160FC7BE3BC4}" type="slidenum">
              <a:rPr lang="en-US" smtClean="0"/>
              <a:pPr>
                <a:defRPr/>
              </a:pPr>
              <a:t>146</a:t>
            </a:fld>
            <a:endParaRPr lang="en-US" dirty="0"/>
          </a:p>
        </p:txBody>
      </p:sp>
      <p:pic>
        <p:nvPicPr>
          <p:cNvPr id="635907"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81246" y="2504098"/>
            <a:ext cx="5730193" cy="4266713"/>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07133372"/>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613" y="331788"/>
            <a:ext cx="8320252" cy="563562"/>
          </a:xfrm>
        </p:spPr>
        <p:txBody>
          <a:bodyPr/>
          <a:lstStyle/>
          <a:p>
            <a:r>
              <a:rPr lang="en-US" dirty="0" smtClean="0"/>
              <a:t>Billing Document – Modified Detail Billing Record</a:t>
            </a:r>
            <a:endParaRPr lang="en-US" dirty="0"/>
          </a:p>
        </p:txBody>
      </p:sp>
      <p:sp>
        <p:nvSpPr>
          <p:cNvPr id="3" name="Content Placeholder 2"/>
          <p:cNvSpPr>
            <a:spLocks noGrp="1"/>
          </p:cNvSpPr>
          <p:nvPr>
            <p:ph idx="1"/>
          </p:nvPr>
        </p:nvSpPr>
        <p:spPr>
          <a:xfrm>
            <a:off x="772164" y="1275633"/>
            <a:ext cx="8229600" cy="4525962"/>
          </a:xfrm>
        </p:spPr>
        <p:txBody>
          <a:bodyPr/>
          <a:lstStyle/>
          <a:p>
            <a:r>
              <a:rPr lang="en-US" sz="1800" dirty="0" smtClean="0"/>
              <a:t>The Modify Detail Billing Records tab can be used to </a:t>
            </a:r>
            <a:r>
              <a:rPr lang="en-US" sz="1800" b="1" u="sng" dirty="0" smtClean="0"/>
              <a:t>add</a:t>
            </a:r>
            <a:r>
              <a:rPr lang="en-US" sz="1800" dirty="0" smtClean="0"/>
              <a:t> or </a:t>
            </a:r>
            <a:r>
              <a:rPr lang="en-US" sz="1800" b="1" u="sng" dirty="0" smtClean="0"/>
              <a:t>change</a:t>
            </a:r>
            <a:r>
              <a:rPr lang="en-US" sz="1800" dirty="0" smtClean="0"/>
              <a:t> DBRs</a:t>
            </a:r>
            <a:r>
              <a:rPr lang="en-US" sz="1800" dirty="0"/>
              <a:t> </a:t>
            </a:r>
            <a:r>
              <a:rPr lang="en-US" sz="1800" dirty="0" smtClean="0"/>
              <a:t>in a Billing Document’s </a:t>
            </a:r>
            <a:r>
              <a:rPr lang="en-US" sz="1800" b="1" u="sng" dirty="0" smtClean="0"/>
              <a:t>Correct</a:t>
            </a:r>
            <a:r>
              <a:rPr lang="en-US" sz="1800" dirty="0" smtClean="0"/>
              <a:t> or </a:t>
            </a:r>
            <a:r>
              <a:rPr lang="en-US" sz="1800" b="1" u="sng" dirty="0" smtClean="0"/>
              <a:t>Amend</a:t>
            </a:r>
            <a:r>
              <a:rPr lang="en-US" sz="1800" dirty="0" smtClean="0"/>
              <a:t> mode</a:t>
            </a:r>
          </a:p>
          <a:p>
            <a:r>
              <a:rPr lang="en-US" sz="1800" dirty="0" smtClean="0"/>
              <a:t>Actions:</a:t>
            </a:r>
          </a:p>
          <a:p>
            <a:pPr lvl="1"/>
            <a:r>
              <a:rPr lang="en-US" sz="1800" b="1" u="sng" dirty="0" smtClean="0"/>
              <a:t>Add</a:t>
            </a:r>
            <a:r>
              <a:rPr lang="en-US" sz="1800" dirty="0" smtClean="0"/>
              <a:t> – Create new DBR on BD</a:t>
            </a:r>
          </a:p>
          <a:p>
            <a:pPr lvl="1"/>
            <a:r>
              <a:rPr lang="en-US" sz="1800" b="1" u="sng" dirty="0" smtClean="0"/>
              <a:t>Copy</a:t>
            </a:r>
            <a:r>
              <a:rPr lang="en-US" sz="1800" dirty="0" smtClean="0"/>
              <a:t> – Copy existing DBR on BD</a:t>
            </a:r>
          </a:p>
          <a:p>
            <a:pPr lvl="1"/>
            <a:r>
              <a:rPr lang="en-US" sz="1800" b="1" u="sng" dirty="0" smtClean="0"/>
              <a:t>Disassociate</a:t>
            </a:r>
            <a:r>
              <a:rPr lang="en-US" sz="1800" dirty="0" smtClean="0"/>
              <a:t> – Remove DBR from BD</a:t>
            </a:r>
            <a:endParaRPr lang="en-US" sz="1800" dirty="0"/>
          </a:p>
        </p:txBody>
      </p:sp>
      <p:sp>
        <p:nvSpPr>
          <p:cNvPr id="5" name="Slide Number Placeholder 4"/>
          <p:cNvSpPr>
            <a:spLocks noGrp="1"/>
          </p:cNvSpPr>
          <p:nvPr>
            <p:ph type="sldNum" sz="quarter" idx="11"/>
          </p:nvPr>
        </p:nvSpPr>
        <p:spPr/>
        <p:txBody>
          <a:bodyPr/>
          <a:lstStyle/>
          <a:p>
            <a:pPr>
              <a:defRPr/>
            </a:pPr>
            <a:fld id="{5842F1FC-5FDD-41D6-BAD6-160FC7BE3BC4}" type="slidenum">
              <a:rPr lang="en-US" smtClean="0"/>
              <a:pPr>
                <a:defRPr/>
              </a:pPr>
              <a:t>147</a:t>
            </a:fld>
            <a:endParaRPr lang="en-US" dirty="0"/>
          </a:p>
        </p:txBody>
      </p:sp>
      <p:pic>
        <p:nvPicPr>
          <p:cNvPr id="348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3521" y="3569216"/>
            <a:ext cx="7705725" cy="1762125"/>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6" name="Footer Placeholder 3"/>
          <p:cNvSpPr>
            <a:spLocks noGrp="1"/>
          </p:cNvSpPr>
          <p:nvPr>
            <p:ph type="ftr" sz="quarter" idx="10"/>
          </p:nvPr>
        </p:nvSpPr>
        <p:spPr>
          <a:xfrm>
            <a:off x="457200" y="6553200"/>
            <a:ext cx="7010400" cy="304800"/>
          </a:xfrm>
          <a:noFill/>
        </p:spPr>
        <p:txBody>
          <a:bodyPr/>
          <a:lstStyle/>
          <a:p>
            <a:r>
              <a:rPr lang="en-US" dirty="0" smtClean="0"/>
              <a:t>CGI Federal Proprietary and Confidential</a:t>
            </a:r>
          </a:p>
        </p:txBody>
      </p:sp>
    </p:spTree>
    <p:extLst>
      <p:ext uri="{BB962C8B-B14F-4D97-AF65-F5344CB8AC3E}">
        <p14:creationId xmlns:p14="http://schemas.microsoft.com/office/powerpoint/2010/main" val="3722215796"/>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Billing Document – Attachments</a:t>
            </a:r>
            <a:endParaRPr lang="en-US" dirty="0"/>
          </a:p>
        </p:txBody>
      </p:sp>
      <p:sp>
        <p:nvSpPr>
          <p:cNvPr id="3" name="Footer Placeholder 2"/>
          <p:cNvSpPr>
            <a:spLocks noGrp="1"/>
          </p:cNvSpPr>
          <p:nvPr>
            <p:ph type="ftr" sz="quarter" idx="10"/>
          </p:nvPr>
        </p:nvSpPr>
        <p:spPr/>
        <p:txBody>
          <a:bodyPr/>
          <a:lstStyle/>
          <a:p>
            <a:pPr>
              <a:defRPr/>
            </a:pPr>
            <a:r>
              <a:rPr lang="en-US" dirty="0" smtClean="0"/>
              <a:t>CGI Federal Proprietary and Confidential</a:t>
            </a:r>
            <a:endParaRPr lang="en-US" dirty="0"/>
          </a:p>
        </p:txBody>
      </p:sp>
      <p:sp>
        <p:nvSpPr>
          <p:cNvPr id="4" name="Slide Number Placeholder 3"/>
          <p:cNvSpPr>
            <a:spLocks noGrp="1"/>
          </p:cNvSpPr>
          <p:nvPr>
            <p:ph type="sldNum" sz="quarter" idx="11"/>
          </p:nvPr>
        </p:nvSpPr>
        <p:spPr>
          <a:xfrm>
            <a:off x="-25400" y="6245225"/>
            <a:ext cx="496888" cy="464333"/>
          </a:xfrm>
        </p:spPr>
        <p:txBody>
          <a:bodyPr/>
          <a:lstStyle/>
          <a:p>
            <a:pPr>
              <a:defRPr/>
            </a:pPr>
            <a:fld id="{34732E75-B962-4D85-B34A-C06AC57AF25D}" type="slidenum">
              <a:rPr lang="en-US" sz="1200" smtClean="0"/>
              <a:pPr>
                <a:defRPr/>
              </a:pPr>
              <a:t>148</a:t>
            </a:fld>
            <a:endParaRPr lang="en-US" sz="1200" dirty="0"/>
          </a:p>
        </p:txBody>
      </p:sp>
      <p:sp>
        <p:nvSpPr>
          <p:cNvPr id="5" name="Content Placeholder 2"/>
          <p:cNvSpPr txBox="1">
            <a:spLocks/>
          </p:cNvSpPr>
          <p:nvPr/>
        </p:nvSpPr>
        <p:spPr>
          <a:xfrm>
            <a:off x="471488" y="1155700"/>
            <a:ext cx="8229600" cy="5003800"/>
          </a:xfrm>
          <a:prstGeom prst="rect">
            <a:avLst/>
          </a:prstGeom>
        </p:spPr>
        <p:txBody>
          <a:bodyPr/>
          <a:lstStyle/>
          <a:p>
            <a:pPr marL="231775" marR="0" lvl="0" indent="-231775" algn="l" defTabSz="914400" rtl="0" eaLnBrk="0" fontAlgn="base" latinLnBrk="0" hangingPunct="0">
              <a:lnSpc>
                <a:spcPct val="100000"/>
              </a:lnSpc>
              <a:spcBef>
                <a:spcPct val="20000"/>
              </a:spcBef>
              <a:spcAft>
                <a:spcPct val="0"/>
              </a:spcAft>
              <a:buClr>
                <a:srgbClr val="AF242B"/>
              </a:buClr>
              <a:buSzPct val="75000"/>
              <a:buFont typeface="Wingdings" pitchFamily="2" charset="2"/>
              <a:buChar char="w"/>
              <a:tabLst/>
              <a:defRPr/>
            </a:pPr>
            <a:r>
              <a:rPr lang="en-US" sz="2000" kern="0" dirty="0" smtClean="0">
                <a:latin typeface="+mn-lt"/>
              </a:rPr>
              <a:t>GSA</a:t>
            </a:r>
            <a:r>
              <a:rPr kumimoji="0" lang="en-US" sz="2000" b="0" i="0" u="none" strike="noStrike" kern="0" cap="none" spc="0" normalizeH="0" baseline="0" noProof="0" dirty="0" smtClean="0">
                <a:ln>
                  <a:noFill/>
                </a:ln>
                <a:solidFill>
                  <a:schemeClr val="tx1"/>
                </a:solidFill>
                <a:effectLst/>
                <a:uLnTx/>
                <a:uFillTx/>
                <a:latin typeface="+mn-lt"/>
                <a:ea typeface="+mn-ea"/>
                <a:cs typeface="+mn-cs"/>
              </a:rPr>
              <a:t> users can add attachments:</a:t>
            </a:r>
          </a:p>
          <a:p>
            <a:pPr marL="688975" lvl="1" indent="-231775" eaLnBrk="0" hangingPunct="0">
              <a:spcBef>
                <a:spcPct val="20000"/>
              </a:spcBef>
              <a:buClr>
                <a:srgbClr val="AF242B"/>
              </a:buClr>
              <a:buSzPct val="75000"/>
              <a:buFont typeface="Wingdings" pitchFamily="2" charset="2"/>
              <a:buChar char="w"/>
              <a:defRPr/>
            </a:pPr>
            <a:r>
              <a:rPr lang="en-US" sz="2000" kern="0" dirty="0"/>
              <a:t>Added directly to the </a:t>
            </a:r>
            <a:r>
              <a:rPr lang="en-US" sz="2000" kern="0" dirty="0" smtClean="0"/>
              <a:t>document</a:t>
            </a:r>
            <a:endParaRPr kumimoji="0" lang="en-US" sz="2000" b="0" i="0" u="none" strike="noStrike" kern="0" cap="none" spc="0" normalizeH="0" baseline="0" noProof="0" dirty="0" smtClean="0">
              <a:ln>
                <a:noFill/>
              </a:ln>
              <a:solidFill>
                <a:schemeClr val="tx1"/>
              </a:solidFill>
              <a:effectLst/>
              <a:uLnTx/>
              <a:uFillTx/>
              <a:latin typeface="+mn-lt"/>
              <a:ea typeface="+mn-ea"/>
              <a:cs typeface="+mn-cs"/>
            </a:endParaRPr>
          </a:p>
          <a:p>
            <a:pPr marL="688975" lvl="1" indent="-231775" eaLnBrk="0" hangingPunct="0">
              <a:spcBef>
                <a:spcPct val="20000"/>
              </a:spcBef>
              <a:buClr>
                <a:srgbClr val="AF242B"/>
              </a:buClr>
              <a:buSzPct val="75000"/>
              <a:buFont typeface="Wingdings" pitchFamily="2" charset="2"/>
              <a:buChar char="w"/>
              <a:defRPr/>
            </a:pPr>
            <a:r>
              <a:rPr kumimoji="0" lang="en-US" sz="2000" b="0" i="0" u="none" strike="noStrike" kern="0" cap="none" spc="0" normalizeH="0" baseline="0" noProof="0" dirty="0" smtClean="0">
                <a:ln>
                  <a:noFill/>
                </a:ln>
                <a:solidFill>
                  <a:schemeClr val="tx1"/>
                </a:solidFill>
                <a:effectLst/>
                <a:uLnTx/>
                <a:uFillTx/>
                <a:latin typeface="+mn-lt"/>
                <a:ea typeface="+mn-ea"/>
                <a:cs typeface="+mn-cs"/>
              </a:rPr>
              <a:t>For</a:t>
            </a:r>
            <a:r>
              <a:rPr kumimoji="0" lang="en-US" sz="2000" b="0" i="0" u="none" strike="noStrike" kern="0" cap="none" spc="0" normalizeH="0" noProof="0" dirty="0" smtClean="0">
                <a:ln>
                  <a:noFill/>
                </a:ln>
                <a:solidFill>
                  <a:schemeClr val="tx1"/>
                </a:solidFill>
                <a:effectLst/>
                <a:uLnTx/>
                <a:uFillTx/>
                <a:latin typeface="+mn-lt"/>
                <a:ea typeface="+mn-ea"/>
                <a:cs typeface="+mn-cs"/>
              </a:rPr>
              <a:t> internal use</a:t>
            </a:r>
            <a:endParaRPr lang="en-US" sz="2000" kern="0" dirty="0" smtClean="0">
              <a:latin typeface="+mn-lt"/>
            </a:endParaRPr>
          </a:p>
          <a:p>
            <a:pPr eaLnBrk="0" hangingPunct="0">
              <a:spcBef>
                <a:spcPct val="20000"/>
              </a:spcBef>
              <a:buClr>
                <a:srgbClr val="AF242B"/>
              </a:buClr>
              <a:buSzPct val="75000"/>
              <a:defRPr/>
            </a:pPr>
            <a:endParaRPr lang="en-US" sz="800" dirty="0" smtClean="0">
              <a:latin typeface="+mn-lt"/>
            </a:endParaRPr>
          </a:p>
          <a:p>
            <a:pPr marL="231775" indent="-231775" eaLnBrk="0" hangingPunct="0">
              <a:spcBef>
                <a:spcPct val="20000"/>
              </a:spcBef>
              <a:buClr>
                <a:srgbClr val="AF242B"/>
              </a:buClr>
              <a:buSzPct val="75000"/>
              <a:buFont typeface="Wingdings" pitchFamily="2" charset="2"/>
              <a:buChar char="w"/>
              <a:defRPr/>
            </a:pPr>
            <a:r>
              <a:rPr lang="en-US" sz="2000" kern="0" dirty="0">
                <a:latin typeface="+mn-lt"/>
              </a:rPr>
              <a:t>To add an attachment:</a:t>
            </a:r>
          </a:p>
          <a:p>
            <a:pPr marL="688975" lvl="1" indent="-231775" eaLnBrk="0" hangingPunct="0">
              <a:spcBef>
                <a:spcPct val="20000"/>
              </a:spcBef>
              <a:buClr>
                <a:srgbClr val="AF242B"/>
              </a:buClr>
              <a:buSzPct val="75000"/>
              <a:buFont typeface="Wingdings" pitchFamily="2" charset="2"/>
              <a:buChar char="w"/>
              <a:defRPr/>
            </a:pPr>
            <a:r>
              <a:rPr lang="en-US" b="1" u="sng" dirty="0"/>
              <a:t>If not within </a:t>
            </a:r>
            <a:r>
              <a:rPr lang="en-US" b="1" u="sng" dirty="0" smtClean="0"/>
              <a:t>document</a:t>
            </a:r>
            <a:r>
              <a:rPr lang="en-US" b="1" dirty="0" smtClean="0"/>
              <a:t> </a:t>
            </a:r>
            <a:r>
              <a:rPr lang="en-US" dirty="0"/>
              <a:t>- navigate to document:</a:t>
            </a:r>
          </a:p>
          <a:p>
            <a:pPr marL="1308100" lvl="2" indent="-514350" eaLnBrk="0" hangingPunct="0">
              <a:spcBef>
                <a:spcPct val="20000"/>
              </a:spcBef>
              <a:buClr>
                <a:srgbClr val="AF242B"/>
              </a:buClr>
              <a:buSzPct val="75000"/>
              <a:buFont typeface="+mj-lt"/>
              <a:buAutoNum type="arabicPeriod"/>
              <a:defRPr/>
            </a:pPr>
            <a:r>
              <a:rPr lang="en-US" sz="1600" dirty="0" smtClean="0"/>
              <a:t>Pegasys </a:t>
            </a:r>
            <a:r>
              <a:rPr lang="en-US" sz="1600" dirty="0" smtClean="0">
                <a:sym typeface="Symbol"/>
              </a:rPr>
              <a:t> </a:t>
            </a:r>
            <a:r>
              <a:rPr lang="en-US" sz="1600" dirty="0" smtClean="0"/>
              <a:t>Transactions </a:t>
            </a:r>
            <a:r>
              <a:rPr lang="en-US" sz="1600" dirty="0" smtClean="0">
                <a:sym typeface="Symbol"/>
              </a:rPr>
              <a:t> </a:t>
            </a:r>
            <a:r>
              <a:rPr lang="en-US" sz="1600" dirty="0" smtClean="0"/>
              <a:t>Form/Document Selection</a:t>
            </a:r>
            <a:endParaRPr lang="en-US" sz="1600" dirty="0"/>
          </a:p>
          <a:p>
            <a:pPr marL="1308100" lvl="2" indent="-514350" eaLnBrk="0" hangingPunct="0">
              <a:spcBef>
                <a:spcPct val="20000"/>
              </a:spcBef>
              <a:buClr>
                <a:srgbClr val="AF242B"/>
              </a:buClr>
              <a:buSzPct val="75000"/>
              <a:buFont typeface="+mj-lt"/>
              <a:buAutoNum type="arabicPeriod"/>
              <a:defRPr/>
            </a:pPr>
            <a:r>
              <a:rPr lang="en-US" sz="1600" dirty="0"/>
              <a:t>Enter query criterion (be as detailed as possible in order to maintain system integrity) </a:t>
            </a:r>
          </a:p>
          <a:p>
            <a:pPr marL="1308100" lvl="2" indent="-514350" eaLnBrk="0" hangingPunct="0">
              <a:spcBef>
                <a:spcPct val="20000"/>
              </a:spcBef>
              <a:buClr>
                <a:srgbClr val="AF242B"/>
              </a:buClr>
              <a:buSzPct val="75000"/>
              <a:buFont typeface="+mj-lt"/>
              <a:buAutoNum type="arabicPeriod"/>
              <a:defRPr/>
            </a:pPr>
            <a:r>
              <a:rPr lang="en-US" sz="1600" dirty="0"/>
              <a:t>Select item and </a:t>
            </a:r>
            <a:r>
              <a:rPr lang="en-US" sz="1600" dirty="0" smtClean="0"/>
              <a:t>select ‘Correct’ or ‘Amend/Modify’ </a:t>
            </a:r>
            <a:endParaRPr lang="en-US" sz="2000" dirty="0" smtClean="0">
              <a:latin typeface="+mn-lt"/>
            </a:endParaRPr>
          </a:p>
          <a:p>
            <a:pPr marL="688975" lvl="1" indent="-231775" eaLnBrk="0" hangingPunct="0">
              <a:spcBef>
                <a:spcPct val="20000"/>
              </a:spcBef>
              <a:buClr>
                <a:srgbClr val="AF242B"/>
              </a:buClr>
              <a:buSzPct val="75000"/>
              <a:buFont typeface="Wingdings" pitchFamily="2" charset="2"/>
              <a:buChar char="w"/>
              <a:defRPr/>
            </a:pPr>
            <a:r>
              <a:rPr lang="en-US" b="1" u="sng" dirty="0" smtClean="0">
                <a:latin typeface="+mn-lt"/>
              </a:rPr>
              <a:t>Within document</a:t>
            </a:r>
            <a:r>
              <a:rPr lang="en-US" b="1" dirty="0" smtClean="0">
                <a:latin typeface="+mn-lt"/>
              </a:rPr>
              <a:t>:</a:t>
            </a:r>
          </a:p>
          <a:p>
            <a:pPr marL="1308100" lvl="2" indent="-514350" eaLnBrk="0" hangingPunct="0">
              <a:spcBef>
                <a:spcPct val="20000"/>
              </a:spcBef>
              <a:buClr>
                <a:srgbClr val="AF242B"/>
              </a:buClr>
              <a:buSzPct val="75000"/>
              <a:buFont typeface="+mj-lt"/>
              <a:buAutoNum type="arabicPeriod"/>
              <a:defRPr/>
            </a:pPr>
            <a:r>
              <a:rPr lang="en-US" sz="1600" dirty="0" smtClean="0">
                <a:latin typeface="+mn-lt"/>
              </a:rPr>
              <a:t>Select Attachments Button</a:t>
            </a:r>
          </a:p>
          <a:p>
            <a:pPr marL="1308100" lvl="2" indent="-514350" eaLnBrk="0" hangingPunct="0">
              <a:spcBef>
                <a:spcPct val="20000"/>
              </a:spcBef>
              <a:buClr>
                <a:srgbClr val="AF242B"/>
              </a:buClr>
              <a:buSzPct val="75000"/>
              <a:buFont typeface="+mj-lt"/>
              <a:buAutoNum type="arabicPeriod"/>
              <a:defRPr/>
            </a:pPr>
            <a:r>
              <a:rPr lang="en-US" sz="1600" dirty="0" smtClean="0">
                <a:latin typeface="+mn-lt"/>
              </a:rPr>
              <a:t>Select ‘Import Local File’</a:t>
            </a:r>
          </a:p>
          <a:p>
            <a:pPr marL="1308100" lvl="2" indent="-514350" eaLnBrk="0" hangingPunct="0">
              <a:spcBef>
                <a:spcPct val="20000"/>
              </a:spcBef>
              <a:buClr>
                <a:srgbClr val="AF242B"/>
              </a:buClr>
              <a:buSzPct val="75000"/>
              <a:buFont typeface="+mj-lt"/>
              <a:buAutoNum type="arabicPeriod"/>
              <a:defRPr/>
            </a:pPr>
            <a:r>
              <a:rPr lang="en-US" sz="1600" dirty="0" smtClean="0">
                <a:latin typeface="+mn-lt"/>
              </a:rPr>
              <a:t>Enter required and relevant fields</a:t>
            </a:r>
          </a:p>
          <a:p>
            <a:pPr marL="1308100" lvl="2" indent="-514350" eaLnBrk="0" hangingPunct="0">
              <a:spcBef>
                <a:spcPct val="20000"/>
              </a:spcBef>
              <a:buClr>
                <a:srgbClr val="AF242B"/>
              </a:buClr>
              <a:buSzPct val="75000"/>
              <a:buFont typeface="+mj-lt"/>
              <a:buAutoNum type="arabicPeriod"/>
              <a:defRPr/>
            </a:pPr>
            <a:r>
              <a:rPr lang="en-US" sz="1600" dirty="0" smtClean="0">
                <a:latin typeface="+mn-lt"/>
              </a:rPr>
              <a:t>Select ‘Browse’ and choose file</a:t>
            </a:r>
          </a:p>
          <a:p>
            <a:pPr marL="1308100" lvl="2" indent="-514350" eaLnBrk="0" hangingPunct="0">
              <a:spcBef>
                <a:spcPct val="20000"/>
              </a:spcBef>
              <a:buClr>
                <a:srgbClr val="AF242B"/>
              </a:buClr>
              <a:buSzPct val="75000"/>
              <a:buFont typeface="+mj-lt"/>
              <a:buAutoNum type="arabicPeriod"/>
              <a:defRPr/>
            </a:pPr>
            <a:r>
              <a:rPr lang="en-US" sz="1600" dirty="0" smtClean="0">
                <a:latin typeface="+mn-lt"/>
              </a:rPr>
              <a:t>Select ‘Upload’</a:t>
            </a:r>
          </a:p>
          <a:p>
            <a:pPr marL="850900" lvl="1" indent="-514350" eaLnBrk="0" hangingPunct="0">
              <a:spcBef>
                <a:spcPct val="20000"/>
              </a:spcBef>
              <a:buClr>
                <a:srgbClr val="AF242B"/>
              </a:buClr>
              <a:buSzPct val="75000"/>
              <a:buFont typeface="+mj-lt"/>
              <a:buAutoNum type="arabicPeriod"/>
              <a:defRPr/>
            </a:pPr>
            <a:endParaRPr lang="en-US" sz="2000" dirty="0" smtClean="0">
              <a:latin typeface="+mn-lt"/>
            </a:endParaRPr>
          </a:p>
          <a:p>
            <a:pPr marL="850900" lvl="1" indent="-514350">
              <a:buFont typeface="+mj-lt"/>
              <a:buAutoNum type="arabicPeriod"/>
              <a:defRPr/>
            </a:pPr>
            <a:endParaRPr lang="en-US" sz="1800" dirty="0" smtClean="0"/>
          </a:p>
          <a:p>
            <a:pPr marL="850900" lvl="1" indent="-514350" eaLnBrk="0" hangingPunct="0">
              <a:spcBef>
                <a:spcPct val="20000"/>
              </a:spcBef>
              <a:buClr>
                <a:srgbClr val="AF242B"/>
              </a:buClr>
              <a:buSzPct val="75000"/>
              <a:buFont typeface="+mj-lt"/>
              <a:buAutoNum type="arabicPeriod"/>
              <a:defRPr/>
            </a:pPr>
            <a:endParaRPr lang="en-US" sz="2000" dirty="0" smtClean="0">
              <a:latin typeface="+mn-lt"/>
            </a:endParaRPr>
          </a:p>
          <a:p>
            <a:pPr marL="688975" lvl="1" indent="-231775" eaLnBrk="0" hangingPunct="0">
              <a:spcBef>
                <a:spcPct val="20000"/>
              </a:spcBef>
              <a:buClr>
                <a:srgbClr val="AF242B"/>
              </a:buClr>
              <a:buSzPct val="75000"/>
              <a:buFont typeface="Wingdings" pitchFamily="2" charset="2"/>
              <a:buChar char="w"/>
            </a:pPr>
            <a:endParaRPr lang="en-US" sz="3200" kern="0" baseline="0" dirty="0" smtClean="0">
              <a:latin typeface="+mn-lt"/>
            </a:endParaRPr>
          </a:p>
          <a:p>
            <a:pPr marL="688975" lvl="1" indent="-231775" eaLnBrk="0" hangingPunct="0">
              <a:spcBef>
                <a:spcPct val="20000"/>
              </a:spcBef>
              <a:buClr>
                <a:srgbClr val="AF242B"/>
              </a:buClr>
              <a:buSzPct val="75000"/>
              <a:buFont typeface="Wingdings" pitchFamily="2" charset="2"/>
              <a:buChar char="w"/>
            </a:pPr>
            <a:endParaRPr kumimoji="0" lang="en-US" sz="3200" b="0" i="0" u="none" strike="noStrike" kern="0" cap="none" spc="0" normalizeH="0" baseline="0" noProof="0" dirty="0" smtClean="0">
              <a:ln>
                <a:noFill/>
              </a:ln>
              <a:solidFill>
                <a:schemeClr val="tx1"/>
              </a:solidFill>
              <a:effectLst/>
              <a:uLnTx/>
              <a:uFillTx/>
              <a:latin typeface="+mn-lt"/>
            </a:endParaRPr>
          </a:p>
          <a:p>
            <a:pPr marL="231775" lvl="0" indent="-231775" eaLnBrk="0" hangingPunct="0">
              <a:spcBef>
                <a:spcPct val="20000"/>
              </a:spcBef>
              <a:buClr>
                <a:srgbClr val="AF242B"/>
              </a:buClr>
              <a:buSzPct val="75000"/>
              <a:buFont typeface="Wingdings" pitchFamily="2" charset="2"/>
              <a:buChar char="w"/>
            </a:pPr>
            <a:endParaRPr kumimoji="0" lang="en-US" sz="2600" b="0" i="0" u="none" strike="noStrike" kern="0" cap="none" spc="0" normalizeH="0" baseline="0" noProof="0" dirty="0" smtClean="0">
              <a:ln>
                <a:noFill/>
              </a:ln>
              <a:solidFill>
                <a:schemeClr val="tx1"/>
              </a:solidFill>
              <a:effectLst/>
              <a:uLnTx/>
              <a:uFillTx/>
              <a:latin typeface="+mn-lt"/>
              <a:ea typeface="+mn-ea"/>
              <a:cs typeface="+mn-cs"/>
            </a:endParaRPr>
          </a:p>
        </p:txBody>
      </p:sp>
    </p:spTree>
    <p:extLst>
      <p:ext uri="{BB962C8B-B14F-4D97-AF65-F5344CB8AC3E}">
        <p14:creationId xmlns:p14="http://schemas.microsoft.com/office/powerpoint/2010/main" val="1081502293"/>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7836195" y="6030243"/>
            <a:ext cx="1169582" cy="794783"/>
          </a:xfrm>
          <a:prstGeom prst="rect">
            <a:avLst/>
          </a:pr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2" name="Title 1"/>
          <p:cNvSpPr>
            <a:spLocks noGrp="1"/>
          </p:cNvSpPr>
          <p:nvPr>
            <p:ph type="title"/>
          </p:nvPr>
        </p:nvSpPr>
        <p:spPr/>
        <p:txBody>
          <a:bodyPr/>
          <a:lstStyle/>
          <a:p>
            <a:r>
              <a:rPr lang="en-US" dirty="0"/>
              <a:t>Billing Document – Attachments</a:t>
            </a:r>
          </a:p>
        </p:txBody>
      </p:sp>
      <p:sp>
        <p:nvSpPr>
          <p:cNvPr id="3" name="Footer Placeholder 2"/>
          <p:cNvSpPr>
            <a:spLocks noGrp="1"/>
          </p:cNvSpPr>
          <p:nvPr>
            <p:ph type="ftr" sz="quarter" idx="10"/>
          </p:nvPr>
        </p:nvSpPr>
        <p:spPr/>
        <p:txBody>
          <a:bodyPr/>
          <a:lstStyle/>
          <a:p>
            <a:pPr>
              <a:defRPr/>
            </a:pPr>
            <a:r>
              <a:rPr lang="en-US" dirty="0" smtClean="0"/>
              <a:t>CGI Federal Proprietary and Confidential</a:t>
            </a:r>
            <a:endParaRPr lang="en-US" dirty="0"/>
          </a:p>
        </p:txBody>
      </p:sp>
      <p:sp>
        <p:nvSpPr>
          <p:cNvPr id="4" name="Slide Number Placeholder 3"/>
          <p:cNvSpPr>
            <a:spLocks noGrp="1"/>
          </p:cNvSpPr>
          <p:nvPr>
            <p:ph type="sldNum" sz="quarter" idx="11"/>
          </p:nvPr>
        </p:nvSpPr>
        <p:spPr>
          <a:xfrm>
            <a:off x="-25400" y="6245225"/>
            <a:ext cx="488538" cy="416832"/>
          </a:xfrm>
        </p:spPr>
        <p:txBody>
          <a:bodyPr/>
          <a:lstStyle/>
          <a:p>
            <a:pPr>
              <a:defRPr/>
            </a:pPr>
            <a:fld id="{34732E75-B962-4D85-B34A-C06AC57AF25D}" type="slidenum">
              <a:rPr lang="en-US" sz="1200" smtClean="0"/>
              <a:pPr>
                <a:defRPr/>
              </a:pPr>
              <a:t>149</a:t>
            </a:fld>
            <a:endParaRPr lang="en-US" sz="1200" dirty="0"/>
          </a:p>
        </p:txBody>
      </p:sp>
      <p:pic>
        <p:nvPicPr>
          <p:cNvPr id="358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6275" y="1166813"/>
            <a:ext cx="7791450" cy="4524375"/>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3584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10156" y="2033587"/>
            <a:ext cx="3705225" cy="4619625"/>
          </a:xfrm>
          <a:prstGeom prst="rect">
            <a:avLst/>
          </a:prstGeom>
          <a:noFill/>
          <a:ln w="28575">
            <a:solidFill>
              <a:srgbClr val="FF0000"/>
            </a:solidFill>
            <a:miter lim="800000"/>
            <a:headEnd/>
            <a:tailEnd/>
          </a:ln>
          <a:extLst>
            <a:ext uri="{909E8E84-426E-40DD-AFC4-6F175D3DCCD1}">
              <a14:hiddenFill xmlns:a14="http://schemas.microsoft.com/office/drawing/2010/main">
                <a:solidFill>
                  <a:schemeClr val="accent1"/>
                </a:solidFill>
              </a14:hiddenFill>
            </a:ext>
          </a:extLst>
        </p:spPr>
      </p:pic>
      <p:sp>
        <p:nvSpPr>
          <p:cNvPr id="6" name="Bent-Up Arrow 5"/>
          <p:cNvSpPr/>
          <p:nvPr/>
        </p:nvSpPr>
        <p:spPr bwMode="auto">
          <a:xfrm>
            <a:off x="3072809" y="1307805"/>
            <a:ext cx="669851" cy="1254641"/>
          </a:xfrm>
          <a:prstGeom prst="bentUpArrow">
            <a:avLst/>
          </a:prstGeom>
          <a:solidFill>
            <a:srgbClr val="ED171F"/>
          </a:solidFill>
          <a:ln w="9525" cap="flat" cmpd="sng" algn="ctr">
            <a:noFill/>
            <a:prstDash val="solid"/>
            <a:round/>
            <a:headEnd type="none" w="med" len="med"/>
            <a:tailEnd type="none" w="med" len="med"/>
          </a:ln>
          <a:effectLst/>
          <a:scene3d>
            <a:camera prst="orthographicFront">
              <a:rot lat="0" lon="0" rev="16200000"/>
            </a:camera>
            <a:lightRig rig="threePt" dir="t"/>
          </a:scene3d>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Tree>
    <p:extLst>
      <p:ext uri="{BB962C8B-B14F-4D97-AF65-F5344CB8AC3E}">
        <p14:creationId xmlns:p14="http://schemas.microsoft.com/office/powerpoint/2010/main" val="128248965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Billing Vehicles</a:t>
            </a:r>
            <a:endParaRPr lang="en-US" dirty="0"/>
          </a:p>
        </p:txBody>
      </p:sp>
      <p:sp>
        <p:nvSpPr>
          <p:cNvPr id="5" name="Slide Number Placeholder 4"/>
          <p:cNvSpPr>
            <a:spLocks noGrp="1"/>
          </p:cNvSpPr>
          <p:nvPr>
            <p:ph type="sldNum" sz="quarter" idx="11"/>
          </p:nvPr>
        </p:nvSpPr>
        <p:spPr/>
        <p:txBody>
          <a:bodyPr/>
          <a:lstStyle/>
          <a:p>
            <a:pPr>
              <a:defRPr/>
            </a:pPr>
            <a:fld id="{215F2CEC-58A8-492B-AD0D-C2BF1A7F0D89}" type="slidenum">
              <a:rPr lang="en-US" smtClean="0">
                <a:solidFill>
                  <a:srgbClr val="000000"/>
                </a:solidFill>
              </a:rPr>
              <a:pPr>
                <a:defRPr/>
              </a:pPr>
              <a:t>15</a:t>
            </a:fld>
            <a:endParaRPr lang="en-US" dirty="0">
              <a:solidFill>
                <a:srgbClr val="000000"/>
              </a:solidFill>
            </a:endParaRPr>
          </a:p>
        </p:txBody>
      </p:sp>
      <p:sp>
        <p:nvSpPr>
          <p:cNvPr id="3" name="Content Placeholder 2"/>
          <p:cNvSpPr>
            <a:spLocks noGrp="1"/>
          </p:cNvSpPr>
          <p:nvPr>
            <p:ph idx="12"/>
          </p:nvPr>
        </p:nvSpPr>
        <p:spPr>
          <a:xfrm>
            <a:off x="689113" y="1309964"/>
            <a:ext cx="8229600" cy="4805828"/>
          </a:xfrm>
        </p:spPr>
        <p:txBody>
          <a:bodyPr/>
          <a:lstStyle/>
          <a:p>
            <a:pPr>
              <a:spcBef>
                <a:spcPts val="600"/>
              </a:spcBef>
              <a:spcAft>
                <a:spcPts val="600"/>
              </a:spcAft>
            </a:pPr>
            <a:r>
              <a:rPr lang="en-US" sz="2000" b="1" u="sng" dirty="0" smtClean="0"/>
              <a:t>Billing Vehicle</a:t>
            </a:r>
            <a:r>
              <a:rPr lang="en-US" sz="2000" dirty="0" smtClean="0"/>
              <a:t> </a:t>
            </a:r>
            <a:r>
              <a:rPr lang="en-US" sz="2000" dirty="0"/>
              <a:t>d</a:t>
            </a:r>
            <a:r>
              <a:rPr lang="en-US" sz="2000" dirty="0" smtClean="0"/>
              <a:t>escribes:</a:t>
            </a:r>
          </a:p>
          <a:p>
            <a:pPr lvl="1">
              <a:spcBef>
                <a:spcPts val="600"/>
              </a:spcBef>
              <a:spcAft>
                <a:spcPts val="600"/>
              </a:spcAft>
            </a:pPr>
            <a:r>
              <a:rPr lang="en-US" sz="2000" dirty="0" smtClean="0"/>
              <a:t>The </a:t>
            </a:r>
            <a:r>
              <a:rPr lang="en-US" sz="2000" u="sng" dirty="0"/>
              <a:t>method/processes</a:t>
            </a:r>
            <a:r>
              <a:rPr lang="en-US" sz="2000" dirty="0"/>
              <a:t> used by GSA to </a:t>
            </a:r>
            <a:r>
              <a:rPr lang="en-US" sz="2000" u="sng" dirty="0" smtClean="0"/>
              <a:t>generate </a:t>
            </a:r>
            <a:r>
              <a:rPr lang="en-US" sz="2000" u="sng" dirty="0"/>
              <a:t>customer billing </a:t>
            </a:r>
            <a:r>
              <a:rPr lang="en-US" sz="2000" u="sng" dirty="0" smtClean="0"/>
              <a:t>transactions</a:t>
            </a:r>
            <a:r>
              <a:rPr lang="en-US" sz="2000" dirty="0" smtClean="0"/>
              <a:t> within </a:t>
            </a:r>
            <a:r>
              <a:rPr lang="en-US" sz="2000" dirty="0"/>
              <a:t>Pegasys </a:t>
            </a:r>
            <a:r>
              <a:rPr lang="en-US" sz="2000" dirty="0" smtClean="0"/>
              <a:t> </a:t>
            </a:r>
          </a:p>
          <a:p>
            <a:pPr lvl="2">
              <a:spcBef>
                <a:spcPts val="600"/>
              </a:spcBef>
              <a:spcAft>
                <a:spcPts val="600"/>
              </a:spcAft>
            </a:pPr>
            <a:r>
              <a:rPr lang="en-US" sz="2000" dirty="0" smtClean="0"/>
              <a:t>Can utilize all 3 Billing Methods (IPAC, non-IPAC, Internal)</a:t>
            </a:r>
          </a:p>
          <a:p>
            <a:pPr lvl="1">
              <a:spcBef>
                <a:spcPts val="600"/>
              </a:spcBef>
              <a:spcAft>
                <a:spcPts val="600"/>
              </a:spcAft>
            </a:pPr>
            <a:r>
              <a:rPr lang="en-US" sz="2000" u="sng" dirty="0" smtClean="0"/>
              <a:t>Phase 3 Billing Vehicles – Automated</a:t>
            </a:r>
            <a:r>
              <a:rPr lang="en-US" sz="2000" dirty="0" smtClean="0"/>
              <a:t>:</a:t>
            </a:r>
          </a:p>
          <a:p>
            <a:pPr marL="1319213" lvl="3" indent="-290513">
              <a:spcBef>
                <a:spcPts val="600"/>
              </a:spcBef>
              <a:spcAft>
                <a:spcPts val="600"/>
              </a:spcAft>
              <a:buFont typeface="+mj-lt"/>
              <a:buAutoNum type="arabicPeriod"/>
            </a:pPr>
            <a:r>
              <a:rPr lang="en-US" b="1" dirty="0">
                <a:solidFill>
                  <a:srgbClr val="0000CC"/>
                </a:solidFill>
              </a:rPr>
              <a:t>Detail Billing Records (DBRs</a:t>
            </a:r>
            <a:r>
              <a:rPr lang="en-US" b="1" dirty="0" smtClean="0">
                <a:solidFill>
                  <a:srgbClr val="0000CC"/>
                </a:solidFill>
              </a:rPr>
              <a:t>)</a:t>
            </a:r>
          </a:p>
          <a:p>
            <a:pPr marL="1319213" lvl="3" indent="-290513">
              <a:spcBef>
                <a:spcPts val="600"/>
              </a:spcBef>
              <a:spcAft>
                <a:spcPts val="600"/>
              </a:spcAft>
              <a:buFont typeface="+mj-lt"/>
              <a:buAutoNum type="arabicPeriod"/>
            </a:pPr>
            <a:r>
              <a:rPr lang="en-US" dirty="0" smtClean="0"/>
              <a:t>Project </a:t>
            </a:r>
            <a:r>
              <a:rPr lang="en-US" dirty="0"/>
              <a:t>Cost Accounting System (PCAS)</a:t>
            </a:r>
          </a:p>
          <a:p>
            <a:pPr marL="1319213" lvl="3" indent="-290513">
              <a:spcBef>
                <a:spcPts val="600"/>
              </a:spcBef>
              <a:spcAft>
                <a:spcPts val="600"/>
              </a:spcAft>
              <a:buFont typeface="+mj-lt"/>
              <a:buAutoNum type="arabicPeriod"/>
            </a:pPr>
            <a:r>
              <a:rPr lang="en-US" b="1" dirty="0" smtClean="0">
                <a:solidFill>
                  <a:srgbClr val="0000CC"/>
                </a:solidFill>
              </a:rPr>
              <a:t>DBR/PCAS Hybrid</a:t>
            </a:r>
          </a:p>
          <a:p>
            <a:pPr lvl="1">
              <a:spcBef>
                <a:spcPts val="600"/>
              </a:spcBef>
              <a:spcAft>
                <a:spcPts val="600"/>
              </a:spcAft>
            </a:pPr>
            <a:r>
              <a:rPr lang="en-US" sz="2000" u="sng" dirty="0" smtClean="0"/>
              <a:t>Phase </a:t>
            </a:r>
            <a:r>
              <a:rPr lang="en-US" sz="2000" u="sng" dirty="0"/>
              <a:t>3 Billing Vehicles – </a:t>
            </a:r>
            <a:r>
              <a:rPr lang="en-US" sz="2000" u="sng" dirty="0" smtClean="0"/>
              <a:t>Manual</a:t>
            </a:r>
            <a:r>
              <a:rPr lang="en-US" sz="2000" dirty="0" smtClean="0"/>
              <a:t>:</a:t>
            </a:r>
          </a:p>
          <a:p>
            <a:pPr lvl="3">
              <a:spcBef>
                <a:spcPts val="600"/>
              </a:spcBef>
              <a:spcAft>
                <a:spcPts val="600"/>
              </a:spcAft>
            </a:pPr>
            <a:r>
              <a:rPr lang="en-US" dirty="0"/>
              <a:t>Non-PCAS/Non-DBR</a:t>
            </a:r>
          </a:p>
        </p:txBody>
      </p:sp>
      <p:sp>
        <p:nvSpPr>
          <p:cNvPr id="4" name="Footer Placeholder 3"/>
          <p:cNvSpPr>
            <a:spLocks noGrp="1"/>
          </p:cNvSpPr>
          <p:nvPr>
            <p:ph type="ftr" sz="quarter" idx="10"/>
          </p:nvPr>
        </p:nvSpPr>
        <p:spPr/>
        <p:txBody>
          <a:bodyPr/>
          <a:lstStyle/>
          <a:p>
            <a:pPr>
              <a:defRPr/>
            </a:pPr>
            <a:r>
              <a:rPr lang="en-US" dirty="0" smtClean="0">
                <a:solidFill>
                  <a:srgbClr val="000000"/>
                </a:solidFill>
              </a:rPr>
              <a:t>CGI Federal Proprietary and Confidential</a:t>
            </a:r>
            <a:endParaRPr lang="en-US" dirty="0">
              <a:solidFill>
                <a:srgbClr val="000000"/>
              </a:solidFill>
            </a:endParaRPr>
          </a:p>
        </p:txBody>
      </p:sp>
    </p:spTree>
    <p:extLst>
      <p:ext uri="{BB962C8B-B14F-4D97-AF65-F5344CB8AC3E}">
        <p14:creationId xmlns:p14="http://schemas.microsoft.com/office/powerpoint/2010/main" val="3631357638"/>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4907" y="1241466"/>
            <a:ext cx="3552825" cy="3733800"/>
          </a:xfrm>
          <a:prstGeom prst="rect">
            <a:avLst/>
          </a:prstGeom>
          <a:noFill/>
          <a:ln w="31750">
            <a:solidFill>
              <a:schemeClr val="tx1"/>
            </a:solidFill>
            <a:miter lim="800000"/>
            <a:headEnd/>
            <a:tailEnd/>
          </a:ln>
          <a:effectLst/>
          <a:extLst>
            <a:ext uri="{909E8E84-426E-40DD-AFC4-6F175D3DCCD1}">
              <a14:hiddenFill xmlns:a14="http://schemas.microsoft.com/office/drawing/2010/main">
                <a:solidFill>
                  <a:schemeClr val="accent1"/>
                </a:solidFill>
              </a14:hiddenFill>
            </a:ext>
          </a:extLst>
        </p:spPr>
      </p:pic>
      <p:sp>
        <p:nvSpPr>
          <p:cNvPr id="2" name="Title 1"/>
          <p:cNvSpPr>
            <a:spLocks noGrp="1"/>
          </p:cNvSpPr>
          <p:nvPr>
            <p:ph type="title"/>
          </p:nvPr>
        </p:nvSpPr>
        <p:spPr/>
        <p:txBody>
          <a:bodyPr/>
          <a:lstStyle/>
          <a:p>
            <a:r>
              <a:rPr lang="en-US" dirty="0"/>
              <a:t>Billing Document – Attachments</a:t>
            </a:r>
          </a:p>
        </p:txBody>
      </p:sp>
      <p:sp>
        <p:nvSpPr>
          <p:cNvPr id="4" name="Slide Number Placeholder 3"/>
          <p:cNvSpPr>
            <a:spLocks noGrp="1"/>
          </p:cNvSpPr>
          <p:nvPr>
            <p:ph type="sldNum" sz="quarter" idx="11"/>
          </p:nvPr>
        </p:nvSpPr>
        <p:spPr>
          <a:xfrm>
            <a:off x="-61025" y="6304600"/>
            <a:ext cx="547914" cy="476250"/>
          </a:xfrm>
        </p:spPr>
        <p:txBody>
          <a:bodyPr/>
          <a:lstStyle/>
          <a:p>
            <a:pPr>
              <a:defRPr/>
            </a:pPr>
            <a:fld id="{34732E75-B962-4D85-B34A-C06AC57AF25D}" type="slidenum">
              <a:rPr lang="en-US" sz="1200" smtClean="0"/>
              <a:pPr>
                <a:defRPr/>
              </a:pPr>
              <a:t>150</a:t>
            </a:fld>
            <a:endParaRPr lang="en-US" sz="1200" dirty="0"/>
          </a:p>
        </p:txBody>
      </p:sp>
      <p:pic>
        <p:nvPicPr>
          <p:cNvPr id="625669"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54924" y="3384173"/>
            <a:ext cx="5580784" cy="3388102"/>
          </a:xfrm>
          <a:prstGeom prst="rect">
            <a:avLst/>
          </a:prstGeom>
          <a:noFill/>
          <a:ln w="317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bwMode="auto">
          <a:xfrm>
            <a:off x="2541319" y="2881423"/>
            <a:ext cx="648448" cy="308344"/>
          </a:xfrm>
          <a:prstGeom prst="rect">
            <a:avLst/>
          </a:prstGeom>
          <a:noFill/>
          <a:ln w="28575"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Tree>
    <p:extLst>
      <p:ext uri="{BB962C8B-B14F-4D97-AF65-F5344CB8AC3E}">
        <p14:creationId xmlns:p14="http://schemas.microsoft.com/office/powerpoint/2010/main" val="2558181031"/>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Billing Document – Non-IPAC</a:t>
            </a:r>
            <a:endParaRPr lang="en-US" dirty="0"/>
          </a:p>
        </p:txBody>
      </p:sp>
      <p:sp>
        <p:nvSpPr>
          <p:cNvPr id="4" name="Footer Placeholder 3"/>
          <p:cNvSpPr>
            <a:spLocks noGrp="1"/>
          </p:cNvSpPr>
          <p:nvPr>
            <p:ph type="ftr" sz="quarter" idx="4294967295"/>
          </p:nvPr>
        </p:nvSpPr>
        <p:spPr>
          <a:xfrm>
            <a:off x="314831" y="6609667"/>
            <a:ext cx="7010400" cy="304800"/>
          </a:xfrm>
          <a:prstGeom prst="rect">
            <a:avLst/>
          </a:prstGeom>
        </p:spPr>
        <p:txBody>
          <a:bodyPr/>
          <a:lstStyle/>
          <a:p>
            <a:pPr>
              <a:defRPr/>
            </a:pPr>
            <a:r>
              <a:rPr lang="en-US" dirty="0" smtClean="0">
                <a:solidFill>
                  <a:srgbClr val="000000"/>
                </a:solidFill>
              </a:rPr>
              <a:t>CGI Federal Proprietary and Confidential</a:t>
            </a:r>
            <a:endParaRPr lang="en-US" dirty="0">
              <a:solidFill>
                <a:srgbClr val="000000"/>
              </a:solidFill>
            </a:endParaRPr>
          </a:p>
        </p:txBody>
      </p:sp>
      <p:sp>
        <p:nvSpPr>
          <p:cNvPr id="5" name="Slide Number Placeholder 4"/>
          <p:cNvSpPr>
            <a:spLocks noGrp="1"/>
          </p:cNvSpPr>
          <p:nvPr>
            <p:ph type="sldNum" sz="quarter" idx="11"/>
          </p:nvPr>
        </p:nvSpPr>
        <p:spPr>
          <a:xfrm>
            <a:off x="-10885" y="6615164"/>
            <a:ext cx="629660" cy="188180"/>
          </a:xfrm>
        </p:spPr>
        <p:txBody>
          <a:bodyPr/>
          <a:lstStyle/>
          <a:p>
            <a:pPr>
              <a:defRPr/>
            </a:pPr>
            <a:fld id="{215F2CEC-58A8-492B-AD0D-C2BF1A7F0D89}" type="slidenum">
              <a:rPr lang="en-US" smtClean="0">
                <a:solidFill>
                  <a:srgbClr val="000000"/>
                </a:solidFill>
              </a:rPr>
              <a:pPr>
                <a:defRPr/>
              </a:pPr>
              <a:t>151</a:t>
            </a:fld>
            <a:endParaRPr lang="en-US" dirty="0">
              <a:solidFill>
                <a:srgbClr val="000000"/>
              </a:solidFill>
            </a:endParaRPr>
          </a:p>
        </p:txBody>
      </p:sp>
      <p:pic>
        <p:nvPicPr>
          <p:cNvPr id="1149954" name="Picture 2"/>
          <p:cNvPicPr>
            <a:picLocks noChangeAspect="1" noChangeArrowheads="1"/>
          </p:cNvPicPr>
          <p:nvPr/>
        </p:nvPicPr>
        <p:blipFill>
          <a:blip r:embed="rId3" cstate="print"/>
          <a:srcRect/>
          <a:stretch>
            <a:fillRect/>
          </a:stretch>
        </p:blipFill>
        <p:spPr bwMode="auto">
          <a:xfrm>
            <a:off x="930137" y="1618540"/>
            <a:ext cx="2738376" cy="1161064"/>
          </a:xfrm>
          <a:prstGeom prst="rect">
            <a:avLst/>
          </a:prstGeom>
          <a:noFill/>
          <a:ln w="25400">
            <a:solidFill>
              <a:schemeClr val="tx1"/>
            </a:solidFill>
            <a:miter lim="800000"/>
            <a:headEnd/>
            <a:tailEnd/>
          </a:ln>
        </p:spPr>
      </p:pic>
      <p:pic>
        <p:nvPicPr>
          <p:cNvPr id="1149955" name="Picture 3"/>
          <p:cNvPicPr>
            <a:picLocks noChangeAspect="1" noChangeArrowheads="1"/>
          </p:cNvPicPr>
          <p:nvPr/>
        </p:nvPicPr>
        <p:blipFill>
          <a:blip r:embed="rId4" cstate="print"/>
          <a:srcRect/>
          <a:stretch>
            <a:fillRect/>
          </a:stretch>
        </p:blipFill>
        <p:spPr bwMode="auto">
          <a:xfrm>
            <a:off x="491421" y="3769120"/>
            <a:ext cx="5490385" cy="2731326"/>
          </a:xfrm>
          <a:prstGeom prst="rect">
            <a:avLst/>
          </a:prstGeom>
          <a:noFill/>
          <a:ln w="25400">
            <a:solidFill>
              <a:schemeClr val="tx1"/>
            </a:solidFill>
            <a:miter lim="800000"/>
            <a:headEnd/>
            <a:tailEnd/>
          </a:ln>
        </p:spPr>
      </p:pic>
      <p:sp>
        <p:nvSpPr>
          <p:cNvPr id="10" name="Content Placeholder 2"/>
          <p:cNvSpPr txBox="1">
            <a:spLocks/>
          </p:cNvSpPr>
          <p:nvPr/>
        </p:nvSpPr>
        <p:spPr bwMode="auto">
          <a:xfrm>
            <a:off x="491421" y="1195586"/>
            <a:ext cx="3811712" cy="67193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231775" indent="-231775" eaLnBrk="0" hangingPunct="0">
              <a:spcBef>
                <a:spcPct val="20000"/>
              </a:spcBef>
              <a:buClr>
                <a:srgbClr val="AF242B"/>
              </a:buClr>
              <a:buSzPct val="75000"/>
              <a:buFont typeface="Wingdings" pitchFamily="2" charset="2"/>
              <a:buChar char="w"/>
              <a:defRPr/>
            </a:pPr>
            <a:r>
              <a:rPr lang="en-US" sz="2000" kern="0" dirty="0" smtClean="0">
                <a:solidFill>
                  <a:srgbClr val="000000"/>
                </a:solidFill>
                <a:latin typeface="Arial"/>
              </a:rPr>
              <a:t>Non-IPAC Vendor on Header</a:t>
            </a:r>
          </a:p>
        </p:txBody>
      </p:sp>
      <p:sp>
        <p:nvSpPr>
          <p:cNvPr id="11" name="Content Placeholder 2"/>
          <p:cNvSpPr txBox="1">
            <a:spLocks/>
          </p:cNvSpPr>
          <p:nvPr/>
        </p:nvSpPr>
        <p:spPr bwMode="auto">
          <a:xfrm>
            <a:off x="434316" y="3063966"/>
            <a:ext cx="4019219" cy="67193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231775" indent="-231775" eaLnBrk="0" hangingPunct="0">
              <a:spcBef>
                <a:spcPct val="20000"/>
              </a:spcBef>
              <a:buClr>
                <a:srgbClr val="AF242B"/>
              </a:buClr>
              <a:buSzPct val="75000"/>
              <a:buFont typeface="Wingdings" pitchFamily="2" charset="2"/>
              <a:buChar char="w"/>
              <a:defRPr/>
            </a:pPr>
            <a:r>
              <a:rPr lang="en-US" sz="2000" kern="0" dirty="0" smtClean="0">
                <a:solidFill>
                  <a:srgbClr val="000000"/>
                </a:solidFill>
                <a:latin typeface="Arial"/>
              </a:rPr>
              <a:t>Blank Interagency Transfer information on Accounting Line</a:t>
            </a:r>
          </a:p>
        </p:txBody>
      </p:sp>
      <p:sp>
        <p:nvSpPr>
          <p:cNvPr id="12" name="Content Placeholder 2"/>
          <p:cNvSpPr txBox="1">
            <a:spLocks/>
          </p:cNvSpPr>
          <p:nvPr/>
        </p:nvSpPr>
        <p:spPr bwMode="auto">
          <a:xfrm>
            <a:off x="4603937" y="1118156"/>
            <a:ext cx="3811712" cy="67193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231775" indent="-231775" eaLnBrk="0" hangingPunct="0">
              <a:spcBef>
                <a:spcPct val="20000"/>
              </a:spcBef>
              <a:buClr>
                <a:srgbClr val="AF242B"/>
              </a:buClr>
              <a:buSzPct val="75000"/>
              <a:buFont typeface="Wingdings" pitchFamily="2" charset="2"/>
              <a:buChar char="w"/>
              <a:defRPr/>
            </a:pPr>
            <a:r>
              <a:rPr lang="en-US" sz="2000" kern="0" dirty="0" smtClean="0">
                <a:solidFill>
                  <a:srgbClr val="000000"/>
                </a:solidFill>
                <a:latin typeface="Arial"/>
              </a:rPr>
              <a:t>Non-IPAC Remit To address </a:t>
            </a:r>
          </a:p>
        </p:txBody>
      </p:sp>
      <p:pic>
        <p:nvPicPr>
          <p:cNvPr id="3789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53535" y="1790087"/>
            <a:ext cx="4657725" cy="4048125"/>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3261230338"/>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613" y="331788"/>
            <a:ext cx="8391504" cy="563562"/>
          </a:xfrm>
        </p:spPr>
        <p:txBody>
          <a:bodyPr/>
          <a:lstStyle/>
          <a:p>
            <a:r>
              <a:rPr lang="en-US" dirty="0"/>
              <a:t>Billing Document – Non-IPAC – Document Types</a:t>
            </a:r>
          </a:p>
        </p:txBody>
      </p:sp>
      <p:sp>
        <p:nvSpPr>
          <p:cNvPr id="3" name="Content Placeholder 2"/>
          <p:cNvSpPr>
            <a:spLocks noGrp="1"/>
          </p:cNvSpPr>
          <p:nvPr>
            <p:ph idx="1"/>
          </p:nvPr>
        </p:nvSpPr>
        <p:spPr>
          <a:xfrm>
            <a:off x="712788" y="1270660"/>
            <a:ext cx="8229600" cy="4863440"/>
          </a:xfrm>
        </p:spPr>
        <p:txBody>
          <a:bodyPr/>
          <a:lstStyle/>
          <a:p>
            <a:pPr marL="0" indent="0">
              <a:buNone/>
            </a:pPr>
            <a:r>
              <a:rPr lang="en-US" sz="2000" dirty="0" smtClean="0"/>
              <a:t>Billing Vehicle: Standard DBR</a:t>
            </a:r>
            <a:endParaRPr lang="en-US" sz="2000" dirty="0"/>
          </a:p>
        </p:txBody>
      </p:sp>
      <p:sp>
        <p:nvSpPr>
          <p:cNvPr id="4" name="Footer Placeholder 3"/>
          <p:cNvSpPr>
            <a:spLocks noGrp="1"/>
          </p:cNvSpPr>
          <p:nvPr>
            <p:ph type="ftr" sz="quarter" idx="10"/>
          </p:nvPr>
        </p:nvSpPr>
        <p:spPr/>
        <p:txBody>
          <a:bodyPr/>
          <a:lstStyle/>
          <a:p>
            <a:pPr>
              <a:defRPr/>
            </a:pPr>
            <a:r>
              <a:rPr lang="en-US" dirty="0" smtClean="0"/>
              <a:t>CGI Federal Proprietary and Confidential</a:t>
            </a:r>
            <a:endParaRPr lang="en-US" dirty="0"/>
          </a:p>
        </p:txBody>
      </p:sp>
      <p:sp>
        <p:nvSpPr>
          <p:cNvPr id="5" name="Slide Number Placeholder 4"/>
          <p:cNvSpPr>
            <a:spLocks noGrp="1"/>
          </p:cNvSpPr>
          <p:nvPr>
            <p:ph type="sldNum" sz="quarter" idx="11"/>
          </p:nvPr>
        </p:nvSpPr>
        <p:spPr/>
        <p:txBody>
          <a:bodyPr/>
          <a:lstStyle/>
          <a:p>
            <a:pPr>
              <a:defRPr/>
            </a:pPr>
            <a:fld id="{5842F1FC-5FDD-41D6-BAD6-160FC7BE3BC4}" type="slidenum">
              <a:rPr lang="en-US" smtClean="0"/>
              <a:pPr>
                <a:defRPr/>
              </a:pPr>
              <a:t>152</a:t>
            </a:fld>
            <a:endParaRPr lang="en-US" dirty="0"/>
          </a:p>
        </p:txBody>
      </p:sp>
      <p:graphicFrame>
        <p:nvGraphicFramePr>
          <p:cNvPr id="6" name="Content Placeholder 7"/>
          <p:cNvGraphicFramePr>
            <a:graphicFrameLocks/>
          </p:cNvGraphicFramePr>
          <p:nvPr>
            <p:extLst>
              <p:ext uri="{D42A27DB-BD31-4B8C-83A1-F6EECF244321}">
                <p14:modId xmlns:p14="http://schemas.microsoft.com/office/powerpoint/2010/main" val="1089339948"/>
              </p:ext>
            </p:extLst>
          </p:nvPr>
        </p:nvGraphicFramePr>
        <p:xfrm>
          <a:off x="724664" y="2232563"/>
          <a:ext cx="8043809" cy="1841269"/>
        </p:xfrm>
        <a:graphic>
          <a:graphicData uri="http://schemas.openxmlformats.org/drawingml/2006/table">
            <a:tbl>
              <a:tblPr firstRow="1" bandRow="1">
                <a:tableStyleId>{21E4AEA4-8DFA-4A89-87EB-49C32662AFE0}</a:tableStyleId>
              </a:tblPr>
              <a:tblGrid>
                <a:gridCol w="1448521"/>
                <a:gridCol w="1413164"/>
                <a:gridCol w="5182124"/>
              </a:tblGrid>
              <a:tr h="35625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500" b="1" kern="1200" dirty="0" smtClean="0">
                          <a:solidFill>
                            <a:schemeClr val="lt1"/>
                          </a:solidFill>
                          <a:latin typeface="+mn-lt"/>
                          <a:ea typeface="+mn-ea"/>
                          <a:cs typeface="+mn-cs"/>
                        </a:rPr>
                        <a:t>Business</a:t>
                      </a:r>
                      <a:r>
                        <a:rPr lang="en-US" sz="1500" b="1" kern="1200" baseline="0" dirty="0" smtClean="0">
                          <a:solidFill>
                            <a:schemeClr val="lt1"/>
                          </a:solidFill>
                          <a:latin typeface="+mn-lt"/>
                          <a:ea typeface="+mn-ea"/>
                          <a:cs typeface="+mn-cs"/>
                        </a:rPr>
                        <a:t> Line</a:t>
                      </a:r>
                      <a:endParaRPr lang="en-US" sz="1500" b="1" kern="1200" dirty="0" smtClean="0">
                        <a:solidFill>
                          <a:schemeClr val="tx1"/>
                        </a:solidFill>
                        <a:latin typeface="+mn-lt"/>
                        <a:ea typeface="+mn-ea"/>
                        <a:cs typeface="+mn-cs"/>
                      </a:endParaRPr>
                    </a:p>
                  </a:txBody>
                  <a:tcPr anchor="ctr"/>
                </a:tc>
                <a:tc>
                  <a:txBody>
                    <a:bodyPr/>
                    <a:lstStyle/>
                    <a:p>
                      <a:pPr algn="ctr"/>
                      <a:r>
                        <a:rPr lang="en-US" sz="1500" kern="1200" dirty="0" smtClean="0"/>
                        <a:t>Document Type</a:t>
                      </a:r>
                      <a:endParaRPr lang="en-US" sz="1500" b="1" kern="1200" dirty="0" smtClean="0">
                        <a:solidFill>
                          <a:schemeClr val="tx1"/>
                        </a:solidFill>
                        <a:latin typeface="+mn-lt"/>
                        <a:ea typeface="+mn-ea"/>
                        <a:cs typeface="+mn-cs"/>
                      </a:endParaRPr>
                    </a:p>
                  </a:txBody>
                  <a:tcPr anchor="ctr"/>
                </a:tc>
                <a:tc>
                  <a:txBody>
                    <a:bodyPr/>
                    <a:lstStyle/>
                    <a:p>
                      <a:pPr algn="ctr" fontAlgn="b"/>
                      <a:r>
                        <a:rPr lang="en-US" sz="1500" u="none" strike="noStrike" dirty="0" smtClean="0"/>
                        <a:t>Name</a:t>
                      </a:r>
                      <a:endParaRPr lang="en-US" sz="1500" b="1" i="0" u="none" strike="noStrike" dirty="0">
                        <a:solidFill>
                          <a:srgbClr val="000000"/>
                        </a:solidFill>
                        <a:latin typeface="Arial"/>
                      </a:endParaRPr>
                    </a:p>
                  </a:txBody>
                  <a:tcPr marL="0" marR="0" marT="0" marB="0" anchor="ctr"/>
                </a:tc>
              </a:tr>
              <a:tr h="308759">
                <a:tc>
                  <a:txBody>
                    <a:bodyPr/>
                    <a:lstStyle/>
                    <a:p>
                      <a:pPr algn="ctr"/>
                      <a:r>
                        <a:rPr lang="en-US" sz="1500" dirty="0" smtClean="0"/>
                        <a:t>ITSWAN</a:t>
                      </a:r>
                      <a:endParaRPr lang="en-US" sz="1500" b="0" kern="1200" dirty="0" smtClean="0">
                        <a:solidFill>
                          <a:schemeClr val="tx1"/>
                        </a:solidFill>
                        <a:latin typeface="+mn-lt"/>
                        <a:ea typeface="+mn-ea"/>
                        <a:cs typeface="+mn-cs"/>
                      </a:endParaRPr>
                    </a:p>
                  </a:txBody>
                  <a:tcPr anchor="ctr"/>
                </a:tc>
                <a:tc>
                  <a:txBody>
                    <a:bodyPr/>
                    <a:lstStyle/>
                    <a:p>
                      <a:pPr algn="ctr"/>
                      <a:r>
                        <a:rPr lang="en-US" sz="1500" b="0" kern="1200" dirty="0" smtClean="0">
                          <a:solidFill>
                            <a:schemeClr val="tx1"/>
                          </a:solidFill>
                          <a:latin typeface="+mn-lt"/>
                          <a:ea typeface="+mn-ea"/>
                          <a:cs typeface="+mn-cs"/>
                        </a:rPr>
                        <a:t>WDN</a:t>
                      </a:r>
                    </a:p>
                  </a:txBody>
                  <a:tcPr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en-US" sz="1500" dirty="0" smtClean="0"/>
                        <a:t>Wide Area Network Non-IPAC BD</a:t>
                      </a:r>
                      <a:endParaRPr lang="en-US" sz="1500" b="0" i="0" u="none" strike="noStrike" dirty="0" smtClean="0">
                        <a:solidFill>
                          <a:srgbClr val="000000"/>
                        </a:solidFill>
                        <a:latin typeface="+mn-lt"/>
                      </a:endParaRPr>
                    </a:p>
                  </a:txBody>
                  <a:tcPr marL="0" marR="0" marT="0" marB="0" anchor="ctr"/>
                </a:tc>
              </a:tr>
              <a:tr h="28500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500" dirty="0" smtClean="0"/>
                        <a:t>ITSWAN</a:t>
                      </a:r>
                      <a:endParaRPr lang="en-US" sz="1500" b="0" kern="1200" dirty="0" smtClean="0">
                        <a:solidFill>
                          <a:schemeClr val="tx1"/>
                        </a:solidFill>
                        <a:latin typeface="+mn-lt"/>
                        <a:ea typeface="+mn-ea"/>
                        <a:cs typeface="+mn-cs"/>
                      </a:endParaRPr>
                    </a:p>
                  </a:txBody>
                  <a:tcPr anchor="ctr"/>
                </a:tc>
                <a:tc>
                  <a:txBody>
                    <a:bodyPr/>
                    <a:lstStyle/>
                    <a:p>
                      <a:pPr algn="ctr"/>
                      <a:r>
                        <a:rPr lang="en-US" sz="1500" b="0" kern="1200" dirty="0" smtClean="0">
                          <a:solidFill>
                            <a:schemeClr val="tx1"/>
                          </a:solidFill>
                          <a:latin typeface="+mn-lt"/>
                          <a:ea typeface="+mn-ea"/>
                          <a:cs typeface="+mn-cs"/>
                        </a:rPr>
                        <a:t>WMN</a:t>
                      </a:r>
                    </a:p>
                  </a:txBody>
                  <a:tcPr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en-US" sz="1500" dirty="0" smtClean="0"/>
                        <a:t>Wide</a:t>
                      </a:r>
                      <a:r>
                        <a:rPr lang="en-US" sz="1500" baseline="0" dirty="0" smtClean="0"/>
                        <a:t> </a:t>
                      </a:r>
                      <a:r>
                        <a:rPr lang="en-US" sz="1500" dirty="0" smtClean="0"/>
                        <a:t>Area Network Manual Non-IPAC BD</a:t>
                      </a:r>
                      <a:endParaRPr lang="en-US" sz="1500" b="0" i="0" u="none" strike="noStrike" dirty="0" smtClean="0">
                        <a:solidFill>
                          <a:srgbClr val="000000"/>
                        </a:solidFill>
                        <a:latin typeface="+mn-lt"/>
                      </a:endParaRPr>
                    </a:p>
                  </a:txBody>
                  <a:tcPr marL="0" marR="0" marT="0" marB="0" anchor="ctr"/>
                </a:tc>
              </a:tr>
              <a:tr h="332509">
                <a:tc>
                  <a:txBody>
                    <a:bodyPr/>
                    <a:lstStyle/>
                    <a:p>
                      <a:pPr algn="ctr"/>
                      <a:r>
                        <a:rPr lang="en-US" sz="1500" kern="0" dirty="0" smtClean="0"/>
                        <a:t>ITSREGTEL</a:t>
                      </a:r>
                      <a:endParaRPr lang="en-US" sz="1500" b="0" kern="1200" dirty="0" smtClean="0">
                        <a:solidFill>
                          <a:schemeClr val="tx1"/>
                        </a:solidFill>
                        <a:latin typeface="+mn-lt"/>
                        <a:ea typeface="+mn-ea"/>
                        <a:cs typeface="+mn-cs"/>
                      </a:endParaRPr>
                    </a:p>
                  </a:txBody>
                  <a:tcPr anchor="ctr"/>
                </a:tc>
                <a:tc>
                  <a:txBody>
                    <a:bodyPr/>
                    <a:lstStyle/>
                    <a:p>
                      <a:pPr algn="ctr"/>
                      <a:r>
                        <a:rPr lang="en-US" sz="1500" b="0" kern="1200" dirty="0" smtClean="0">
                          <a:solidFill>
                            <a:schemeClr val="tx1"/>
                          </a:solidFill>
                          <a:latin typeface="+mn-lt"/>
                          <a:ea typeface="+mn-ea"/>
                          <a:cs typeface="+mn-cs"/>
                        </a:rPr>
                        <a:t>TDN</a:t>
                      </a:r>
                    </a:p>
                  </a:txBody>
                  <a:tcPr anchor="ctr"/>
                </a:tc>
                <a:tc>
                  <a:txBody>
                    <a:bodyPr/>
                    <a:lstStyle/>
                    <a:p>
                      <a:pPr algn="ctr" fontAlgn="b"/>
                      <a:r>
                        <a:rPr lang="en-US" sz="1500" dirty="0" smtClean="0"/>
                        <a:t>Telecom Non-IPAC BD</a:t>
                      </a:r>
                      <a:endParaRPr lang="en-US" sz="1500" b="0" i="0" u="none" strike="noStrike" dirty="0">
                        <a:solidFill>
                          <a:srgbClr val="000000"/>
                        </a:solidFill>
                        <a:latin typeface="+mn-lt"/>
                      </a:endParaRPr>
                    </a:p>
                  </a:txBody>
                  <a:tcPr marL="0" marR="0" marT="0" marB="0" anchor="ctr"/>
                </a:tc>
              </a:tr>
              <a:tr h="296884">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500" kern="0" dirty="0" smtClean="0"/>
                        <a:t>ITSREGTEL</a:t>
                      </a:r>
                      <a:endParaRPr lang="en-US" sz="1500" b="0" kern="1200" dirty="0" smtClean="0">
                        <a:solidFill>
                          <a:schemeClr val="tx1"/>
                        </a:solidFill>
                        <a:latin typeface="+mn-lt"/>
                        <a:ea typeface="+mn-ea"/>
                        <a:cs typeface="+mn-cs"/>
                      </a:endParaRPr>
                    </a:p>
                  </a:txBody>
                  <a:tcPr anchor="ctr"/>
                </a:tc>
                <a:tc>
                  <a:txBody>
                    <a:bodyPr/>
                    <a:lstStyle/>
                    <a:p>
                      <a:pPr algn="ctr"/>
                      <a:r>
                        <a:rPr lang="en-US" sz="1500" b="0" kern="1200" dirty="0" smtClean="0">
                          <a:solidFill>
                            <a:schemeClr val="tx1"/>
                          </a:solidFill>
                          <a:latin typeface="+mn-lt"/>
                          <a:ea typeface="+mn-ea"/>
                          <a:cs typeface="+mn-cs"/>
                        </a:rPr>
                        <a:t>TMN</a:t>
                      </a:r>
                    </a:p>
                  </a:txBody>
                  <a:tcPr anchor="ctr"/>
                </a:tc>
                <a:tc>
                  <a:txBody>
                    <a:bodyPr/>
                    <a:lstStyle/>
                    <a:p>
                      <a:pPr algn="ctr" fontAlgn="b"/>
                      <a:r>
                        <a:rPr lang="en-US" sz="1500" dirty="0" smtClean="0"/>
                        <a:t>Telecom Manual Non-IPAC BD </a:t>
                      </a:r>
                      <a:endParaRPr lang="en-US" sz="1500" b="0" i="0" u="none" strike="noStrike" dirty="0">
                        <a:solidFill>
                          <a:srgbClr val="000000"/>
                        </a:solidFill>
                        <a:latin typeface="Arial"/>
                      </a:endParaRPr>
                    </a:p>
                  </a:txBody>
                  <a:tcPr marL="0" marR="0" marT="0" marB="0" anchor="ctr"/>
                </a:tc>
              </a:tr>
            </a:tbl>
          </a:graphicData>
        </a:graphic>
      </p:graphicFrame>
    </p:spTree>
    <p:extLst>
      <p:ext uri="{BB962C8B-B14F-4D97-AF65-F5344CB8AC3E}">
        <p14:creationId xmlns:p14="http://schemas.microsoft.com/office/powerpoint/2010/main" val="2260758907"/>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bwMode="auto">
          <a:xfrm>
            <a:off x="7836195" y="6030243"/>
            <a:ext cx="1169582" cy="794783"/>
          </a:xfrm>
          <a:prstGeom prst="rect">
            <a:avLst/>
          </a:pr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2" name="Title 1"/>
          <p:cNvSpPr>
            <a:spLocks noGrp="1"/>
          </p:cNvSpPr>
          <p:nvPr>
            <p:ph type="title"/>
          </p:nvPr>
        </p:nvSpPr>
        <p:spPr>
          <a:xfrm>
            <a:off x="455613" y="331788"/>
            <a:ext cx="8367753" cy="563562"/>
          </a:xfrm>
        </p:spPr>
        <p:txBody>
          <a:bodyPr/>
          <a:lstStyle/>
          <a:p>
            <a:r>
              <a:rPr lang="en-US" dirty="0"/>
              <a:t>Billing Document – Non-IPAC – Document Types</a:t>
            </a:r>
          </a:p>
        </p:txBody>
      </p:sp>
      <p:sp>
        <p:nvSpPr>
          <p:cNvPr id="3" name="Content Placeholder 2"/>
          <p:cNvSpPr>
            <a:spLocks noGrp="1"/>
          </p:cNvSpPr>
          <p:nvPr>
            <p:ph idx="1"/>
          </p:nvPr>
        </p:nvSpPr>
        <p:spPr>
          <a:xfrm>
            <a:off x="712788" y="1068779"/>
            <a:ext cx="8229600" cy="5065321"/>
          </a:xfrm>
        </p:spPr>
        <p:txBody>
          <a:bodyPr/>
          <a:lstStyle/>
          <a:p>
            <a:pPr marL="0" indent="0">
              <a:buNone/>
            </a:pPr>
            <a:r>
              <a:rPr lang="en-US" sz="2000" dirty="0"/>
              <a:t>Billing Vehicle: </a:t>
            </a:r>
            <a:r>
              <a:rPr lang="en-US" sz="2000" dirty="0" smtClean="0"/>
              <a:t>DBR/PCAS Hybrid</a:t>
            </a:r>
            <a:endParaRPr lang="en-US" sz="2000" dirty="0"/>
          </a:p>
          <a:p>
            <a:endParaRPr lang="en-US" dirty="0"/>
          </a:p>
        </p:txBody>
      </p:sp>
      <p:sp>
        <p:nvSpPr>
          <p:cNvPr id="4" name="Footer Placeholder 3"/>
          <p:cNvSpPr>
            <a:spLocks noGrp="1"/>
          </p:cNvSpPr>
          <p:nvPr>
            <p:ph type="ftr" sz="quarter" idx="10"/>
          </p:nvPr>
        </p:nvSpPr>
        <p:spPr/>
        <p:txBody>
          <a:bodyPr/>
          <a:lstStyle/>
          <a:p>
            <a:pPr>
              <a:defRPr/>
            </a:pPr>
            <a:r>
              <a:rPr lang="en-US" dirty="0" smtClean="0"/>
              <a:t>CGI Federal Proprietary and Confidential</a:t>
            </a:r>
            <a:endParaRPr lang="en-US" dirty="0"/>
          </a:p>
        </p:txBody>
      </p:sp>
      <p:sp>
        <p:nvSpPr>
          <p:cNvPr id="5" name="Slide Number Placeholder 4"/>
          <p:cNvSpPr>
            <a:spLocks noGrp="1"/>
          </p:cNvSpPr>
          <p:nvPr>
            <p:ph type="sldNum" sz="quarter" idx="11"/>
          </p:nvPr>
        </p:nvSpPr>
        <p:spPr/>
        <p:txBody>
          <a:bodyPr/>
          <a:lstStyle/>
          <a:p>
            <a:pPr>
              <a:defRPr/>
            </a:pPr>
            <a:fld id="{5842F1FC-5FDD-41D6-BAD6-160FC7BE3BC4}" type="slidenum">
              <a:rPr lang="en-US" smtClean="0"/>
              <a:pPr>
                <a:defRPr/>
              </a:pPr>
              <a:t>153</a:t>
            </a:fld>
            <a:endParaRPr lang="en-US" dirty="0"/>
          </a:p>
        </p:txBody>
      </p:sp>
      <p:graphicFrame>
        <p:nvGraphicFramePr>
          <p:cNvPr id="6" name="Content Placeholder 7"/>
          <p:cNvGraphicFramePr>
            <a:graphicFrameLocks/>
          </p:cNvGraphicFramePr>
          <p:nvPr>
            <p:extLst>
              <p:ext uri="{D42A27DB-BD31-4B8C-83A1-F6EECF244321}">
                <p14:modId xmlns:p14="http://schemas.microsoft.com/office/powerpoint/2010/main" val="139245492"/>
              </p:ext>
            </p:extLst>
          </p:nvPr>
        </p:nvGraphicFramePr>
        <p:xfrm>
          <a:off x="784040" y="1484415"/>
          <a:ext cx="8043809" cy="5101644"/>
        </p:xfrm>
        <a:graphic>
          <a:graphicData uri="http://schemas.openxmlformats.org/drawingml/2006/table">
            <a:tbl>
              <a:tblPr firstRow="1" bandRow="1">
                <a:tableStyleId>{21E4AEA4-8DFA-4A89-87EB-49C32662AFE0}</a:tableStyleId>
              </a:tblPr>
              <a:tblGrid>
                <a:gridCol w="1448521"/>
                <a:gridCol w="1199408"/>
                <a:gridCol w="5395880"/>
              </a:tblGrid>
              <a:tr h="55510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500" b="1" kern="1200" dirty="0" smtClean="0">
                          <a:solidFill>
                            <a:schemeClr val="lt1"/>
                          </a:solidFill>
                          <a:latin typeface="+mn-lt"/>
                          <a:ea typeface="+mn-ea"/>
                          <a:cs typeface="+mn-cs"/>
                        </a:rPr>
                        <a:t>Business</a:t>
                      </a:r>
                      <a:r>
                        <a:rPr lang="en-US" sz="1500" b="1" kern="1200" baseline="0" dirty="0" smtClean="0">
                          <a:solidFill>
                            <a:schemeClr val="lt1"/>
                          </a:solidFill>
                          <a:latin typeface="+mn-lt"/>
                          <a:ea typeface="+mn-ea"/>
                          <a:cs typeface="+mn-cs"/>
                        </a:rPr>
                        <a:t> Line</a:t>
                      </a:r>
                      <a:endParaRPr lang="en-US" sz="1500" b="1" kern="1200" dirty="0" smtClean="0">
                        <a:solidFill>
                          <a:schemeClr val="tx1"/>
                        </a:solidFill>
                        <a:latin typeface="+mn-lt"/>
                        <a:ea typeface="+mn-ea"/>
                        <a:cs typeface="+mn-cs"/>
                      </a:endParaRPr>
                    </a:p>
                  </a:txBody>
                  <a:tcPr anchor="ctr"/>
                </a:tc>
                <a:tc>
                  <a:txBody>
                    <a:bodyPr/>
                    <a:lstStyle/>
                    <a:p>
                      <a:pPr algn="ctr"/>
                      <a:r>
                        <a:rPr lang="en-US" sz="1500" kern="1200" dirty="0" smtClean="0"/>
                        <a:t>Document Type</a:t>
                      </a:r>
                      <a:endParaRPr lang="en-US" sz="1500" b="1" kern="1200" dirty="0" smtClean="0">
                        <a:solidFill>
                          <a:schemeClr val="tx1"/>
                        </a:solidFill>
                        <a:latin typeface="+mn-lt"/>
                        <a:ea typeface="+mn-ea"/>
                        <a:cs typeface="+mn-cs"/>
                      </a:endParaRPr>
                    </a:p>
                  </a:txBody>
                  <a:tcPr anchor="ctr"/>
                </a:tc>
                <a:tc>
                  <a:txBody>
                    <a:bodyPr/>
                    <a:lstStyle/>
                    <a:p>
                      <a:pPr algn="ctr" fontAlgn="b"/>
                      <a:r>
                        <a:rPr lang="en-US" sz="1500" u="none" strike="noStrike" dirty="0" smtClean="0"/>
                        <a:t>Name</a:t>
                      </a:r>
                      <a:endParaRPr lang="en-US" sz="1500" b="1" i="0" u="none" strike="noStrike" dirty="0">
                        <a:solidFill>
                          <a:srgbClr val="000000"/>
                        </a:solidFill>
                        <a:latin typeface="Arial"/>
                      </a:endParaRPr>
                    </a:p>
                  </a:txBody>
                  <a:tcPr marL="0" marR="0" marT="0" marB="0" anchor="ctr"/>
                </a:tc>
              </a:tr>
              <a:tr h="323809">
                <a:tc>
                  <a:txBody>
                    <a:bodyPr/>
                    <a:lstStyle/>
                    <a:p>
                      <a:pPr algn="ctr"/>
                      <a:r>
                        <a:rPr lang="en-US" sz="1500" kern="0" dirty="0" smtClean="0"/>
                        <a:t>AASFedSim</a:t>
                      </a:r>
                      <a:endParaRPr lang="en-US" sz="1500" b="0" kern="1200" dirty="0" smtClean="0">
                        <a:solidFill>
                          <a:schemeClr val="tx1"/>
                        </a:solidFill>
                        <a:latin typeface="+mn-lt"/>
                        <a:ea typeface="+mn-ea"/>
                        <a:cs typeface="+mn-cs"/>
                      </a:endParaRPr>
                    </a:p>
                  </a:txBody>
                  <a:tcPr anchor="ctr"/>
                </a:tc>
                <a:tc>
                  <a:txBody>
                    <a:bodyPr/>
                    <a:lstStyle/>
                    <a:p>
                      <a:pPr algn="ctr"/>
                      <a:r>
                        <a:rPr lang="en-US" sz="1500" b="0" kern="1200" dirty="0" smtClean="0">
                          <a:solidFill>
                            <a:schemeClr val="tx1"/>
                          </a:solidFill>
                          <a:latin typeface="+mn-lt"/>
                          <a:ea typeface="+mn-ea"/>
                          <a:cs typeface="+mn-cs"/>
                        </a:rPr>
                        <a:t>SDN</a:t>
                      </a:r>
                    </a:p>
                  </a:txBody>
                  <a:tcPr anchor="ctr"/>
                </a:tc>
                <a:tc>
                  <a:txBody>
                    <a:bodyPr/>
                    <a:lstStyle/>
                    <a:p>
                      <a:pPr algn="ctr" fontAlgn="b"/>
                      <a:r>
                        <a:rPr lang="en-US" sz="1500" dirty="0" smtClean="0"/>
                        <a:t>FEDSIM Non-IPAC BD</a:t>
                      </a:r>
                      <a:endParaRPr lang="en-US" sz="1500" b="0" i="0" u="none" strike="noStrike" dirty="0">
                        <a:solidFill>
                          <a:srgbClr val="000000"/>
                        </a:solidFill>
                        <a:latin typeface="Arial"/>
                      </a:endParaRPr>
                    </a:p>
                  </a:txBody>
                  <a:tcPr marL="0" marR="0" marT="0" marB="0" anchor="ctr"/>
                </a:tc>
              </a:tr>
              <a:tr h="323809">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500" kern="0" dirty="0" smtClean="0"/>
                        <a:t>AASFedSim</a:t>
                      </a:r>
                      <a:endParaRPr lang="en-US" sz="1500" b="0" kern="1200" dirty="0" smtClean="0">
                        <a:solidFill>
                          <a:schemeClr val="tx1"/>
                        </a:solidFill>
                        <a:latin typeface="+mn-lt"/>
                        <a:ea typeface="+mn-ea"/>
                        <a:cs typeface="+mn-cs"/>
                      </a:endParaRPr>
                    </a:p>
                  </a:txBody>
                  <a:tcPr anchor="ctr"/>
                </a:tc>
                <a:tc>
                  <a:txBody>
                    <a:bodyPr/>
                    <a:lstStyle/>
                    <a:p>
                      <a:pPr algn="ctr"/>
                      <a:r>
                        <a:rPr lang="en-US" sz="1500" b="0" kern="1200" dirty="0" smtClean="0">
                          <a:solidFill>
                            <a:schemeClr val="tx1"/>
                          </a:solidFill>
                          <a:latin typeface="+mn-lt"/>
                          <a:ea typeface="+mn-ea"/>
                          <a:cs typeface="+mn-cs"/>
                        </a:rPr>
                        <a:t>SMN</a:t>
                      </a:r>
                    </a:p>
                  </a:txBody>
                  <a:tcPr anchor="ctr"/>
                </a:tc>
                <a:tc>
                  <a:txBody>
                    <a:bodyPr/>
                    <a:lstStyle/>
                    <a:p>
                      <a:pPr algn="ctr" fontAlgn="b"/>
                      <a:r>
                        <a:rPr lang="en-US" sz="1500" dirty="0" smtClean="0"/>
                        <a:t>FEDSIM Manual Non-IPAC BD</a:t>
                      </a:r>
                      <a:endParaRPr lang="en-US" sz="1500" b="0" i="0" u="none" strike="noStrike" dirty="0">
                        <a:solidFill>
                          <a:srgbClr val="000000"/>
                        </a:solidFill>
                        <a:latin typeface="Arial"/>
                      </a:endParaRPr>
                    </a:p>
                  </a:txBody>
                  <a:tcPr marL="0" marR="0" marT="0" marB="0" anchor="ctr"/>
                </a:tc>
              </a:tr>
              <a:tr h="336425">
                <a:tc>
                  <a:txBody>
                    <a:bodyPr/>
                    <a:lstStyle/>
                    <a:p>
                      <a:pPr algn="ctr"/>
                      <a:r>
                        <a:rPr lang="en-US" sz="1500" kern="0" dirty="0" smtClean="0"/>
                        <a:t>AASREGIT</a:t>
                      </a:r>
                    </a:p>
                  </a:txBody>
                  <a:tcPr anchor="ctr"/>
                </a:tc>
                <a:tc>
                  <a:txBody>
                    <a:bodyPr/>
                    <a:lstStyle/>
                    <a:p>
                      <a:pPr algn="ctr"/>
                      <a:r>
                        <a:rPr lang="en-US" sz="1500" b="0" kern="1200" dirty="0" smtClean="0">
                          <a:solidFill>
                            <a:schemeClr val="tx1"/>
                          </a:solidFill>
                          <a:latin typeface="+mn-lt"/>
                          <a:ea typeface="+mn-ea"/>
                          <a:cs typeface="+mn-cs"/>
                        </a:rPr>
                        <a:t>EDN</a:t>
                      </a:r>
                    </a:p>
                  </a:txBody>
                  <a:tcPr anchor="ctr"/>
                </a:tc>
                <a:tc>
                  <a:txBody>
                    <a:bodyPr/>
                    <a:lstStyle/>
                    <a:p>
                      <a:pPr algn="ctr" fontAlgn="b"/>
                      <a:r>
                        <a:rPr lang="en-US" sz="1500" dirty="0" smtClean="0"/>
                        <a:t>Regional Assisted Acquisition Services Non-IPAC BD</a:t>
                      </a:r>
                      <a:endParaRPr lang="en-US" sz="1500" b="0" i="0" u="none" strike="noStrike" dirty="0">
                        <a:solidFill>
                          <a:srgbClr val="000000"/>
                        </a:solidFill>
                        <a:latin typeface="Arial"/>
                      </a:endParaRPr>
                    </a:p>
                  </a:txBody>
                  <a:tcPr marL="0" marR="0" marT="0" marB="0" anchor="ctr"/>
                </a:tc>
              </a:tr>
              <a:tr h="323809">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500" kern="0" dirty="0" smtClean="0"/>
                        <a:t>AASREGIT</a:t>
                      </a:r>
                      <a:endParaRPr lang="en-US" sz="1500" b="0" kern="1200" dirty="0" smtClean="0">
                        <a:solidFill>
                          <a:schemeClr val="tx1"/>
                        </a:solidFill>
                        <a:latin typeface="+mn-lt"/>
                        <a:ea typeface="+mn-ea"/>
                        <a:cs typeface="+mn-cs"/>
                      </a:endParaRPr>
                    </a:p>
                  </a:txBody>
                  <a:tcPr anchor="ctr"/>
                </a:tc>
                <a:tc>
                  <a:txBody>
                    <a:bodyPr/>
                    <a:lstStyle/>
                    <a:p>
                      <a:pPr algn="ctr"/>
                      <a:r>
                        <a:rPr lang="en-US" sz="1500" b="0" kern="1200" dirty="0" smtClean="0">
                          <a:solidFill>
                            <a:schemeClr val="tx1"/>
                          </a:solidFill>
                          <a:latin typeface="+mn-lt"/>
                          <a:ea typeface="+mn-ea"/>
                          <a:cs typeface="+mn-cs"/>
                        </a:rPr>
                        <a:t>EMN</a:t>
                      </a:r>
                    </a:p>
                  </a:txBody>
                  <a:tcPr anchor="ctr"/>
                </a:tc>
                <a:tc>
                  <a:txBody>
                    <a:bodyPr/>
                    <a:lstStyle/>
                    <a:p>
                      <a:pPr algn="ctr" fontAlgn="b"/>
                      <a:r>
                        <a:rPr lang="en-US" sz="1500" dirty="0" smtClean="0"/>
                        <a:t>Regional Assisted Acquisition Services Manual Non-IPAC BD</a:t>
                      </a:r>
                      <a:endParaRPr lang="en-US" sz="1500" b="0" i="0" u="none" strike="noStrike" dirty="0">
                        <a:solidFill>
                          <a:srgbClr val="000000"/>
                        </a:solidFill>
                        <a:latin typeface="Arial"/>
                      </a:endParaRPr>
                    </a:p>
                  </a:txBody>
                  <a:tcPr marL="0" marR="0" marT="0" marB="0" anchor="ctr"/>
                </a:tc>
              </a:tr>
              <a:tr h="323809">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500" b="0" kern="1200" dirty="0" smtClean="0">
                          <a:solidFill>
                            <a:schemeClr val="tx1"/>
                          </a:solidFill>
                          <a:latin typeface="+mn-lt"/>
                          <a:ea typeface="+mn-ea"/>
                          <a:cs typeface="+mn-cs"/>
                        </a:rPr>
                        <a:t>IWAC</a:t>
                      </a:r>
                    </a:p>
                  </a:txBody>
                  <a:tcPr anchor="ctr"/>
                </a:tc>
                <a:tc>
                  <a:txBody>
                    <a:bodyPr/>
                    <a:lstStyle/>
                    <a:p>
                      <a:pPr algn="ctr"/>
                      <a:r>
                        <a:rPr lang="en-US" sz="1500" b="0" kern="1200" dirty="0" smtClean="0">
                          <a:solidFill>
                            <a:schemeClr val="tx1"/>
                          </a:solidFill>
                          <a:latin typeface="+mn-lt"/>
                          <a:ea typeface="+mn-ea"/>
                          <a:cs typeface="+mn-cs"/>
                        </a:rPr>
                        <a:t>KDN</a:t>
                      </a:r>
                    </a:p>
                  </a:txBody>
                  <a:tcPr anchor="ctr"/>
                </a:tc>
                <a:tc>
                  <a:txBody>
                    <a:bodyPr/>
                    <a:lstStyle/>
                    <a:p>
                      <a:pPr algn="ctr" fontAlgn="b"/>
                      <a:r>
                        <a:rPr lang="en-US" sz="1500" b="0" i="0" u="none" strike="noStrike" dirty="0" smtClean="0">
                          <a:solidFill>
                            <a:srgbClr val="000000"/>
                          </a:solidFill>
                          <a:latin typeface="+mn-lt"/>
                        </a:rPr>
                        <a:t>Integrated Workplace Acquisition Center Non-IPAC BD</a:t>
                      </a:r>
                      <a:endParaRPr lang="en-US" sz="1500" b="0" i="0" u="none" strike="noStrike" dirty="0">
                        <a:solidFill>
                          <a:srgbClr val="000000"/>
                        </a:solidFill>
                        <a:latin typeface="Arial"/>
                      </a:endParaRPr>
                    </a:p>
                  </a:txBody>
                  <a:tcPr marL="0" marR="0" marT="0" marB="0" anchor="ctr"/>
                </a:tc>
              </a:tr>
              <a:tr h="323809">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500" b="0" kern="1200" dirty="0" smtClean="0">
                          <a:solidFill>
                            <a:schemeClr val="tx1"/>
                          </a:solidFill>
                          <a:latin typeface="+mn-lt"/>
                          <a:ea typeface="+mn-ea"/>
                          <a:cs typeface="+mn-cs"/>
                        </a:rPr>
                        <a:t>IWAC</a:t>
                      </a:r>
                    </a:p>
                  </a:txBody>
                  <a:tcPr anchor="ctr"/>
                </a:tc>
                <a:tc>
                  <a:txBody>
                    <a:bodyPr/>
                    <a:lstStyle/>
                    <a:p>
                      <a:pPr algn="ctr"/>
                      <a:r>
                        <a:rPr lang="en-US" sz="1500" b="0" kern="1200" dirty="0" smtClean="0">
                          <a:solidFill>
                            <a:schemeClr val="tx1"/>
                          </a:solidFill>
                          <a:latin typeface="+mn-lt"/>
                          <a:ea typeface="+mn-ea"/>
                          <a:cs typeface="+mn-cs"/>
                        </a:rPr>
                        <a:t>KMN</a:t>
                      </a:r>
                    </a:p>
                  </a:txBody>
                  <a:tcPr anchor="ctr"/>
                </a:tc>
                <a:tc>
                  <a:txBody>
                    <a:bodyPr/>
                    <a:lstStyle/>
                    <a:p>
                      <a:pPr algn="ctr" fontAlgn="b"/>
                      <a:r>
                        <a:rPr lang="en-US" sz="1500" dirty="0" smtClean="0"/>
                        <a:t>Integrated Workplace Acquisition Center Manual Non-IPAC BD</a:t>
                      </a:r>
                      <a:endParaRPr lang="en-US" sz="1500" b="0" i="0" u="none" strike="noStrike" dirty="0">
                        <a:solidFill>
                          <a:srgbClr val="000000"/>
                        </a:solidFill>
                        <a:latin typeface="Arial"/>
                      </a:endParaRPr>
                    </a:p>
                  </a:txBody>
                  <a:tcPr marL="0" marR="0" marT="0" marB="0" anchor="ctr"/>
                </a:tc>
              </a:tr>
              <a:tr h="32441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500" b="0" kern="1200" dirty="0" smtClean="0">
                          <a:solidFill>
                            <a:schemeClr val="tx1"/>
                          </a:solidFill>
                          <a:latin typeface="+mn-lt"/>
                          <a:ea typeface="+mn-ea"/>
                          <a:cs typeface="+mn-cs"/>
                        </a:rPr>
                        <a:t>ITSEXPSER</a:t>
                      </a:r>
                    </a:p>
                  </a:txBody>
                  <a:tcPr anchor="ctr"/>
                </a:tc>
                <a:tc>
                  <a:txBody>
                    <a:bodyPr/>
                    <a:lstStyle/>
                    <a:p>
                      <a:pPr algn="ctr"/>
                      <a:r>
                        <a:rPr lang="en-US" sz="1500" b="0" kern="1200" dirty="0" smtClean="0">
                          <a:solidFill>
                            <a:schemeClr val="tx1"/>
                          </a:solidFill>
                          <a:latin typeface="+mn-lt"/>
                          <a:ea typeface="+mn-ea"/>
                          <a:cs typeface="+mn-cs"/>
                        </a:rPr>
                        <a:t>XDN</a:t>
                      </a:r>
                    </a:p>
                  </a:txBody>
                  <a:tcPr anchor="ctr"/>
                </a:tc>
                <a:tc>
                  <a:txBody>
                    <a:bodyPr/>
                    <a:lstStyle/>
                    <a:p>
                      <a:pPr algn="ctr" fontAlgn="b"/>
                      <a:r>
                        <a:rPr lang="en-US" sz="1500" dirty="0" smtClean="0"/>
                        <a:t>Regional Network Expanded Services Non-IPAC BD</a:t>
                      </a:r>
                      <a:endParaRPr lang="en-US" sz="1500" b="0" i="0" u="none" strike="noStrike" dirty="0">
                        <a:solidFill>
                          <a:srgbClr val="000000"/>
                        </a:solidFill>
                        <a:latin typeface="Arial"/>
                      </a:endParaRPr>
                    </a:p>
                  </a:txBody>
                  <a:tcPr marL="0" marR="0" marT="0" marB="0" anchor="ctr"/>
                </a:tc>
              </a:tr>
              <a:tr h="323809">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500" b="0" kern="1200" dirty="0" smtClean="0">
                          <a:solidFill>
                            <a:schemeClr val="tx1"/>
                          </a:solidFill>
                          <a:latin typeface="+mn-lt"/>
                          <a:ea typeface="+mn-ea"/>
                          <a:cs typeface="+mn-cs"/>
                        </a:rPr>
                        <a:t>ITSEXPSER</a:t>
                      </a:r>
                    </a:p>
                  </a:txBody>
                  <a:tcPr anchor="ctr"/>
                </a:tc>
                <a:tc>
                  <a:txBody>
                    <a:bodyPr/>
                    <a:lstStyle/>
                    <a:p>
                      <a:pPr algn="ctr"/>
                      <a:r>
                        <a:rPr lang="en-US" sz="1500" b="0" kern="1200" dirty="0" smtClean="0">
                          <a:solidFill>
                            <a:schemeClr val="tx1"/>
                          </a:solidFill>
                          <a:latin typeface="+mn-lt"/>
                          <a:ea typeface="+mn-ea"/>
                          <a:cs typeface="+mn-cs"/>
                        </a:rPr>
                        <a:t>XMN</a:t>
                      </a:r>
                    </a:p>
                  </a:txBody>
                  <a:tcPr anchor="ctr"/>
                </a:tc>
                <a:tc>
                  <a:txBody>
                    <a:bodyPr/>
                    <a:lstStyle/>
                    <a:p>
                      <a:pPr algn="ctr" fontAlgn="b"/>
                      <a:r>
                        <a:rPr lang="en-US" sz="1500" dirty="0" smtClean="0"/>
                        <a:t>Regional Network Expanded Services Manual Non-IPAC BD</a:t>
                      </a:r>
                      <a:endParaRPr lang="en-US" sz="1500" b="0" i="0" u="none" strike="noStrike" dirty="0">
                        <a:solidFill>
                          <a:srgbClr val="000000"/>
                        </a:solidFill>
                        <a:latin typeface="Arial"/>
                      </a:endParaRPr>
                    </a:p>
                  </a:txBody>
                  <a:tcPr marL="0" marR="0" marT="0" marB="0" anchor="ctr"/>
                </a:tc>
              </a:tr>
              <a:tr h="323809">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500" b="0" kern="1200" dirty="0" smtClean="0">
                          <a:solidFill>
                            <a:schemeClr val="tx1"/>
                          </a:solidFill>
                          <a:latin typeface="+mn-lt"/>
                          <a:ea typeface="+mn-ea"/>
                          <a:cs typeface="+mn-cs"/>
                        </a:rPr>
                        <a:t>ITSHSPD12</a:t>
                      </a:r>
                    </a:p>
                  </a:txBody>
                  <a:tcPr anchor="ctr"/>
                </a:tc>
                <a:tc>
                  <a:txBody>
                    <a:bodyPr/>
                    <a:lstStyle/>
                    <a:p>
                      <a:pPr algn="ctr"/>
                      <a:r>
                        <a:rPr lang="en-US" sz="1500" b="0" kern="1200" dirty="0" smtClean="0">
                          <a:solidFill>
                            <a:schemeClr val="tx1"/>
                          </a:solidFill>
                          <a:latin typeface="+mn-lt"/>
                          <a:ea typeface="+mn-ea"/>
                          <a:cs typeface="+mn-cs"/>
                        </a:rPr>
                        <a:t>HDN</a:t>
                      </a:r>
                    </a:p>
                  </a:txBody>
                  <a:tcPr anchor="ctr"/>
                </a:tc>
                <a:tc>
                  <a:txBody>
                    <a:bodyPr/>
                    <a:lstStyle/>
                    <a:p>
                      <a:pPr algn="ctr" fontAlgn="b"/>
                      <a:r>
                        <a:rPr lang="en-US" sz="1500" dirty="0" smtClean="0"/>
                        <a:t>HSPD-12 Non-IPAC BD</a:t>
                      </a:r>
                      <a:endParaRPr lang="en-US" sz="1500" b="0" i="0" u="none" strike="noStrike" dirty="0">
                        <a:solidFill>
                          <a:srgbClr val="000000"/>
                        </a:solidFill>
                        <a:latin typeface="Arial"/>
                      </a:endParaRPr>
                    </a:p>
                  </a:txBody>
                  <a:tcPr marL="0" marR="0" marT="0" marB="0" anchor="ctr"/>
                </a:tc>
              </a:tr>
              <a:tr h="323809">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500" b="0" kern="1200" dirty="0" smtClean="0">
                          <a:solidFill>
                            <a:schemeClr val="tx1"/>
                          </a:solidFill>
                          <a:latin typeface="+mn-lt"/>
                          <a:ea typeface="+mn-ea"/>
                          <a:cs typeface="+mn-cs"/>
                        </a:rPr>
                        <a:t>ITSHSPD12</a:t>
                      </a:r>
                    </a:p>
                  </a:txBody>
                  <a:tcPr anchor="ctr"/>
                </a:tc>
                <a:tc>
                  <a:txBody>
                    <a:bodyPr/>
                    <a:lstStyle/>
                    <a:p>
                      <a:pPr algn="ctr"/>
                      <a:r>
                        <a:rPr lang="en-US" sz="1500" b="0" kern="1200" dirty="0" smtClean="0">
                          <a:solidFill>
                            <a:schemeClr val="tx1"/>
                          </a:solidFill>
                          <a:latin typeface="+mn-lt"/>
                          <a:ea typeface="+mn-ea"/>
                          <a:cs typeface="+mn-cs"/>
                        </a:rPr>
                        <a:t>HMN</a:t>
                      </a:r>
                    </a:p>
                  </a:txBody>
                  <a:tcPr anchor="ctr"/>
                </a:tc>
                <a:tc>
                  <a:txBody>
                    <a:bodyPr/>
                    <a:lstStyle/>
                    <a:p>
                      <a:pPr algn="ctr" fontAlgn="b"/>
                      <a:r>
                        <a:rPr lang="en-US" sz="1500" dirty="0" smtClean="0"/>
                        <a:t>HSPD-12 Manual Non-IPAC BD</a:t>
                      </a:r>
                      <a:endParaRPr lang="en-US" sz="1500" b="0" i="0" u="none" strike="noStrike" dirty="0">
                        <a:solidFill>
                          <a:srgbClr val="000000"/>
                        </a:solidFill>
                        <a:latin typeface="Arial"/>
                      </a:endParaRPr>
                    </a:p>
                  </a:txBody>
                  <a:tcPr marL="0" marR="0" marT="0" marB="0" anchor="ctr"/>
                </a:tc>
              </a:tr>
              <a:tr h="323809">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500" b="0" kern="1200" dirty="0" smtClean="0">
                          <a:solidFill>
                            <a:schemeClr val="tx1"/>
                          </a:solidFill>
                          <a:latin typeface="+mn-lt"/>
                          <a:ea typeface="+mn-ea"/>
                          <a:cs typeface="+mn-cs"/>
                        </a:rPr>
                        <a:t>ITSNATITCM</a:t>
                      </a:r>
                    </a:p>
                  </a:txBody>
                  <a:tcPr anchor="ctr"/>
                </a:tc>
                <a:tc>
                  <a:txBody>
                    <a:bodyPr/>
                    <a:lstStyle/>
                    <a:p>
                      <a:pPr algn="ctr"/>
                      <a:r>
                        <a:rPr lang="en-US" sz="1500" b="0" kern="1200" dirty="0" smtClean="0">
                          <a:solidFill>
                            <a:schemeClr val="tx1"/>
                          </a:solidFill>
                          <a:latin typeface="+mn-lt"/>
                          <a:ea typeface="+mn-ea"/>
                          <a:cs typeface="+mn-cs"/>
                        </a:rPr>
                        <a:t>NDN</a:t>
                      </a:r>
                    </a:p>
                  </a:txBody>
                  <a:tcPr anchor="ctr"/>
                </a:tc>
                <a:tc>
                  <a:txBody>
                    <a:bodyPr/>
                    <a:lstStyle/>
                    <a:p>
                      <a:pPr algn="ctr" fontAlgn="b"/>
                      <a:r>
                        <a:rPr lang="en-US" sz="1500" dirty="0" smtClean="0"/>
                        <a:t>National IT Commodity Program Non-IPAC BD</a:t>
                      </a:r>
                      <a:endParaRPr lang="en-US" sz="1500" b="0" i="0" u="none" strike="noStrike" dirty="0">
                        <a:solidFill>
                          <a:srgbClr val="000000"/>
                        </a:solidFill>
                        <a:latin typeface="Arial"/>
                      </a:endParaRPr>
                    </a:p>
                  </a:txBody>
                  <a:tcPr marL="0" marR="0" marT="0" marB="0" anchor="ctr"/>
                </a:tc>
              </a:tr>
              <a:tr h="323809">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500" b="0" kern="1200" dirty="0" smtClean="0">
                          <a:solidFill>
                            <a:schemeClr val="tx1"/>
                          </a:solidFill>
                          <a:latin typeface="+mn-lt"/>
                          <a:ea typeface="+mn-ea"/>
                          <a:cs typeface="+mn-cs"/>
                        </a:rPr>
                        <a:t>ITSNATITCM</a:t>
                      </a:r>
                    </a:p>
                  </a:txBody>
                  <a:tcPr anchor="ctr"/>
                </a:tc>
                <a:tc>
                  <a:txBody>
                    <a:bodyPr/>
                    <a:lstStyle/>
                    <a:p>
                      <a:pPr algn="ctr"/>
                      <a:r>
                        <a:rPr lang="en-US" sz="1500" b="0" kern="1200" dirty="0" smtClean="0">
                          <a:solidFill>
                            <a:schemeClr val="tx1"/>
                          </a:solidFill>
                          <a:latin typeface="+mn-lt"/>
                          <a:ea typeface="+mn-ea"/>
                          <a:cs typeface="+mn-cs"/>
                        </a:rPr>
                        <a:t>NMN</a:t>
                      </a:r>
                    </a:p>
                  </a:txBody>
                  <a:tcPr anchor="ctr"/>
                </a:tc>
                <a:tc>
                  <a:txBody>
                    <a:bodyPr/>
                    <a:lstStyle/>
                    <a:p>
                      <a:pPr algn="ctr" fontAlgn="b"/>
                      <a:r>
                        <a:rPr lang="en-US" sz="1500" b="0" i="0" u="none" strike="noStrike" dirty="0" smtClean="0">
                          <a:solidFill>
                            <a:srgbClr val="000000"/>
                          </a:solidFill>
                          <a:latin typeface="+mn-lt"/>
                        </a:rPr>
                        <a:t>National IT Commodity Program Manual Non-IPAC BD</a:t>
                      </a:r>
                      <a:endParaRPr lang="en-US" sz="1500" b="0" i="0" u="none" strike="noStrike" dirty="0">
                        <a:solidFill>
                          <a:srgbClr val="000000"/>
                        </a:solidFill>
                        <a:latin typeface="Arial"/>
                      </a:endParaRPr>
                    </a:p>
                  </a:txBody>
                  <a:tcPr marL="0" marR="0" marT="0" marB="0" anchor="ctr"/>
                </a:tc>
              </a:tr>
              <a:tr h="323809">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500" b="0" kern="1200" dirty="0" smtClean="0">
                          <a:solidFill>
                            <a:schemeClr val="tx1"/>
                          </a:solidFill>
                          <a:latin typeface="+mn-lt"/>
                          <a:ea typeface="+mn-ea"/>
                          <a:cs typeface="+mn-cs"/>
                        </a:rPr>
                        <a:t>Advances</a:t>
                      </a:r>
                    </a:p>
                  </a:txBody>
                  <a:tcPr anchor="ctr"/>
                </a:tc>
                <a:tc>
                  <a:txBody>
                    <a:bodyPr/>
                    <a:lstStyle/>
                    <a:p>
                      <a:pPr algn="ctr"/>
                      <a:r>
                        <a:rPr lang="en-US" sz="1500" b="0" kern="1200" dirty="0" smtClean="0">
                          <a:solidFill>
                            <a:schemeClr val="tx1"/>
                          </a:solidFill>
                          <a:latin typeface="+mn-lt"/>
                          <a:ea typeface="+mn-ea"/>
                          <a:cs typeface="+mn-cs"/>
                        </a:rPr>
                        <a:t>BAN</a:t>
                      </a:r>
                    </a:p>
                  </a:txBody>
                  <a:tcPr anchor="ctr"/>
                </a:tc>
                <a:tc>
                  <a:txBody>
                    <a:bodyPr/>
                    <a:lstStyle/>
                    <a:p>
                      <a:pPr algn="ctr" fontAlgn="b"/>
                      <a:r>
                        <a:rPr lang="en-US" sz="1500" b="0" i="0" u="none" strike="noStrike" dirty="0" smtClean="0">
                          <a:solidFill>
                            <a:srgbClr val="000000"/>
                          </a:solidFill>
                          <a:latin typeface="+mn-lt"/>
                        </a:rPr>
                        <a:t>AAS-ITS Advance BD</a:t>
                      </a:r>
                      <a:endParaRPr lang="en-US" sz="1500" b="0" i="0" u="none" strike="noStrike" dirty="0">
                        <a:solidFill>
                          <a:srgbClr val="000000"/>
                        </a:solidFill>
                        <a:latin typeface="Arial"/>
                      </a:endParaRPr>
                    </a:p>
                  </a:txBody>
                  <a:tcPr marL="0" marR="0" marT="0" marB="0" anchor="ctr"/>
                </a:tc>
              </a:tr>
              <a:tr h="323809">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500" b="0" kern="1200" dirty="0" smtClean="0">
                          <a:solidFill>
                            <a:schemeClr val="tx1"/>
                          </a:solidFill>
                          <a:latin typeface="+mn-lt"/>
                          <a:ea typeface="+mn-ea"/>
                          <a:cs typeface="+mn-cs"/>
                        </a:rPr>
                        <a:t>Advances</a:t>
                      </a:r>
                    </a:p>
                  </a:txBody>
                  <a:tcPr anchor="ctr"/>
                </a:tc>
                <a:tc>
                  <a:txBody>
                    <a:bodyPr/>
                    <a:lstStyle/>
                    <a:p>
                      <a:pPr algn="ctr"/>
                      <a:r>
                        <a:rPr lang="en-US" sz="1500" b="0" kern="1200" dirty="0" smtClean="0">
                          <a:solidFill>
                            <a:schemeClr val="tx1"/>
                          </a:solidFill>
                          <a:latin typeface="+mn-lt"/>
                          <a:ea typeface="+mn-ea"/>
                          <a:cs typeface="+mn-cs"/>
                        </a:rPr>
                        <a:t>BAO</a:t>
                      </a:r>
                    </a:p>
                  </a:txBody>
                  <a:tcPr anchor="ctr"/>
                </a:tc>
                <a:tc>
                  <a:txBody>
                    <a:bodyPr/>
                    <a:lstStyle/>
                    <a:p>
                      <a:pPr algn="ctr" fontAlgn="b"/>
                      <a:r>
                        <a:rPr lang="en-US" sz="1500" b="0" i="0" u="none" strike="noStrike" dirty="0" smtClean="0">
                          <a:solidFill>
                            <a:srgbClr val="000000"/>
                          </a:solidFill>
                          <a:latin typeface="+mn-lt"/>
                        </a:rPr>
                        <a:t>AAS-ITS Advance Offset Notification BD</a:t>
                      </a:r>
                      <a:endParaRPr lang="en-US" sz="1500" b="0" i="0" u="none" strike="noStrike" dirty="0">
                        <a:solidFill>
                          <a:srgbClr val="000000"/>
                        </a:solidFill>
                        <a:latin typeface="Arial"/>
                      </a:endParaRPr>
                    </a:p>
                  </a:txBody>
                  <a:tcPr marL="0" marR="0" marT="0" marB="0" anchor="ctr"/>
                </a:tc>
              </a:tr>
            </a:tbl>
          </a:graphicData>
        </a:graphic>
      </p:graphicFrame>
    </p:spTree>
    <p:extLst>
      <p:ext uri="{BB962C8B-B14F-4D97-AF65-F5344CB8AC3E}">
        <p14:creationId xmlns:p14="http://schemas.microsoft.com/office/powerpoint/2010/main" val="4152544451"/>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7852144" y="5991446"/>
            <a:ext cx="1174898" cy="861237"/>
          </a:xfrm>
          <a:prstGeom prst="rect">
            <a:avLst/>
          </a:pr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100354" name="Title 1"/>
          <p:cNvSpPr>
            <a:spLocks noGrp="1"/>
          </p:cNvSpPr>
          <p:nvPr>
            <p:ph type="title"/>
          </p:nvPr>
        </p:nvSpPr>
        <p:spPr/>
        <p:txBody>
          <a:bodyPr/>
          <a:lstStyle/>
          <a:p>
            <a:r>
              <a:rPr lang="en-US" dirty="0" smtClean="0"/>
              <a:t>Billing Document – IPAC</a:t>
            </a:r>
          </a:p>
        </p:txBody>
      </p:sp>
      <p:sp>
        <p:nvSpPr>
          <p:cNvPr id="100357" name="Content Placeholder 5"/>
          <p:cNvSpPr>
            <a:spLocks noGrp="1"/>
          </p:cNvSpPr>
          <p:nvPr>
            <p:ph idx="1"/>
          </p:nvPr>
        </p:nvSpPr>
        <p:spPr>
          <a:xfrm>
            <a:off x="297712" y="1075290"/>
            <a:ext cx="8846288" cy="4864100"/>
          </a:xfrm>
        </p:spPr>
        <p:txBody>
          <a:bodyPr/>
          <a:lstStyle/>
          <a:p>
            <a:pPr>
              <a:spcBef>
                <a:spcPts val="600"/>
              </a:spcBef>
              <a:spcAft>
                <a:spcPts val="600"/>
              </a:spcAft>
            </a:pPr>
            <a:r>
              <a:rPr lang="en-US" sz="1800" dirty="0" smtClean="0"/>
              <a:t>IPAC Billing Documents:</a:t>
            </a:r>
          </a:p>
          <a:p>
            <a:pPr lvl="1">
              <a:spcBef>
                <a:spcPts val="600"/>
              </a:spcBef>
              <a:spcAft>
                <a:spcPts val="600"/>
              </a:spcAft>
            </a:pPr>
            <a:r>
              <a:rPr lang="en-US" sz="1600" dirty="0" smtClean="0"/>
              <a:t>IPAC Billing Documents are </a:t>
            </a:r>
            <a:r>
              <a:rPr lang="en-US" sz="1600" u="sng" dirty="0" smtClean="0"/>
              <a:t>generated for customers configured in Pegasys to use IPAC</a:t>
            </a:r>
          </a:p>
          <a:p>
            <a:pPr lvl="1">
              <a:spcBef>
                <a:spcPts val="600"/>
              </a:spcBef>
              <a:spcAft>
                <a:spcPts val="600"/>
              </a:spcAft>
            </a:pPr>
            <a:r>
              <a:rPr lang="en-US" sz="1600" dirty="0" smtClean="0"/>
              <a:t>IPAC Statements are generated via PDF and can be viewed </a:t>
            </a:r>
            <a:r>
              <a:rPr lang="en-US" sz="1650" dirty="0" smtClean="0"/>
              <a:t>from Pegasys and VCSS</a:t>
            </a:r>
          </a:p>
          <a:p>
            <a:pPr>
              <a:spcBef>
                <a:spcPts val="600"/>
              </a:spcBef>
              <a:spcAft>
                <a:spcPts val="600"/>
              </a:spcAft>
            </a:pPr>
            <a:r>
              <a:rPr lang="en-US" sz="1800" b="1" u="sng" dirty="0" smtClean="0"/>
              <a:t>Similar to Non-IPAC Billing Documents, except</a:t>
            </a:r>
            <a:r>
              <a:rPr lang="en-US" sz="1800" dirty="0" smtClean="0"/>
              <a:t>:</a:t>
            </a:r>
          </a:p>
          <a:p>
            <a:pPr lvl="1">
              <a:spcBef>
                <a:spcPts val="600"/>
              </a:spcBef>
              <a:spcAft>
                <a:spcPts val="600"/>
              </a:spcAft>
            </a:pPr>
            <a:r>
              <a:rPr lang="en-US" sz="1650" dirty="0" smtClean="0"/>
              <a:t>IPAC Billing Documents contain ‘</a:t>
            </a:r>
            <a:r>
              <a:rPr lang="en-US" sz="1650" u="sng" dirty="0" smtClean="0"/>
              <a:t>Articles</a:t>
            </a:r>
            <a:r>
              <a:rPr lang="en-US" sz="1650" dirty="0" smtClean="0"/>
              <a:t>’:</a:t>
            </a:r>
          </a:p>
          <a:p>
            <a:pPr lvl="2">
              <a:spcBef>
                <a:spcPts val="600"/>
              </a:spcBef>
              <a:spcAft>
                <a:spcPts val="600"/>
              </a:spcAft>
            </a:pPr>
            <a:r>
              <a:rPr lang="en-US" sz="1650" dirty="0" smtClean="0"/>
              <a:t>Capture </a:t>
            </a:r>
            <a:r>
              <a:rPr lang="en-US" sz="1650" u="sng" dirty="0" smtClean="0"/>
              <a:t>commodity/unit information, quantity, and unit price</a:t>
            </a:r>
          </a:p>
          <a:p>
            <a:pPr lvl="3">
              <a:spcBef>
                <a:spcPts val="600"/>
              </a:spcBef>
              <a:spcAft>
                <a:spcPts val="600"/>
              </a:spcAft>
            </a:pPr>
            <a:r>
              <a:rPr lang="en-US" sz="1650" dirty="0"/>
              <a:t>Transmit this information to IPAC to be viewable on the customer’s IPAC record</a:t>
            </a:r>
            <a:endParaRPr lang="en-US" sz="1650" dirty="0" smtClean="0"/>
          </a:p>
          <a:p>
            <a:pPr lvl="2">
              <a:spcBef>
                <a:spcPts val="600"/>
              </a:spcBef>
              <a:spcAft>
                <a:spcPts val="600"/>
              </a:spcAft>
            </a:pPr>
            <a:r>
              <a:rPr lang="en-US" sz="1650" dirty="0" smtClean="0"/>
              <a:t>Document </a:t>
            </a:r>
            <a:r>
              <a:rPr lang="en-US" sz="1650" dirty="0"/>
              <a:t>the transaction's </a:t>
            </a:r>
            <a:r>
              <a:rPr lang="en-US" sz="1650" u="sng" dirty="0"/>
              <a:t>IPAC </a:t>
            </a:r>
            <a:r>
              <a:rPr lang="en-US" sz="1650" u="sng" dirty="0" smtClean="0"/>
              <a:t>Status</a:t>
            </a:r>
          </a:p>
          <a:p>
            <a:pPr lvl="3">
              <a:spcBef>
                <a:spcPts val="600"/>
              </a:spcBef>
              <a:spcAft>
                <a:spcPts val="600"/>
              </a:spcAft>
            </a:pPr>
            <a:r>
              <a:rPr lang="en-US" sz="1650" dirty="0" smtClean="0"/>
              <a:t>Used </a:t>
            </a:r>
            <a:r>
              <a:rPr lang="en-US" sz="1650" dirty="0"/>
              <a:t>to determine the </a:t>
            </a:r>
            <a:r>
              <a:rPr lang="en-US" sz="1650" u="sng" dirty="0"/>
              <a:t>state of the IPAC transaction within the IPAC lifecycle</a:t>
            </a:r>
            <a:endParaRPr lang="en-US" sz="1650" u="sng" dirty="0" smtClean="0"/>
          </a:p>
          <a:p>
            <a:pPr lvl="2">
              <a:spcBef>
                <a:spcPts val="600"/>
              </a:spcBef>
              <a:spcAft>
                <a:spcPts val="600"/>
              </a:spcAft>
            </a:pPr>
            <a:r>
              <a:rPr lang="en-US" sz="1650" dirty="0" smtClean="0"/>
              <a:t>Children of the Accounting Line</a:t>
            </a:r>
          </a:p>
          <a:p>
            <a:pPr marL="231775" lvl="1" indent="-231775">
              <a:spcBef>
                <a:spcPts val="600"/>
              </a:spcBef>
              <a:spcAft>
                <a:spcPts val="600"/>
              </a:spcAft>
            </a:pPr>
            <a:r>
              <a:rPr lang="en-US" sz="1800" dirty="0" smtClean="0"/>
              <a:t>IPAC </a:t>
            </a:r>
            <a:r>
              <a:rPr lang="en-US" sz="1800" u="sng" dirty="0" smtClean="0"/>
              <a:t>Statements</a:t>
            </a:r>
            <a:r>
              <a:rPr lang="en-US" sz="1800" dirty="0" smtClean="0"/>
              <a:t> provide the ability to </a:t>
            </a:r>
            <a:r>
              <a:rPr lang="en-US" sz="1800" u="sng" dirty="0" smtClean="0"/>
              <a:t>group many Billing Documents</a:t>
            </a:r>
            <a:r>
              <a:rPr lang="en-US" sz="1800" dirty="0" smtClean="0"/>
              <a:t> together to bill customers in </a:t>
            </a:r>
            <a:r>
              <a:rPr lang="en-US" sz="1800" u="sng" dirty="0" smtClean="0"/>
              <a:t>one consolidated bill at the ALC level</a:t>
            </a:r>
          </a:p>
          <a:p>
            <a:pPr lvl="1">
              <a:spcBef>
                <a:spcPts val="480"/>
              </a:spcBef>
              <a:spcAft>
                <a:spcPts val="600"/>
              </a:spcAft>
            </a:pPr>
            <a:r>
              <a:rPr lang="en-US" sz="1600" dirty="0">
                <a:solidFill>
                  <a:srgbClr val="FF0000"/>
                </a:solidFill>
              </a:rPr>
              <a:t>NOTE: </a:t>
            </a:r>
            <a:r>
              <a:rPr lang="en-US" sz="1600" b="1" u="sng" dirty="0">
                <a:solidFill>
                  <a:srgbClr val="FF0000"/>
                </a:solidFill>
              </a:rPr>
              <a:t>AAS and WAN do NOT group by ALC</a:t>
            </a:r>
          </a:p>
          <a:p>
            <a:pPr lvl="1">
              <a:spcBef>
                <a:spcPts val="480"/>
              </a:spcBef>
              <a:spcAft>
                <a:spcPts val="600"/>
              </a:spcAft>
            </a:pPr>
            <a:r>
              <a:rPr lang="en-US" sz="1600" b="1" u="sng" dirty="0"/>
              <a:t>One agreement per statement</a:t>
            </a:r>
            <a:r>
              <a:rPr lang="en-US" sz="1600" dirty="0"/>
              <a:t>, even if the agreement vendors share the same ALC</a:t>
            </a:r>
          </a:p>
          <a:p>
            <a:pPr marL="231775" lvl="1" indent="-231775">
              <a:spcBef>
                <a:spcPts val="600"/>
              </a:spcBef>
              <a:spcAft>
                <a:spcPts val="600"/>
              </a:spcAft>
            </a:pPr>
            <a:endParaRPr lang="en-US" sz="1800" u="sng" dirty="0" smtClean="0"/>
          </a:p>
          <a:p>
            <a:endParaRPr lang="en-US" sz="1800" dirty="0" smtClean="0"/>
          </a:p>
        </p:txBody>
      </p:sp>
      <p:sp>
        <p:nvSpPr>
          <p:cNvPr id="100355" name="Footer Placeholder 3"/>
          <p:cNvSpPr>
            <a:spLocks noGrp="1"/>
          </p:cNvSpPr>
          <p:nvPr>
            <p:ph type="ftr" sz="quarter" idx="4294967295"/>
          </p:nvPr>
        </p:nvSpPr>
        <p:spPr>
          <a:xfrm>
            <a:off x="455613" y="6553200"/>
            <a:ext cx="7010400" cy="304800"/>
          </a:xfrm>
          <a:prstGeom prst="rect">
            <a:avLst/>
          </a:prstGeom>
          <a:noFill/>
        </p:spPr>
        <p:txBody>
          <a:bodyPr/>
          <a:lstStyle/>
          <a:p>
            <a:r>
              <a:rPr lang="en-US" dirty="0" smtClean="0">
                <a:solidFill>
                  <a:srgbClr val="000000"/>
                </a:solidFill>
                <a:latin typeface="Arial" pitchFamily="34" charset="0"/>
              </a:rPr>
              <a:t>CGI Federal Proprietary and Confidential</a:t>
            </a:r>
          </a:p>
        </p:txBody>
      </p:sp>
      <p:sp>
        <p:nvSpPr>
          <p:cNvPr id="100356" name="Slide Number Placeholder 4"/>
          <p:cNvSpPr>
            <a:spLocks noGrp="1"/>
          </p:cNvSpPr>
          <p:nvPr>
            <p:ph type="sldNum" sz="quarter" idx="11"/>
          </p:nvPr>
        </p:nvSpPr>
        <p:spPr>
          <a:xfrm>
            <a:off x="1" y="6541477"/>
            <a:ext cx="492368" cy="305411"/>
          </a:xfrm>
          <a:noFill/>
        </p:spPr>
        <p:txBody>
          <a:bodyPr/>
          <a:lstStyle/>
          <a:p>
            <a:fld id="{77A11484-E993-4C8F-B913-360AB6C5759E}" type="slidenum">
              <a:rPr lang="en-US" smtClean="0">
                <a:solidFill>
                  <a:srgbClr val="000000"/>
                </a:solidFill>
                <a:latin typeface="Arial" pitchFamily="34" charset="0"/>
              </a:rPr>
              <a:pPr/>
              <a:t>154</a:t>
            </a:fld>
            <a:endParaRPr lang="en-US" dirty="0" smtClean="0">
              <a:solidFill>
                <a:srgbClr val="000000"/>
              </a:solidFill>
              <a:latin typeface="Arial" pitchFamily="34" charset="0"/>
            </a:endParaRPr>
          </a:p>
        </p:txBody>
      </p:sp>
    </p:spTree>
    <p:extLst>
      <p:ext uri="{BB962C8B-B14F-4D97-AF65-F5344CB8AC3E}">
        <p14:creationId xmlns:p14="http://schemas.microsoft.com/office/powerpoint/2010/main" val="109003188"/>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Title 1"/>
          <p:cNvSpPr>
            <a:spLocks noGrp="1"/>
          </p:cNvSpPr>
          <p:nvPr>
            <p:ph type="title"/>
          </p:nvPr>
        </p:nvSpPr>
        <p:spPr>
          <a:xfrm>
            <a:off x="455613" y="95250"/>
            <a:ext cx="8497887" cy="800100"/>
          </a:xfrm>
        </p:spPr>
        <p:txBody>
          <a:bodyPr/>
          <a:lstStyle/>
          <a:p>
            <a:r>
              <a:rPr lang="en-US" dirty="0"/>
              <a:t>Billing Document – IPAC</a:t>
            </a:r>
            <a:endParaRPr lang="en-US" dirty="0" smtClean="0"/>
          </a:p>
        </p:txBody>
      </p:sp>
      <p:sp>
        <p:nvSpPr>
          <p:cNvPr id="96259" name="Footer Placeholder 3"/>
          <p:cNvSpPr>
            <a:spLocks noGrp="1"/>
          </p:cNvSpPr>
          <p:nvPr>
            <p:ph type="ftr" sz="quarter" idx="4294967295"/>
          </p:nvPr>
        </p:nvSpPr>
        <p:spPr>
          <a:xfrm>
            <a:off x="339969" y="6553200"/>
            <a:ext cx="7010400" cy="304800"/>
          </a:xfrm>
          <a:prstGeom prst="rect">
            <a:avLst/>
          </a:prstGeom>
          <a:noFill/>
        </p:spPr>
        <p:txBody>
          <a:bodyPr/>
          <a:lstStyle/>
          <a:p>
            <a:r>
              <a:rPr lang="en-US" dirty="0" smtClean="0">
                <a:solidFill>
                  <a:srgbClr val="000000"/>
                </a:solidFill>
              </a:rPr>
              <a:t>CGI Federal Proprietary and Confidential</a:t>
            </a:r>
          </a:p>
        </p:txBody>
      </p:sp>
      <p:sp>
        <p:nvSpPr>
          <p:cNvPr id="96260" name="Slide Number Placeholder 4"/>
          <p:cNvSpPr>
            <a:spLocks noGrp="1"/>
          </p:cNvSpPr>
          <p:nvPr>
            <p:ph type="sldNum" sz="quarter" idx="11"/>
          </p:nvPr>
        </p:nvSpPr>
        <p:spPr>
          <a:xfrm>
            <a:off x="1" y="6564923"/>
            <a:ext cx="468922" cy="281965"/>
          </a:xfrm>
          <a:noFill/>
        </p:spPr>
        <p:txBody>
          <a:bodyPr/>
          <a:lstStyle/>
          <a:p>
            <a:fld id="{FADF17A5-ECB9-4DF8-B14D-C0C29C22F147}" type="slidenum">
              <a:rPr lang="en-US" smtClean="0">
                <a:solidFill>
                  <a:srgbClr val="000000"/>
                </a:solidFill>
              </a:rPr>
              <a:pPr/>
              <a:t>155</a:t>
            </a:fld>
            <a:endParaRPr lang="en-US" dirty="0" smtClean="0">
              <a:solidFill>
                <a:srgbClr val="000000"/>
              </a:solidFill>
            </a:endParaRPr>
          </a:p>
        </p:txBody>
      </p:sp>
      <p:sp>
        <p:nvSpPr>
          <p:cNvPr id="96261" name="Content Placeholder 5"/>
          <p:cNvSpPr>
            <a:spLocks noGrp="1"/>
          </p:cNvSpPr>
          <p:nvPr>
            <p:ph idx="1"/>
          </p:nvPr>
        </p:nvSpPr>
        <p:spPr>
          <a:xfrm>
            <a:off x="451262" y="961217"/>
            <a:ext cx="8692738" cy="2203740"/>
          </a:xfrm>
        </p:spPr>
        <p:txBody>
          <a:bodyPr/>
          <a:lstStyle/>
          <a:p>
            <a:endParaRPr lang="en-US" sz="1200" b="1" dirty="0" smtClean="0"/>
          </a:p>
          <a:p>
            <a:pPr>
              <a:spcBef>
                <a:spcPts val="300"/>
              </a:spcBef>
              <a:spcAft>
                <a:spcPts val="300"/>
              </a:spcAft>
            </a:pPr>
            <a:r>
              <a:rPr lang="en-US" sz="2200" b="1" dirty="0" smtClean="0"/>
              <a:t>Inter-Agency Transfer Section:</a:t>
            </a:r>
          </a:p>
          <a:p>
            <a:pPr lvl="1">
              <a:spcBef>
                <a:spcPts val="300"/>
              </a:spcBef>
              <a:spcAft>
                <a:spcPts val="300"/>
              </a:spcAft>
            </a:pPr>
            <a:r>
              <a:rPr lang="en-US" sz="2000" dirty="0" smtClean="0"/>
              <a:t>IPAC Bills - designated as IPAC by:</a:t>
            </a:r>
          </a:p>
          <a:p>
            <a:pPr marL="1025525" lvl="2" indent="-342900">
              <a:spcBef>
                <a:spcPts val="300"/>
              </a:spcBef>
              <a:spcAft>
                <a:spcPts val="300"/>
              </a:spcAft>
              <a:buFont typeface="+mj-lt"/>
              <a:buAutoNum type="arabicPeriod"/>
            </a:pPr>
            <a:r>
              <a:rPr lang="en-US" sz="2000" b="1" u="sng" dirty="0" smtClean="0"/>
              <a:t>Inter-Agency Flag</a:t>
            </a:r>
            <a:r>
              <a:rPr lang="en-US" sz="2000" dirty="0" smtClean="0"/>
              <a:t> (checked) on BD header, AND </a:t>
            </a:r>
          </a:p>
          <a:p>
            <a:pPr marL="1025525" lvl="2" indent="-342900">
              <a:spcBef>
                <a:spcPts val="300"/>
              </a:spcBef>
              <a:spcAft>
                <a:spcPts val="300"/>
              </a:spcAft>
              <a:buFont typeface="+mj-lt"/>
              <a:buAutoNum type="arabicPeriod"/>
            </a:pPr>
            <a:r>
              <a:rPr lang="en-US" sz="2000" b="1" u="sng" dirty="0" smtClean="0"/>
              <a:t>Type of Transfer</a:t>
            </a:r>
            <a:r>
              <a:rPr lang="en-US" sz="2000" dirty="0" smtClean="0"/>
              <a:t> (set to IPAC)</a:t>
            </a:r>
          </a:p>
          <a:p>
            <a:pPr lvl="1"/>
            <a:endParaRPr lang="en-US" sz="1800" dirty="0" smtClean="0"/>
          </a:p>
          <a:p>
            <a:pPr lvl="1"/>
            <a:endParaRPr lang="en-US" sz="1800" dirty="0" smtClean="0"/>
          </a:p>
          <a:p>
            <a:pPr lvl="1"/>
            <a:endParaRPr lang="en-US" sz="1800" dirty="0" smtClean="0"/>
          </a:p>
          <a:p>
            <a:pPr lvl="1"/>
            <a:endParaRPr lang="en-US" sz="1800" dirty="0" smtClean="0"/>
          </a:p>
          <a:p>
            <a:pPr marL="346075" lvl="1" indent="0">
              <a:buNone/>
            </a:pPr>
            <a:endParaRPr lang="en-US" sz="1800" dirty="0" smtClean="0"/>
          </a:p>
          <a:p>
            <a:r>
              <a:rPr lang="en-US" sz="2000" dirty="0" smtClean="0"/>
              <a:t>Interagency flag, Type of Transfer, Use Statement Number for IPAC, IPAC Article Qty/Unit Price Indicator are defaulted when an IPAC document type is selected</a:t>
            </a:r>
          </a:p>
          <a:p>
            <a:r>
              <a:rPr lang="en-US" sz="2000" dirty="0" smtClean="0"/>
              <a:t>Region Standard DBR Business Lines and Hybrid DBR/PCAS Business Lines will use </a:t>
            </a:r>
            <a:r>
              <a:rPr lang="en-US" sz="2000" b="1" dirty="0"/>
              <a:t>IPAC Article Qty/Unit Price Indicator </a:t>
            </a:r>
            <a:r>
              <a:rPr lang="en-US" sz="2000" b="1" dirty="0" smtClean="0"/>
              <a:t>= Use BDE Detail</a:t>
            </a:r>
          </a:p>
          <a:p>
            <a:endParaRPr lang="en-US" sz="1600" dirty="0" smtClean="0"/>
          </a:p>
          <a:p>
            <a:pPr>
              <a:buFont typeface="Wingdings" pitchFamily="2" charset="2"/>
              <a:buNone/>
            </a:pPr>
            <a:endParaRPr lang="en-US" sz="2800" dirty="0" smtClean="0"/>
          </a:p>
        </p:txBody>
      </p:sp>
      <p:pic>
        <p:nvPicPr>
          <p:cNvPr id="389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8212" y="2783627"/>
            <a:ext cx="7267575" cy="1609725"/>
          </a:xfrm>
          <a:prstGeom prst="rect">
            <a:avLst/>
          </a:prstGeom>
          <a:noFill/>
          <a:ln w="31750">
            <a:solidFill>
              <a:schemeClr val="tx1"/>
            </a:solidFill>
            <a:miter lim="800000"/>
            <a:headEnd/>
            <a:tailEnd/>
          </a:ln>
          <a:effectLst/>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2834974844"/>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Title 1"/>
          <p:cNvSpPr>
            <a:spLocks noGrp="1"/>
          </p:cNvSpPr>
          <p:nvPr>
            <p:ph type="title"/>
          </p:nvPr>
        </p:nvSpPr>
        <p:spPr/>
        <p:txBody>
          <a:bodyPr/>
          <a:lstStyle/>
          <a:p>
            <a:r>
              <a:rPr lang="en-US" dirty="0"/>
              <a:t>Billing Document – IPAC – Articles</a:t>
            </a:r>
            <a:endParaRPr lang="en-US" dirty="0" smtClean="0"/>
          </a:p>
        </p:txBody>
      </p:sp>
      <p:sp>
        <p:nvSpPr>
          <p:cNvPr id="87043" name="Footer Placeholder 3"/>
          <p:cNvSpPr>
            <a:spLocks noGrp="1"/>
          </p:cNvSpPr>
          <p:nvPr>
            <p:ph type="ftr" sz="quarter" idx="4294967295"/>
          </p:nvPr>
        </p:nvSpPr>
        <p:spPr>
          <a:xfrm>
            <a:off x="351692" y="6553200"/>
            <a:ext cx="7010400" cy="304800"/>
          </a:xfrm>
          <a:prstGeom prst="rect">
            <a:avLst/>
          </a:prstGeom>
          <a:noFill/>
        </p:spPr>
        <p:txBody>
          <a:bodyPr/>
          <a:lstStyle/>
          <a:p>
            <a:r>
              <a:rPr lang="en-US" dirty="0" smtClean="0"/>
              <a:t>CGI Federal Proprietary and Confidential</a:t>
            </a:r>
          </a:p>
        </p:txBody>
      </p:sp>
      <p:sp>
        <p:nvSpPr>
          <p:cNvPr id="87044" name="Slide Number Placeholder 4"/>
          <p:cNvSpPr>
            <a:spLocks noGrp="1"/>
          </p:cNvSpPr>
          <p:nvPr>
            <p:ph type="sldNum" sz="quarter" idx="11"/>
          </p:nvPr>
        </p:nvSpPr>
        <p:spPr>
          <a:xfrm>
            <a:off x="1" y="6600092"/>
            <a:ext cx="644768" cy="246796"/>
          </a:xfrm>
          <a:noFill/>
        </p:spPr>
        <p:txBody>
          <a:bodyPr/>
          <a:lstStyle/>
          <a:p>
            <a:fld id="{8D1FED25-F284-463D-B8E5-AF60CD50C896}" type="slidenum">
              <a:rPr lang="en-US" smtClean="0"/>
              <a:pPr/>
              <a:t>156</a:t>
            </a:fld>
            <a:endParaRPr lang="en-US" dirty="0" smtClean="0"/>
          </a:p>
        </p:txBody>
      </p:sp>
      <p:sp>
        <p:nvSpPr>
          <p:cNvPr id="6" name="Content Placeholder 5"/>
          <p:cNvSpPr>
            <a:spLocks noGrp="1"/>
          </p:cNvSpPr>
          <p:nvPr>
            <p:ph idx="1"/>
          </p:nvPr>
        </p:nvSpPr>
        <p:spPr>
          <a:xfrm>
            <a:off x="297712" y="1184936"/>
            <a:ext cx="8846288" cy="1972934"/>
          </a:xfrm>
        </p:spPr>
        <p:txBody>
          <a:bodyPr/>
          <a:lstStyle/>
          <a:p>
            <a:pPr>
              <a:spcBef>
                <a:spcPts val="600"/>
              </a:spcBef>
              <a:spcAft>
                <a:spcPts val="0"/>
              </a:spcAft>
            </a:pPr>
            <a:r>
              <a:rPr lang="en-US" sz="1800" dirty="0" smtClean="0"/>
              <a:t>IPAC Billing Documents contain ‘</a:t>
            </a:r>
            <a:r>
              <a:rPr lang="en-US" sz="1800" u="sng" dirty="0" smtClean="0"/>
              <a:t>Articles</a:t>
            </a:r>
            <a:r>
              <a:rPr lang="en-US" sz="1800" dirty="0" smtClean="0"/>
              <a:t>’:</a:t>
            </a:r>
          </a:p>
          <a:p>
            <a:pPr lvl="1">
              <a:spcBef>
                <a:spcPts val="600"/>
              </a:spcBef>
              <a:spcAft>
                <a:spcPts val="0"/>
              </a:spcAft>
            </a:pPr>
            <a:r>
              <a:rPr lang="en-US" sz="1800" dirty="0" smtClean="0"/>
              <a:t>Capture </a:t>
            </a:r>
            <a:r>
              <a:rPr lang="en-US" sz="1800" u="sng" dirty="0" smtClean="0"/>
              <a:t>commodity/unit information, quantity, and unit price</a:t>
            </a:r>
          </a:p>
          <a:p>
            <a:pPr lvl="2">
              <a:spcBef>
                <a:spcPts val="600"/>
              </a:spcBef>
              <a:spcAft>
                <a:spcPts val="0"/>
              </a:spcAft>
            </a:pPr>
            <a:r>
              <a:rPr lang="en-US" sz="1800" dirty="0"/>
              <a:t>Transmit this information to IPAC to be viewable on the customer’s IPAC record</a:t>
            </a:r>
            <a:endParaRPr lang="en-US" sz="1800" dirty="0" smtClean="0"/>
          </a:p>
          <a:p>
            <a:pPr lvl="1">
              <a:spcBef>
                <a:spcPts val="600"/>
              </a:spcBef>
              <a:spcAft>
                <a:spcPts val="0"/>
              </a:spcAft>
            </a:pPr>
            <a:r>
              <a:rPr lang="en-US" sz="1800" dirty="0" smtClean="0"/>
              <a:t>Document </a:t>
            </a:r>
            <a:r>
              <a:rPr lang="en-US" sz="1800" dirty="0"/>
              <a:t>the transaction's </a:t>
            </a:r>
            <a:r>
              <a:rPr lang="en-US" sz="1800" u="sng" dirty="0"/>
              <a:t>IPAC </a:t>
            </a:r>
            <a:r>
              <a:rPr lang="en-US" sz="1800" u="sng" dirty="0" smtClean="0"/>
              <a:t>Status</a:t>
            </a:r>
          </a:p>
          <a:p>
            <a:pPr lvl="2">
              <a:spcBef>
                <a:spcPts val="600"/>
              </a:spcBef>
              <a:spcAft>
                <a:spcPts val="0"/>
              </a:spcAft>
            </a:pPr>
            <a:r>
              <a:rPr lang="en-US" sz="1800" dirty="0" smtClean="0"/>
              <a:t>Used </a:t>
            </a:r>
            <a:r>
              <a:rPr lang="en-US" sz="1800" dirty="0"/>
              <a:t>to determine the </a:t>
            </a:r>
            <a:r>
              <a:rPr lang="en-US" sz="1800" u="sng" dirty="0"/>
              <a:t>state of the IPAC transaction within the IPAC lifecycle</a:t>
            </a:r>
            <a:endParaRPr lang="en-US" sz="1800" u="sng" dirty="0" smtClean="0"/>
          </a:p>
          <a:p>
            <a:pPr marL="0" indent="0">
              <a:buNone/>
            </a:pPr>
            <a:endParaRPr lang="en-US" sz="1800" dirty="0" smtClean="0"/>
          </a:p>
        </p:txBody>
      </p:sp>
    </p:spTree>
    <p:extLst>
      <p:ext uri="{BB962C8B-B14F-4D97-AF65-F5344CB8AC3E}">
        <p14:creationId xmlns:p14="http://schemas.microsoft.com/office/powerpoint/2010/main" val="4051069402"/>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Picture 2" descr="image00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2328" y="1159612"/>
            <a:ext cx="8753311" cy="46989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7042" name="Title 1"/>
          <p:cNvSpPr>
            <a:spLocks noGrp="1"/>
          </p:cNvSpPr>
          <p:nvPr>
            <p:ph type="title"/>
          </p:nvPr>
        </p:nvSpPr>
        <p:spPr/>
        <p:txBody>
          <a:bodyPr/>
          <a:lstStyle/>
          <a:p>
            <a:r>
              <a:rPr lang="en-US" dirty="0"/>
              <a:t>Billing Document – IPAC – Articles</a:t>
            </a:r>
            <a:endParaRPr lang="en-US" dirty="0" smtClean="0"/>
          </a:p>
        </p:txBody>
      </p:sp>
      <p:sp>
        <p:nvSpPr>
          <p:cNvPr id="87043" name="Footer Placeholder 3"/>
          <p:cNvSpPr>
            <a:spLocks noGrp="1"/>
          </p:cNvSpPr>
          <p:nvPr>
            <p:ph type="ftr" sz="quarter" idx="4294967295"/>
          </p:nvPr>
        </p:nvSpPr>
        <p:spPr>
          <a:xfrm>
            <a:off x="351692" y="6553200"/>
            <a:ext cx="7010400" cy="304800"/>
          </a:xfrm>
          <a:prstGeom prst="rect">
            <a:avLst/>
          </a:prstGeom>
          <a:noFill/>
        </p:spPr>
        <p:txBody>
          <a:bodyPr/>
          <a:lstStyle/>
          <a:p>
            <a:r>
              <a:rPr lang="en-US" dirty="0" smtClean="0"/>
              <a:t>CGI Federal Proprietary and Confidential</a:t>
            </a:r>
          </a:p>
        </p:txBody>
      </p:sp>
      <p:sp>
        <p:nvSpPr>
          <p:cNvPr id="87044" name="Slide Number Placeholder 4"/>
          <p:cNvSpPr>
            <a:spLocks noGrp="1"/>
          </p:cNvSpPr>
          <p:nvPr>
            <p:ph type="sldNum" sz="quarter" idx="11"/>
          </p:nvPr>
        </p:nvSpPr>
        <p:spPr>
          <a:xfrm>
            <a:off x="1" y="6600092"/>
            <a:ext cx="644768" cy="246796"/>
          </a:xfrm>
          <a:noFill/>
        </p:spPr>
        <p:txBody>
          <a:bodyPr/>
          <a:lstStyle/>
          <a:p>
            <a:fld id="{8D1FED25-F284-463D-B8E5-AF60CD50C896}" type="slidenum">
              <a:rPr lang="en-US" smtClean="0"/>
              <a:pPr/>
              <a:t>157</a:t>
            </a:fld>
            <a:endParaRPr lang="en-US" dirty="0" smtClean="0"/>
          </a:p>
        </p:txBody>
      </p:sp>
      <p:sp>
        <p:nvSpPr>
          <p:cNvPr id="2" name="Rectangle 1"/>
          <p:cNvSpPr/>
          <p:nvPr/>
        </p:nvSpPr>
        <p:spPr bwMode="auto">
          <a:xfrm>
            <a:off x="382328" y="1159612"/>
            <a:ext cx="8753311" cy="4698927"/>
          </a:xfrm>
          <a:prstGeom prst="rect">
            <a:avLst/>
          </a:prstGeom>
          <a:noFill/>
          <a:ln w="254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8" name="Content Placeholder 5"/>
          <p:cNvSpPr txBox="1">
            <a:spLocks/>
          </p:cNvSpPr>
          <p:nvPr/>
        </p:nvSpPr>
        <p:spPr bwMode="auto">
          <a:xfrm>
            <a:off x="5043302" y="3608194"/>
            <a:ext cx="3980639" cy="3126876"/>
          </a:xfrm>
          <a:prstGeom prst="rect">
            <a:avLst/>
          </a:prstGeom>
          <a:solidFill>
            <a:schemeClr val="bg1"/>
          </a:solidFill>
          <a:ln w="9525">
            <a:solidFill>
              <a:schemeClr val="tx1"/>
            </a:solidFill>
            <a:miter lim="800000"/>
            <a:headEnd/>
            <a:tailEnd/>
          </a:ln>
        </p:spPr>
        <p:txBody>
          <a:bodyPr vert="horz" wrap="square" lIns="91440" tIns="45720" rIns="91440" bIns="45720" numCol="1" anchor="t" anchorCtr="0" compatLnSpc="1">
            <a:prstTxWarp prst="textNoShape">
              <a:avLst/>
            </a:prstTxWarp>
          </a:bodyPr>
          <a:lst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a:lstStyle>
          <a:p>
            <a:r>
              <a:rPr lang="en-US" sz="1600" b="1" kern="0" dirty="0" smtClean="0"/>
              <a:t>Qty/Unit Price Indicator </a:t>
            </a:r>
            <a:r>
              <a:rPr lang="en-US" sz="1600" kern="0" dirty="0"/>
              <a:t>– Indicates the configuration of the summation of article quantity and unit price when the IPAC BD accounting line has associated detail billing </a:t>
            </a:r>
            <a:r>
              <a:rPr lang="en-US" sz="1600" kern="0" dirty="0" smtClean="0"/>
              <a:t>records</a:t>
            </a:r>
          </a:p>
          <a:p>
            <a:r>
              <a:rPr lang="en-US" sz="1600" b="1" kern="0" dirty="0" smtClean="0"/>
              <a:t>Article Amount </a:t>
            </a:r>
            <a:r>
              <a:rPr lang="en-US" sz="1600" kern="0" dirty="0" smtClean="0"/>
              <a:t>– </a:t>
            </a:r>
            <a:r>
              <a:rPr lang="en-US" sz="1600" dirty="0" smtClean="0"/>
              <a:t>Calculated based on Quantity and Unit Price Amount</a:t>
            </a:r>
            <a:endParaRPr lang="en-US" sz="1600" kern="0" dirty="0" smtClean="0"/>
          </a:p>
          <a:p>
            <a:r>
              <a:rPr lang="en-US" sz="1600" b="1" kern="0" dirty="0" smtClean="0"/>
              <a:t>IPAC Status </a:t>
            </a:r>
            <a:r>
              <a:rPr lang="en-US" sz="1600" kern="0" dirty="0"/>
              <a:t>– </a:t>
            </a:r>
            <a:r>
              <a:rPr lang="en-US" sz="1600" kern="0" dirty="0" smtClean="0"/>
              <a:t>State of the IPAC transaction within the IPAC lifecycle</a:t>
            </a:r>
          </a:p>
          <a:p>
            <a:r>
              <a:rPr lang="en-US" sz="1600" b="1" kern="0" dirty="0" smtClean="0"/>
              <a:t>Articles or Services </a:t>
            </a:r>
            <a:r>
              <a:rPr lang="en-US" sz="1600" kern="0" dirty="0" smtClean="0"/>
              <a:t>– Items </a:t>
            </a:r>
            <a:r>
              <a:rPr lang="en-US" sz="1600" kern="0" dirty="0"/>
              <a:t>or services for which the user is billing the customer </a:t>
            </a:r>
            <a:r>
              <a:rPr lang="en-US" sz="1600" kern="0" dirty="0" smtClean="0"/>
              <a:t>agency</a:t>
            </a:r>
            <a:endParaRPr lang="en-US" sz="1600" kern="0" dirty="0"/>
          </a:p>
        </p:txBody>
      </p:sp>
    </p:spTree>
    <p:extLst>
      <p:ext uri="{BB962C8B-B14F-4D97-AF65-F5344CB8AC3E}">
        <p14:creationId xmlns:p14="http://schemas.microsoft.com/office/powerpoint/2010/main" val="892306443"/>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613" y="331788"/>
            <a:ext cx="8391504" cy="563562"/>
          </a:xfrm>
        </p:spPr>
        <p:txBody>
          <a:bodyPr/>
          <a:lstStyle/>
          <a:p>
            <a:r>
              <a:rPr lang="en-US" dirty="0"/>
              <a:t>Billing Document – </a:t>
            </a:r>
            <a:r>
              <a:rPr lang="en-US" dirty="0" smtClean="0"/>
              <a:t>IPAC </a:t>
            </a:r>
            <a:r>
              <a:rPr lang="en-US" dirty="0"/>
              <a:t>– Document Types</a:t>
            </a:r>
          </a:p>
        </p:txBody>
      </p:sp>
      <p:sp>
        <p:nvSpPr>
          <p:cNvPr id="3" name="Content Placeholder 2"/>
          <p:cNvSpPr>
            <a:spLocks noGrp="1"/>
          </p:cNvSpPr>
          <p:nvPr>
            <p:ph idx="1"/>
          </p:nvPr>
        </p:nvSpPr>
        <p:spPr>
          <a:xfrm>
            <a:off x="712788" y="1270660"/>
            <a:ext cx="8229600" cy="4863440"/>
          </a:xfrm>
        </p:spPr>
        <p:txBody>
          <a:bodyPr/>
          <a:lstStyle/>
          <a:p>
            <a:pPr marL="0" indent="0">
              <a:buNone/>
            </a:pPr>
            <a:r>
              <a:rPr lang="en-US" sz="2400" dirty="0" smtClean="0"/>
              <a:t>Billing Vehicle: Standard DBR</a:t>
            </a:r>
            <a:endParaRPr lang="en-US" sz="2400" dirty="0"/>
          </a:p>
        </p:txBody>
      </p:sp>
      <p:sp>
        <p:nvSpPr>
          <p:cNvPr id="4" name="Footer Placeholder 3"/>
          <p:cNvSpPr>
            <a:spLocks noGrp="1"/>
          </p:cNvSpPr>
          <p:nvPr>
            <p:ph type="ftr" sz="quarter" idx="10"/>
          </p:nvPr>
        </p:nvSpPr>
        <p:spPr/>
        <p:txBody>
          <a:bodyPr/>
          <a:lstStyle/>
          <a:p>
            <a:pPr>
              <a:defRPr/>
            </a:pPr>
            <a:r>
              <a:rPr lang="en-US" dirty="0" smtClean="0"/>
              <a:t>CGI Federal Proprietary and Confidential</a:t>
            </a:r>
            <a:endParaRPr lang="en-US" dirty="0"/>
          </a:p>
        </p:txBody>
      </p:sp>
      <p:sp>
        <p:nvSpPr>
          <p:cNvPr id="5" name="Slide Number Placeholder 4"/>
          <p:cNvSpPr>
            <a:spLocks noGrp="1"/>
          </p:cNvSpPr>
          <p:nvPr>
            <p:ph type="sldNum" sz="quarter" idx="11"/>
          </p:nvPr>
        </p:nvSpPr>
        <p:spPr/>
        <p:txBody>
          <a:bodyPr/>
          <a:lstStyle/>
          <a:p>
            <a:pPr>
              <a:defRPr/>
            </a:pPr>
            <a:fld id="{5842F1FC-5FDD-41D6-BAD6-160FC7BE3BC4}" type="slidenum">
              <a:rPr lang="en-US" smtClean="0"/>
              <a:pPr>
                <a:defRPr/>
              </a:pPr>
              <a:t>158</a:t>
            </a:fld>
            <a:endParaRPr lang="en-US" dirty="0"/>
          </a:p>
        </p:txBody>
      </p:sp>
      <p:graphicFrame>
        <p:nvGraphicFramePr>
          <p:cNvPr id="6" name="Content Placeholder 7"/>
          <p:cNvGraphicFramePr>
            <a:graphicFrameLocks/>
          </p:cNvGraphicFramePr>
          <p:nvPr>
            <p:extLst>
              <p:ext uri="{D42A27DB-BD31-4B8C-83A1-F6EECF244321}">
                <p14:modId xmlns:p14="http://schemas.microsoft.com/office/powerpoint/2010/main" val="3878455990"/>
              </p:ext>
            </p:extLst>
          </p:nvPr>
        </p:nvGraphicFramePr>
        <p:xfrm>
          <a:off x="724664" y="2232563"/>
          <a:ext cx="8043809" cy="1841269"/>
        </p:xfrm>
        <a:graphic>
          <a:graphicData uri="http://schemas.openxmlformats.org/drawingml/2006/table">
            <a:tbl>
              <a:tblPr firstRow="1" bandRow="1">
                <a:tableStyleId>{21E4AEA4-8DFA-4A89-87EB-49C32662AFE0}</a:tableStyleId>
              </a:tblPr>
              <a:tblGrid>
                <a:gridCol w="1448521"/>
                <a:gridCol w="1413164"/>
                <a:gridCol w="5182124"/>
              </a:tblGrid>
              <a:tr h="35625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500" b="1" kern="1200" dirty="0" smtClean="0">
                          <a:solidFill>
                            <a:schemeClr val="lt1"/>
                          </a:solidFill>
                          <a:latin typeface="+mn-lt"/>
                          <a:ea typeface="+mn-ea"/>
                          <a:cs typeface="+mn-cs"/>
                        </a:rPr>
                        <a:t>Business</a:t>
                      </a:r>
                      <a:r>
                        <a:rPr lang="en-US" sz="1500" b="1" kern="1200" baseline="0" dirty="0" smtClean="0">
                          <a:solidFill>
                            <a:schemeClr val="lt1"/>
                          </a:solidFill>
                          <a:latin typeface="+mn-lt"/>
                          <a:ea typeface="+mn-ea"/>
                          <a:cs typeface="+mn-cs"/>
                        </a:rPr>
                        <a:t> Line</a:t>
                      </a:r>
                      <a:endParaRPr lang="en-US" sz="1500" b="1" kern="1200" dirty="0" smtClean="0">
                        <a:solidFill>
                          <a:schemeClr val="tx1"/>
                        </a:solidFill>
                        <a:latin typeface="+mn-lt"/>
                        <a:ea typeface="+mn-ea"/>
                        <a:cs typeface="+mn-cs"/>
                      </a:endParaRPr>
                    </a:p>
                  </a:txBody>
                  <a:tcPr anchor="ctr"/>
                </a:tc>
                <a:tc>
                  <a:txBody>
                    <a:bodyPr/>
                    <a:lstStyle/>
                    <a:p>
                      <a:pPr algn="ctr"/>
                      <a:r>
                        <a:rPr lang="en-US" sz="1500" kern="1200" dirty="0" smtClean="0"/>
                        <a:t>Document Type</a:t>
                      </a:r>
                      <a:endParaRPr lang="en-US" sz="1500" b="1" kern="1200" dirty="0" smtClean="0">
                        <a:solidFill>
                          <a:schemeClr val="tx1"/>
                        </a:solidFill>
                        <a:latin typeface="+mn-lt"/>
                        <a:ea typeface="+mn-ea"/>
                        <a:cs typeface="+mn-cs"/>
                      </a:endParaRPr>
                    </a:p>
                  </a:txBody>
                  <a:tcPr anchor="ctr"/>
                </a:tc>
                <a:tc>
                  <a:txBody>
                    <a:bodyPr/>
                    <a:lstStyle/>
                    <a:p>
                      <a:pPr algn="ctr" fontAlgn="b"/>
                      <a:r>
                        <a:rPr lang="en-US" sz="1500" u="none" strike="noStrike" dirty="0" smtClean="0"/>
                        <a:t>Name</a:t>
                      </a:r>
                      <a:endParaRPr lang="en-US" sz="1500" b="1" i="0" u="none" strike="noStrike" dirty="0">
                        <a:solidFill>
                          <a:srgbClr val="000000"/>
                        </a:solidFill>
                        <a:latin typeface="Arial"/>
                      </a:endParaRPr>
                    </a:p>
                  </a:txBody>
                  <a:tcPr marL="0" marR="0" marT="0" marB="0" anchor="ctr"/>
                </a:tc>
              </a:tr>
              <a:tr h="308759">
                <a:tc>
                  <a:txBody>
                    <a:bodyPr/>
                    <a:lstStyle/>
                    <a:p>
                      <a:pPr algn="ctr"/>
                      <a:r>
                        <a:rPr lang="en-US" sz="1500" dirty="0" smtClean="0"/>
                        <a:t>ITSWAN</a:t>
                      </a:r>
                      <a:endParaRPr lang="en-US" sz="1500" b="0" kern="1200" dirty="0" smtClean="0">
                        <a:solidFill>
                          <a:schemeClr val="tx1"/>
                        </a:solidFill>
                        <a:latin typeface="+mn-lt"/>
                        <a:ea typeface="+mn-ea"/>
                        <a:cs typeface="+mn-cs"/>
                      </a:endParaRPr>
                    </a:p>
                  </a:txBody>
                  <a:tcPr anchor="ctr"/>
                </a:tc>
                <a:tc>
                  <a:txBody>
                    <a:bodyPr/>
                    <a:lstStyle/>
                    <a:p>
                      <a:pPr algn="ctr"/>
                      <a:r>
                        <a:rPr lang="en-US" sz="1500" b="0" kern="1200" dirty="0" smtClean="0">
                          <a:solidFill>
                            <a:schemeClr val="tx1"/>
                          </a:solidFill>
                          <a:latin typeface="+mn-lt"/>
                          <a:ea typeface="+mn-ea"/>
                          <a:cs typeface="+mn-cs"/>
                        </a:rPr>
                        <a:t>WDI</a:t>
                      </a:r>
                    </a:p>
                  </a:txBody>
                  <a:tcPr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en-US" sz="1600" dirty="0" smtClean="0"/>
                        <a:t>Wide Area Network IPAC BD</a:t>
                      </a:r>
                      <a:endParaRPr lang="en-US" sz="1600" b="0" i="0" u="none" strike="noStrike" dirty="0" smtClean="0">
                        <a:solidFill>
                          <a:srgbClr val="000000"/>
                        </a:solidFill>
                        <a:latin typeface="+mn-lt"/>
                      </a:endParaRPr>
                    </a:p>
                  </a:txBody>
                  <a:tcPr marL="0" marR="0" marT="0" marB="0" anchor="ctr"/>
                </a:tc>
              </a:tr>
              <a:tr h="28500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500" dirty="0" smtClean="0"/>
                        <a:t>ITSWAN</a:t>
                      </a:r>
                      <a:endParaRPr lang="en-US" sz="1500" b="0" kern="1200" dirty="0" smtClean="0">
                        <a:solidFill>
                          <a:schemeClr val="tx1"/>
                        </a:solidFill>
                        <a:latin typeface="+mn-lt"/>
                        <a:ea typeface="+mn-ea"/>
                        <a:cs typeface="+mn-cs"/>
                      </a:endParaRPr>
                    </a:p>
                  </a:txBody>
                  <a:tcPr anchor="ctr"/>
                </a:tc>
                <a:tc>
                  <a:txBody>
                    <a:bodyPr/>
                    <a:lstStyle/>
                    <a:p>
                      <a:pPr algn="ctr"/>
                      <a:r>
                        <a:rPr lang="en-US" sz="1500" b="0" kern="1200" dirty="0" smtClean="0">
                          <a:solidFill>
                            <a:schemeClr val="tx1"/>
                          </a:solidFill>
                          <a:latin typeface="+mn-lt"/>
                          <a:ea typeface="+mn-ea"/>
                          <a:cs typeface="+mn-cs"/>
                        </a:rPr>
                        <a:t>WMI</a:t>
                      </a:r>
                    </a:p>
                  </a:txBody>
                  <a:tcPr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en-US" sz="1600" dirty="0" smtClean="0"/>
                        <a:t>Wide Area Network Manual IPAC BD</a:t>
                      </a:r>
                      <a:endParaRPr lang="en-US" sz="1600" b="0" i="0" u="none" strike="noStrike" dirty="0" smtClean="0">
                        <a:solidFill>
                          <a:srgbClr val="000000"/>
                        </a:solidFill>
                        <a:latin typeface="+mn-lt"/>
                      </a:endParaRPr>
                    </a:p>
                  </a:txBody>
                  <a:tcPr marL="0" marR="0" marT="0" marB="0" anchor="ctr"/>
                </a:tc>
              </a:tr>
              <a:tr h="332509">
                <a:tc>
                  <a:txBody>
                    <a:bodyPr/>
                    <a:lstStyle/>
                    <a:p>
                      <a:pPr algn="ctr"/>
                      <a:r>
                        <a:rPr lang="en-US" sz="1500" kern="0" dirty="0" smtClean="0"/>
                        <a:t>ITSREGTEL</a:t>
                      </a:r>
                      <a:endParaRPr lang="en-US" sz="1500" b="0" kern="1200" dirty="0" smtClean="0">
                        <a:solidFill>
                          <a:schemeClr val="tx1"/>
                        </a:solidFill>
                        <a:latin typeface="+mn-lt"/>
                        <a:ea typeface="+mn-ea"/>
                        <a:cs typeface="+mn-cs"/>
                      </a:endParaRPr>
                    </a:p>
                  </a:txBody>
                  <a:tcPr anchor="ctr"/>
                </a:tc>
                <a:tc>
                  <a:txBody>
                    <a:bodyPr/>
                    <a:lstStyle/>
                    <a:p>
                      <a:pPr algn="ctr"/>
                      <a:r>
                        <a:rPr lang="en-US" sz="1500" b="0" kern="1200" dirty="0" smtClean="0">
                          <a:solidFill>
                            <a:schemeClr val="tx1"/>
                          </a:solidFill>
                          <a:latin typeface="+mn-lt"/>
                          <a:ea typeface="+mn-ea"/>
                          <a:cs typeface="+mn-cs"/>
                        </a:rPr>
                        <a:t>TDI</a:t>
                      </a:r>
                    </a:p>
                  </a:txBody>
                  <a:tcPr anchor="ctr"/>
                </a:tc>
                <a:tc>
                  <a:txBody>
                    <a:bodyPr/>
                    <a:lstStyle/>
                    <a:p>
                      <a:pPr algn="ctr" fontAlgn="b"/>
                      <a:r>
                        <a:rPr lang="en-US" sz="1600" dirty="0" smtClean="0"/>
                        <a:t>Telecom</a:t>
                      </a:r>
                      <a:r>
                        <a:rPr lang="en-US" sz="1600" baseline="0" dirty="0" smtClean="0"/>
                        <a:t> </a:t>
                      </a:r>
                      <a:r>
                        <a:rPr lang="en-US" sz="1600" dirty="0" smtClean="0"/>
                        <a:t>IPAC BD</a:t>
                      </a:r>
                      <a:endParaRPr lang="en-US" sz="1600" b="0" i="0" u="none" strike="noStrike" dirty="0">
                        <a:solidFill>
                          <a:srgbClr val="000000"/>
                        </a:solidFill>
                        <a:latin typeface="+mn-lt"/>
                      </a:endParaRPr>
                    </a:p>
                  </a:txBody>
                  <a:tcPr marL="0" marR="0" marT="0" marB="0" anchor="ctr"/>
                </a:tc>
              </a:tr>
              <a:tr h="296884">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500" kern="0" dirty="0" smtClean="0"/>
                        <a:t>ITSREGTEL</a:t>
                      </a:r>
                      <a:endParaRPr lang="en-US" sz="1500" b="0" kern="1200" dirty="0" smtClean="0">
                        <a:solidFill>
                          <a:schemeClr val="tx1"/>
                        </a:solidFill>
                        <a:latin typeface="+mn-lt"/>
                        <a:ea typeface="+mn-ea"/>
                        <a:cs typeface="+mn-cs"/>
                      </a:endParaRPr>
                    </a:p>
                  </a:txBody>
                  <a:tcPr anchor="ctr"/>
                </a:tc>
                <a:tc>
                  <a:txBody>
                    <a:bodyPr/>
                    <a:lstStyle/>
                    <a:p>
                      <a:pPr algn="ctr"/>
                      <a:r>
                        <a:rPr lang="en-US" sz="1500" b="0" kern="1200" dirty="0" smtClean="0">
                          <a:solidFill>
                            <a:schemeClr val="tx1"/>
                          </a:solidFill>
                          <a:latin typeface="+mn-lt"/>
                          <a:ea typeface="+mn-ea"/>
                          <a:cs typeface="+mn-cs"/>
                        </a:rPr>
                        <a:t>TMI</a:t>
                      </a:r>
                    </a:p>
                  </a:txBody>
                  <a:tcPr anchor="ctr"/>
                </a:tc>
                <a:tc>
                  <a:txBody>
                    <a:bodyPr/>
                    <a:lstStyle/>
                    <a:p>
                      <a:pPr algn="ctr" fontAlgn="b"/>
                      <a:r>
                        <a:rPr lang="en-US" sz="1600" dirty="0" smtClean="0"/>
                        <a:t>Telecom Manual IPAC BD</a:t>
                      </a:r>
                      <a:endParaRPr lang="en-US" sz="1600" b="0" i="0" u="none" strike="noStrike" dirty="0">
                        <a:solidFill>
                          <a:srgbClr val="000000"/>
                        </a:solidFill>
                        <a:latin typeface="+mn-lt"/>
                      </a:endParaRPr>
                    </a:p>
                  </a:txBody>
                  <a:tcPr marL="0" marR="0" marT="0" marB="0" anchor="ctr"/>
                </a:tc>
              </a:tr>
            </a:tbl>
          </a:graphicData>
        </a:graphic>
      </p:graphicFrame>
    </p:spTree>
    <p:extLst>
      <p:ext uri="{BB962C8B-B14F-4D97-AF65-F5344CB8AC3E}">
        <p14:creationId xmlns:p14="http://schemas.microsoft.com/office/powerpoint/2010/main" val="3071496377"/>
      </p:ext>
    </p:extLst>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613" y="331788"/>
            <a:ext cx="8367753" cy="563562"/>
          </a:xfrm>
        </p:spPr>
        <p:txBody>
          <a:bodyPr/>
          <a:lstStyle/>
          <a:p>
            <a:r>
              <a:rPr lang="en-US" dirty="0"/>
              <a:t>Billing Document – </a:t>
            </a:r>
            <a:r>
              <a:rPr lang="en-US" dirty="0" smtClean="0"/>
              <a:t>IPAC </a:t>
            </a:r>
            <a:r>
              <a:rPr lang="en-US" dirty="0"/>
              <a:t>– Document Types</a:t>
            </a:r>
          </a:p>
        </p:txBody>
      </p:sp>
      <p:sp>
        <p:nvSpPr>
          <p:cNvPr id="3" name="Content Placeholder 2"/>
          <p:cNvSpPr>
            <a:spLocks noGrp="1"/>
          </p:cNvSpPr>
          <p:nvPr>
            <p:ph idx="1"/>
          </p:nvPr>
        </p:nvSpPr>
        <p:spPr>
          <a:xfrm>
            <a:off x="712788" y="1068779"/>
            <a:ext cx="8229600" cy="5065321"/>
          </a:xfrm>
        </p:spPr>
        <p:txBody>
          <a:bodyPr/>
          <a:lstStyle/>
          <a:p>
            <a:pPr marL="0" indent="0">
              <a:buNone/>
            </a:pPr>
            <a:r>
              <a:rPr lang="en-US" sz="2400" dirty="0" smtClean="0"/>
              <a:t>Billing Vehicle: DBR/PCAS Hybrid</a:t>
            </a:r>
            <a:endParaRPr lang="en-US" sz="2400" dirty="0"/>
          </a:p>
          <a:p>
            <a:endParaRPr lang="en-US" dirty="0"/>
          </a:p>
        </p:txBody>
      </p:sp>
      <p:sp>
        <p:nvSpPr>
          <p:cNvPr id="4" name="Footer Placeholder 3"/>
          <p:cNvSpPr>
            <a:spLocks noGrp="1"/>
          </p:cNvSpPr>
          <p:nvPr>
            <p:ph type="ftr" sz="quarter" idx="10"/>
          </p:nvPr>
        </p:nvSpPr>
        <p:spPr/>
        <p:txBody>
          <a:bodyPr/>
          <a:lstStyle/>
          <a:p>
            <a:pPr>
              <a:defRPr/>
            </a:pPr>
            <a:r>
              <a:rPr lang="en-US" dirty="0" smtClean="0"/>
              <a:t>CGI Federal Proprietary and Confidential</a:t>
            </a:r>
            <a:endParaRPr lang="en-US" dirty="0"/>
          </a:p>
        </p:txBody>
      </p:sp>
      <p:sp>
        <p:nvSpPr>
          <p:cNvPr id="5" name="Slide Number Placeholder 4"/>
          <p:cNvSpPr>
            <a:spLocks noGrp="1"/>
          </p:cNvSpPr>
          <p:nvPr>
            <p:ph type="sldNum" sz="quarter" idx="11"/>
          </p:nvPr>
        </p:nvSpPr>
        <p:spPr/>
        <p:txBody>
          <a:bodyPr/>
          <a:lstStyle/>
          <a:p>
            <a:pPr>
              <a:defRPr/>
            </a:pPr>
            <a:fld id="{5842F1FC-5FDD-41D6-BAD6-160FC7BE3BC4}" type="slidenum">
              <a:rPr lang="en-US" smtClean="0"/>
              <a:pPr>
                <a:defRPr/>
              </a:pPr>
              <a:t>159</a:t>
            </a:fld>
            <a:endParaRPr lang="en-US" dirty="0"/>
          </a:p>
        </p:txBody>
      </p:sp>
      <p:graphicFrame>
        <p:nvGraphicFramePr>
          <p:cNvPr id="6" name="Content Placeholder 7"/>
          <p:cNvGraphicFramePr>
            <a:graphicFrameLocks/>
          </p:cNvGraphicFramePr>
          <p:nvPr>
            <p:extLst>
              <p:ext uri="{D42A27DB-BD31-4B8C-83A1-F6EECF244321}">
                <p14:modId xmlns:p14="http://schemas.microsoft.com/office/powerpoint/2010/main" val="2866018205"/>
              </p:ext>
            </p:extLst>
          </p:nvPr>
        </p:nvGraphicFramePr>
        <p:xfrm>
          <a:off x="784040" y="1543795"/>
          <a:ext cx="8043809" cy="4402183"/>
        </p:xfrm>
        <a:graphic>
          <a:graphicData uri="http://schemas.openxmlformats.org/drawingml/2006/table">
            <a:tbl>
              <a:tblPr firstRow="1" bandRow="1">
                <a:tableStyleId>{21E4AEA4-8DFA-4A89-87EB-49C32662AFE0}</a:tableStyleId>
              </a:tblPr>
              <a:tblGrid>
                <a:gridCol w="1448521"/>
                <a:gridCol w="1413164"/>
                <a:gridCol w="5182124"/>
              </a:tblGrid>
              <a:tr h="35625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500" b="1" kern="1200" dirty="0" smtClean="0">
                          <a:solidFill>
                            <a:schemeClr val="lt1"/>
                          </a:solidFill>
                          <a:latin typeface="+mn-lt"/>
                          <a:ea typeface="+mn-ea"/>
                          <a:cs typeface="+mn-cs"/>
                        </a:rPr>
                        <a:t>Business</a:t>
                      </a:r>
                      <a:r>
                        <a:rPr lang="en-US" sz="1500" b="1" kern="1200" baseline="0" dirty="0" smtClean="0">
                          <a:solidFill>
                            <a:schemeClr val="lt1"/>
                          </a:solidFill>
                          <a:latin typeface="+mn-lt"/>
                          <a:ea typeface="+mn-ea"/>
                          <a:cs typeface="+mn-cs"/>
                        </a:rPr>
                        <a:t> Line</a:t>
                      </a:r>
                      <a:endParaRPr lang="en-US" sz="1500" b="1" kern="1200" dirty="0" smtClean="0">
                        <a:solidFill>
                          <a:schemeClr val="tx1"/>
                        </a:solidFill>
                        <a:latin typeface="+mn-lt"/>
                        <a:ea typeface="+mn-ea"/>
                        <a:cs typeface="+mn-cs"/>
                      </a:endParaRPr>
                    </a:p>
                  </a:txBody>
                  <a:tcPr anchor="ctr"/>
                </a:tc>
                <a:tc>
                  <a:txBody>
                    <a:bodyPr/>
                    <a:lstStyle/>
                    <a:p>
                      <a:pPr algn="ctr"/>
                      <a:r>
                        <a:rPr lang="en-US" sz="1500" kern="1200" dirty="0" smtClean="0"/>
                        <a:t>Document Type</a:t>
                      </a:r>
                      <a:endParaRPr lang="en-US" sz="1500" b="1" kern="1200" dirty="0" smtClean="0">
                        <a:solidFill>
                          <a:schemeClr val="tx1"/>
                        </a:solidFill>
                        <a:latin typeface="+mn-lt"/>
                        <a:ea typeface="+mn-ea"/>
                        <a:cs typeface="+mn-cs"/>
                      </a:endParaRPr>
                    </a:p>
                  </a:txBody>
                  <a:tcPr anchor="ctr"/>
                </a:tc>
                <a:tc>
                  <a:txBody>
                    <a:bodyPr/>
                    <a:lstStyle/>
                    <a:p>
                      <a:pPr algn="ctr" fontAlgn="b"/>
                      <a:r>
                        <a:rPr lang="en-US" sz="1500" u="none" strike="noStrike" dirty="0" smtClean="0"/>
                        <a:t>Name</a:t>
                      </a:r>
                      <a:endParaRPr lang="en-US" sz="1500" b="1" i="0" u="none" strike="noStrike" dirty="0">
                        <a:solidFill>
                          <a:srgbClr val="000000"/>
                        </a:solidFill>
                        <a:latin typeface="Arial"/>
                      </a:endParaRPr>
                    </a:p>
                  </a:txBody>
                  <a:tcPr marL="0" marR="0" marT="0" marB="0" anchor="ctr"/>
                </a:tc>
              </a:tr>
              <a:tr h="308759">
                <a:tc>
                  <a:txBody>
                    <a:bodyPr/>
                    <a:lstStyle/>
                    <a:p>
                      <a:pPr algn="ctr"/>
                      <a:r>
                        <a:rPr lang="en-US" sz="1500" kern="0" dirty="0" smtClean="0"/>
                        <a:t>AASFedSim</a:t>
                      </a:r>
                      <a:endParaRPr lang="en-US" sz="1500" b="0" kern="1200" dirty="0" smtClean="0">
                        <a:solidFill>
                          <a:schemeClr val="tx1"/>
                        </a:solidFill>
                        <a:latin typeface="+mn-lt"/>
                        <a:ea typeface="+mn-ea"/>
                        <a:cs typeface="+mn-cs"/>
                      </a:endParaRPr>
                    </a:p>
                  </a:txBody>
                  <a:tcPr anchor="ctr"/>
                </a:tc>
                <a:tc>
                  <a:txBody>
                    <a:bodyPr/>
                    <a:lstStyle/>
                    <a:p>
                      <a:pPr algn="ctr"/>
                      <a:r>
                        <a:rPr lang="en-US" sz="1500" b="0" kern="1200" dirty="0" smtClean="0">
                          <a:solidFill>
                            <a:schemeClr val="tx1"/>
                          </a:solidFill>
                          <a:latin typeface="+mn-lt"/>
                          <a:ea typeface="+mn-ea"/>
                          <a:cs typeface="+mn-cs"/>
                        </a:rPr>
                        <a:t>SDI</a:t>
                      </a:r>
                    </a:p>
                  </a:txBody>
                  <a:tcPr anchor="ctr"/>
                </a:tc>
                <a:tc>
                  <a:txBody>
                    <a:bodyPr/>
                    <a:lstStyle/>
                    <a:p>
                      <a:pPr algn="ctr" fontAlgn="b"/>
                      <a:r>
                        <a:rPr lang="en-US" sz="1500" dirty="0" smtClean="0"/>
                        <a:t>FEDSIM IPAC BD</a:t>
                      </a:r>
                      <a:endParaRPr lang="en-US" sz="1500" b="0" i="0" u="none" strike="noStrike" dirty="0">
                        <a:solidFill>
                          <a:srgbClr val="000000"/>
                        </a:solidFill>
                        <a:latin typeface="Arial"/>
                      </a:endParaRPr>
                    </a:p>
                  </a:txBody>
                  <a:tcPr marL="0" marR="0" marT="0" marB="0" anchor="ctr"/>
                </a:tc>
              </a:tr>
              <a:tr h="28500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500" kern="0" dirty="0" smtClean="0"/>
                        <a:t>AASFedSim</a:t>
                      </a:r>
                      <a:endParaRPr lang="en-US" sz="1500" b="0" kern="1200" dirty="0" smtClean="0">
                        <a:solidFill>
                          <a:schemeClr val="tx1"/>
                        </a:solidFill>
                        <a:latin typeface="+mn-lt"/>
                        <a:ea typeface="+mn-ea"/>
                        <a:cs typeface="+mn-cs"/>
                      </a:endParaRPr>
                    </a:p>
                  </a:txBody>
                  <a:tcPr anchor="ctr"/>
                </a:tc>
                <a:tc>
                  <a:txBody>
                    <a:bodyPr/>
                    <a:lstStyle/>
                    <a:p>
                      <a:pPr algn="ctr"/>
                      <a:r>
                        <a:rPr lang="en-US" sz="1500" b="0" kern="1200" dirty="0" smtClean="0">
                          <a:solidFill>
                            <a:schemeClr val="tx1"/>
                          </a:solidFill>
                          <a:latin typeface="+mn-lt"/>
                          <a:ea typeface="+mn-ea"/>
                          <a:cs typeface="+mn-cs"/>
                        </a:rPr>
                        <a:t>SMI</a:t>
                      </a:r>
                    </a:p>
                  </a:txBody>
                  <a:tcPr anchor="ctr"/>
                </a:tc>
                <a:tc>
                  <a:txBody>
                    <a:bodyPr/>
                    <a:lstStyle/>
                    <a:p>
                      <a:pPr algn="ctr" fontAlgn="b"/>
                      <a:r>
                        <a:rPr lang="en-US" sz="1500" dirty="0" smtClean="0"/>
                        <a:t>FEDSIM Manual-IPAC BD</a:t>
                      </a:r>
                      <a:endParaRPr lang="en-US" sz="1500" b="0" i="0" u="none" strike="noStrike" dirty="0">
                        <a:solidFill>
                          <a:srgbClr val="000000"/>
                        </a:solidFill>
                        <a:latin typeface="Arial"/>
                      </a:endParaRPr>
                    </a:p>
                  </a:txBody>
                  <a:tcPr marL="0" marR="0" marT="0" marB="0" anchor="ctr"/>
                </a:tc>
              </a:tr>
              <a:tr h="332509">
                <a:tc>
                  <a:txBody>
                    <a:bodyPr/>
                    <a:lstStyle/>
                    <a:p>
                      <a:pPr algn="ctr"/>
                      <a:r>
                        <a:rPr lang="en-US" sz="1500" kern="0" dirty="0" smtClean="0"/>
                        <a:t>AASREGIT</a:t>
                      </a:r>
                    </a:p>
                  </a:txBody>
                  <a:tcPr anchor="ctr"/>
                </a:tc>
                <a:tc>
                  <a:txBody>
                    <a:bodyPr/>
                    <a:lstStyle/>
                    <a:p>
                      <a:pPr algn="ctr"/>
                      <a:r>
                        <a:rPr lang="en-US" sz="1500" b="0" kern="1200" dirty="0" smtClean="0">
                          <a:solidFill>
                            <a:schemeClr val="tx1"/>
                          </a:solidFill>
                          <a:latin typeface="+mn-lt"/>
                          <a:ea typeface="+mn-ea"/>
                          <a:cs typeface="+mn-cs"/>
                        </a:rPr>
                        <a:t>EDI</a:t>
                      </a:r>
                    </a:p>
                  </a:txBody>
                  <a:tcPr anchor="ctr"/>
                </a:tc>
                <a:tc>
                  <a:txBody>
                    <a:bodyPr/>
                    <a:lstStyle/>
                    <a:p>
                      <a:pPr algn="ctr" fontAlgn="b"/>
                      <a:r>
                        <a:rPr lang="en-US" sz="1500" dirty="0" smtClean="0"/>
                        <a:t>Regional Assisted Acquisition Services IPAC BD</a:t>
                      </a:r>
                      <a:endParaRPr lang="en-US" sz="1500" b="0" i="0" u="none" strike="noStrike" dirty="0">
                        <a:solidFill>
                          <a:srgbClr val="000000"/>
                        </a:solidFill>
                        <a:latin typeface="Arial"/>
                      </a:endParaRPr>
                    </a:p>
                  </a:txBody>
                  <a:tcPr marL="0" marR="0" marT="0" marB="0" anchor="ctr"/>
                </a:tc>
              </a:tr>
              <a:tr h="296884">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500" kern="0" dirty="0" smtClean="0"/>
                        <a:t>AASREGIT</a:t>
                      </a:r>
                      <a:endParaRPr lang="en-US" sz="1500" b="0" kern="1200" dirty="0" smtClean="0">
                        <a:solidFill>
                          <a:schemeClr val="tx1"/>
                        </a:solidFill>
                        <a:latin typeface="+mn-lt"/>
                        <a:ea typeface="+mn-ea"/>
                        <a:cs typeface="+mn-cs"/>
                      </a:endParaRPr>
                    </a:p>
                  </a:txBody>
                  <a:tcPr anchor="ctr"/>
                </a:tc>
                <a:tc>
                  <a:txBody>
                    <a:bodyPr/>
                    <a:lstStyle/>
                    <a:p>
                      <a:pPr algn="ctr"/>
                      <a:r>
                        <a:rPr lang="en-US" sz="1500" b="0" kern="1200" dirty="0" smtClean="0">
                          <a:solidFill>
                            <a:schemeClr val="tx1"/>
                          </a:solidFill>
                          <a:latin typeface="+mn-lt"/>
                          <a:ea typeface="+mn-ea"/>
                          <a:cs typeface="+mn-cs"/>
                        </a:rPr>
                        <a:t>EMI</a:t>
                      </a:r>
                    </a:p>
                  </a:txBody>
                  <a:tcPr anchor="ctr"/>
                </a:tc>
                <a:tc>
                  <a:txBody>
                    <a:bodyPr/>
                    <a:lstStyle/>
                    <a:p>
                      <a:pPr algn="ctr" fontAlgn="b"/>
                      <a:r>
                        <a:rPr lang="en-US" sz="1500" dirty="0" smtClean="0"/>
                        <a:t>Regional Assisted Acquisition Services Manual IPAC BD</a:t>
                      </a:r>
                      <a:endParaRPr lang="en-US" sz="1500" b="0" i="0" u="none" strike="noStrike" dirty="0">
                        <a:solidFill>
                          <a:srgbClr val="000000"/>
                        </a:solidFill>
                        <a:latin typeface="Arial"/>
                      </a:endParaRPr>
                    </a:p>
                  </a:txBody>
                  <a:tcPr marL="0" marR="0" marT="0" marB="0" anchor="ctr"/>
                </a:tc>
              </a:tr>
              <a:tr h="296883">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500" b="0" kern="1200" dirty="0" smtClean="0">
                          <a:solidFill>
                            <a:schemeClr val="tx1"/>
                          </a:solidFill>
                          <a:latin typeface="+mn-lt"/>
                          <a:ea typeface="+mn-ea"/>
                          <a:cs typeface="+mn-cs"/>
                        </a:rPr>
                        <a:t>IWAC</a:t>
                      </a:r>
                    </a:p>
                  </a:txBody>
                  <a:tcPr anchor="ctr"/>
                </a:tc>
                <a:tc>
                  <a:txBody>
                    <a:bodyPr/>
                    <a:lstStyle/>
                    <a:p>
                      <a:pPr algn="ctr"/>
                      <a:r>
                        <a:rPr lang="en-US" sz="1500" b="0" kern="1200" dirty="0" smtClean="0">
                          <a:solidFill>
                            <a:schemeClr val="tx1"/>
                          </a:solidFill>
                          <a:latin typeface="+mn-lt"/>
                          <a:ea typeface="+mn-ea"/>
                          <a:cs typeface="+mn-cs"/>
                        </a:rPr>
                        <a:t>KDI</a:t>
                      </a:r>
                    </a:p>
                  </a:txBody>
                  <a:tcPr anchor="ctr"/>
                </a:tc>
                <a:tc>
                  <a:txBody>
                    <a:bodyPr/>
                    <a:lstStyle/>
                    <a:p>
                      <a:pPr algn="ctr" fontAlgn="b"/>
                      <a:r>
                        <a:rPr lang="en-US" sz="1500" b="0" i="0" u="none" strike="noStrike" dirty="0" smtClean="0">
                          <a:solidFill>
                            <a:srgbClr val="000000"/>
                          </a:solidFill>
                          <a:latin typeface="+mn-lt"/>
                        </a:rPr>
                        <a:t>Integrated Workplace Acquisition Center IPAC BD</a:t>
                      </a:r>
                      <a:endParaRPr lang="en-US" sz="1500" b="0" i="0" u="none" strike="noStrike" dirty="0">
                        <a:solidFill>
                          <a:srgbClr val="000000"/>
                        </a:solidFill>
                        <a:latin typeface="Arial"/>
                      </a:endParaRPr>
                    </a:p>
                  </a:txBody>
                  <a:tcPr marL="0" marR="0" marT="0" marB="0" anchor="ctr"/>
                </a:tc>
              </a:tr>
              <a:tr h="296883">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500" b="0" kern="1200" dirty="0" smtClean="0">
                          <a:solidFill>
                            <a:schemeClr val="tx1"/>
                          </a:solidFill>
                          <a:latin typeface="+mn-lt"/>
                          <a:ea typeface="+mn-ea"/>
                          <a:cs typeface="+mn-cs"/>
                        </a:rPr>
                        <a:t>IWAC</a:t>
                      </a:r>
                    </a:p>
                  </a:txBody>
                  <a:tcPr anchor="ctr"/>
                </a:tc>
                <a:tc>
                  <a:txBody>
                    <a:bodyPr/>
                    <a:lstStyle/>
                    <a:p>
                      <a:pPr algn="ctr"/>
                      <a:r>
                        <a:rPr lang="en-US" sz="1500" b="0" kern="1200" dirty="0" smtClean="0">
                          <a:solidFill>
                            <a:schemeClr val="tx1"/>
                          </a:solidFill>
                          <a:latin typeface="+mn-lt"/>
                          <a:ea typeface="+mn-ea"/>
                          <a:cs typeface="+mn-cs"/>
                        </a:rPr>
                        <a:t>KMI</a:t>
                      </a:r>
                    </a:p>
                  </a:txBody>
                  <a:tcPr anchor="ctr"/>
                </a:tc>
                <a:tc>
                  <a:txBody>
                    <a:bodyPr/>
                    <a:lstStyle/>
                    <a:p>
                      <a:pPr algn="ctr" fontAlgn="b"/>
                      <a:r>
                        <a:rPr lang="en-US" sz="1500" dirty="0" smtClean="0"/>
                        <a:t>Integrated Workplace Acquisition Center Manual IPAC BD</a:t>
                      </a:r>
                      <a:endParaRPr lang="en-US" sz="1500" b="0" i="0" u="none" strike="noStrike" dirty="0">
                        <a:solidFill>
                          <a:srgbClr val="000000"/>
                        </a:solidFill>
                        <a:latin typeface="Arial"/>
                      </a:endParaRPr>
                    </a:p>
                  </a:txBody>
                  <a:tcPr marL="0" marR="0" marT="0" marB="0" anchor="ctr"/>
                </a:tc>
              </a:tr>
              <a:tr h="320634">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500" b="0" kern="1200" dirty="0" smtClean="0">
                          <a:solidFill>
                            <a:schemeClr val="tx1"/>
                          </a:solidFill>
                          <a:latin typeface="+mn-lt"/>
                          <a:ea typeface="+mn-ea"/>
                          <a:cs typeface="+mn-cs"/>
                        </a:rPr>
                        <a:t>ITSEXPSER</a:t>
                      </a:r>
                    </a:p>
                  </a:txBody>
                  <a:tcPr anchor="ctr"/>
                </a:tc>
                <a:tc>
                  <a:txBody>
                    <a:bodyPr/>
                    <a:lstStyle/>
                    <a:p>
                      <a:pPr algn="ctr"/>
                      <a:r>
                        <a:rPr lang="en-US" sz="1500" b="0" kern="1200" dirty="0" smtClean="0">
                          <a:solidFill>
                            <a:schemeClr val="tx1"/>
                          </a:solidFill>
                          <a:latin typeface="+mn-lt"/>
                          <a:ea typeface="+mn-ea"/>
                          <a:cs typeface="+mn-cs"/>
                        </a:rPr>
                        <a:t>XDI</a:t>
                      </a:r>
                    </a:p>
                  </a:txBody>
                  <a:tcPr anchor="ctr"/>
                </a:tc>
                <a:tc>
                  <a:txBody>
                    <a:bodyPr/>
                    <a:lstStyle/>
                    <a:p>
                      <a:pPr algn="ctr" fontAlgn="b"/>
                      <a:r>
                        <a:rPr lang="en-US" sz="1500" dirty="0" smtClean="0"/>
                        <a:t>Regional Network Expanded Services IPAC BD</a:t>
                      </a:r>
                      <a:endParaRPr lang="en-US" sz="1500" b="0" i="0" u="none" strike="noStrike" dirty="0">
                        <a:solidFill>
                          <a:srgbClr val="000000"/>
                        </a:solidFill>
                        <a:latin typeface="Arial"/>
                      </a:endParaRPr>
                    </a:p>
                  </a:txBody>
                  <a:tcPr marL="0" marR="0" marT="0" marB="0" anchor="ctr"/>
                </a:tc>
              </a:tr>
              <a:tr h="296883">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500" b="0" kern="1200" dirty="0" smtClean="0">
                          <a:solidFill>
                            <a:schemeClr val="tx1"/>
                          </a:solidFill>
                          <a:latin typeface="+mn-lt"/>
                          <a:ea typeface="+mn-ea"/>
                          <a:cs typeface="+mn-cs"/>
                        </a:rPr>
                        <a:t>ITSEXPSER</a:t>
                      </a:r>
                    </a:p>
                  </a:txBody>
                  <a:tcPr anchor="ctr"/>
                </a:tc>
                <a:tc>
                  <a:txBody>
                    <a:bodyPr/>
                    <a:lstStyle/>
                    <a:p>
                      <a:pPr algn="ctr"/>
                      <a:r>
                        <a:rPr lang="en-US" sz="1500" b="0" kern="1200" dirty="0" smtClean="0">
                          <a:solidFill>
                            <a:schemeClr val="tx1"/>
                          </a:solidFill>
                          <a:latin typeface="+mn-lt"/>
                          <a:ea typeface="+mn-ea"/>
                          <a:cs typeface="+mn-cs"/>
                        </a:rPr>
                        <a:t>XMI</a:t>
                      </a:r>
                    </a:p>
                  </a:txBody>
                  <a:tcPr anchor="ctr"/>
                </a:tc>
                <a:tc>
                  <a:txBody>
                    <a:bodyPr/>
                    <a:lstStyle/>
                    <a:p>
                      <a:pPr algn="ctr" fontAlgn="b"/>
                      <a:r>
                        <a:rPr lang="en-US" sz="1500" dirty="0" smtClean="0"/>
                        <a:t>Regional Network Expanded Services Manual IPAC BD</a:t>
                      </a:r>
                      <a:endParaRPr lang="en-US" sz="1500" b="0" i="0" u="none" strike="noStrike" dirty="0">
                        <a:solidFill>
                          <a:srgbClr val="000000"/>
                        </a:solidFill>
                        <a:latin typeface="Arial"/>
                      </a:endParaRPr>
                    </a:p>
                  </a:txBody>
                  <a:tcPr marL="0" marR="0" marT="0" marB="0" anchor="ctr"/>
                </a:tc>
              </a:tr>
              <a:tr h="296883">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500" b="0" kern="1200" dirty="0" smtClean="0">
                          <a:solidFill>
                            <a:schemeClr val="tx1"/>
                          </a:solidFill>
                          <a:latin typeface="+mn-lt"/>
                          <a:ea typeface="+mn-ea"/>
                          <a:cs typeface="+mn-cs"/>
                        </a:rPr>
                        <a:t>ITSHSPD12</a:t>
                      </a:r>
                    </a:p>
                  </a:txBody>
                  <a:tcPr anchor="ctr"/>
                </a:tc>
                <a:tc>
                  <a:txBody>
                    <a:bodyPr/>
                    <a:lstStyle/>
                    <a:p>
                      <a:pPr algn="ctr"/>
                      <a:r>
                        <a:rPr lang="en-US" sz="1500" b="0" kern="1200" dirty="0" smtClean="0">
                          <a:solidFill>
                            <a:schemeClr val="tx1"/>
                          </a:solidFill>
                          <a:latin typeface="+mn-lt"/>
                          <a:ea typeface="+mn-ea"/>
                          <a:cs typeface="+mn-cs"/>
                        </a:rPr>
                        <a:t>HDI</a:t>
                      </a:r>
                    </a:p>
                  </a:txBody>
                  <a:tcPr anchor="ctr"/>
                </a:tc>
                <a:tc>
                  <a:txBody>
                    <a:bodyPr/>
                    <a:lstStyle/>
                    <a:p>
                      <a:pPr algn="ctr" fontAlgn="b"/>
                      <a:r>
                        <a:rPr lang="en-US" sz="1500" dirty="0" smtClean="0"/>
                        <a:t>HSPD-12 IPAC BD</a:t>
                      </a:r>
                      <a:endParaRPr lang="en-US" sz="1500" b="0" i="0" u="none" strike="noStrike" dirty="0">
                        <a:solidFill>
                          <a:srgbClr val="000000"/>
                        </a:solidFill>
                        <a:latin typeface="Arial"/>
                      </a:endParaRPr>
                    </a:p>
                  </a:txBody>
                  <a:tcPr marL="0" marR="0" marT="0" marB="0" anchor="ctr"/>
                </a:tc>
              </a:tr>
              <a:tr h="30875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500" b="0" kern="1200" dirty="0" smtClean="0">
                          <a:solidFill>
                            <a:schemeClr val="tx1"/>
                          </a:solidFill>
                          <a:latin typeface="+mn-lt"/>
                          <a:ea typeface="+mn-ea"/>
                          <a:cs typeface="+mn-cs"/>
                        </a:rPr>
                        <a:t>ITSHSPD12</a:t>
                      </a:r>
                    </a:p>
                  </a:txBody>
                  <a:tcPr anchor="ctr"/>
                </a:tc>
                <a:tc>
                  <a:txBody>
                    <a:bodyPr/>
                    <a:lstStyle/>
                    <a:p>
                      <a:pPr algn="ctr"/>
                      <a:r>
                        <a:rPr lang="en-US" sz="1500" b="0" kern="1200" dirty="0" smtClean="0">
                          <a:solidFill>
                            <a:schemeClr val="tx1"/>
                          </a:solidFill>
                          <a:latin typeface="+mn-lt"/>
                          <a:ea typeface="+mn-ea"/>
                          <a:cs typeface="+mn-cs"/>
                        </a:rPr>
                        <a:t>HMI</a:t>
                      </a:r>
                    </a:p>
                  </a:txBody>
                  <a:tcPr anchor="ctr"/>
                </a:tc>
                <a:tc>
                  <a:txBody>
                    <a:bodyPr/>
                    <a:lstStyle/>
                    <a:p>
                      <a:pPr algn="ctr" fontAlgn="b"/>
                      <a:r>
                        <a:rPr lang="en-US" sz="1500" dirty="0" smtClean="0"/>
                        <a:t>HSPD-12 Manual IPAC BD</a:t>
                      </a:r>
                      <a:endParaRPr lang="en-US" sz="1500" b="0" i="0" u="none" strike="noStrike" dirty="0">
                        <a:solidFill>
                          <a:srgbClr val="000000"/>
                        </a:solidFill>
                        <a:latin typeface="Arial"/>
                      </a:endParaRPr>
                    </a:p>
                  </a:txBody>
                  <a:tcPr marL="0" marR="0" marT="0" marB="0" anchor="ctr"/>
                </a:tc>
              </a:tr>
              <a:tr h="30875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500" b="0" kern="1200" dirty="0" smtClean="0">
                          <a:solidFill>
                            <a:schemeClr val="tx1"/>
                          </a:solidFill>
                          <a:latin typeface="+mn-lt"/>
                          <a:ea typeface="+mn-ea"/>
                          <a:cs typeface="+mn-cs"/>
                        </a:rPr>
                        <a:t>ITSNATITCM</a:t>
                      </a:r>
                    </a:p>
                  </a:txBody>
                  <a:tcPr anchor="ctr"/>
                </a:tc>
                <a:tc>
                  <a:txBody>
                    <a:bodyPr/>
                    <a:lstStyle/>
                    <a:p>
                      <a:pPr algn="ctr"/>
                      <a:r>
                        <a:rPr lang="en-US" sz="1500" b="0" kern="1200" dirty="0" smtClean="0">
                          <a:solidFill>
                            <a:schemeClr val="tx1"/>
                          </a:solidFill>
                          <a:latin typeface="+mn-lt"/>
                          <a:ea typeface="+mn-ea"/>
                          <a:cs typeface="+mn-cs"/>
                        </a:rPr>
                        <a:t>NDI</a:t>
                      </a:r>
                    </a:p>
                  </a:txBody>
                  <a:tcPr anchor="ctr"/>
                </a:tc>
                <a:tc>
                  <a:txBody>
                    <a:bodyPr/>
                    <a:lstStyle/>
                    <a:p>
                      <a:pPr algn="ctr" fontAlgn="b"/>
                      <a:r>
                        <a:rPr lang="en-US" sz="1500" dirty="0" smtClean="0"/>
                        <a:t>National IT Commodity Program IPAC BD</a:t>
                      </a:r>
                      <a:endParaRPr lang="en-US" sz="1500" b="0" i="0" u="none" strike="noStrike" dirty="0">
                        <a:solidFill>
                          <a:srgbClr val="000000"/>
                        </a:solidFill>
                        <a:latin typeface="Arial"/>
                      </a:endParaRPr>
                    </a:p>
                  </a:txBody>
                  <a:tcPr marL="0" marR="0" marT="0" marB="0" anchor="ctr"/>
                </a:tc>
              </a:tr>
              <a:tr h="30875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500" b="0" kern="1200" dirty="0" smtClean="0">
                          <a:solidFill>
                            <a:schemeClr val="tx1"/>
                          </a:solidFill>
                          <a:latin typeface="+mn-lt"/>
                          <a:ea typeface="+mn-ea"/>
                          <a:cs typeface="+mn-cs"/>
                        </a:rPr>
                        <a:t>ITSNATITCM</a:t>
                      </a:r>
                    </a:p>
                  </a:txBody>
                  <a:tcPr anchor="ctr"/>
                </a:tc>
                <a:tc>
                  <a:txBody>
                    <a:bodyPr/>
                    <a:lstStyle/>
                    <a:p>
                      <a:pPr algn="ctr"/>
                      <a:r>
                        <a:rPr lang="en-US" sz="1500" b="0" kern="1200" dirty="0" smtClean="0">
                          <a:solidFill>
                            <a:schemeClr val="tx1"/>
                          </a:solidFill>
                          <a:latin typeface="+mn-lt"/>
                          <a:ea typeface="+mn-ea"/>
                          <a:cs typeface="+mn-cs"/>
                        </a:rPr>
                        <a:t>NMI</a:t>
                      </a:r>
                    </a:p>
                  </a:txBody>
                  <a:tcPr anchor="ctr"/>
                </a:tc>
                <a:tc>
                  <a:txBody>
                    <a:bodyPr/>
                    <a:lstStyle/>
                    <a:p>
                      <a:pPr algn="ctr" fontAlgn="b"/>
                      <a:r>
                        <a:rPr lang="en-US" sz="1500" b="0" i="0" u="none" strike="noStrike" dirty="0" smtClean="0">
                          <a:solidFill>
                            <a:srgbClr val="000000"/>
                          </a:solidFill>
                          <a:latin typeface="+mn-lt"/>
                        </a:rPr>
                        <a:t>National IT Commodity Program Manual IPAC BD</a:t>
                      </a:r>
                      <a:endParaRPr lang="en-US" sz="1500" b="0" i="0" u="none" strike="noStrike" dirty="0">
                        <a:solidFill>
                          <a:srgbClr val="000000"/>
                        </a:solidFill>
                        <a:latin typeface="Arial"/>
                      </a:endParaRPr>
                    </a:p>
                  </a:txBody>
                  <a:tcPr marL="0" marR="0" marT="0" marB="0" anchor="ctr"/>
                </a:tc>
              </a:tr>
            </a:tbl>
          </a:graphicData>
        </a:graphic>
      </p:graphicFrame>
    </p:spTree>
    <p:extLst>
      <p:ext uri="{BB962C8B-B14F-4D97-AF65-F5344CB8AC3E}">
        <p14:creationId xmlns:p14="http://schemas.microsoft.com/office/powerpoint/2010/main" val="391564639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Billing Vehicles</a:t>
            </a:r>
            <a:endParaRPr lang="en-US" dirty="0"/>
          </a:p>
        </p:txBody>
      </p:sp>
      <p:sp>
        <p:nvSpPr>
          <p:cNvPr id="3" name="Content Placeholder 2"/>
          <p:cNvSpPr>
            <a:spLocks noGrp="1"/>
          </p:cNvSpPr>
          <p:nvPr>
            <p:ph idx="1"/>
          </p:nvPr>
        </p:nvSpPr>
        <p:spPr>
          <a:xfrm>
            <a:off x="414670" y="1608138"/>
            <a:ext cx="8527718" cy="4525962"/>
          </a:xfrm>
        </p:spPr>
        <p:txBody>
          <a:bodyPr/>
          <a:lstStyle/>
          <a:p>
            <a:pPr>
              <a:spcBef>
                <a:spcPts val="600"/>
              </a:spcBef>
              <a:spcAft>
                <a:spcPts val="600"/>
              </a:spcAft>
            </a:pPr>
            <a:r>
              <a:rPr lang="en-US" sz="2400" b="1" dirty="0" smtClean="0"/>
              <a:t>Assisted Acquisition Services </a:t>
            </a:r>
            <a:r>
              <a:rPr lang="en-US" sz="2400" dirty="0" smtClean="0"/>
              <a:t>(</a:t>
            </a:r>
            <a:r>
              <a:rPr lang="en-US" sz="2400" b="1" dirty="0" smtClean="0"/>
              <a:t>AAS</a:t>
            </a:r>
            <a:r>
              <a:rPr lang="en-US" sz="2400" dirty="0" smtClean="0"/>
              <a:t>)</a:t>
            </a:r>
          </a:p>
          <a:p>
            <a:pPr lvl="1">
              <a:spcBef>
                <a:spcPts val="600"/>
              </a:spcBef>
              <a:spcAft>
                <a:spcPts val="600"/>
              </a:spcAft>
            </a:pPr>
            <a:r>
              <a:rPr lang="en-US" sz="2000" u="sng" dirty="0" smtClean="0"/>
              <a:t>All business lines</a:t>
            </a:r>
            <a:r>
              <a:rPr lang="en-US" sz="2000" dirty="0" smtClean="0"/>
              <a:t> will use the </a:t>
            </a:r>
            <a:r>
              <a:rPr lang="en-US" sz="2000" u="sng" dirty="0" smtClean="0"/>
              <a:t>DBR/PCAS Hybrid</a:t>
            </a:r>
            <a:r>
              <a:rPr lang="en-US" sz="2000" dirty="0" smtClean="0"/>
              <a:t> billing vehicle</a:t>
            </a:r>
          </a:p>
          <a:p>
            <a:pPr>
              <a:spcBef>
                <a:spcPts val="600"/>
              </a:spcBef>
              <a:spcAft>
                <a:spcPts val="600"/>
              </a:spcAft>
            </a:pPr>
            <a:endParaRPr lang="en-US" sz="2400" b="1" dirty="0" smtClean="0"/>
          </a:p>
          <a:p>
            <a:pPr>
              <a:spcBef>
                <a:spcPts val="600"/>
              </a:spcBef>
              <a:spcAft>
                <a:spcPts val="600"/>
              </a:spcAft>
            </a:pPr>
            <a:r>
              <a:rPr lang="en-US" sz="2400" b="1" dirty="0" smtClean="0"/>
              <a:t>Information Technology Services </a:t>
            </a:r>
            <a:r>
              <a:rPr lang="en-US" sz="2400" dirty="0" smtClean="0"/>
              <a:t>(</a:t>
            </a:r>
            <a:r>
              <a:rPr lang="en-US" sz="2400" b="1" dirty="0" smtClean="0"/>
              <a:t>ITS</a:t>
            </a:r>
            <a:r>
              <a:rPr lang="en-US" sz="2400" dirty="0" smtClean="0"/>
              <a:t>)</a:t>
            </a:r>
          </a:p>
          <a:p>
            <a:pPr lvl="1">
              <a:spcBef>
                <a:spcPts val="600"/>
              </a:spcBef>
              <a:spcAft>
                <a:spcPts val="600"/>
              </a:spcAft>
            </a:pPr>
            <a:r>
              <a:rPr lang="en-US" sz="2000" u="sng" dirty="0" smtClean="0"/>
              <a:t>Some business lines</a:t>
            </a:r>
            <a:r>
              <a:rPr lang="en-US" sz="2000" dirty="0" smtClean="0"/>
              <a:t> will use the </a:t>
            </a:r>
            <a:r>
              <a:rPr lang="en-US" sz="2000" u="sng" dirty="0" smtClean="0"/>
              <a:t>standard DBR</a:t>
            </a:r>
            <a:r>
              <a:rPr lang="en-US" sz="2000" dirty="0" smtClean="0"/>
              <a:t> billing vehicle</a:t>
            </a:r>
          </a:p>
          <a:p>
            <a:pPr lvl="1">
              <a:spcBef>
                <a:spcPts val="600"/>
              </a:spcBef>
              <a:spcAft>
                <a:spcPts val="600"/>
              </a:spcAft>
            </a:pPr>
            <a:r>
              <a:rPr lang="en-US" sz="2000" u="sng" dirty="0" smtClean="0"/>
              <a:t>Some business lines</a:t>
            </a:r>
            <a:r>
              <a:rPr lang="en-US" sz="2000" dirty="0" smtClean="0"/>
              <a:t> will use the </a:t>
            </a:r>
            <a:r>
              <a:rPr lang="en-US" sz="2000" u="sng" dirty="0" smtClean="0"/>
              <a:t>DBR/PCAS Hybrid</a:t>
            </a:r>
            <a:r>
              <a:rPr lang="en-US" sz="2000" dirty="0" smtClean="0"/>
              <a:t> billing vehicle</a:t>
            </a:r>
          </a:p>
          <a:p>
            <a:endParaRPr lang="en-US" dirty="0"/>
          </a:p>
        </p:txBody>
      </p:sp>
      <p:sp>
        <p:nvSpPr>
          <p:cNvPr id="4" name="Footer Placeholder 3"/>
          <p:cNvSpPr>
            <a:spLocks noGrp="1"/>
          </p:cNvSpPr>
          <p:nvPr>
            <p:ph type="ftr" sz="quarter" idx="10"/>
          </p:nvPr>
        </p:nvSpPr>
        <p:spPr/>
        <p:txBody>
          <a:bodyPr/>
          <a:lstStyle/>
          <a:p>
            <a:pPr>
              <a:defRPr/>
            </a:pPr>
            <a:r>
              <a:rPr lang="en-US" dirty="0" smtClean="0"/>
              <a:t>CGI Federal Proprietary and Confidential</a:t>
            </a:r>
            <a:endParaRPr lang="en-US" dirty="0"/>
          </a:p>
        </p:txBody>
      </p:sp>
      <p:sp>
        <p:nvSpPr>
          <p:cNvPr id="5" name="Slide Number Placeholder 4"/>
          <p:cNvSpPr>
            <a:spLocks noGrp="1"/>
          </p:cNvSpPr>
          <p:nvPr>
            <p:ph type="sldNum" sz="quarter" idx="11"/>
          </p:nvPr>
        </p:nvSpPr>
        <p:spPr/>
        <p:txBody>
          <a:bodyPr/>
          <a:lstStyle/>
          <a:p>
            <a:pPr>
              <a:defRPr/>
            </a:pPr>
            <a:fld id="{5842F1FC-5FDD-41D6-BAD6-160FC7BE3BC4}" type="slidenum">
              <a:rPr lang="en-US" smtClean="0"/>
              <a:pPr>
                <a:defRPr/>
              </a:pPr>
              <a:t>16</a:t>
            </a:fld>
            <a:endParaRPr lang="en-US" dirty="0"/>
          </a:p>
        </p:txBody>
      </p:sp>
    </p:spTree>
    <p:extLst>
      <p:ext uri="{BB962C8B-B14F-4D97-AF65-F5344CB8AC3E}">
        <p14:creationId xmlns:p14="http://schemas.microsoft.com/office/powerpoint/2010/main" val="1334767340"/>
      </p:ext>
    </p:extLst>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Agreement – Before Billing Document</a:t>
            </a:r>
            <a:endParaRPr lang="en-US" dirty="0"/>
          </a:p>
        </p:txBody>
      </p:sp>
      <p:sp>
        <p:nvSpPr>
          <p:cNvPr id="4" name="Footer Placeholder 3"/>
          <p:cNvSpPr>
            <a:spLocks noGrp="1"/>
          </p:cNvSpPr>
          <p:nvPr>
            <p:ph type="ftr" sz="quarter" idx="10"/>
          </p:nvPr>
        </p:nvSpPr>
        <p:spPr/>
        <p:txBody>
          <a:bodyPr/>
          <a:lstStyle/>
          <a:p>
            <a:pPr>
              <a:defRPr/>
            </a:pPr>
            <a:r>
              <a:rPr lang="en-US" dirty="0" smtClean="0"/>
              <a:t>CGI Federal Proprietary and Confidential</a:t>
            </a:r>
            <a:endParaRPr lang="en-US" dirty="0"/>
          </a:p>
        </p:txBody>
      </p:sp>
      <p:sp>
        <p:nvSpPr>
          <p:cNvPr id="5" name="Slide Number Placeholder 4"/>
          <p:cNvSpPr>
            <a:spLocks noGrp="1"/>
          </p:cNvSpPr>
          <p:nvPr>
            <p:ph type="sldNum" sz="quarter" idx="11"/>
          </p:nvPr>
        </p:nvSpPr>
        <p:spPr/>
        <p:txBody>
          <a:bodyPr/>
          <a:lstStyle/>
          <a:p>
            <a:pPr>
              <a:defRPr/>
            </a:pPr>
            <a:fld id="{5842F1FC-5FDD-41D6-BAD6-160FC7BE3BC4}" type="slidenum">
              <a:rPr lang="en-US" smtClean="0"/>
              <a:pPr>
                <a:defRPr/>
              </a:pPr>
              <a:t>160</a:t>
            </a:fld>
            <a:endParaRPr lang="en-US" dirty="0"/>
          </a:p>
        </p:txBody>
      </p:sp>
      <p:pic>
        <p:nvPicPr>
          <p:cNvPr id="307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4108" y="1121985"/>
            <a:ext cx="8594890" cy="5736015"/>
          </a:xfrm>
          <a:prstGeom prst="rect">
            <a:avLst/>
          </a:prstGeom>
          <a:noFill/>
          <a:ln w="31750">
            <a:solidFill>
              <a:schemeClr val="tx1"/>
            </a:solidFill>
            <a:miter lim="800000"/>
            <a:headEnd/>
            <a:tailEnd/>
          </a:ln>
          <a:effectLst/>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2074217660"/>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Agreement – After Billing Document</a:t>
            </a:r>
            <a:endParaRPr lang="en-US" dirty="0"/>
          </a:p>
        </p:txBody>
      </p:sp>
      <p:sp>
        <p:nvSpPr>
          <p:cNvPr id="4" name="Footer Placeholder 3"/>
          <p:cNvSpPr>
            <a:spLocks noGrp="1"/>
          </p:cNvSpPr>
          <p:nvPr>
            <p:ph type="ftr" sz="quarter" idx="10"/>
          </p:nvPr>
        </p:nvSpPr>
        <p:spPr/>
        <p:txBody>
          <a:bodyPr/>
          <a:lstStyle/>
          <a:p>
            <a:pPr>
              <a:defRPr/>
            </a:pPr>
            <a:r>
              <a:rPr lang="en-US" dirty="0" smtClean="0"/>
              <a:t>CGI Federal Proprietary and Confidential</a:t>
            </a:r>
            <a:endParaRPr lang="en-US" dirty="0"/>
          </a:p>
        </p:txBody>
      </p:sp>
      <p:sp>
        <p:nvSpPr>
          <p:cNvPr id="5" name="Slide Number Placeholder 4"/>
          <p:cNvSpPr>
            <a:spLocks noGrp="1"/>
          </p:cNvSpPr>
          <p:nvPr>
            <p:ph type="sldNum" sz="quarter" idx="11"/>
          </p:nvPr>
        </p:nvSpPr>
        <p:spPr/>
        <p:txBody>
          <a:bodyPr/>
          <a:lstStyle/>
          <a:p>
            <a:pPr>
              <a:defRPr/>
            </a:pPr>
            <a:fld id="{5842F1FC-5FDD-41D6-BAD6-160FC7BE3BC4}" type="slidenum">
              <a:rPr lang="en-US" smtClean="0"/>
              <a:pPr>
                <a:defRPr/>
              </a:pPr>
              <a:t>161</a:t>
            </a:fld>
            <a:endParaRPr lang="en-US" dirty="0"/>
          </a:p>
        </p:txBody>
      </p:sp>
      <p:pic>
        <p:nvPicPr>
          <p:cNvPr id="3174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1035" y="1151569"/>
            <a:ext cx="8564212" cy="5706431"/>
          </a:xfrm>
          <a:prstGeom prst="rect">
            <a:avLst/>
          </a:prstGeom>
          <a:noFill/>
          <a:ln w="31750">
            <a:solidFill>
              <a:schemeClr val="tx1"/>
            </a:solidFill>
            <a:miter lim="800000"/>
            <a:headEnd/>
            <a:tailEnd/>
          </a:ln>
          <a:effectLst/>
          <a:extLst>
            <a:ext uri="{909E8E84-426E-40DD-AFC4-6F175D3DCCD1}">
              <a14:hiddenFill xmlns:a14="http://schemas.microsoft.com/office/drawing/2010/main">
                <a:solidFill>
                  <a:schemeClr val="accent1"/>
                </a:solidFill>
              </a14:hiddenFill>
            </a:ext>
          </a:extLst>
        </p:spPr>
      </p:pic>
      <p:sp>
        <p:nvSpPr>
          <p:cNvPr id="6" name="TextBox 5"/>
          <p:cNvSpPr txBox="1"/>
          <p:nvPr/>
        </p:nvSpPr>
        <p:spPr>
          <a:xfrm>
            <a:off x="4845133" y="5225143"/>
            <a:ext cx="4037610" cy="646331"/>
          </a:xfrm>
          <a:prstGeom prst="rect">
            <a:avLst/>
          </a:prstGeom>
          <a:noFill/>
          <a:ln w="28575">
            <a:solidFill>
              <a:schemeClr val="tx1"/>
            </a:solidFill>
          </a:ln>
        </p:spPr>
        <p:txBody>
          <a:bodyPr wrap="square" rtlCol="0">
            <a:spAutoFit/>
          </a:bodyPr>
          <a:lstStyle/>
          <a:p>
            <a:r>
              <a:rPr lang="en-US" b="1" dirty="0" smtClean="0"/>
              <a:t>After Billing Document of $790</a:t>
            </a:r>
            <a:endParaRPr lang="en-US" b="1" dirty="0"/>
          </a:p>
          <a:p>
            <a:r>
              <a:rPr lang="en-US" b="1" dirty="0" smtClean="0"/>
              <a:t>$790 + $790 = $1,580</a:t>
            </a:r>
            <a:endParaRPr lang="en-US" b="1" dirty="0"/>
          </a:p>
        </p:txBody>
      </p:sp>
    </p:spTree>
    <p:extLst>
      <p:ext uri="{BB962C8B-B14F-4D97-AF65-F5344CB8AC3E}">
        <p14:creationId xmlns:p14="http://schemas.microsoft.com/office/powerpoint/2010/main" val="2170095870"/>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6"/>
          <p:cNvSpPr>
            <a:spLocks noGrp="1" noChangeArrowheads="1"/>
          </p:cNvSpPr>
          <p:nvPr>
            <p:ph type="title"/>
          </p:nvPr>
        </p:nvSpPr>
        <p:spPr/>
        <p:txBody>
          <a:bodyPr/>
          <a:lstStyle/>
          <a:p>
            <a:pPr eaLnBrk="1" hangingPunct="1"/>
            <a:r>
              <a:rPr lang="en-US" sz="2800" dirty="0" smtClean="0"/>
              <a:t>Statements</a:t>
            </a:r>
          </a:p>
        </p:txBody>
      </p:sp>
      <p:sp>
        <p:nvSpPr>
          <p:cNvPr id="8195" name="Rectangle 7"/>
          <p:cNvSpPr>
            <a:spLocks noGrp="1" noChangeArrowheads="1"/>
          </p:cNvSpPr>
          <p:nvPr>
            <p:ph idx="1"/>
          </p:nvPr>
        </p:nvSpPr>
        <p:spPr>
          <a:xfrm>
            <a:off x="381000" y="1190104"/>
            <a:ext cx="8762999" cy="4711700"/>
          </a:xfrm>
        </p:spPr>
        <p:txBody>
          <a:bodyPr/>
          <a:lstStyle/>
          <a:p>
            <a:pPr>
              <a:spcBef>
                <a:spcPts val="600"/>
              </a:spcBef>
              <a:spcAft>
                <a:spcPts val="600"/>
              </a:spcAft>
            </a:pPr>
            <a:endParaRPr lang="en-US" sz="1800" dirty="0" smtClean="0"/>
          </a:p>
          <a:p>
            <a:pPr>
              <a:spcBef>
                <a:spcPts val="600"/>
              </a:spcBef>
              <a:spcAft>
                <a:spcPts val="600"/>
              </a:spcAft>
            </a:pPr>
            <a:r>
              <a:rPr lang="en-US" sz="1800" dirty="0" smtClean="0"/>
              <a:t>A Statement is a </a:t>
            </a:r>
            <a:r>
              <a:rPr lang="en-US" sz="1800" u="sng" dirty="0" smtClean="0"/>
              <a:t>high level entity that is generated when Billing Documents are processed</a:t>
            </a:r>
            <a:r>
              <a:rPr lang="en-US" sz="1800" dirty="0" smtClean="0"/>
              <a:t> by PCPROJBILL or SUMMARIZATION</a:t>
            </a:r>
          </a:p>
          <a:p>
            <a:pPr lvl="1">
              <a:spcBef>
                <a:spcPts val="600"/>
              </a:spcBef>
              <a:spcAft>
                <a:spcPts val="600"/>
              </a:spcAft>
            </a:pPr>
            <a:r>
              <a:rPr lang="en-US" sz="1800" dirty="0" smtClean="0"/>
              <a:t>GSA bills customers at the </a:t>
            </a:r>
            <a:r>
              <a:rPr lang="en-US" sz="1800" u="sng" dirty="0" smtClean="0"/>
              <a:t>Statement level</a:t>
            </a:r>
          </a:p>
          <a:p>
            <a:pPr lvl="1">
              <a:spcBef>
                <a:spcPts val="600"/>
              </a:spcBef>
              <a:spcAft>
                <a:spcPts val="600"/>
              </a:spcAft>
            </a:pPr>
            <a:r>
              <a:rPr lang="en-US" sz="1800" dirty="0" smtClean="0"/>
              <a:t>Statements provide the ability to group multiple Billing Documents for the same customer in order to generate a single customer billing</a:t>
            </a:r>
          </a:p>
          <a:p>
            <a:pPr lvl="2">
              <a:spcBef>
                <a:spcPts val="600"/>
              </a:spcBef>
              <a:spcAft>
                <a:spcPts val="600"/>
              </a:spcAft>
            </a:pPr>
            <a:r>
              <a:rPr lang="en-US" sz="1800" dirty="0" smtClean="0"/>
              <a:t>The Statement Number is </a:t>
            </a:r>
            <a:r>
              <a:rPr lang="en-US" sz="1800" u="sng" dirty="0" smtClean="0"/>
              <a:t>used by the customer to identify their Statement</a:t>
            </a:r>
          </a:p>
          <a:p>
            <a:pPr>
              <a:spcBef>
                <a:spcPts val="600"/>
              </a:spcBef>
              <a:spcAft>
                <a:spcPts val="600"/>
              </a:spcAft>
            </a:pPr>
            <a:endParaRPr lang="en-US" sz="1800" dirty="0" smtClean="0"/>
          </a:p>
          <a:p>
            <a:pPr>
              <a:spcBef>
                <a:spcPts val="600"/>
              </a:spcBef>
              <a:spcAft>
                <a:spcPts val="600"/>
              </a:spcAft>
            </a:pPr>
            <a:r>
              <a:rPr lang="en-US" sz="1800" dirty="0" smtClean="0"/>
              <a:t>The Billing Statement Query provides the ability to view: </a:t>
            </a:r>
          </a:p>
          <a:p>
            <a:pPr lvl="1">
              <a:spcBef>
                <a:spcPts val="600"/>
              </a:spcBef>
              <a:spcAft>
                <a:spcPts val="600"/>
              </a:spcAft>
            </a:pPr>
            <a:r>
              <a:rPr lang="en-US" sz="1800" dirty="0" smtClean="0"/>
              <a:t>Statement-Level Balances</a:t>
            </a:r>
          </a:p>
          <a:p>
            <a:pPr lvl="1">
              <a:spcBef>
                <a:spcPts val="600"/>
              </a:spcBef>
              <a:spcAft>
                <a:spcPts val="600"/>
              </a:spcAft>
            </a:pPr>
            <a:r>
              <a:rPr lang="en-US" sz="1800" dirty="0" smtClean="0"/>
              <a:t>Related BD (Billing Document) Balances</a:t>
            </a:r>
          </a:p>
          <a:p>
            <a:pPr lvl="1">
              <a:spcBef>
                <a:spcPts val="600"/>
              </a:spcBef>
              <a:spcAft>
                <a:spcPts val="600"/>
              </a:spcAft>
            </a:pPr>
            <a:r>
              <a:rPr lang="en-US" sz="1800" dirty="0" smtClean="0"/>
              <a:t>Vendor Balances</a:t>
            </a:r>
          </a:p>
          <a:p>
            <a:pPr lvl="1">
              <a:spcBef>
                <a:spcPts val="600"/>
              </a:spcBef>
              <a:spcAft>
                <a:spcPts val="600"/>
              </a:spcAft>
            </a:pPr>
            <a:endParaRPr lang="en-US" sz="1600" dirty="0" smtClean="0"/>
          </a:p>
          <a:p>
            <a:pPr>
              <a:spcBef>
                <a:spcPts val="300"/>
              </a:spcBef>
              <a:spcAft>
                <a:spcPts val="600"/>
              </a:spcAft>
              <a:buNone/>
            </a:pPr>
            <a:endParaRPr lang="en-US" sz="2000" dirty="0" smtClean="0"/>
          </a:p>
          <a:p>
            <a:pPr lvl="1"/>
            <a:endParaRPr lang="en-US" dirty="0" smtClean="0">
              <a:solidFill>
                <a:schemeClr val="tx1"/>
              </a:solidFill>
              <a:latin typeface="+mn-lt"/>
            </a:endParaRPr>
          </a:p>
          <a:p>
            <a:pPr eaLnBrk="1" hangingPunct="1">
              <a:buNone/>
            </a:pPr>
            <a:endParaRPr lang="en-US" dirty="0" smtClean="0"/>
          </a:p>
        </p:txBody>
      </p:sp>
      <p:sp>
        <p:nvSpPr>
          <p:cNvPr id="8196" name="Footer Placeholder 3"/>
          <p:cNvSpPr>
            <a:spLocks noGrp="1"/>
          </p:cNvSpPr>
          <p:nvPr>
            <p:ph type="ftr" sz="quarter" idx="10"/>
          </p:nvPr>
        </p:nvSpPr>
        <p:spPr>
          <a:noFill/>
        </p:spPr>
        <p:txBody>
          <a:bodyPr/>
          <a:lstStyle/>
          <a:p>
            <a:r>
              <a:rPr lang="en-US" dirty="0" smtClean="0"/>
              <a:t>CGI Federal Proprietary and Confidential</a:t>
            </a:r>
          </a:p>
        </p:txBody>
      </p:sp>
      <p:sp>
        <p:nvSpPr>
          <p:cNvPr id="8197" name="Slide Number Placeholder 4"/>
          <p:cNvSpPr>
            <a:spLocks noGrp="1"/>
          </p:cNvSpPr>
          <p:nvPr>
            <p:ph type="sldNum" sz="quarter" idx="11"/>
          </p:nvPr>
        </p:nvSpPr>
        <p:spPr>
          <a:noFill/>
        </p:spPr>
        <p:txBody>
          <a:bodyPr/>
          <a:lstStyle/>
          <a:p>
            <a:fld id="{45CA2CB0-A36A-4D72-9963-133BB11F8344}" type="slidenum">
              <a:rPr lang="en-US"/>
              <a:pPr/>
              <a:t>162</a:t>
            </a:fld>
            <a:endParaRPr lang="en-US" dirty="0"/>
          </a:p>
        </p:txBody>
      </p:sp>
    </p:spTree>
    <p:extLst>
      <p:ext uri="{BB962C8B-B14F-4D97-AF65-F5344CB8AC3E}">
        <p14:creationId xmlns:p14="http://schemas.microsoft.com/office/powerpoint/2010/main" val="4028440432"/>
      </p:ext>
    </p:extLst>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bwMode="auto">
          <a:xfrm>
            <a:off x="7836195" y="6030243"/>
            <a:ext cx="1169582" cy="794783"/>
          </a:xfrm>
          <a:prstGeom prst="rect">
            <a:avLst/>
          </a:pr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2" name="Title 1"/>
          <p:cNvSpPr>
            <a:spLocks noGrp="1"/>
          </p:cNvSpPr>
          <p:nvPr>
            <p:ph type="title"/>
          </p:nvPr>
        </p:nvSpPr>
        <p:spPr/>
        <p:txBody>
          <a:bodyPr/>
          <a:lstStyle/>
          <a:p>
            <a:r>
              <a:rPr lang="en-US" dirty="0" smtClean="0"/>
              <a:t>Statements</a:t>
            </a:r>
            <a:endParaRPr lang="en-US" dirty="0"/>
          </a:p>
        </p:txBody>
      </p:sp>
      <p:sp>
        <p:nvSpPr>
          <p:cNvPr id="3" name="Content Placeholder 2"/>
          <p:cNvSpPr>
            <a:spLocks noGrp="1"/>
          </p:cNvSpPr>
          <p:nvPr>
            <p:ph idx="1"/>
          </p:nvPr>
        </p:nvSpPr>
        <p:spPr>
          <a:xfrm>
            <a:off x="641264" y="1216253"/>
            <a:ext cx="8229600" cy="4525962"/>
          </a:xfrm>
        </p:spPr>
        <p:txBody>
          <a:bodyPr/>
          <a:lstStyle/>
          <a:p>
            <a:r>
              <a:rPr lang="en-US" sz="2000" dirty="0" smtClean="0"/>
              <a:t>Statements:</a:t>
            </a:r>
          </a:p>
          <a:p>
            <a:pPr lvl="1"/>
            <a:r>
              <a:rPr lang="en-US" sz="1800" b="1" u="sng" dirty="0" smtClean="0"/>
              <a:t>Top level entity</a:t>
            </a:r>
            <a:r>
              <a:rPr lang="en-US" sz="1800" b="1" dirty="0" smtClean="0"/>
              <a:t> </a:t>
            </a:r>
            <a:r>
              <a:rPr lang="en-US" sz="1800" dirty="0"/>
              <a:t>that is generated when Billing Documents are initially processed by Summarization or manual creation</a:t>
            </a:r>
          </a:p>
          <a:p>
            <a:pPr lvl="2"/>
            <a:r>
              <a:rPr lang="en-US" sz="1800" dirty="0"/>
              <a:t>GSA </a:t>
            </a:r>
            <a:r>
              <a:rPr lang="en-US" sz="1800" b="1" u="sng" dirty="0"/>
              <a:t>bills customers at the Statement</a:t>
            </a:r>
            <a:r>
              <a:rPr lang="en-US" sz="1800" dirty="0"/>
              <a:t> level</a:t>
            </a:r>
          </a:p>
          <a:p>
            <a:pPr marL="0" indent="0">
              <a:buNone/>
            </a:pPr>
            <a:endParaRPr lang="en-US" dirty="0"/>
          </a:p>
        </p:txBody>
      </p:sp>
      <p:sp>
        <p:nvSpPr>
          <p:cNvPr id="4" name="Footer Placeholder 3"/>
          <p:cNvSpPr>
            <a:spLocks noGrp="1"/>
          </p:cNvSpPr>
          <p:nvPr>
            <p:ph type="ftr" sz="quarter" idx="10"/>
          </p:nvPr>
        </p:nvSpPr>
        <p:spPr/>
        <p:txBody>
          <a:bodyPr/>
          <a:lstStyle/>
          <a:p>
            <a:pPr>
              <a:defRPr/>
            </a:pPr>
            <a:r>
              <a:rPr lang="en-US" dirty="0" smtClean="0"/>
              <a:t>CGI Federal Proprietary and Confidential</a:t>
            </a:r>
            <a:endParaRPr lang="en-US" dirty="0"/>
          </a:p>
        </p:txBody>
      </p:sp>
      <p:sp>
        <p:nvSpPr>
          <p:cNvPr id="5" name="Slide Number Placeholder 4"/>
          <p:cNvSpPr>
            <a:spLocks noGrp="1"/>
          </p:cNvSpPr>
          <p:nvPr>
            <p:ph type="sldNum" sz="quarter" idx="11"/>
          </p:nvPr>
        </p:nvSpPr>
        <p:spPr/>
        <p:txBody>
          <a:bodyPr/>
          <a:lstStyle/>
          <a:p>
            <a:pPr>
              <a:defRPr/>
            </a:pPr>
            <a:fld id="{5842F1FC-5FDD-41D6-BAD6-160FC7BE3BC4}" type="slidenum">
              <a:rPr lang="en-US" smtClean="0"/>
              <a:pPr>
                <a:defRPr/>
              </a:pPr>
              <a:t>163</a:t>
            </a:fld>
            <a:endParaRPr lang="en-US" dirty="0"/>
          </a:p>
        </p:txBody>
      </p:sp>
      <p:pic>
        <p:nvPicPr>
          <p:cNvPr id="7" name="Picture 10"/>
          <p:cNvPicPr>
            <a:picLocks noChangeAspect="1" noChangeArrowheads="1"/>
          </p:cNvPicPr>
          <p:nvPr/>
        </p:nvPicPr>
        <p:blipFill>
          <a:blip r:embed="rId2" cstate="print"/>
          <a:srcRect/>
          <a:stretch>
            <a:fillRect/>
          </a:stretch>
        </p:blipFill>
        <p:spPr bwMode="auto">
          <a:xfrm>
            <a:off x="990991" y="2931464"/>
            <a:ext cx="7036728" cy="3437657"/>
          </a:xfrm>
          <a:prstGeom prst="rect">
            <a:avLst/>
          </a:prstGeom>
          <a:noFill/>
          <a:ln w="9525">
            <a:noFill/>
            <a:miter lim="800000"/>
            <a:headEnd/>
            <a:tailEnd/>
          </a:ln>
        </p:spPr>
      </p:pic>
      <p:sp>
        <p:nvSpPr>
          <p:cNvPr id="8" name="Rectangle 7"/>
          <p:cNvSpPr>
            <a:spLocks noChangeArrowheads="1"/>
          </p:cNvSpPr>
          <p:nvPr/>
        </p:nvSpPr>
        <p:spPr bwMode="auto">
          <a:xfrm>
            <a:off x="760017" y="3883243"/>
            <a:ext cx="1531915" cy="2351314"/>
          </a:xfrm>
          <a:prstGeom prst="rect">
            <a:avLst/>
          </a:prstGeom>
          <a:noFill/>
          <a:ln w="38100" algn="ctr">
            <a:solidFill>
              <a:srgbClr val="C00000"/>
            </a:solidFill>
            <a:round/>
            <a:headEnd/>
            <a:tailEnd/>
          </a:ln>
        </p:spPr>
        <p:txBody>
          <a:bodyPr wrap="none" anchor="ctr"/>
          <a:lstStyle/>
          <a:p>
            <a:endParaRPr lang="en-US" dirty="0"/>
          </a:p>
        </p:txBody>
      </p:sp>
    </p:spTree>
    <p:extLst>
      <p:ext uri="{BB962C8B-B14F-4D97-AF65-F5344CB8AC3E}">
        <p14:creationId xmlns:p14="http://schemas.microsoft.com/office/powerpoint/2010/main" val="1735465856"/>
      </p:ext>
    </p:extLst>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7836195" y="6030243"/>
            <a:ext cx="1169582" cy="794783"/>
          </a:xfrm>
          <a:prstGeom prst="rect">
            <a:avLst/>
          </a:pr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2" name="Title 1"/>
          <p:cNvSpPr>
            <a:spLocks noGrp="1"/>
          </p:cNvSpPr>
          <p:nvPr>
            <p:ph type="title"/>
          </p:nvPr>
        </p:nvSpPr>
        <p:spPr/>
        <p:txBody>
          <a:bodyPr/>
          <a:lstStyle/>
          <a:p>
            <a:r>
              <a:rPr lang="en-US" dirty="0" smtClean="0"/>
              <a:t>Statements</a:t>
            </a:r>
            <a:endParaRPr lang="en-US" dirty="0"/>
          </a:p>
        </p:txBody>
      </p:sp>
      <p:sp>
        <p:nvSpPr>
          <p:cNvPr id="3" name="Content Placeholder 2"/>
          <p:cNvSpPr>
            <a:spLocks noGrp="1"/>
          </p:cNvSpPr>
          <p:nvPr>
            <p:ph idx="1"/>
          </p:nvPr>
        </p:nvSpPr>
        <p:spPr>
          <a:xfrm>
            <a:off x="653142" y="1155358"/>
            <a:ext cx="8229600" cy="4525962"/>
          </a:xfrm>
        </p:spPr>
        <p:txBody>
          <a:bodyPr/>
          <a:lstStyle/>
          <a:p>
            <a:r>
              <a:rPr lang="en-US" sz="1800" dirty="0"/>
              <a:t>Statements provide the ability to </a:t>
            </a:r>
            <a:r>
              <a:rPr lang="en-US" sz="1800" u="sng" dirty="0"/>
              <a:t>group multiple Billing Documents for the same customer</a:t>
            </a:r>
            <a:r>
              <a:rPr lang="en-US" sz="1800" dirty="0"/>
              <a:t> in order to </a:t>
            </a:r>
            <a:r>
              <a:rPr lang="en-US" sz="1800" u="sng" dirty="0" smtClean="0"/>
              <a:t>generate a single customer billing</a:t>
            </a:r>
          </a:p>
          <a:p>
            <a:pPr lvl="1"/>
            <a:endParaRPr lang="en-US" sz="800" dirty="0" smtClean="0"/>
          </a:p>
          <a:p>
            <a:r>
              <a:rPr lang="en-US" sz="1800" b="1" u="sng" dirty="0" smtClean="0"/>
              <a:t>Statement entity</a:t>
            </a:r>
          </a:p>
          <a:p>
            <a:pPr lvl="1"/>
            <a:r>
              <a:rPr lang="en-US" sz="1600" dirty="0" smtClean="0"/>
              <a:t>Generated </a:t>
            </a:r>
            <a:r>
              <a:rPr lang="en-US" sz="1600" u="sng" dirty="0" smtClean="0"/>
              <a:t>by Summarization</a:t>
            </a:r>
            <a:r>
              <a:rPr lang="en-US" sz="1600" dirty="0" smtClean="0"/>
              <a:t> when </a:t>
            </a:r>
            <a:r>
              <a:rPr lang="en-US" sz="1600" dirty="0"/>
              <a:t>the BD transactions are </a:t>
            </a:r>
            <a:r>
              <a:rPr lang="en-US" sz="1600" dirty="0" smtClean="0"/>
              <a:t>created </a:t>
            </a:r>
          </a:p>
          <a:p>
            <a:pPr lvl="1"/>
            <a:r>
              <a:rPr lang="en-US" sz="1600" dirty="0"/>
              <a:t>Associates all related Billing Documents within the entity when generating the </a:t>
            </a:r>
            <a:r>
              <a:rPr lang="en-US" sz="1600" dirty="0" smtClean="0"/>
              <a:t>PDF statement</a:t>
            </a:r>
            <a:endParaRPr lang="en-US" sz="1600" dirty="0"/>
          </a:p>
          <a:p>
            <a:pPr lvl="1"/>
            <a:r>
              <a:rPr lang="en-US" sz="1600" dirty="0"/>
              <a:t>The Statement </a:t>
            </a:r>
            <a:r>
              <a:rPr lang="en-US" sz="1600" dirty="0" smtClean="0"/>
              <a:t>Number identifies the customer statement</a:t>
            </a:r>
          </a:p>
          <a:p>
            <a:endParaRPr lang="en-US" sz="1800" dirty="0"/>
          </a:p>
        </p:txBody>
      </p:sp>
      <p:sp>
        <p:nvSpPr>
          <p:cNvPr id="5" name="Slide Number Placeholder 4"/>
          <p:cNvSpPr>
            <a:spLocks noGrp="1"/>
          </p:cNvSpPr>
          <p:nvPr>
            <p:ph type="sldNum" sz="quarter" idx="11"/>
          </p:nvPr>
        </p:nvSpPr>
        <p:spPr/>
        <p:txBody>
          <a:bodyPr/>
          <a:lstStyle/>
          <a:p>
            <a:pPr>
              <a:defRPr/>
            </a:pPr>
            <a:fld id="{5842F1FC-5FDD-41D6-BAD6-160FC7BE3BC4}" type="slidenum">
              <a:rPr lang="en-US" smtClean="0"/>
              <a:pPr>
                <a:defRPr/>
              </a:pPr>
              <a:t>164</a:t>
            </a:fld>
            <a:endParaRPr lang="en-US" dirty="0"/>
          </a:p>
        </p:txBody>
      </p:sp>
      <p:pic>
        <p:nvPicPr>
          <p:cNvPr id="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23586" y="3716440"/>
            <a:ext cx="7249317" cy="29337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Footer Placeholder 3"/>
          <p:cNvSpPr>
            <a:spLocks noGrp="1"/>
          </p:cNvSpPr>
          <p:nvPr>
            <p:ph type="ftr" sz="quarter" idx="10"/>
          </p:nvPr>
        </p:nvSpPr>
        <p:spPr>
          <a:xfrm>
            <a:off x="457200" y="6553200"/>
            <a:ext cx="7010400" cy="304800"/>
          </a:xfrm>
          <a:noFill/>
        </p:spPr>
        <p:txBody>
          <a:bodyPr/>
          <a:lstStyle/>
          <a:p>
            <a:r>
              <a:rPr lang="en-US" dirty="0" smtClean="0"/>
              <a:t>CGI Federal Proprietary and Confidential</a:t>
            </a:r>
          </a:p>
        </p:txBody>
      </p:sp>
    </p:spTree>
    <p:extLst>
      <p:ext uri="{BB962C8B-B14F-4D97-AF65-F5344CB8AC3E}">
        <p14:creationId xmlns:p14="http://schemas.microsoft.com/office/powerpoint/2010/main" val="2998818500"/>
      </p:ext>
    </p:extLst>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Statement Numbers</a:t>
            </a:r>
            <a:endParaRPr lang="en-US" dirty="0"/>
          </a:p>
        </p:txBody>
      </p:sp>
      <p:sp>
        <p:nvSpPr>
          <p:cNvPr id="3" name="Content Placeholder 2"/>
          <p:cNvSpPr>
            <a:spLocks noGrp="1"/>
          </p:cNvSpPr>
          <p:nvPr>
            <p:ph idx="1"/>
          </p:nvPr>
        </p:nvSpPr>
        <p:spPr>
          <a:xfrm>
            <a:off x="332784" y="1168753"/>
            <a:ext cx="8799349" cy="4525962"/>
          </a:xfrm>
        </p:spPr>
        <p:txBody>
          <a:bodyPr/>
          <a:lstStyle/>
          <a:p>
            <a:pPr lvl="1">
              <a:spcBef>
                <a:spcPts val="600"/>
              </a:spcBef>
              <a:spcAft>
                <a:spcPts val="600"/>
              </a:spcAft>
            </a:pPr>
            <a:r>
              <a:rPr lang="en-US" sz="1800" b="1" u="sng" dirty="0" smtClean="0"/>
              <a:t>Pegasys-generated statement </a:t>
            </a:r>
            <a:r>
              <a:rPr lang="en-US" sz="1800" b="1" u="sng" dirty="0"/>
              <a:t>n</a:t>
            </a:r>
            <a:r>
              <a:rPr lang="en-US" sz="1800" b="1" u="sng" dirty="0" smtClean="0"/>
              <a:t>umbers: </a:t>
            </a:r>
          </a:p>
          <a:p>
            <a:pPr lvl="2">
              <a:spcBef>
                <a:spcPts val="600"/>
              </a:spcBef>
              <a:spcAft>
                <a:spcPts val="600"/>
              </a:spcAft>
            </a:pPr>
            <a:r>
              <a:rPr lang="en-US" sz="1600" dirty="0"/>
              <a:t>Pegasys </a:t>
            </a:r>
            <a:r>
              <a:rPr lang="en-US" sz="1600" u="sng" dirty="0" smtClean="0"/>
              <a:t>generates a new </a:t>
            </a:r>
            <a:r>
              <a:rPr lang="en-US" sz="1600" u="sng" dirty="0"/>
              <a:t>S</a:t>
            </a:r>
            <a:r>
              <a:rPr lang="en-US" sz="1600" u="sng" dirty="0" smtClean="0"/>
              <a:t>tatement </a:t>
            </a:r>
            <a:r>
              <a:rPr lang="en-US" sz="1600" u="sng" dirty="0"/>
              <a:t>N</a:t>
            </a:r>
            <a:r>
              <a:rPr lang="en-US" sz="1600" u="sng" dirty="0" smtClean="0"/>
              <a:t>umber</a:t>
            </a:r>
            <a:r>
              <a:rPr lang="en-US" sz="1600" dirty="0" smtClean="0"/>
              <a:t> </a:t>
            </a:r>
            <a:r>
              <a:rPr lang="en-US" sz="1600" dirty="0"/>
              <a:t>during Summarization </a:t>
            </a:r>
            <a:r>
              <a:rPr lang="en-US" sz="1600" b="1" u="sng" dirty="0" smtClean="0"/>
              <a:t>for </a:t>
            </a:r>
            <a:r>
              <a:rPr lang="en-US" sz="1600" b="1" u="sng" dirty="0"/>
              <a:t>DBRs </a:t>
            </a:r>
            <a:r>
              <a:rPr lang="en-US" sz="1600" b="1" u="sng" dirty="0" smtClean="0"/>
              <a:t>that do not contain </a:t>
            </a:r>
            <a:r>
              <a:rPr lang="en-US" sz="1600" b="1" u="sng" dirty="0"/>
              <a:t>a feeder system-assigned </a:t>
            </a:r>
            <a:r>
              <a:rPr lang="en-US" sz="1600" b="1" u="sng" dirty="0" smtClean="0"/>
              <a:t>Statement Number</a:t>
            </a:r>
          </a:p>
          <a:p>
            <a:pPr lvl="2">
              <a:spcBef>
                <a:spcPts val="600"/>
              </a:spcBef>
              <a:spcAft>
                <a:spcPts val="600"/>
              </a:spcAft>
            </a:pPr>
            <a:r>
              <a:rPr lang="en-US" sz="1600" dirty="0" smtClean="0"/>
              <a:t>Pegasys </a:t>
            </a:r>
            <a:r>
              <a:rPr lang="en-US" sz="1600" dirty="0"/>
              <a:t>determines the </a:t>
            </a:r>
            <a:r>
              <a:rPr lang="en-US" sz="1600" dirty="0" smtClean="0"/>
              <a:t>Statement </a:t>
            </a:r>
            <a:r>
              <a:rPr lang="en-US" sz="1600" dirty="0"/>
              <a:t>N</a:t>
            </a:r>
            <a:r>
              <a:rPr lang="en-US" sz="1600" dirty="0" smtClean="0"/>
              <a:t>umber </a:t>
            </a:r>
            <a:r>
              <a:rPr lang="en-US" sz="1600" dirty="0"/>
              <a:t>via the pre-defined statement number formats configured for each business line/billing method</a:t>
            </a:r>
            <a:endParaRPr lang="en-US" sz="1600" dirty="0" smtClean="0"/>
          </a:p>
          <a:p>
            <a:pPr lvl="2">
              <a:spcBef>
                <a:spcPts val="600"/>
              </a:spcBef>
              <a:spcAft>
                <a:spcPts val="600"/>
              </a:spcAft>
            </a:pPr>
            <a:r>
              <a:rPr lang="en-US" sz="1600" dirty="0" smtClean="0"/>
              <a:t>Statement Number is then used as summarization criteria by Summarization</a:t>
            </a:r>
          </a:p>
          <a:p>
            <a:pPr lvl="3">
              <a:spcBef>
                <a:spcPts val="600"/>
              </a:spcBef>
              <a:spcAft>
                <a:spcPts val="600"/>
              </a:spcAft>
            </a:pPr>
            <a:r>
              <a:rPr lang="en-US" sz="1600" dirty="0"/>
              <a:t>A new </a:t>
            </a:r>
            <a:r>
              <a:rPr lang="en-US" sz="1600" dirty="0" smtClean="0"/>
              <a:t>BD will </a:t>
            </a:r>
            <a:r>
              <a:rPr lang="en-US" sz="1600" dirty="0"/>
              <a:t>be created using the same Statement Number if the number of Accounting Lines on the document exceeds 250 Accounting Lines</a:t>
            </a:r>
          </a:p>
          <a:p>
            <a:pPr lvl="3"/>
            <a:endParaRPr lang="en-US" sz="1200" dirty="0" smtClean="0"/>
          </a:p>
          <a:p>
            <a:pPr lvl="2"/>
            <a:endParaRPr lang="en-US" sz="800" dirty="0" smtClean="0"/>
          </a:p>
          <a:p>
            <a:pPr lvl="3"/>
            <a:endParaRPr lang="en-US" sz="1200" dirty="0" smtClean="0"/>
          </a:p>
          <a:p>
            <a:pPr marL="682625" lvl="2" indent="0">
              <a:buNone/>
            </a:pPr>
            <a:endParaRPr lang="en-US" sz="1600" dirty="0" smtClean="0"/>
          </a:p>
          <a:p>
            <a:pPr lvl="2"/>
            <a:endParaRPr lang="en-US" sz="1600" dirty="0" smtClean="0"/>
          </a:p>
        </p:txBody>
      </p:sp>
      <p:sp>
        <p:nvSpPr>
          <p:cNvPr id="4" name="Footer Placeholder 3"/>
          <p:cNvSpPr>
            <a:spLocks noGrp="1"/>
          </p:cNvSpPr>
          <p:nvPr>
            <p:ph type="ftr" sz="quarter" idx="10"/>
          </p:nvPr>
        </p:nvSpPr>
        <p:spPr/>
        <p:txBody>
          <a:bodyPr/>
          <a:lstStyle/>
          <a:p>
            <a:pPr>
              <a:defRPr/>
            </a:pPr>
            <a:r>
              <a:rPr lang="en-US" dirty="0" smtClean="0"/>
              <a:t>CGI Federal Proprietary and Confidential</a:t>
            </a:r>
            <a:endParaRPr lang="en-US" dirty="0"/>
          </a:p>
        </p:txBody>
      </p:sp>
      <p:sp>
        <p:nvSpPr>
          <p:cNvPr id="5" name="Slide Number Placeholder 4"/>
          <p:cNvSpPr>
            <a:spLocks noGrp="1"/>
          </p:cNvSpPr>
          <p:nvPr>
            <p:ph type="sldNum" sz="quarter" idx="11"/>
          </p:nvPr>
        </p:nvSpPr>
        <p:spPr/>
        <p:txBody>
          <a:bodyPr/>
          <a:lstStyle/>
          <a:p>
            <a:pPr>
              <a:defRPr/>
            </a:pPr>
            <a:fld id="{5842F1FC-5FDD-41D6-BAD6-160FC7BE3BC4}" type="slidenum">
              <a:rPr lang="en-US" smtClean="0"/>
              <a:pPr>
                <a:defRPr/>
              </a:pPr>
              <a:t>165</a:t>
            </a:fld>
            <a:endParaRPr lang="en-US" dirty="0"/>
          </a:p>
        </p:txBody>
      </p:sp>
      <p:sp>
        <p:nvSpPr>
          <p:cNvPr id="8" name="Content Placeholder 2"/>
          <p:cNvSpPr txBox="1">
            <a:spLocks/>
          </p:cNvSpPr>
          <p:nvPr/>
        </p:nvSpPr>
        <p:spPr bwMode="auto">
          <a:xfrm>
            <a:off x="5119687" y="4185030"/>
            <a:ext cx="3876674" cy="168742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a:lstStyle>
          <a:p>
            <a:pPr>
              <a:spcBef>
                <a:spcPts val="600"/>
              </a:spcBef>
              <a:spcAft>
                <a:spcPts val="600"/>
              </a:spcAft>
            </a:pPr>
            <a:r>
              <a:rPr lang="en-US" sz="1600" dirty="0" smtClean="0"/>
              <a:t>Statement Numbers </a:t>
            </a:r>
            <a:r>
              <a:rPr lang="en-US" sz="1600" u="sng" dirty="0" smtClean="0"/>
              <a:t>automatically generated by Pegasys</a:t>
            </a:r>
            <a:r>
              <a:rPr lang="en-US" sz="1600" dirty="0" smtClean="0"/>
              <a:t> upon document creation</a:t>
            </a:r>
            <a:endParaRPr lang="en-US" sz="1600" kern="0" dirty="0" smtClean="0"/>
          </a:p>
          <a:p>
            <a:pPr>
              <a:spcBef>
                <a:spcPts val="600"/>
              </a:spcBef>
              <a:spcAft>
                <a:spcPts val="600"/>
              </a:spcAft>
            </a:pPr>
            <a:r>
              <a:rPr lang="en-US" sz="1600" kern="0" dirty="0" smtClean="0"/>
              <a:t>Statement Number becomes </a:t>
            </a:r>
            <a:r>
              <a:rPr lang="en-US" sz="1600" u="sng" kern="0" dirty="0" smtClean="0"/>
              <a:t>embedded within Pegasys Document Number</a:t>
            </a:r>
            <a:r>
              <a:rPr lang="en-US" sz="1600" kern="0" dirty="0" smtClean="0"/>
              <a:t> </a:t>
            </a:r>
          </a:p>
        </p:txBody>
      </p:sp>
      <p:pic>
        <p:nvPicPr>
          <p:cNvPr id="3072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9112" y="4185030"/>
            <a:ext cx="4600575" cy="2000250"/>
          </a:xfrm>
          <a:prstGeom prst="rect">
            <a:avLst/>
          </a:prstGeom>
          <a:noFill/>
          <a:ln w="222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2757980643"/>
      </p:ext>
    </p:extLst>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2425" y="331788"/>
            <a:ext cx="8791575" cy="563562"/>
          </a:xfrm>
        </p:spPr>
        <p:txBody>
          <a:bodyPr/>
          <a:lstStyle/>
          <a:p>
            <a:r>
              <a:rPr lang="en-US" dirty="0" smtClean="0"/>
              <a:t>Statement Number Formats – </a:t>
            </a:r>
            <a:br>
              <a:rPr lang="en-US" dirty="0" smtClean="0"/>
            </a:br>
            <a:r>
              <a:rPr lang="en-US" dirty="0" smtClean="0"/>
              <a:t>RBA/NBA Business Lines </a:t>
            </a:r>
            <a:endParaRPr lang="en-US" dirty="0"/>
          </a:p>
        </p:txBody>
      </p:sp>
      <p:sp>
        <p:nvSpPr>
          <p:cNvPr id="5" name="Slide Number Placeholder 4"/>
          <p:cNvSpPr>
            <a:spLocks noGrp="1"/>
          </p:cNvSpPr>
          <p:nvPr>
            <p:ph type="sldNum" sz="quarter" idx="11"/>
          </p:nvPr>
        </p:nvSpPr>
        <p:spPr/>
        <p:txBody>
          <a:bodyPr/>
          <a:lstStyle/>
          <a:p>
            <a:pPr>
              <a:defRPr/>
            </a:pPr>
            <a:fld id="{5842F1FC-5FDD-41D6-BAD6-160FC7BE3BC4}" type="slidenum">
              <a:rPr lang="en-US" smtClean="0">
                <a:solidFill>
                  <a:srgbClr val="000000"/>
                </a:solidFill>
              </a:rPr>
              <a:pPr>
                <a:defRPr/>
              </a:pPr>
              <a:t>166</a:t>
            </a:fld>
            <a:endParaRPr lang="en-US" dirty="0">
              <a:solidFill>
                <a:srgbClr val="000000"/>
              </a:solidFill>
            </a:endParaRPr>
          </a:p>
        </p:txBody>
      </p:sp>
      <p:graphicFrame>
        <p:nvGraphicFramePr>
          <p:cNvPr id="8" name="Content Placeholder 7"/>
          <p:cNvGraphicFramePr>
            <a:graphicFrameLocks/>
          </p:cNvGraphicFramePr>
          <p:nvPr>
            <p:extLst>
              <p:ext uri="{D42A27DB-BD31-4B8C-83A1-F6EECF244321}">
                <p14:modId xmlns:p14="http://schemas.microsoft.com/office/powerpoint/2010/main" val="3973784526"/>
              </p:ext>
            </p:extLst>
          </p:nvPr>
        </p:nvGraphicFramePr>
        <p:xfrm>
          <a:off x="609600" y="1169476"/>
          <a:ext cx="8381285" cy="4401589"/>
        </p:xfrm>
        <a:graphic>
          <a:graphicData uri="http://schemas.openxmlformats.org/drawingml/2006/table">
            <a:tbl>
              <a:tblPr firstRow="1" bandRow="1">
                <a:tableStyleId>{21E4AEA4-8DFA-4A89-87EB-49C32662AFE0}</a:tableStyleId>
              </a:tblPr>
              <a:tblGrid>
                <a:gridCol w="1676400"/>
                <a:gridCol w="1600200"/>
                <a:gridCol w="1920010"/>
                <a:gridCol w="3184675"/>
              </a:tblGrid>
              <a:tr h="35625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500" b="1" kern="1200" dirty="0" smtClean="0">
                          <a:solidFill>
                            <a:schemeClr val="lt1"/>
                          </a:solidFill>
                          <a:latin typeface="+mn-lt"/>
                          <a:ea typeface="+mn-ea"/>
                          <a:cs typeface="+mn-cs"/>
                        </a:rPr>
                        <a:t>Business</a:t>
                      </a:r>
                      <a:r>
                        <a:rPr lang="en-US" sz="1500" b="1" kern="1200" baseline="0" dirty="0" smtClean="0">
                          <a:solidFill>
                            <a:schemeClr val="lt1"/>
                          </a:solidFill>
                          <a:latin typeface="+mn-lt"/>
                          <a:ea typeface="+mn-ea"/>
                          <a:cs typeface="+mn-cs"/>
                        </a:rPr>
                        <a:t> Line</a:t>
                      </a:r>
                      <a:endParaRPr lang="en-US" sz="1500" b="1" kern="1200" dirty="0" smtClean="0">
                        <a:solidFill>
                          <a:schemeClr val="tx1"/>
                        </a:solidFill>
                        <a:latin typeface="+mn-lt"/>
                        <a:ea typeface="+mn-ea"/>
                        <a:cs typeface="+mn-cs"/>
                      </a:endParaRPr>
                    </a:p>
                  </a:txBody>
                  <a:tcPr anchor="ctr"/>
                </a:tc>
                <a:tc>
                  <a:txBody>
                    <a:bodyPr/>
                    <a:lstStyle/>
                    <a:p>
                      <a:pPr algn="ctr"/>
                      <a:r>
                        <a:rPr lang="en-US" sz="1500" b="1" kern="1200" dirty="0" smtClean="0">
                          <a:solidFill>
                            <a:schemeClr val="bg1"/>
                          </a:solidFill>
                          <a:latin typeface="+mn-lt"/>
                          <a:ea typeface="+mn-ea"/>
                          <a:cs typeface="+mn-cs"/>
                        </a:rPr>
                        <a:t>Interfaced / Manual DBRs</a:t>
                      </a:r>
                    </a:p>
                  </a:txBody>
                  <a:tcPr anchor="ctr"/>
                </a:tc>
                <a:tc>
                  <a:txBody>
                    <a:bodyPr/>
                    <a:lstStyle/>
                    <a:p>
                      <a:pPr algn="ctr"/>
                      <a:r>
                        <a:rPr lang="en-US" sz="1500" kern="1200" dirty="0" smtClean="0"/>
                        <a:t>Document Types</a:t>
                      </a:r>
                      <a:endParaRPr lang="en-US" sz="1500" b="1" kern="1200" dirty="0" smtClean="0">
                        <a:solidFill>
                          <a:schemeClr val="tx1"/>
                        </a:solidFill>
                        <a:latin typeface="+mn-lt"/>
                        <a:ea typeface="+mn-ea"/>
                        <a:cs typeface="+mn-cs"/>
                      </a:endParaRPr>
                    </a:p>
                  </a:txBody>
                  <a:tcPr anchor="ctr"/>
                </a:tc>
                <a:tc>
                  <a:txBody>
                    <a:bodyPr/>
                    <a:lstStyle/>
                    <a:p>
                      <a:pPr algn="ctr" fontAlgn="b"/>
                      <a:r>
                        <a:rPr lang="en-US" sz="1500" u="none" strike="noStrike" dirty="0" smtClean="0"/>
                        <a:t>Statement Number Format</a:t>
                      </a:r>
                      <a:endParaRPr lang="en-US" sz="1500" b="1" i="0" u="none" strike="noStrike" dirty="0">
                        <a:solidFill>
                          <a:srgbClr val="000000"/>
                        </a:solidFill>
                        <a:latin typeface="Arial"/>
                      </a:endParaRPr>
                    </a:p>
                  </a:txBody>
                  <a:tcPr marL="0" marR="0" marT="0" marB="0" anchor="ctr"/>
                </a:tc>
              </a:tr>
              <a:tr h="308759">
                <a:tc>
                  <a:txBody>
                    <a:bodyPr/>
                    <a:lstStyle/>
                    <a:p>
                      <a:pPr algn="ctr"/>
                      <a:r>
                        <a:rPr lang="en-US" sz="1500" kern="0" dirty="0" smtClean="0"/>
                        <a:t>AASFedSim</a:t>
                      </a:r>
                      <a:endParaRPr lang="en-US" sz="1500" b="0" kern="1200" dirty="0" smtClean="0">
                        <a:solidFill>
                          <a:schemeClr val="tx1"/>
                        </a:solidFill>
                        <a:latin typeface="+mn-lt"/>
                        <a:ea typeface="+mn-ea"/>
                        <a:cs typeface="+mn-cs"/>
                      </a:endParaRPr>
                    </a:p>
                  </a:txBody>
                  <a:tcPr anchor="ctr"/>
                </a:tc>
                <a:tc>
                  <a:txBody>
                    <a:bodyPr/>
                    <a:lstStyle/>
                    <a:p>
                      <a:pPr algn="ctr"/>
                      <a:r>
                        <a:rPr lang="en-US" sz="1500" b="0" kern="1200" dirty="0" smtClean="0">
                          <a:solidFill>
                            <a:schemeClr val="tx1"/>
                          </a:solidFill>
                          <a:latin typeface="+mn-lt"/>
                          <a:ea typeface="+mn-ea"/>
                          <a:cs typeface="+mn-cs"/>
                        </a:rPr>
                        <a:t>Interfaced</a:t>
                      </a:r>
                    </a:p>
                  </a:txBody>
                  <a:tcPr anchor="ctr"/>
                </a:tc>
                <a:tc>
                  <a:txBody>
                    <a:bodyPr/>
                    <a:lstStyle/>
                    <a:p>
                      <a:pPr algn="ctr"/>
                      <a:r>
                        <a:rPr lang="en-US" sz="1500" b="0" kern="1200" dirty="0" smtClean="0">
                          <a:solidFill>
                            <a:schemeClr val="tx1"/>
                          </a:solidFill>
                          <a:latin typeface="+mn-lt"/>
                          <a:ea typeface="+mn-ea"/>
                          <a:cs typeface="+mn-cs"/>
                        </a:rPr>
                        <a:t>SDN/SDI</a:t>
                      </a:r>
                    </a:p>
                  </a:txBody>
                  <a:tcPr anchor="ctr"/>
                </a:tc>
                <a:tc>
                  <a:txBody>
                    <a:bodyPr/>
                    <a:lstStyle/>
                    <a:p>
                      <a:pPr algn="ctr" fontAlgn="b"/>
                      <a:r>
                        <a:rPr lang="en-US" sz="1500" b="0" i="0" u="none" strike="noStrike" dirty="0" smtClean="0">
                          <a:solidFill>
                            <a:srgbClr val="000000"/>
                          </a:solidFill>
                          <a:latin typeface="+mn-lt"/>
                        </a:rPr>
                        <a:t>‘SI’ + ######</a:t>
                      </a:r>
                    </a:p>
                  </a:txBody>
                  <a:tcPr marL="0" marR="0" marT="0" marB="0" anchor="ctr"/>
                </a:tc>
              </a:tr>
              <a:tr h="308759">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500" kern="0" dirty="0" smtClean="0"/>
                        <a:t>AASFedSim</a:t>
                      </a:r>
                      <a:endParaRPr lang="en-US" sz="1500" b="0" kern="1200" dirty="0" smtClean="0">
                        <a:solidFill>
                          <a:schemeClr val="tx1"/>
                        </a:solidFill>
                        <a:latin typeface="+mn-lt"/>
                        <a:ea typeface="+mn-ea"/>
                        <a:cs typeface="+mn-cs"/>
                      </a:endParaRPr>
                    </a:p>
                  </a:txBody>
                  <a:tcPr anchor="ctr"/>
                </a:tc>
                <a:tc>
                  <a:txBody>
                    <a:bodyPr/>
                    <a:lstStyle/>
                    <a:p>
                      <a:pPr algn="ctr"/>
                      <a:r>
                        <a:rPr lang="en-US" sz="1500" b="0" kern="1200" dirty="0" smtClean="0">
                          <a:solidFill>
                            <a:schemeClr val="tx1"/>
                          </a:solidFill>
                          <a:latin typeface="+mn-lt"/>
                          <a:ea typeface="+mn-ea"/>
                          <a:cs typeface="+mn-cs"/>
                        </a:rPr>
                        <a:t>Manual</a:t>
                      </a:r>
                    </a:p>
                  </a:txBody>
                  <a:tcPr anchor="ctr"/>
                </a:tc>
                <a:tc>
                  <a:txBody>
                    <a:bodyPr/>
                    <a:lstStyle/>
                    <a:p>
                      <a:pPr algn="ctr"/>
                      <a:r>
                        <a:rPr lang="en-US" sz="1500" b="0" kern="1200" dirty="0" smtClean="0">
                          <a:solidFill>
                            <a:schemeClr val="tx1"/>
                          </a:solidFill>
                          <a:latin typeface="+mn-lt"/>
                          <a:ea typeface="+mn-ea"/>
                          <a:cs typeface="+mn-cs"/>
                        </a:rPr>
                        <a:t>SMN/SMI</a:t>
                      </a:r>
                    </a:p>
                  </a:txBody>
                  <a:tcPr anchor="ctr"/>
                </a:tc>
                <a:tc>
                  <a:txBody>
                    <a:bodyPr/>
                    <a:lstStyle/>
                    <a:p>
                      <a:pPr algn="ctr" fontAlgn="b"/>
                      <a:r>
                        <a:rPr lang="en-US" sz="1500" b="0" i="0" u="none" strike="noStrike" dirty="0" smtClean="0">
                          <a:solidFill>
                            <a:srgbClr val="000000"/>
                          </a:solidFill>
                          <a:latin typeface="+mn-lt"/>
                        </a:rPr>
                        <a:t>‘SM’ + ######</a:t>
                      </a:r>
                      <a:endParaRPr lang="en-US" sz="1500" b="0" i="0" u="none" strike="noStrike" dirty="0">
                        <a:solidFill>
                          <a:srgbClr val="000000"/>
                        </a:solidFill>
                        <a:latin typeface="Arial"/>
                      </a:endParaRPr>
                    </a:p>
                  </a:txBody>
                  <a:tcPr marL="0" marR="0" marT="0" marB="0" anchor="ctr"/>
                </a:tc>
              </a:tr>
              <a:tr h="308759">
                <a:tc>
                  <a:txBody>
                    <a:bodyPr/>
                    <a:lstStyle/>
                    <a:p>
                      <a:pPr algn="ctr"/>
                      <a:r>
                        <a:rPr lang="en-US" sz="1500" kern="0" dirty="0" smtClean="0"/>
                        <a:t>AASREGIT</a:t>
                      </a:r>
                    </a:p>
                  </a:txBody>
                  <a:tcPr anchor="ctr"/>
                </a:tc>
                <a:tc>
                  <a:txBody>
                    <a:bodyPr/>
                    <a:lstStyle/>
                    <a:p>
                      <a:pPr algn="ctr"/>
                      <a:r>
                        <a:rPr lang="en-US" sz="1500" b="0" kern="1200" dirty="0" smtClean="0">
                          <a:solidFill>
                            <a:schemeClr val="tx1"/>
                          </a:solidFill>
                          <a:latin typeface="+mn-lt"/>
                          <a:ea typeface="+mn-ea"/>
                          <a:cs typeface="+mn-cs"/>
                        </a:rPr>
                        <a:t>Interfaced</a:t>
                      </a:r>
                    </a:p>
                  </a:txBody>
                  <a:tcPr anchor="ctr"/>
                </a:tc>
                <a:tc>
                  <a:txBody>
                    <a:bodyPr/>
                    <a:lstStyle/>
                    <a:p>
                      <a:pPr algn="ctr"/>
                      <a:r>
                        <a:rPr lang="en-US" sz="1500" b="0" kern="1200" dirty="0" smtClean="0">
                          <a:solidFill>
                            <a:schemeClr val="tx1"/>
                          </a:solidFill>
                          <a:latin typeface="+mn-lt"/>
                          <a:ea typeface="+mn-ea"/>
                          <a:cs typeface="+mn-cs"/>
                        </a:rPr>
                        <a:t>EDN/EDI</a:t>
                      </a:r>
                    </a:p>
                  </a:txBody>
                  <a:tcPr anchor="ctr"/>
                </a:tc>
                <a:tc>
                  <a:txBody>
                    <a:bodyPr/>
                    <a:lstStyle/>
                    <a:p>
                      <a:pPr algn="ctr" fontAlgn="b"/>
                      <a:r>
                        <a:rPr lang="en-US" sz="1500" b="0" i="0" u="none" strike="noStrike" dirty="0" smtClean="0">
                          <a:solidFill>
                            <a:srgbClr val="000000"/>
                          </a:solidFill>
                          <a:latin typeface="+mn-lt"/>
                        </a:rPr>
                        <a:t>‘EI’ + ######</a:t>
                      </a:r>
                      <a:endParaRPr lang="en-US" sz="1500" b="0" i="0" u="none" strike="noStrike" dirty="0">
                        <a:solidFill>
                          <a:srgbClr val="000000"/>
                        </a:solidFill>
                        <a:latin typeface="Arial"/>
                      </a:endParaRPr>
                    </a:p>
                  </a:txBody>
                  <a:tcPr marL="0" marR="0" marT="0" marB="0" anchor="ctr"/>
                </a:tc>
              </a:tr>
              <a:tr h="308759">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500" kern="0" dirty="0" smtClean="0"/>
                        <a:t>AASREGIT</a:t>
                      </a:r>
                      <a:endParaRPr lang="en-US" sz="1500" b="0" kern="1200" dirty="0" smtClean="0">
                        <a:solidFill>
                          <a:schemeClr val="tx1"/>
                        </a:solidFill>
                        <a:latin typeface="+mn-lt"/>
                        <a:ea typeface="+mn-ea"/>
                        <a:cs typeface="+mn-cs"/>
                      </a:endParaRPr>
                    </a:p>
                  </a:txBody>
                  <a:tcPr anchor="ctr"/>
                </a:tc>
                <a:tc>
                  <a:txBody>
                    <a:bodyPr/>
                    <a:lstStyle/>
                    <a:p>
                      <a:pPr algn="ctr"/>
                      <a:r>
                        <a:rPr lang="en-US" sz="1500" b="0" kern="1200" dirty="0" smtClean="0">
                          <a:solidFill>
                            <a:schemeClr val="tx1"/>
                          </a:solidFill>
                          <a:latin typeface="+mn-lt"/>
                          <a:ea typeface="+mn-ea"/>
                          <a:cs typeface="+mn-cs"/>
                        </a:rPr>
                        <a:t>Manual</a:t>
                      </a:r>
                    </a:p>
                  </a:txBody>
                  <a:tcPr anchor="ctr"/>
                </a:tc>
                <a:tc>
                  <a:txBody>
                    <a:bodyPr/>
                    <a:lstStyle/>
                    <a:p>
                      <a:pPr algn="ctr"/>
                      <a:r>
                        <a:rPr lang="en-US" sz="1500" b="0" kern="1200" dirty="0" smtClean="0">
                          <a:solidFill>
                            <a:schemeClr val="tx1"/>
                          </a:solidFill>
                          <a:latin typeface="+mn-lt"/>
                          <a:ea typeface="+mn-ea"/>
                          <a:cs typeface="+mn-cs"/>
                        </a:rPr>
                        <a:t>EMN/EMI</a:t>
                      </a:r>
                    </a:p>
                  </a:txBody>
                  <a:tcPr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en-US" sz="1500" b="0" i="0" u="none" strike="noStrike" dirty="0" smtClean="0">
                          <a:solidFill>
                            <a:srgbClr val="000000"/>
                          </a:solidFill>
                          <a:latin typeface="+mn-lt"/>
                        </a:rPr>
                        <a:t>‘EM’ + ######</a:t>
                      </a:r>
                    </a:p>
                  </a:txBody>
                  <a:tcPr marL="0" marR="0" marT="0" marB="0" anchor="ctr"/>
                </a:tc>
              </a:tr>
              <a:tr h="308759">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500" b="0" kern="1200" dirty="0" smtClean="0">
                          <a:solidFill>
                            <a:schemeClr val="tx1"/>
                          </a:solidFill>
                          <a:latin typeface="+mn-lt"/>
                          <a:ea typeface="+mn-ea"/>
                          <a:cs typeface="+mn-cs"/>
                        </a:rPr>
                        <a:t>IWAC</a:t>
                      </a:r>
                    </a:p>
                  </a:txBody>
                  <a:tcPr anchor="ctr"/>
                </a:tc>
                <a:tc>
                  <a:txBody>
                    <a:bodyPr/>
                    <a:lstStyle/>
                    <a:p>
                      <a:pPr algn="ctr"/>
                      <a:r>
                        <a:rPr lang="en-US" sz="1500" b="0" kern="1200" dirty="0" smtClean="0">
                          <a:solidFill>
                            <a:schemeClr val="tx1"/>
                          </a:solidFill>
                          <a:latin typeface="+mn-lt"/>
                          <a:ea typeface="+mn-ea"/>
                          <a:cs typeface="+mn-cs"/>
                        </a:rPr>
                        <a:t>Interfaced</a:t>
                      </a:r>
                    </a:p>
                  </a:txBody>
                  <a:tcPr anchor="ctr"/>
                </a:tc>
                <a:tc>
                  <a:txBody>
                    <a:bodyPr/>
                    <a:lstStyle/>
                    <a:p>
                      <a:pPr algn="ctr"/>
                      <a:r>
                        <a:rPr lang="en-US" sz="1500" b="0" kern="1200" dirty="0" smtClean="0">
                          <a:solidFill>
                            <a:schemeClr val="tx1"/>
                          </a:solidFill>
                          <a:latin typeface="+mn-lt"/>
                          <a:ea typeface="+mn-ea"/>
                          <a:cs typeface="+mn-cs"/>
                        </a:rPr>
                        <a:t>KDN/KDI</a:t>
                      </a:r>
                    </a:p>
                  </a:txBody>
                  <a:tcPr anchor="ctr"/>
                </a:tc>
                <a:tc>
                  <a:txBody>
                    <a:bodyPr/>
                    <a:lstStyle/>
                    <a:p>
                      <a:pPr algn="ctr" fontAlgn="b"/>
                      <a:r>
                        <a:rPr lang="en-US" sz="1500" b="0" i="0" u="none" strike="noStrike" dirty="0" smtClean="0">
                          <a:solidFill>
                            <a:srgbClr val="000000"/>
                          </a:solidFill>
                          <a:latin typeface="+mn-lt"/>
                        </a:rPr>
                        <a:t>‘KI’ + ######</a:t>
                      </a:r>
                    </a:p>
                  </a:txBody>
                  <a:tcPr marL="0" marR="0" marT="0" marB="0" anchor="ctr"/>
                </a:tc>
              </a:tr>
              <a:tr h="308759">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500" b="0" kern="1200" dirty="0" smtClean="0">
                          <a:solidFill>
                            <a:schemeClr val="tx1"/>
                          </a:solidFill>
                          <a:latin typeface="+mn-lt"/>
                          <a:ea typeface="+mn-ea"/>
                          <a:cs typeface="+mn-cs"/>
                        </a:rPr>
                        <a:t>IWAC</a:t>
                      </a:r>
                    </a:p>
                  </a:txBody>
                  <a:tcPr anchor="ctr"/>
                </a:tc>
                <a:tc>
                  <a:txBody>
                    <a:bodyPr/>
                    <a:lstStyle/>
                    <a:p>
                      <a:pPr algn="ctr"/>
                      <a:r>
                        <a:rPr lang="en-US" sz="1500" b="0" kern="1200" dirty="0" smtClean="0">
                          <a:solidFill>
                            <a:schemeClr val="tx1"/>
                          </a:solidFill>
                          <a:latin typeface="+mn-lt"/>
                          <a:ea typeface="+mn-ea"/>
                          <a:cs typeface="+mn-cs"/>
                        </a:rPr>
                        <a:t>Manual</a:t>
                      </a:r>
                    </a:p>
                  </a:txBody>
                  <a:tcPr anchor="ctr"/>
                </a:tc>
                <a:tc>
                  <a:txBody>
                    <a:bodyPr/>
                    <a:lstStyle/>
                    <a:p>
                      <a:pPr algn="ctr"/>
                      <a:r>
                        <a:rPr lang="en-US" sz="1500" b="0" kern="1200" dirty="0" smtClean="0">
                          <a:solidFill>
                            <a:schemeClr val="tx1"/>
                          </a:solidFill>
                          <a:latin typeface="+mn-lt"/>
                          <a:ea typeface="+mn-ea"/>
                          <a:cs typeface="+mn-cs"/>
                        </a:rPr>
                        <a:t>KMN/KMI</a:t>
                      </a:r>
                    </a:p>
                  </a:txBody>
                  <a:tcPr anchor="ctr"/>
                </a:tc>
                <a:tc>
                  <a:txBody>
                    <a:bodyPr/>
                    <a:lstStyle/>
                    <a:p>
                      <a:pPr algn="ctr" fontAlgn="b"/>
                      <a:r>
                        <a:rPr lang="en-US" sz="1500" b="0" i="0" u="none" strike="noStrike" dirty="0" smtClean="0">
                          <a:solidFill>
                            <a:srgbClr val="000000"/>
                          </a:solidFill>
                          <a:latin typeface="+mn-lt"/>
                        </a:rPr>
                        <a:t>‘KM’ + ######</a:t>
                      </a:r>
                      <a:endParaRPr lang="en-US" sz="1500" b="0" i="0" u="none" strike="noStrike" dirty="0">
                        <a:solidFill>
                          <a:srgbClr val="000000"/>
                        </a:solidFill>
                        <a:latin typeface="Arial"/>
                      </a:endParaRPr>
                    </a:p>
                  </a:txBody>
                  <a:tcPr marL="0" marR="0" marT="0" marB="0" anchor="ctr"/>
                </a:tc>
              </a:tr>
              <a:tr h="308759">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500" b="0" kern="1200" dirty="0" smtClean="0">
                          <a:solidFill>
                            <a:schemeClr val="tx1"/>
                          </a:solidFill>
                          <a:latin typeface="+mn-lt"/>
                          <a:ea typeface="+mn-ea"/>
                          <a:cs typeface="+mn-cs"/>
                        </a:rPr>
                        <a:t>ITSEXPSER</a:t>
                      </a:r>
                    </a:p>
                  </a:txBody>
                  <a:tcPr anchor="ctr"/>
                </a:tc>
                <a:tc>
                  <a:txBody>
                    <a:bodyPr/>
                    <a:lstStyle/>
                    <a:p>
                      <a:pPr algn="ctr"/>
                      <a:r>
                        <a:rPr lang="en-US" sz="1500" b="0" kern="1200" dirty="0" smtClean="0">
                          <a:solidFill>
                            <a:schemeClr val="tx1"/>
                          </a:solidFill>
                          <a:latin typeface="+mn-lt"/>
                          <a:ea typeface="+mn-ea"/>
                          <a:cs typeface="+mn-cs"/>
                        </a:rPr>
                        <a:t>Interfaced</a:t>
                      </a:r>
                    </a:p>
                  </a:txBody>
                  <a:tcPr anchor="ctr"/>
                </a:tc>
                <a:tc>
                  <a:txBody>
                    <a:bodyPr/>
                    <a:lstStyle/>
                    <a:p>
                      <a:pPr algn="ctr"/>
                      <a:r>
                        <a:rPr lang="en-US" sz="1500" b="0" kern="1200" dirty="0" smtClean="0">
                          <a:solidFill>
                            <a:schemeClr val="tx1"/>
                          </a:solidFill>
                          <a:latin typeface="+mn-lt"/>
                          <a:ea typeface="+mn-ea"/>
                          <a:cs typeface="+mn-cs"/>
                        </a:rPr>
                        <a:t>XDN/XDI</a:t>
                      </a:r>
                    </a:p>
                  </a:txBody>
                  <a:tcPr anchor="ctr"/>
                </a:tc>
                <a:tc>
                  <a:txBody>
                    <a:bodyPr/>
                    <a:lstStyle/>
                    <a:p>
                      <a:pPr algn="ctr" fontAlgn="b"/>
                      <a:r>
                        <a:rPr lang="en-US" sz="1500" b="0" i="0" u="none" strike="noStrike" dirty="0" smtClean="0">
                          <a:solidFill>
                            <a:srgbClr val="000000"/>
                          </a:solidFill>
                          <a:latin typeface="+mn-lt"/>
                        </a:rPr>
                        <a:t>‘XI’ + ######</a:t>
                      </a:r>
                      <a:endParaRPr lang="en-US" sz="1500" b="0" i="0" u="none" strike="noStrike" dirty="0">
                        <a:solidFill>
                          <a:srgbClr val="000000"/>
                        </a:solidFill>
                        <a:latin typeface="Arial"/>
                      </a:endParaRPr>
                    </a:p>
                  </a:txBody>
                  <a:tcPr marL="0" marR="0" marT="0" marB="0" anchor="ctr"/>
                </a:tc>
              </a:tr>
              <a:tr h="308759">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500" b="0" kern="1200" dirty="0" smtClean="0">
                          <a:solidFill>
                            <a:schemeClr val="tx1"/>
                          </a:solidFill>
                          <a:latin typeface="+mn-lt"/>
                          <a:ea typeface="+mn-ea"/>
                          <a:cs typeface="+mn-cs"/>
                        </a:rPr>
                        <a:t>ITSEXPSER</a:t>
                      </a:r>
                    </a:p>
                  </a:txBody>
                  <a:tcPr anchor="ctr"/>
                </a:tc>
                <a:tc>
                  <a:txBody>
                    <a:bodyPr/>
                    <a:lstStyle/>
                    <a:p>
                      <a:pPr algn="ctr"/>
                      <a:r>
                        <a:rPr lang="en-US" sz="1500" b="0" kern="1200" dirty="0" smtClean="0">
                          <a:solidFill>
                            <a:schemeClr val="tx1"/>
                          </a:solidFill>
                          <a:latin typeface="+mn-lt"/>
                          <a:ea typeface="+mn-ea"/>
                          <a:cs typeface="+mn-cs"/>
                        </a:rPr>
                        <a:t>Manual</a:t>
                      </a:r>
                    </a:p>
                  </a:txBody>
                  <a:tcPr anchor="ctr"/>
                </a:tc>
                <a:tc>
                  <a:txBody>
                    <a:bodyPr/>
                    <a:lstStyle/>
                    <a:p>
                      <a:pPr algn="ctr"/>
                      <a:r>
                        <a:rPr lang="en-US" sz="1500" b="0" kern="1200" dirty="0" smtClean="0">
                          <a:solidFill>
                            <a:schemeClr val="tx1"/>
                          </a:solidFill>
                          <a:latin typeface="+mn-lt"/>
                          <a:ea typeface="+mn-ea"/>
                          <a:cs typeface="+mn-cs"/>
                        </a:rPr>
                        <a:t>XMN/XMI</a:t>
                      </a:r>
                    </a:p>
                  </a:txBody>
                  <a:tcPr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en-US" sz="1500" b="0" i="0" u="none" strike="noStrike" dirty="0" smtClean="0">
                          <a:solidFill>
                            <a:srgbClr val="000000"/>
                          </a:solidFill>
                          <a:latin typeface="+mn-lt"/>
                        </a:rPr>
                        <a:t>‘XM’ + ######</a:t>
                      </a:r>
                    </a:p>
                  </a:txBody>
                  <a:tcPr marL="0" marR="0" marT="0" marB="0" anchor="ctr"/>
                </a:tc>
              </a:tr>
              <a:tr h="308759">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500" b="0" kern="1200" dirty="0" smtClean="0">
                          <a:solidFill>
                            <a:schemeClr val="tx1"/>
                          </a:solidFill>
                          <a:latin typeface="+mn-lt"/>
                          <a:ea typeface="+mn-ea"/>
                          <a:cs typeface="+mn-cs"/>
                        </a:rPr>
                        <a:t>ITSHSPD12</a:t>
                      </a:r>
                    </a:p>
                  </a:txBody>
                  <a:tcPr anchor="ctr"/>
                </a:tc>
                <a:tc>
                  <a:txBody>
                    <a:bodyPr/>
                    <a:lstStyle/>
                    <a:p>
                      <a:pPr algn="ctr"/>
                      <a:r>
                        <a:rPr lang="en-US" sz="1500" b="0" kern="1200" dirty="0" smtClean="0">
                          <a:solidFill>
                            <a:schemeClr val="tx1"/>
                          </a:solidFill>
                          <a:latin typeface="+mn-lt"/>
                          <a:ea typeface="+mn-ea"/>
                          <a:cs typeface="+mn-cs"/>
                        </a:rPr>
                        <a:t>Interfaced</a:t>
                      </a:r>
                    </a:p>
                  </a:txBody>
                  <a:tcPr anchor="ctr"/>
                </a:tc>
                <a:tc>
                  <a:txBody>
                    <a:bodyPr/>
                    <a:lstStyle/>
                    <a:p>
                      <a:pPr algn="ctr"/>
                      <a:r>
                        <a:rPr lang="en-US" sz="1500" b="0" kern="1200" dirty="0" smtClean="0">
                          <a:solidFill>
                            <a:schemeClr val="tx1"/>
                          </a:solidFill>
                          <a:latin typeface="+mn-lt"/>
                          <a:ea typeface="+mn-ea"/>
                          <a:cs typeface="+mn-cs"/>
                        </a:rPr>
                        <a:t>HDN/HDI</a:t>
                      </a:r>
                    </a:p>
                  </a:txBody>
                  <a:tcPr anchor="ctr"/>
                </a:tc>
                <a:tc>
                  <a:txBody>
                    <a:bodyPr/>
                    <a:lstStyle/>
                    <a:p>
                      <a:pPr algn="ctr" fontAlgn="b"/>
                      <a:r>
                        <a:rPr lang="en-US" sz="1500" b="0" i="0" u="none" strike="noStrike" dirty="0" smtClean="0">
                          <a:solidFill>
                            <a:srgbClr val="000000"/>
                          </a:solidFill>
                          <a:latin typeface="+mn-lt"/>
                        </a:rPr>
                        <a:t>‘HI’ + ######</a:t>
                      </a:r>
                      <a:endParaRPr lang="en-US" sz="1500" b="0" i="0" u="none" strike="noStrike" dirty="0">
                        <a:solidFill>
                          <a:srgbClr val="000000"/>
                        </a:solidFill>
                        <a:latin typeface="Arial"/>
                      </a:endParaRPr>
                    </a:p>
                  </a:txBody>
                  <a:tcPr marL="0" marR="0" marT="0" marB="0" anchor="ctr"/>
                </a:tc>
              </a:tr>
              <a:tr h="28500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500" b="0" kern="1200" dirty="0" smtClean="0">
                          <a:solidFill>
                            <a:schemeClr val="tx1"/>
                          </a:solidFill>
                          <a:latin typeface="+mn-lt"/>
                          <a:ea typeface="+mn-ea"/>
                          <a:cs typeface="+mn-cs"/>
                        </a:rPr>
                        <a:t>ITSHSPD12</a:t>
                      </a:r>
                    </a:p>
                  </a:txBody>
                  <a:tcPr anchor="ctr"/>
                </a:tc>
                <a:tc>
                  <a:txBody>
                    <a:bodyPr/>
                    <a:lstStyle/>
                    <a:p>
                      <a:pPr algn="ctr"/>
                      <a:r>
                        <a:rPr lang="en-US" sz="1500" b="0" kern="1200" dirty="0" smtClean="0">
                          <a:solidFill>
                            <a:schemeClr val="tx1"/>
                          </a:solidFill>
                          <a:latin typeface="+mn-lt"/>
                          <a:ea typeface="+mn-ea"/>
                          <a:cs typeface="+mn-cs"/>
                        </a:rPr>
                        <a:t>Manual</a:t>
                      </a:r>
                    </a:p>
                  </a:txBody>
                  <a:tcPr anchor="ctr"/>
                </a:tc>
                <a:tc>
                  <a:txBody>
                    <a:bodyPr/>
                    <a:lstStyle/>
                    <a:p>
                      <a:pPr algn="ctr"/>
                      <a:r>
                        <a:rPr lang="en-US" sz="1500" b="0" kern="1200" dirty="0" smtClean="0">
                          <a:solidFill>
                            <a:schemeClr val="tx1"/>
                          </a:solidFill>
                          <a:latin typeface="+mn-lt"/>
                          <a:ea typeface="+mn-ea"/>
                          <a:cs typeface="+mn-cs"/>
                        </a:rPr>
                        <a:t>HMN/HMI</a:t>
                      </a:r>
                    </a:p>
                  </a:txBody>
                  <a:tcPr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en-US" sz="1500" b="0" i="0" u="none" strike="noStrike" dirty="0" smtClean="0">
                          <a:solidFill>
                            <a:srgbClr val="000000"/>
                          </a:solidFill>
                          <a:latin typeface="+mn-lt"/>
                        </a:rPr>
                        <a:t>‘HM’ + ######</a:t>
                      </a:r>
                    </a:p>
                  </a:txBody>
                  <a:tcPr marL="0" marR="0" marT="0" marB="0" anchor="ctr"/>
                </a:tc>
              </a:tr>
              <a:tr h="332509">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500" b="0" kern="1200" dirty="0" smtClean="0">
                          <a:solidFill>
                            <a:schemeClr val="tx1"/>
                          </a:solidFill>
                          <a:latin typeface="+mn-lt"/>
                          <a:ea typeface="+mn-ea"/>
                          <a:cs typeface="+mn-cs"/>
                        </a:rPr>
                        <a:t>ITSNATITCM</a:t>
                      </a:r>
                    </a:p>
                  </a:txBody>
                  <a:tcPr anchor="ctr"/>
                </a:tc>
                <a:tc>
                  <a:txBody>
                    <a:bodyPr/>
                    <a:lstStyle/>
                    <a:p>
                      <a:pPr algn="ctr"/>
                      <a:r>
                        <a:rPr lang="en-US" sz="1500" b="0" kern="1200" dirty="0" smtClean="0">
                          <a:solidFill>
                            <a:schemeClr val="tx1"/>
                          </a:solidFill>
                          <a:latin typeface="+mn-lt"/>
                          <a:ea typeface="+mn-ea"/>
                          <a:cs typeface="+mn-cs"/>
                        </a:rPr>
                        <a:t>Interfaced</a:t>
                      </a:r>
                    </a:p>
                  </a:txBody>
                  <a:tcPr anchor="ctr"/>
                </a:tc>
                <a:tc>
                  <a:txBody>
                    <a:bodyPr/>
                    <a:lstStyle/>
                    <a:p>
                      <a:pPr algn="ctr"/>
                      <a:r>
                        <a:rPr lang="en-US" sz="1500" b="0" kern="1200" dirty="0" smtClean="0">
                          <a:solidFill>
                            <a:schemeClr val="tx1"/>
                          </a:solidFill>
                          <a:latin typeface="+mn-lt"/>
                          <a:ea typeface="+mn-ea"/>
                          <a:cs typeface="+mn-cs"/>
                        </a:rPr>
                        <a:t>NDN/NDI</a:t>
                      </a:r>
                    </a:p>
                  </a:txBody>
                  <a:tcPr anchor="ctr"/>
                </a:tc>
                <a:tc>
                  <a:txBody>
                    <a:bodyPr/>
                    <a:lstStyle/>
                    <a:p>
                      <a:pPr algn="ctr" fontAlgn="b"/>
                      <a:r>
                        <a:rPr lang="en-US" sz="1500" b="0" i="0" u="none" strike="noStrike" dirty="0" smtClean="0">
                          <a:solidFill>
                            <a:srgbClr val="000000"/>
                          </a:solidFill>
                          <a:latin typeface="+mn-lt"/>
                        </a:rPr>
                        <a:t>‘NI’ + ######</a:t>
                      </a:r>
                      <a:endParaRPr lang="en-US" sz="1500" b="0" i="0" u="none" strike="noStrike" dirty="0">
                        <a:solidFill>
                          <a:srgbClr val="000000"/>
                        </a:solidFill>
                        <a:latin typeface="Arial"/>
                      </a:endParaRPr>
                    </a:p>
                  </a:txBody>
                  <a:tcPr marL="0" marR="0" marT="0" marB="0" anchor="ctr"/>
                </a:tc>
              </a:tr>
              <a:tr h="296884">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500" b="0" kern="1200" dirty="0" smtClean="0">
                          <a:solidFill>
                            <a:schemeClr val="tx1"/>
                          </a:solidFill>
                          <a:latin typeface="+mn-lt"/>
                          <a:ea typeface="+mn-ea"/>
                          <a:cs typeface="+mn-cs"/>
                        </a:rPr>
                        <a:t>ITSNATITCM</a:t>
                      </a:r>
                    </a:p>
                  </a:txBody>
                  <a:tcPr anchor="ctr"/>
                </a:tc>
                <a:tc>
                  <a:txBody>
                    <a:bodyPr/>
                    <a:lstStyle/>
                    <a:p>
                      <a:pPr algn="ctr"/>
                      <a:r>
                        <a:rPr lang="en-US" sz="1500" b="0" kern="1200" dirty="0" smtClean="0">
                          <a:solidFill>
                            <a:schemeClr val="tx1"/>
                          </a:solidFill>
                          <a:latin typeface="+mn-lt"/>
                          <a:ea typeface="+mn-ea"/>
                          <a:cs typeface="+mn-cs"/>
                        </a:rPr>
                        <a:t>Manual</a:t>
                      </a:r>
                    </a:p>
                  </a:txBody>
                  <a:tcPr anchor="ctr"/>
                </a:tc>
                <a:tc>
                  <a:txBody>
                    <a:bodyPr/>
                    <a:lstStyle/>
                    <a:p>
                      <a:pPr algn="ctr"/>
                      <a:r>
                        <a:rPr lang="en-US" sz="1500" b="0" kern="1200" dirty="0" smtClean="0">
                          <a:solidFill>
                            <a:schemeClr val="tx1"/>
                          </a:solidFill>
                          <a:latin typeface="+mn-lt"/>
                          <a:ea typeface="+mn-ea"/>
                          <a:cs typeface="+mn-cs"/>
                        </a:rPr>
                        <a:t>NMN/NMI</a:t>
                      </a:r>
                    </a:p>
                  </a:txBody>
                  <a:tcPr anchor="ctr"/>
                </a:tc>
                <a:tc>
                  <a:txBody>
                    <a:bodyPr/>
                    <a:lstStyle/>
                    <a:p>
                      <a:pPr algn="ctr" fontAlgn="b"/>
                      <a:r>
                        <a:rPr lang="en-US" sz="1500" b="0" i="0" u="none" strike="noStrike" dirty="0" smtClean="0">
                          <a:solidFill>
                            <a:srgbClr val="000000"/>
                          </a:solidFill>
                          <a:latin typeface="+mn-lt"/>
                        </a:rPr>
                        <a:t>‘NM’ + ######</a:t>
                      </a:r>
                      <a:endParaRPr lang="en-US" sz="1500" b="0" i="0" u="none" strike="noStrike" dirty="0">
                        <a:solidFill>
                          <a:srgbClr val="000000"/>
                        </a:solidFill>
                        <a:latin typeface="Arial"/>
                      </a:endParaRPr>
                    </a:p>
                  </a:txBody>
                  <a:tcPr marL="0" marR="0" marT="0" marB="0" anchor="ctr"/>
                </a:tc>
              </a:tr>
            </a:tbl>
          </a:graphicData>
        </a:graphic>
      </p:graphicFrame>
      <p:sp>
        <p:nvSpPr>
          <p:cNvPr id="6" name="Footer Placeholder 3"/>
          <p:cNvSpPr txBox="1">
            <a:spLocks/>
          </p:cNvSpPr>
          <p:nvPr/>
        </p:nvSpPr>
        <p:spPr bwMode="auto">
          <a:xfrm>
            <a:off x="640080" y="5675409"/>
            <a:ext cx="7010400" cy="97819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2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sz="1400" b="0" dirty="0" smtClean="0">
                <a:solidFill>
                  <a:srgbClr val="000000"/>
                </a:solidFill>
              </a:rPr>
              <a:t>Notes: </a:t>
            </a:r>
          </a:p>
          <a:p>
            <a:pPr>
              <a:defRPr/>
            </a:pPr>
            <a:endParaRPr lang="en-US" sz="400" b="0" dirty="0" smtClean="0">
              <a:solidFill>
                <a:srgbClr val="000000"/>
              </a:solidFill>
            </a:endParaRPr>
          </a:p>
          <a:p>
            <a:pPr marL="285750" indent="-285750">
              <a:buFont typeface="Arial" pitchFamily="34" charset="0"/>
              <a:buChar char="•"/>
              <a:defRPr/>
            </a:pPr>
            <a:r>
              <a:rPr lang="en-US" sz="1400" b="0" dirty="0" smtClean="0">
                <a:solidFill>
                  <a:srgbClr val="000000"/>
                </a:solidFill>
              </a:rPr>
              <a:t>###### </a:t>
            </a:r>
            <a:r>
              <a:rPr lang="en-US" sz="1400" b="0" dirty="0" smtClean="0">
                <a:solidFill>
                  <a:srgbClr val="000000"/>
                </a:solidFill>
              </a:rPr>
              <a:t>can be alpha-numeric for DBRs sent in via interface</a:t>
            </a:r>
            <a:r>
              <a:rPr lang="en-US" sz="1400" b="0" dirty="0" smtClean="0">
                <a:solidFill>
                  <a:srgbClr val="000000"/>
                </a:solidFill>
              </a:rPr>
              <a:t>.</a:t>
            </a:r>
          </a:p>
          <a:p>
            <a:pPr marL="285750" indent="-285750">
              <a:buFont typeface="Arial" pitchFamily="34" charset="0"/>
              <a:buChar char="•"/>
              <a:defRPr/>
            </a:pPr>
            <a:endParaRPr lang="en-US" sz="400" b="0" dirty="0" smtClean="0">
              <a:solidFill>
                <a:srgbClr val="000000"/>
              </a:solidFill>
            </a:endParaRPr>
          </a:p>
          <a:p>
            <a:pPr marL="285750" indent="-285750">
              <a:buFont typeface="Arial" pitchFamily="34" charset="0"/>
              <a:buChar char="•"/>
              <a:defRPr/>
            </a:pPr>
            <a:r>
              <a:rPr lang="en-US" sz="1400" b="0" dirty="0">
                <a:solidFill>
                  <a:srgbClr val="000000"/>
                </a:solidFill>
              </a:rPr>
              <a:t>Some converted unbilled statements from RBA/NBA </a:t>
            </a:r>
            <a:r>
              <a:rPr lang="en-US" sz="1400" b="0" dirty="0" smtClean="0">
                <a:solidFill>
                  <a:srgbClr val="000000"/>
                </a:solidFill>
              </a:rPr>
              <a:t>will use </a:t>
            </a:r>
            <a:r>
              <a:rPr lang="en-US" sz="1400" b="0" dirty="0">
                <a:solidFill>
                  <a:srgbClr val="000000"/>
                </a:solidFill>
              </a:rPr>
              <a:t>a converted format of </a:t>
            </a:r>
            <a:r>
              <a:rPr lang="en-US" sz="1400" b="0" dirty="0" err="1">
                <a:solidFill>
                  <a:srgbClr val="000000"/>
                </a:solidFill>
              </a:rPr>
              <a:t>pMC</a:t>
            </a:r>
            <a:r>
              <a:rPr lang="en-US" sz="1400" b="0" dirty="0">
                <a:solidFill>
                  <a:srgbClr val="000000"/>
                </a:solidFill>
              </a:rPr>
              <a:t>##### where p is a </a:t>
            </a:r>
            <a:r>
              <a:rPr lang="en-US" sz="1400" b="0" dirty="0" err="1">
                <a:solidFill>
                  <a:srgbClr val="000000"/>
                </a:solidFill>
              </a:rPr>
              <a:t>prefex</a:t>
            </a:r>
            <a:r>
              <a:rPr lang="en-US" sz="1400" b="0" dirty="0">
                <a:solidFill>
                  <a:srgbClr val="000000"/>
                </a:solidFill>
              </a:rPr>
              <a:t> determined by the business line as noted above</a:t>
            </a:r>
            <a:r>
              <a:rPr lang="en-US" sz="1400" b="0" dirty="0" smtClean="0">
                <a:solidFill>
                  <a:srgbClr val="000000"/>
                </a:solidFill>
              </a:rPr>
              <a:t>.</a:t>
            </a:r>
            <a:endParaRPr lang="en-US" sz="1400" b="0" dirty="0">
              <a:solidFill>
                <a:srgbClr val="000000"/>
              </a:solidFill>
            </a:endParaRPr>
          </a:p>
        </p:txBody>
      </p:sp>
    </p:spTree>
    <p:extLst>
      <p:ext uri="{BB962C8B-B14F-4D97-AF65-F5344CB8AC3E}">
        <p14:creationId xmlns:p14="http://schemas.microsoft.com/office/powerpoint/2010/main" val="4144457971"/>
      </p:ext>
    </p:extLst>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613" y="331788"/>
            <a:ext cx="8391504" cy="563562"/>
          </a:xfrm>
        </p:spPr>
        <p:txBody>
          <a:bodyPr/>
          <a:lstStyle/>
          <a:p>
            <a:r>
              <a:rPr lang="en-US" dirty="0" smtClean="0"/>
              <a:t>Statement Number Formats – </a:t>
            </a:r>
            <a:br>
              <a:rPr lang="en-US" dirty="0" smtClean="0"/>
            </a:br>
            <a:r>
              <a:rPr lang="en-US" dirty="0" smtClean="0"/>
              <a:t>TOPS/WITS/E-MORRIS Business Lines</a:t>
            </a:r>
            <a:endParaRPr lang="en-US" dirty="0"/>
          </a:p>
        </p:txBody>
      </p:sp>
      <p:sp>
        <p:nvSpPr>
          <p:cNvPr id="4" name="Footer Placeholder 3"/>
          <p:cNvSpPr>
            <a:spLocks noGrp="1"/>
          </p:cNvSpPr>
          <p:nvPr>
            <p:ph type="ftr" sz="quarter" idx="10"/>
          </p:nvPr>
        </p:nvSpPr>
        <p:spPr/>
        <p:txBody>
          <a:bodyPr/>
          <a:lstStyle/>
          <a:p>
            <a:pPr>
              <a:defRPr/>
            </a:pPr>
            <a:r>
              <a:rPr lang="en-US" dirty="0" smtClean="0"/>
              <a:t>CGI Federal Proprietary and Confidential</a:t>
            </a:r>
            <a:endParaRPr lang="en-US" dirty="0"/>
          </a:p>
        </p:txBody>
      </p:sp>
      <p:sp>
        <p:nvSpPr>
          <p:cNvPr id="5" name="Slide Number Placeholder 4"/>
          <p:cNvSpPr>
            <a:spLocks noGrp="1"/>
          </p:cNvSpPr>
          <p:nvPr>
            <p:ph type="sldNum" sz="quarter" idx="11"/>
          </p:nvPr>
        </p:nvSpPr>
        <p:spPr/>
        <p:txBody>
          <a:bodyPr/>
          <a:lstStyle/>
          <a:p>
            <a:pPr>
              <a:defRPr/>
            </a:pPr>
            <a:fld id="{5842F1FC-5FDD-41D6-BAD6-160FC7BE3BC4}" type="slidenum">
              <a:rPr lang="en-US" smtClean="0"/>
              <a:pPr>
                <a:defRPr/>
              </a:pPr>
              <a:t>167</a:t>
            </a:fld>
            <a:endParaRPr lang="en-US" dirty="0"/>
          </a:p>
        </p:txBody>
      </p:sp>
      <p:graphicFrame>
        <p:nvGraphicFramePr>
          <p:cNvPr id="6" name="Content Placeholder 7"/>
          <p:cNvGraphicFramePr>
            <a:graphicFrameLocks/>
          </p:cNvGraphicFramePr>
          <p:nvPr>
            <p:extLst>
              <p:ext uri="{D42A27DB-BD31-4B8C-83A1-F6EECF244321}">
                <p14:modId xmlns:p14="http://schemas.microsoft.com/office/powerpoint/2010/main" val="1537358420"/>
              </p:ext>
            </p:extLst>
          </p:nvPr>
        </p:nvGraphicFramePr>
        <p:xfrm>
          <a:off x="748414" y="1947556"/>
          <a:ext cx="8043810" cy="1841269"/>
        </p:xfrm>
        <a:graphic>
          <a:graphicData uri="http://schemas.openxmlformats.org/drawingml/2006/table">
            <a:tbl>
              <a:tblPr firstRow="1" bandRow="1">
                <a:tableStyleId>{21E4AEA4-8DFA-4A89-87EB-49C32662AFE0}</a:tableStyleId>
              </a:tblPr>
              <a:tblGrid>
                <a:gridCol w="1294141"/>
                <a:gridCol w="1139920"/>
                <a:gridCol w="1757659"/>
                <a:gridCol w="3852090"/>
              </a:tblGrid>
              <a:tr h="35625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500" b="1" kern="1200" dirty="0" smtClean="0">
                          <a:solidFill>
                            <a:schemeClr val="lt1"/>
                          </a:solidFill>
                          <a:latin typeface="+mn-lt"/>
                          <a:ea typeface="+mn-ea"/>
                          <a:cs typeface="+mn-cs"/>
                        </a:rPr>
                        <a:t>Business</a:t>
                      </a:r>
                      <a:r>
                        <a:rPr lang="en-US" sz="1500" b="1" kern="1200" baseline="0" dirty="0" smtClean="0">
                          <a:solidFill>
                            <a:schemeClr val="lt1"/>
                          </a:solidFill>
                          <a:latin typeface="+mn-lt"/>
                          <a:ea typeface="+mn-ea"/>
                          <a:cs typeface="+mn-cs"/>
                        </a:rPr>
                        <a:t> Line</a:t>
                      </a:r>
                      <a:endParaRPr lang="en-US" sz="1500" b="1" kern="1200" dirty="0" smtClean="0">
                        <a:solidFill>
                          <a:schemeClr val="tx1"/>
                        </a:solidFill>
                        <a:latin typeface="+mn-lt"/>
                        <a:ea typeface="+mn-ea"/>
                        <a:cs typeface="+mn-cs"/>
                      </a:endParaRPr>
                    </a:p>
                  </a:txBody>
                  <a:tcPr anchor="ctr"/>
                </a:tc>
                <a:tc>
                  <a:txBody>
                    <a:bodyPr/>
                    <a:lstStyle/>
                    <a:p>
                      <a:pPr algn="ctr"/>
                      <a:r>
                        <a:rPr lang="en-US" sz="1500" b="1" kern="1200" dirty="0" smtClean="0">
                          <a:solidFill>
                            <a:schemeClr val="bg1"/>
                          </a:solidFill>
                          <a:latin typeface="+mn-lt"/>
                          <a:ea typeface="+mn-ea"/>
                          <a:cs typeface="+mn-cs"/>
                        </a:rPr>
                        <a:t>Billing Method</a:t>
                      </a:r>
                    </a:p>
                  </a:txBody>
                  <a:tcPr anchor="ctr"/>
                </a:tc>
                <a:tc>
                  <a:txBody>
                    <a:bodyPr/>
                    <a:lstStyle/>
                    <a:p>
                      <a:pPr algn="ctr"/>
                      <a:r>
                        <a:rPr lang="en-US" sz="1500" kern="1200" dirty="0" smtClean="0"/>
                        <a:t>Document Types</a:t>
                      </a:r>
                      <a:endParaRPr lang="en-US" sz="1500" b="1" kern="1200" dirty="0" smtClean="0">
                        <a:solidFill>
                          <a:schemeClr val="tx1"/>
                        </a:solidFill>
                        <a:latin typeface="+mn-lt"/>
                        <a:ea typeface="+mn-ea"/>
                        <a:cs typeface="+mn-cs"/>
                      </a:endParaRPr>
                    </a:p>
                  </a:txBody>
                  <a:tcPr anchor="ctr"/>
                </a:tc>
                <a:tc>
                  <a:txBody>
                    <a:bodyPr/>
                    <a:lstStyle/>
                    <a:p>
                      <a:pPr algn="ctr" fontAlgn="b"/>
                      <a:r>
                        <a:rPr lang="en-US" sz="1500" u="none" strike="noStrike" dirty="0" smtClean="0"/>
                        <a:t>Statement Number Format</a:t>
                      </a:r>
                      <a:endParaRPr lang="en-US" sz="1500" b="1" i="0" u="none" strike="noStrike" dirty="0">
                        <a:solidFill>
                          <a:srgbClr val="000000"/>
                        </a:solidFill>
                        <a:latin typeface="Arial"/>
                      </a:endParaRPr>
                    </a:p>
                  </a:txBody>
                  <a:tcPr marL="0" marR="0" marT="0" marB="0" anchor="ctr"/>
                </a:tc>
              </a:tr>
              <a:tr h="308759">
                <a:tc>
                  <a:txBody>
                    <a:bodyPr/>
                    <a:lstStyle/>
                    <a:p>
                      <a:pPr algn="ctr"/>
                      <a:r>
                        <a:rPr lang="en-US" sz="1500" dirty="0" smtClean="0"/>
                        <a:t>ITSWAN</a:t>
                      </a:r>
                      <a:endParaRPr lang="en-US" sz="1500" b="0" kern="1200" dirty="0" smtClean="0">
                        <a:solidFill>
                          <a:schemeClr val="tx1"/>
                        </a:solidFill>
                        <a:latin typeface="+mn-lt"/>
                        <a:ea typeface="+mn-ea"/>
                        <a:cs typeface="+mn-cs"/>
                      </a:endParaRPr>
                    </a:p>
                  </a:txBody>
                  <a:tcPr anchor="ctr"/>
                </a:tc>
                <a:tc>
                  <a:txBody>
                    <a:bodyPr/>
                    <a:lstStyle/>
                    <a:p>
                      <a:pPr algn="ctr"/>
                      <a:r>
                        <a:rPr lang="en-US" sz="1500" b="0" kern="1200" dirty="0" smtClean="0">
                          <a:solidFill>
                            <a:schemeClr val="tx1"/>
                          </a:solidFill>
                          <a:latin typeface="+mn-lt"/>
                          <a:ea typeface="+mn-ea"/>
                          <a:cs typeface="+mn-cs"/>
                        </a:rPr>
                        <a:t>Non-IPAC</a:t>
                      </a:r>
                    </a:p>
                  </a:txBody>
                  <a:tcPr anchor="ctr"/>
                </a:tc>
                <a:tc>
                  <a:txBody>
                    <a:bodyPr/>
                    <a:lstStyle/>
                    <a:p>
                      <a:pPr algn="ctr"/>
                      <a:r>
                        <a:rPr lang="en-US" sz="1500" b="0" kern="1200" dirty="0" smtClean="0">
                          <a:solidFill>
                            <a:schemeClr val="tx1"/>
                          </a:solidFill>
                          <a:latin typeface="+mn-lt"/>
                          <a:ea typeface="+mn-ea"/>
                          <a:cs typeface="+mn-cs"/>
                        </a:rPr>
                        <a:t>WDN/WMN</a:t>
                      </a:r>
                    </a:p>
                  </a:txBody>
                  <a:tcPr anchor="ctr"/>
                </a:tc>
                <a:tc>
                  <a:txBody>
                    <a:bodyPr/>
                    <a:lstStyle/>
                    <a:p>
                      <a:pPr algn="ctr" fontAlgn="b"/>
                      <a:r>
                        <a:rPr lang="en-US" sz="1500" b="0" i="0" u="none" strike="noStrike" dirty="0" smtClean="0">
                          <a:solidFill>
                            <a:srgbClr val="000000"/>
                          </a:solidFill>
                          <a:latin typeface="+mn-lt"/>
                        </a:rPr>
                        <a:t>‘ZN’ + ######</a:t>
                      </a:r>
                      <a:endParaRPr lang="en-US" sz="1500" b="0" i="0" u="none" strike="noStrike" dirty="0">
                        <a:solidFill>
                          <a:srgbClr val="000000"/>
                        </a:solidFill>
                        <a:latin typeface="Arial"/>
                      </a:endParaRPr>
                    </a:p>
                  </a:txBody>
                  <a:tcPr marL="0" marR="0" marT="0" marB="0" anchor="ctr"/>
                </a:tc>
              </a:tr>
              <a:tr h="28500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500" dirty="0" smtClean="0"/>
                        <a:t>ITSWAN</a:t>
                      </a:r>
                      <a:endParaRPr lang="en-US" sz="1500" b="0" kern="1200" dirty="0" smtClean="0">
                        <a:solidFill>
                          <a:schemeClr val="tx1"/>
                        </a:solidFill>
                        <a:latin typeface="+mn-lt"/>
                        <a:ea typeface="+mn-ea"/>
                        <a:cs typeface="+mn-cs"/>
                      </a:endParaRPr>
                    </a:p>
                  </a:txBody>
                  <a:tcPr anchor="ctr"/>
                </a:tc>
                <a:tc>
                  <a:txBody>
                    <a:bodyPr/>
                    <a:lstStyle/>
                    <a:p>
                      <a:pPr algn="ctr"/>
                      <a:r>
                        <a:rPr lang="en-US" sz="1500" b="0" kern="1200" dirty="0" smtClean="0">
                          <a:solidFill>
                            <a:schemeClr val="tx1"/>
                          </a:solidFill>
                          <a:latin typeface="+mn-lt"/>
                          <a:ea typeface="+mn-ea"/>
                          <a:cs typeface="+mn-cs"/>
                        </a:rPr>
                        <a:t>IPAC</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500" b="0" kern="1200" dirty="0" smtClean="0">
                          <a:solidFill>
                            <a:schemeClr val="tx1"/>
                          </a:solidFill>
                          <a:latin typeface="+mn-lt"/>
                          <a:ea typeface="+mn-ea"/>
                          <a:cs typeface="+mn-cs"/>
                        </a:rPr>
                        <a:t>WDI/WMI</a:t>
                      </a:r>
                    </a:p>
                  </a:txBody>
                  <a:tcPr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en-US" sz="1500" b="0" i="0" u="none" strike="noStrike" dirty="0" smtClean="0">
                          <a:solidFill>
                            <a:srgbClr val="000000"/>
                          </a:solidFill>
                          <a:latin typeface="+mn-lt"/>
                        </a:rPr>
                        <a:t>‘ZI’ + ######</a:t>
                      </a:r>
                    </a:p>
                  </a:txBody>
                  <a:tcPr marL="0" marR="0" marT="0" marB="0" anchor="ctr"/>
                </a:tc>
              </a:tr>
              <a:tr h="332509">
                <a:tc>
                  <a:txBody>
                    <a:bodyPr/>
                    <a:lstStyle/>
                    <a:p>
                      <a:pPr algn="ctr"/>
                      <a:r>
                        <a:rPr lang="en-US" sz="1500" kern="0" dirty="0" smtClean="0"/>
                        <a:t>ITSREGTEL</a:t>
                      </a:r>
                      <a:endParaRPr lang="en-US" sz="1500" b="0" kern="1200" dirty="0" smtClean="0">
                        <a:solidFill>
                          <a:schemeClr val="tx1"/>
                        </a:solidFill>
                        <a:latin typeface="+mn-lt"/>
                        <a:ea typeface="+mn-ea"/>
                        <a:cs typeface="+mn-cs"/>
                      </a:endParaRPr>
                    </a:p>
                  </a:txBody>
                  <a:tcPr anchor="ctr"/>
                </a:tc>
                <a:tc>
                  <a:txBody>
                    <a:bodyPr/>
                    <a:lstStyle/>
                    <a:p>
                      <a:pPr algn="ctr"/>
                      <a:r>
                        <a:rPr lang="en-US" sz="1500" b="0" kern="1200" dirty="0" smtClean="0">
                          <a:solidFill>
                            <a:schemeClr val="tx1"/>
                          </a:solidFill>
                          <a:latin typeface="+mn-lt"/>
                          <a:ea typeface="+mn-ea"/>
                          <a:cs typeface="+mn-cs"/>
                        </a:rPr>
                        <a:t>Non-IPAC</a:t>
                      </a:r>
                    </a:p>
                  </a:txBody>
                  <a:tcPr anchor="ctr"/>
                </a:tc>
                <a:tc>
                  <a:txBody>
                    <a:bodyPr/>
                    <a:lstStyle/>
                    <a:p>
                      <a:pPr algn="ctr"/>
                      <a:r>
                        <a:rPr lang="en-US" sz="1500" b="0" kern="1200" dirty="0" smtClean="0">
                          <a:solidFill>
                            <a:schemeClr val="tx1"/>
                          </a:solidFill>
                          <a:latin typeface="+mn-lt"/>
                          <a:ea typeface="+mn-ea"/>
                          <a:cs typeface="+mn-cs"/>
                        </a:rPr>
                        <a:t>TDN/TMN</a:t>
                      </a:r>
                    </a:p>
                  </a:txBody>
                  <a:tcPr anchor="ctr"/>
                </a:tc>
                <a:tc>
                  <a:txBody>
                    <a:bodyPr/>
                    <a:lstStyle/>
                    <a:p>
                      <a:pPr algn="ctr" fontAlgn="b"/>
                      <a:r>
                        <a:rPr lang="en-US" sz="1500" b="0" i="0" u="none" strike="noStrike" dirty="0" smtClean="0">
                          <a:solidFill>
                            <a:srgbClr val="000000"/>
                          </a:solidFill>
                          <a:latin typeface="+mn-lt"/>
                        </a:rPr>
                        <a:t>‘U’ + #######</a:t>
                      </a:r>
                      <a:endParaRPr lang="en-US" sz="1500" b="0" i="0" u="none" strike="noStrike" dirty="0">
                        <a:solidFill>
                          <a:srgbClr val="000000"/>
                        </a:solidFill>
                        <a:latin typeface="Arial"/>
                      </a:endParaRPr>
                    </a:p>
                  </a:txBody>
                  <a:tcPr marL="0" marR="0" marT="0" marB="0" anchor="ctr"/>
                </a:tc>
              </a:tr>
              <a:tr h="296884">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500" kern="0" dirty="0" smtClean="0"/>
                        <a:t>ITSREGTEL</a:t>
                      </a:r>
                      <a:endParaRPr lang="en-US" sz="1500" b="0" kern="1200" dirty="0" smtClean="0">
                        <a:solidFill>
                          <a:schemeClr val="tx1"/>
                        </a:solidFill>
                        <a:latin typeface="+mn-lt"/>
                        <a:ea typeface="+mn-ea"/>
                        <a:cs typeface="+mn-cs"/>
                      </a:endParaRPr>
                    </a:p>
                  </a:txBody>
                  <a:tcPr anchor="ctr"/>
                </a:tc>
                <a:tc>
                  <a:txBody>
                    <a:bodyPr/>
                    <a:lstStyle/>
                    <a:p>
                      <a:pPr algn="ctr"/>
                      <a:r>
                        <a:rPr lang="en-US" sz="1500" b="0" kern="1200" dirty="0" smtClean="0">
                          <a:solidFill>
                            <a:schemeClr val="tx1"/>
                          </a:solidFill>
                          <a:latin typeface="+mn-lt"/>
                          <a:ea typeface="+mn-ea"/>
                          <a:cs typeface="+mn-cs"/>
                        </a:rPr>
                        <a:t>IPAC</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500" b="0" kern="1200" dirty="0" smtClean="0">
                          <a:solidFill>
                            <a:schemeClr val="tx1"/>
                          </a:solidFill>
                          <a:latin typeface="+mn-lt"/>
                          <a:ea typeface="+mn-ea"/>
                          <a:cs typeface="+mn-cs"/>
                        </a:rPr>
                        <a:t>TDI/TMI</a:t>
                      </a:r>
                    </a:p>
                  </a:txBody>
                  <a:tcPr anchor="ctr"/>
                </a:tc>
                <a:tc>
                  <a:txBody>
                    <a:bodyPr/>
                    <a:lstStyle/>
                    <a:p>
                      <a:pPr algn="ctr" fontAlgn="b"/>
                      <a:r>
                        <a:rPr lang="en-US" sz="1500" b="0" i="0" u="none" strike="noStrike" dirty="0" smtClean="0">
                          <a:solidFill>
                            <a:srgbClr val="000000"/>
                          </a:solidFill>
                          <a:latin typeface="+mn-lt"/>
                        </a:rPr>
                        <a:t>‘T’ + #######</a:t>
                      </a:r>
                      <a:endParaRPr lang="en-US" sz="1500" b="0" i="0" u="none" strike="noStrike" dirty="0">
                        <a:solidFill>
                          <a:srgbClr val="000000"/>
                        </a:solidFill>
                        <a:latin typeface="Arial"/>
                      </a:endParaRPr>
                    </a:p>
                  </a:txBody>
                  <a:tcPr marL="0" marR="0" marT="0" marB="0" anchor="ctr"/>
                </a:tc>
              </a:tr>
            </a:tbl>
          </a:graphicData>
        </a:graphic>
      </p:graphicFrame>
    </p:spTree>
    <p:extLst>
      <p:ext uri="{BB962C8B-B14F-4D97-AF65-F5344CB8AC3E}">
        <p14:creationId xmlns:p14="http://schemas.microsoft.com/office/powerpoint/2010/main" val="3414065069"/>
      </p:ext>
    </p:extLst>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Title 1"/>
          <p:cNvSpPr>
            <a:spLocks noGrp="1"/>
          </p:cNvSpPr>
          <p:nvPr>
            <p:ph type="title"/>
          </p:nvPr>
        </p:nvSpPr>
        <p:spPr/>
        <p:txBody>
          <a:bodyPr/>
          <a:lstStyle/>
          <a:p>
            <a:r>
              <a:rPr lang="en-US" sz="2800" dirty="0" smtClean="0"/>
              <a:t>Billing Statement Query</a:t>
            </a:r>
          </a:p>
        </p:txBody>
      </p:sp>
      <p:sp>
        <p:nvSpPr>
          <p:cNvPr id="152579" name="Content Placeholder 2"/>
          <p:cNvSpPr>
            <a:spLocks noGrp="1"/>
          </p:cNvSpPr>
          <p:nvPr>
            <p:ph idx="1"/>
          </p:nvPr>
        </p:nvSpPr>
        <p:spPr>
          <a:xfrm>
            <a:off x="712788" y="1188720"/>
            <a:ext cx="8229600" cy="5041900"/>
          </a:xfrm>
        </p:spPr>
        <p:txBody>
          <a:bodyPr/>
          <a:lstStyle/>
          <a:p>
            <a:r>
              <a:rPr lang="en-US" sz="1800" dirty="0" smtClean="0"/>
              <a:t>The </a:t>
            </a:r>
            <a:r>
              <a:rPr lang="en-US" sz="1800" b="1" dirty="0" smtClean="0"/>
              <a:t>Billing Statement Query </a:t>
            </a:r>
            <a:r>
              <a:rPr lang="en-US" sz="1800" dirty="0" smtClean="0"/>
              <a:t>provides the ability to view:</a:t>
            </a:r>
          </a:p>
          <a:p>
            <a:pPr marL="793750" lvl="1" indent="-457200"/>
            <a:r>
              <a:rPr lang="en-US" sz="1600" dirty="0" smtClean="0"/>
              <a:t>Statement-Level Balances</a:t>
            </a:r>
          </a:p>
          <a:p>
            <a:pPr marL="793750" lvl="1" indent="-457200"/>
            <a:r>
              <a:rPr lang="en-US" sz="1600" dirty="0" smtClean="0"/>
              <a:t>Related BD (Billing Document) Balances</a:t>
            </a:r>
          </a:p>
          <a:p>
            <a:pPr marL="793750" lvl="1" indent="-457200"/>
            <a:r>
              <a:rPr lang="en-US" sz="1600" dirty="0" smtClean="0"/>
              <a:t>Vendor Balances</a:t>
            </a:r>
          </a:p>
          <a:p>
            <a:pPr marL="793750" lvl="1" indent="-457200"/>
            <a:r>
              <a:rPr lang="en-US" sz="1600" dirty="0" smtClean="0"/>
              <a:t>Statement Level Correspondence</a:t>
            </a:r>
          </a:p>
          <a:p>
            <a:pPr marL="1139825" lvl="2" indent="-457200">
              <a:spcBef>
                <a:spcPts val="600"/>
              </a:spcBef>
            </a:pPr>
            <a:r>
              <a:rPr lang="en-US" sz="1400" dirty="0" smtClean="0"/>
              <a:t>Communication specifically related to a Statement in Pegasys</a:t>
            </a:r>
          </a:p>
          <a:p>
            <a:pPr marL="793750" lvl="1" indent="-457200"/>
            <a:r>
              <a:rPr lang="en-US" sz="1600" dirty="0" smtClean="0"/>
              <a:t>Attachments/PDF Bills</a:t>
            </a:r>
          </a:p>
          <a:p>
            <a:endParaRPr lang="en-US" sz="900" dirty="0" smtClean="0"/>
          </a:p>
          <a:p>
            <a:r>
              <a:rPr lang="en-US" sz="1800" dirty="0" smtClean="0"/>
              <a:t>Sample search criteria include:</a:t>
            </a:r>
            <a:endParaRPr lang="en-US" sz="2400" dirty="0" smtClean="0"/>
          </a:p>
          <a:p>
            <a:pPr lvl="1"/>
            <a:r>
              <a:rPr lang="en-US" sz="1600" dirty="0" smtClean="0"/>
              <a:t>Statement Number</a:t>
            </a:r>
            <a:endParaRPr lang="en-US" sz="2000" dirty="0" smtClean="0"/>
          </a:p>
          <a:p>
            <a:pPr lvl="1"/>
            <a:r>
              <a:rPr lang="en-US" sz="1600" dirty="0" smtClean="0"/>
              <a:t>Vendor/Vendor Address Code and/or Designated Agent Code related to the Statement </a:t>
            </a:r>
            <a:endParaRPr lang="en-US" sz="2000" dirty="0" smtClean="0"/>
          </a:p>
          <a:p>
            <a:pPr lvl="1"/>
            <a:r>
              <a:rPr lang="en-US" sz="1600" dirty="0" smtClean="0"/>
              <a:t>Business Line</a:t>
            </a:r>
            <a:endParaRPr lang="en-US" sz="2000" dirty="0" smtClean="0"/>
          </a:p>
          <a:p>
            <a:pPr lvl="1"/>
            <a:r>
              <a:rPr lang="en-US" sz="1600" dirty="0" smtClean="0"/>
              <a:t>Collection Due Date</a:t>
            </a:r>
          </a:p>
          <a:p>
            <a:pPr lvl="1"/>
            <a:r>
              <a:rPr lang="en-US" sz="1600" dirty="0" smtClean="0"/>
              <a:t>Last Statement Print Date</a:t>
            </a:r>
          </a:p>
          <a:p>
            <a:endParaRPr lang="en-US" sz="900" dirty="0"/>
          </a:p>
          <a:p>
            <a:r>
              <a:rPr lang="en-US" sz="1800" dirty="0" smtClean="0"/>
              <a:t>Statement Query will </a:t>
            </a:r>
            <a:r>
              <a:rPr lang="en-US" sz="1800" dirty="0"/>
              <a:t>be discussed in detail in Segment </a:t>
            </a:r>
            <a:r>
              <a:rPr lang="en-US" sz="1800" dirty="0" smtClean="0"/>
              <a:t>9, Billing-Related Queries</a:t>
            </a:r>
            <a:endParaRPr lang="en-US" sz="1800" dirty="0"/>
          </a:p>
          <a:p>
            <a:endParaRPr lang="en-US" sz="1800" dirty="0" smtClean="0"/>
          </a:p>
          <a:p>
            <a:endParaRPr lang="en-US" sz="2400" dirty="0" smtClean="0"/>
          </a:p>
        </p:txBody>
      </p:sp>
      <p:sp>
        <p:nvSpPr>
          <p:cNvPr id="152580" name="Footer Placeholder 3"/>
          <p:cNvSpPr>
            <a:spLocks noGrp="1"/>
          </p:cNvSpPr>
          <p:nvPr>
            <p:ph type="ftr" sz="quarter" idx="10"/>
          </p:nvPr>
        </p:nvSpPr>
        <p:spPr>
          <a:noFill/>
        </p:spPr>
        <p:txBody>
          <a:bodyPr/>
          <a:lstStyle/>
          <a:p>
            <a:r>
              <a:rPr lang="en-US" dirty="0" smtClean="0"/>
              <a:t>CGI Federal Proprietary and Confidential</a:t>
            </a:r>
          </a:p>
        </p:txBody>
      </p:sp>
      <p:sp>
        <p:nvSpPr>
          <p:cNvPr id="152581" name="Slide Number Placeholder 4"/>
          <p:cNvSpPr>
            <a:spLocks noGrp="1"/>
          </p:cNvSpPr>
          <p:nvPr>
            <p:ph type="sldNum" sz="quarter" idx="11"/>
          </p:nvPr>
        </p:nvSpPr>
        <p:spPr>
          <a:xfrm>
            <a:off x="-25400" y="6245225"/>
            <a:ext cx="474663" cy="476250"/>
          </a:xfrm>
          <a:noFill/>
        </p:spPr>
        <p:txBody>
          <a:bodyPr/>
          <a:lstStyle/>
          <a:p>
            <a:fld id="{4872AFB8-A5D6-4E32-927A-5BF11DECC6F9}" type="slidenum">
              <a:rPr lang="en-US" smtClean="0"/>
              <a:pPr/>
              <a:t>168</a:t>
            </a:fld>
            <a:endParaRPr lang="en-US" dirty="0" smtClean="0"/>
          </a:p>
        </p:txBody>
      </p:sp>
    </p:spTree>
    <p:extLst>
      <p:ext uri="{BB962C8B-B14F-4D97-AF65-F5344CB8AC3E}">
        <p14:creationId xmlns:p14="http://schemas.microsoft.com/office/powerpoint/2010/main" val="3621808994"/>
      </p:ext>
    </p:extLst>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6"/>
          <p:cNvSpPr>
            <a:spLocks noGrp="1" noChangeArrowheads="1"/>
          </p:cNvSpPr>
          <p:nvPr>
            <p:ph type="title"/>
          </p:nvPr>
        </p:nvSpPr>
        <p:spPr/>
        <p:txBody>
          <a:bodyPr/>
          <a:lstStyle/>
          <a:p>
            <a:pPr eaLnBrk="1" hangingPunct="1"/>
            <a:r>
              <a:rPr lang="en-US" sz="2800" dirty="0" smtClean="0"/>
              <a:t>Internal GSA Billing</a:t>
            </a:r>
          </a:p>
        </p:txBody>
      </p:sp>
      <p:sp>
        <p:nvSpPr>
          <p:cNvPr id="8197" name="Slide Number Placeholder 4"/>
          <p:cNvSpPr>
            <a:spLocks noGrp="1"/>
          </p:cNvSpPr>
          <p:nvPr>
            <p:ph type="sldNum" sz="quarter" idx="11"/>
          </p:nvPr>
        </p:nvSpPr>
        <p:spPr>
          <a:noFill/>
        </p:spPr>
        <p:txBody>
          <a:bodyPr/>
          <a:lstStyle/>
          <a:p>
            <a:fld id="{45CA2CB0-A36A-4D72-9963-133BB11F8344}" type="slidenum">
              <a:rPr lang="en-US">
                <a:solidFill>
                  <a:srgbClr val="000000"/>
                </a:solidFill>
              </a:rPr>
              <a:pPr/>
              <a:t>169</a:t>
            </a:fld>
            <a:endParaRPr lang="en-US" dirty="0">
              <a:solidFill>
                <a:srgbClr val="000000"/>
              </a:solidFill>
            </a:endParaRPr>
          </a:p>
        </p:txBody>
      </p:sp>
      <p:sp>
        <p:nvSpPr>
          <p:cNvPr id="8195" name="Rectangle 7"/>
          <p:cNvSpPr>
            <a:spLocks noGrp="1" noChangeArrowheads="1"/>
          </p:cNvSpPr>
          <p:nvPr>
            <p:ph idx="12"/>
          </p:nvPr>
        </p:nvSpPr>
        <p:spPr/>
        <p:txBody>
          <a:bodyPr/>
          <a:lstStyle/>
          <a:p>
            <a:pPr>
              <a:spcBef>
                <a:spcPts val="600"/>
              </a:spcBef>
              <a:spcAft>
                <a:spcPts val="600"/>
              </a:spcAft>
            </a:pPr>
            <a:r>
              <a:rPr lang="en-US" sz="2000" dirty="0" smtClean="0"/>
              <a:t>Internal billing transactions are recorded via </a:t>
            </a:r>
            <a:r>
              <a:rPr lang="en-US" sz="2000" u="sng" dirty="0" smtClean="0"/>
              <a:t>Internal Vouchers</a:t>
            </a:r>
            <a:r>
              <a:rPr lang="en-US" sz="2000" dirty="0" smtClean="0"/>
              <a:t> in Pegasys</a:t>
            </a:r>
          </a:p>
          <a:p>
            <a:pPr lvl="1">
              <a:spcBef>
                <a:spcPts val="600"/>
              </a:spcBef>
              <a:spcAft>
                <a:spcPts val="600"/>
              </a:spcAft>
            </a:pPr>
            <a:endParaRPr lang="en-US" sz="1200" b="1" u="sng" dirty="0" smtClean="0"/>
          </a:p>
          <a:p>
            <a:pPr lvl="1">
              <a:spcBef>
                <a:spcPts val="600"/>
              </a:spcBef>
              <a:spcAft>
                <a:spcPts val="600"/>
              </a:spcAft>
            </a:pPr>
            <a:r>
              <a:rPr lang="en-US" sz="1800" b="1" u="sng" dirty="0" smtClean="0"/>
              <a:t>Internal Voucher (NV)</a:t>
            </a:r>
            <a:r>
              <a:rPr lang="en-US" sz="1800" dirty="0" smtClean="0"/>
              <a:t> – </a:t>
            </a:r>
          </a:p>
          <a:p>
            <a:pPr lvl="2">
              <a:spcBef>
                <a:spcPts val="600"/>
              </a:spcBef>
              <a:spcAft>
                <a:spcPts val="600"/>
              </a:spcAft>
            </a:pPr>
            <a:endParaRPr lang="en-US" sz="1200" dirty="0" smtClean="0"/>
          </a:p>
          <a:p>
            <a:pPr lvl="2">
              <a:spcBef>
                <a:spcPts val="600"/>
              </a:spcBef>
              <a:spcAft>
                <a:spcPts val="600"/>
              </a:spcAft>
            </a:pPr>
            <a:r>
              <a:rPr lang="en-US" sz="1800" dirty="0" smtClean="0"/>
              <a:t>Simultaneously records:</a:t>
            </a:r>
            <a:r>
              <a:rPr lang="en-US" sz="1800" u="sng" dirty="0" smtClean="0"/>
              <a:t> </a:t>
            </a:r>
          </a:p>
          <a:p>
            <a:pPr lvl="3">
              <a:spcBef>
                <a:spcPts val="600"/>
              </a:spcBef>
              <a:spcAft>
                <a:spcPts val="600"/>
              </a:spcAft>
            </a:pPr>
            <a:r>
              <a:rPr lang="en-US" sz="1800" u="sng" dirty="0" smtClean="0"/>
              <a:t>Revenue </a:t>
            </a:r>
            <a:r>
              <a:rPr lang="en-US" sz="1800" dirty="0" smtClean="0"/>
              <a:t>and </a:t>
            </a:r>
            <a:r>
              <a:rPr lang="en-US" sz="1800" u="sng" dirty="0" smtClean="0"/>
              <a:t>increase to Cash </a:t>
            </a:r>
            <a:r>
              <a:rPr lang="en-US" sz="1800" dirty="0" smtClean="0"/>
              <a:t>for </a:t>
            </a:r>
            <a:r>
              <a:rPr lang="en-US" sz="1800" dirty="0"/>
              <a:t>the seller </a:t>
            </a:r>
            <a:endParaRPr lang="en-US" sz="1800" dirty="0" smtClean="0"/>
          </a:p>
          <a:p>
            <a:pPr lvl="3">
              <a:spcBef>
                <a:spcPts val="600"/>
              </a:spcBef>
              <a:spcAft>
                <a:spcPts val="600"/>
              </a:spcAft>
            </a:pPr>
            <a:r>
              <a:rPr lang="en-US" sz="1800" u="sng" dirty="0"/>
              <a:t>E</a:t>
            </a:r>
            <a:r>
              <a:rPr lang="en-US" sz="1800" u="sng" dirty="0" smtClean="0"/>
              <a:t>xpense </a:t>
            </a:r>
            <a:r>
              <a:rPr lang="en-US" sz="1800" dirty="0" smtClean="0"/>
              <a:t>and </a:t>
            </a:r>
            <a:r>
              <a:rPr lang="en-US" sz="1800" u="sng" dirty="0" smtClean="0"/>
              <a:t>decrease to Cash </a:t>
            </a:r>
            <a:r>
              <a:rPr lang="en-US" sz="1800" dirty="0" smtClean="0"/>
              <a:t>for </a:t>
            </a:r>
            <a:r>
              <a:rPr lang="en-US" sz="1800" dirty="0"/>
              <a:t>the buyer</a:t>
            </a:r>
            <a:endParaRPr lang="en-US" sz="1800" dirty="0" smtClean="0"/>
          </a:p>
          <a:p>
            <a:pPr lvl="2">
              <a:spcBef>
                <a:spcPts val="600"/>
              </a:spcBef>
              <a:spcAft>
                <a:spcPts val="600"/>
              </a:spcAft>
            </a:pPr>
            <a:endParaRPr lang="en-US" sz="1200" dirty="0" smtClean="0"/>
          </a:p>
          <a:p>
            <a:pPr lvl="2">
              <a:spcBef>
                <a:spcPts val="600"/>
              </a:spcBef>
              <a:spcAft>
                <a:spcPts val="600"/>
              </a:spcAft>
            </a:pPr>
            <a:r>
              <a:rPr lang="en-US" sz="1800" dirty="0" smtClean="0"/>
              <a:t>Records </a:t>
            </a:r>
            <a:r>
              <a:rPr lang="en-US" sz="1800" u="sng" dirty="0"/>
              <a:t>seller and buyer side</a:t>
            </a:r>
            <a:r>
              <a:rPr lang="en-US" sz="1800" dirty="0"/>
              <a:t> transaction </a:t>
            </a:r>
            <a:r>
              <a:rPr lang="en-US" sz="1800" dirty="0" smtClean="0"/>
              <a:t>information:</a:t>
            </a:r>
          </a:p>
          <a:p>
            <a:pPr lvl="3">
              <a:spcBef>
                <a:spcPts val="600"/>
              </a:spcBef>
              <a:spcAft>
                <a:spcPts val="600"/>
              </a:spcAft>
            </a:pPr>
            <a:r>
              <a:rPr lang="en-US" sz="1800" dirty="0" smtClean="0"/>
              <a:t>Accounting Dimensions</a:t>
            </a:r>
          </a:p>
          <a:p>
            <a:pPr lvl="3">
              <a:spcBef>
                <a:spcPts val="600"/>
              </a:spcBef>
              <a:spcAft>
                <a:spcPts val="600"/>
              </a:spcAft>
            </a:pPr>
            <a:r>
              <a:rPr lang="en-US" sz="1800" dirty="0" smtClean="0"/>
              <a:t>Transaction Types</a:t>
            </a:r>
          </a:p>
        </p:txBody>
      </p:sp>
      <p:sp>
        <p:nvSpPr>
          <p:cNvPr id="5" name="Footer Placeholder 3"/>
          <p:cNvSpPr>
            <a:spLocks noGrp="1"/>
          </p:cNvSpPr>
          <p:nvPr>
            <p:ph type="ftr" sz="quarter" idx="10"/>
          </p:nvPr>
        </p:nvSpPr>
        <p:spPr>
          <a:xfrm>
            <a:off x="457200" y="6553200"/>
            <a:ext cx="7010400" cy="304800"/>
          </a:xfrm>
        </p:spPr>
        <p:txBody>
          <a:bodyPr/>
          <a:lstStyle/>
          <a:p>
            <a:pPr>
              <a:defRPr/>
            </a:pPr>
            <a:r>
              <a:rPr lang="en-US" dirty="0" smtClean="0">
                <a:solidFill>
                  <a:srgbClr val="000000"/>
                </a:solidFill>
              </a:rPr>
              <a:t>CGI Federal Proprietary and Confidential</a:t>
            </a:r>
            <a:endParaRPr lang="en-US" dirty="0">
              <a:solidFill>
                <a:srgbClr val="000000"/>
              </a:solidFill>
            </a:endParaRPr>
          </a:p>
        </p:txBody>
      </p:sp>
    </p:spTree>
    <p:extLst>
      <p:ext uri="{BB962C8B-B14F-4D97-AF65-F5344CB8AC3E}">
        <p14:creationId xmlns:p14="http://schemas.microsoft.com/office/powerpoint/2010/main" val="200332529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613" y="331788"/>
            <a:ext cx="8443838" cy="563562"/>
          </a:xfrm>
        </p:spPr>
        <p:txBody>
          <a:bodyPr/>
          <a:lstStyle/>
          <a:p>
            <a:r>
              <a:rPr lang="en-US" dirty="0" smtClean="0"/>
              <a:t>Phase 3 DBR and DBR/PCAS Hybrid Business Lines</a:t>
            </a:r>
            <a:endParaRPr lang="en-US" dirty="0"/>
          </a:p>
        </p:txBody>
      </p:sp>
      <p:sp>
        <p:nvSpPr>
          <p:cNvPr id="3" name="Content Placeholder 2"/>
          <p:cNvSpPr>
            <a:spLocks noGrp="1"/>
          </p:cNvSpPr>
          <p:nvPr>
            <p:ph idx="1"/>
          </p:nvPr>
        </p:nvSpPr>
        <p:spPr>
          <a:xfrm>
            <a:off x="712788" y="1187532"/>
            <a:ext cx="8229600" cy="4946568"/>
          </a:xfrm>
        </p:spPr>
        <p:txBody>
          <a:bodyPr/>
          <a:lstStyle/>
          <a:p>
            <a:pPr marL="0" indent="0">
              <a:buNone/>
            </a:pPr>
            <a:r>
              <a:rPr lang="en-US" sz="2000" b="1" dirty="0" smtClean="0">
                <a:solidFill>
                  <a:srgbClr val="000000"/>
                </a:solidFill>
              </a:rPr>
              <a:t>Standard DBR Billing Vehicle:</a:t>
            </a:r>
          </a:p>
          <a:p>
            <a:endParaRPr lang="en-US" sz="1200" dirty="0" smtClean="0">
              <a:solidFill>
                <a:srgbClr val="000000"/>
              </a:solidFill>
            </a:endParaRPr>
          </a:p>
          <a:p>
            <a:endParaRPr lang="en-US" sz="1200" dirty="0" smtClean="0">
              <a:solidFill>
                <a:srgbClr val="000000"/>
              </a:solidFill>
            </a:endParaRPr>
          </a:p>
          <a:p>
            <a:endParaRPr lang="en-US" sz="1200" dirty="0">
              <a:solidFill>
                <a:srgbClr val="000000"/>
              </a:solidFill>
            </a:endParaRPr>
          </a:p>
          <a:p>
            <a:pPr marL="0" indent="0">
              <a:buNone/>
            </a:pPr>
            <a:endParaRPr lang="en-US" sz="1200" dirty="0">
              <a:solidFill>
                <a:srgbClr val="000000"/>
              </a:solidFill>
            </a:endParaRPr>
          </a:p>
          <a:p>
            <a:pPr marL="0" indent="0">
              <a:spcBef>
                <a:spcPts val="0"/>
              </a:spcBef>
              <a:buNone/>
            </a:pPr>
            <a:endParaRPr lang="en-US" sz="1200" dirty="0" smtClean="0">
              <a:solidFill>
                <a:srgbClr val="000000"/>
              </a:solidFill>
            </a:endParaRPr>
          </a:p>
          <a:p>
            <a:pPr marL="0" indent="0">
              <a:spcBef>
                <a:spcPts val="0"/>
              </a:spcBef>
              <a:buNone/>
            </a:pPr>
            <a:endParaRPr lang="en-US" sz="1200" dirty="0">
              <a:solidFill>
                <a:srgbClr val="000000"/>
              </a:solidFill>
            </a:endParaRPr>
          </a:p>
          <a:p>
            <a:pPr marL="0" indent="0">
              <a:spcBef>
                <a:spcPts val="0"/>
              </a:spcBef>
              <a:buNone/>
            </a:pPr>
            <a:endParaRPr lang="en-US" sz="1200" dirty="0" smtClean="0">
              <a:solidFill>
                <a:srgbClr val="000000"/>
              </a:solidFill>
            </a:endParaRPr>
          </a:p>
          <a:p>
            <a:pPr marL="0" indent="0">
              <a:buNone/>
            </a:pPr>
            <a:r>
              <a:rPr lang="en-US" sz="2000" b="1" dirty="0" smtClean="0">
                <a:solidFill>
                  <a:srgbClr val="000000"/>
                </a:solidFill>
              </a:rPr>
              <a:t>DBR/PCAS Hybrid Billing Vehicle:</a:t>
            </a:r>
            <a:endParaRPr lang="en-US" sz="2000" b="1" dirty="0">
              <a:solidFill>
                <a:srgbClr val="000000"/>
              </a:solidFill>
            </a:endParaRPr>
          </a:p>
          <a:p>
            <a:endParaRPr lang="en-US" sz="2800" dirty="0">
              <a:solidFill>
                <a:srgbClr val="000000"/>
              </a:solidFill>
            </a:endParaRPr>
          </a:p>
          <a:p>
            <a:endParaRPr lang="en-US" dirty="0"/>
          </a:p>
        </p:txBody>
      </p:sp>
      <p:sp>
        <p:nvSpPr>
          <p:cNvPr id="4" name="Footer Placeholder 3"/>
          <p:cNvSpPr>
            <a:spLocks noGrp="1"/>
          </p:cNvSpPr>
          <p:nvPr>
            <p:ph type="ftr" sz="quarter" idx="10"/>
          </p:nvPr>
        </p:nvSpPr>
        <p:spPr/>
        <p:txBody>
          <a:bodyPr/>
          <a:lstStyle/>
          <a:p>
            <a:pPr>
              <a:defRPr/>
            </a:pPr>
            <a:r>
              <a:rPr lang="en-US" dirty="0" smtClean="0"/>
              <a:t>CGI Federal Proprietary and Confidential</a:t>
            </a:r>
            <a:endParaRPr lang="en-US" dirty="0"/>
          </a:p>
        </p:txBody>
      </p:sp>
      <p:sp>
        <p:nvSpPr>
          <p:cNvPr id="5" name="Slide Number Placeholder 4"/>
          <p:cNvSpPr>
            <a:spLocks noGrp="1"/>
          </p:cNvSpPr>
          <p:nvPr>
            <p:ph type="sldNum" sz="quarter" idx="11"/>
          </p:nvPr>
        </p:nvSpPr>
        <p:spPr/>
        <p:txBody>
          <a:bodyPr/>
          <a:lstStyle/>
          <a:p>
            <a:pPr>
              <a:defRPr/>
            </a:pPr>
            <a:fld id="{5842F1FC-5FDD-41D6-BAD6-160FC7BE3BC4}" type="slidenum">
              <a:rPr lang="en-US" smtClean="0"/>
              <a:pPr>
                <a:defRPr/>
              </a:pPr>
              <a:t>17</a:t>
            </a:fld>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3891703895"/>
              </p:ext>
            </p:extLst>
          </p:nvPr>
        </p:nvGraphicFramePr>
        <p:xfrm>
          <a:off x="1146629" y="1593258"/>
          <a:ext cx="7451953" cy="1233071"/>
        </p:xfrm>
        <a:graphic>
          <a:graphicData uri="http://schemas.openxmlformats.org/drawingml/2006/table">
            <a:tbl>
              <a:tblPr firstRow="1" bandRow="1">
                <a:tableStyleId>{5C22544A-7EE6-4342-B048-85BDC9FD1C3A}</a:tableStyleId>
              </a:tblPr>
              <a:tblGrid>
                <a:gridCol w="4470400"/>
                <a:gridCol w="2981553"/>
              </a:tblGrid>
              <a:tr h="314713">
                <a:tc>
                  <a:txBody>
                    <a:bodyPr/>
                    <a:lstStyle/>
                    <a:p>
                      <a:r>
                        <a:rPr lang="en-US" sz="1400" dirty="0" smtClean="0">
                          <a:solidFill>
                            <a:schemeClr val="tx1"/>
                          </a:solidFill>
                        </a:rPr>
                        <a:t>Business Line Name</a:t>
                      </a:r>
                      <a:endParaRPr lang="en-US" sz="1400" dirty="0">
                        <a:solidFill>
                          <a:schemeClr val="tx1"/>
                        </a:solidFill>
                      </a:endParaRPr>
                    </a:p>
                  </a:txBody>
                  <a:tcPr/>
                </a:tc>
                <a:tc>
                  <a:txBody>
                    <a:bodyPr/>
                    <a:lstStyle/>
                    <a:p>
                      <a:r>
                        <a:rPr lang="en-US" sz="1400" dirty="0" smtClean="0">
                          <a:solidFill>
                            <a:schemeClr val="tx1"/>
                          </a:solidFill>
                        </a:rPr>
                        <a:t>Pegasys Business Line Value</a:t>
                      </a:r>
                      <a:endParaRPr lang="en-US" sz="1400" dirty="0">
                        <a:solidFill>
                          <a:schemeClr val="tx1"/>
                        </a:solidFill>
                      </a:endParaRPr>
                    </a:p>
                  </a:txBody>
                  <a:tcPr/>
                </a:tc>
              </a:tr>
              <a:tr h="308758">
                <a:tc gridSpan="2">
                  <a:txBody>
                    <a:bodyPr/>
                    <a:lstStyle/>
                    <a:p>
                      <a:r>
                        <a:rPr lang="en-US" sz="1400" dirty="0" smtClean="0"/>
                        <a:t>Region 6:</a:t>
                      </a:r>
                      <a:endParaRPr lang="en-US" sz="1400" dirty="0"/>
                    </a:p>
                  </a:txBody>
                  <a:tcPr>
                    <a:lnB w="12700" cmpd="sng">
                      <a:noFill/>
                    </a:lnB>
                  </a:tcPr>
                </a:tc>
                <a:tc hMerge="1">
                  <a:txBody>
                    <a:bodyPr/>
                    <a:lstStyle/>
                    <a:p>
                      <a:endParaRPr lang="en-US"/>
                    </a:p>
                  </a:txBody>
                  <a:tcPr/>
                </a:tc>
              </a:tr>
              <a:tr h="296883">
                <a:tc>
                  <a:txBody>
                    <a:bodyPr/>
                    <a:lstStyle/>
                    <a:p>
                      <a:pPr lvl="1"/>
                      <a:r>
                        <a:rPr lang="en-US" sz="1400" kern="0" dirty="0" smtClean="0"/>
                        <a:t>Wide Area Network</a:t>
                      </a:r>
                      <a:endParaRPr lang="en-US" sz="14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lvl="1"/>
                      <a:r>
                        <a:rPr lang="en-US" sz="1400" dirty="0" smtClean="0"/>
                        <a:t>ITSWAN</a:t>
                      </a:r>
                      <a:endParaRPr lang="en-US" sz="14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r>
              <a:tr h="288966">
                <a:tc>
                  <a:txBody>
                    <a:bodyPr/>
                    <a:lstStyle/>
                    <a:p>
                      <a:pPr lvl="1"/>
                      <a:r>
                        <a:rPr lang="en-US" sz="1400" kern="0" dirty="0" smtClean="0"/>
                        <a:t>Regional Network Services-Telecom</a:t>
                      </a:r>
                      <a:endParaRPr lang="en-US" sz="1400" dirty="0"/>
                    </a:p>
                  </a:txBody>
                  <a:tcPr>
                    <a:lnT w="12700" cmpd="sng">
                      <a:noFill/>
                    </a:lnT>
                  </a:tcPr>
                </a:tc>
                <a:tc>
                  <a:txBody>
                    <a:bodyPr/>
                    <a:lstStyle/>
                    <a:p>
                      <a:pPr lvl="1"/>
                      <a:r>
                        <a:rPr lang="en-US" sz="1400" kern="0" dirty="0" smtClean="0"/>
                        <a:t>ITSREGTEL</a:t>
                      </a:r>
                      <a:endParaRPr lang="en-US" sz="1400" dirty="0"/>
                    </a:p>
                  </a:txBody>
                  <a:tcPr>
                    <a:lnT w="12700" cmpd="sng">
                      <a:noFill/>
                    </a:lnT>
                  </a:tcPr>
                </a:tc>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1144086783"/>
              </p:ext>
            </p:extLst>
          </p:nvPr>
        </p:nvGraphicFramePr>
        <p:xfrm>
          <a:off x="1164127" y="3386063"/>
          <a:ext cx="7421734" cy="2480348"/>
        </p:xfrm>
        <a:graphic>
          <a:graphicData uri="http://schemas.openxmlformats.org/drawingml/2006/table">
            <a:tbl>
              <a:tblPr firstRow="1" bandRow="1">
                <a:tableStyleId>{5C22544A-7EE6-4342-B048-85BDC9FD1C3A}</a:tableStyleId>
              </a:tblPr>
              <a:tblGrid>
                <a:gridCol w="4471129"/>
                <a:gridCol w="2950605"/>
              </a:tblGrid>
              <a:tr h="0">
                <a:tc>
                  <a:txBody>
                    <a:bodyPr/>
                    <a:lstStyle/>
                    <a:p>
                      <a:r>
                        <a:rPr lang="en-US" sz="1400" dirty="0" smtClean="0">
                          <a:solidFill>
                            <a:schemeClr val="tx1"/>
                          </a:solidFill>
                        </a:rPr>
                        <a:t>Business Line Name</a:t>
                      </a:r>
                      <a:endParaRPr lang="en-US" sz="1400" dirty="0">
                        <a:solidFill>
                          <a:schemeClr val="tx1"/>
                        </a:solidFill>
                      </a:endParaRPr>
                    </a:p>
                  </a:txBody>
                  <a:tcPr/>
                </a:tc>
                <a:tc>
                  <a:txBody>
                    <a:bodyPr/>
                    <a:lstStyle/>
                    <a:p>
                      <a:r>
                        <a:rPr lang="en-US" sz="1400" dirty="0" smtClean="0">
                          <a:solidFill>
                            <a:schemeClr val="tx1"/>
                          </a:solidFill>
                        </a:rPr>
                        <a:t>Pegasys Business Line Value</a:t>
                      </a:r>
                      <a:endParaRPr lang="en-US" sz="1400" dirty="0">
                        <a:solidFill>
                          <a:schemeClr val="tx1"/>
                        </a:solidFill>
                      </a:endParaRPr>
                    </a:p>
                  </a:txBody>
                  <a:tcPr/>
                </a:tc>
              </a:tr>
              <a:tr h="303205">
                <a:tc gridSpan="2">
                  <a:txBody>
                    <a:bodyPr/>
                    <a:lstStyle/>
                    <a:p>
                      <a:r>
                        <a:rPr lang="en-US" sz="1400" dirty="0" smtClean="0">
                          <a:solidFill>
                            <a:schemeClr val="tx1"/>
                          </a:solidFill>
                        </a:rPr>
                        <a:t>Region 6:</a:t>
                      </a:r>
                      <a:endParaRPr lang="en-US" sz="1400" dirty="0">
                        <a:solidFill>
                          <a:schemeClr val="tx1"/>
                        </a:solidFill>
                      </a:endParaRPr>
                    </a:p>
                  </a:txBody>
                  <a:tcPr/>
                </a:tc>
                <a:tc hMerge="1">
                  <a:txBody>
                    <a:bodyPr/>
                    <a:lstStyle/>
                    <a:p>
                      <a:endParaRPr lang="en-US"/>
                    </a:p>
                  </a:txBody>
                  <a:tcPr/>
                </a:tc>
              </a:tr>
              <a:tr h="295289">
                <a:tc>
                  <a:txBody>
                    <a:bodyPr/>
                    <a:lstStyle/>
                    <a:p>
                      <a:pPr lvl="1"/>
                      <a:r>
                        <a:rPr lang="en-US" sz="1400" kern="0" dirty="0" smtClean="0"/>
                        <a:t>National Assisted Acquisition Services</a:t>
                      </a:r>
                      <a:endParaRPr lang="en-US" sz="1400" dirty="0"/>
                    </a:p>
                  </a:txBody>
                  <a:tcPr/>
                </a:tc>
                <a:tc>
                  <a:txBody>
                    <a:bodyPr/>
                    <a:lstStyle/>
                    <a:p>
                      <a:pPr lvl="1"/>
                      <a:r>
                        <a:rPr lang="en-US" sz="1400" kern="0" dirty="0" smtClean="0"/>
                        <a:t>AASFEDSIM</a:t>
                      </a:r>
                      <a:endParaRPr lang="en-US" sz="1400" dirty="0"/>
                    </a:p>
                  </a:txBody>
                  <a:tcPr/>
                </a:tc>
              </a:tr>
              <a:tr h="322998">
                <a:tc>
                  <a:txBody>
                    <a:bodyPr/>
                    <a:lstStyle/>
                    <a:p>
                      <a:pPr lvl="1"/>
                      <a:r>
                        <a:rPr lang="en-US" sz="1400" kern="0" dirty="0" smtClean="0"/>
                        <a:t>Regional Assisted Acquisition Services</a:t>
                      </a:r>
                      <a:endParaRPr lang="en-US" sz="1400" dirty="0"/>
                    </a:p>
                  </a:txBody>
                  <a:tcPr/>
                </a:tc>
                <a:tc>
                  <a:txBody>
                    <a:bodyPr/>
                    <a:lstStyle/>
                    <a:p>
                      <a:pPr lvl="1"/>
                      <a:r>
                        <a:rPr lang="en-US" sz="1400" kern="0" dirty="0" smtClean="0"/>
                        <a:t>AASREGIT</a:t>
                      </a:r>
                      <a:endParaRPr lang="en-US" sz="1400" dirty="0"/>
                    </a:p>
                  </a:txBody>
                  <a:tcPr/>
                </a:tc>
              </a:tr>
              <a:tr h="308758">
                <a:tc>
                  <a:txBody>
                    <a:bodyPr/>
                    <a:lstStyle/>
                    <a:p>
                      <a:pPr lvl="1"/>
                      <a:r>
                        <a:rPr lang="en-US" sz="1400" dirty="0" smtClean="0"/>
                        <a:t>Integrated Workplace Acquisition Center</a:t>
                      </a:r>
                      <a:endParaRPr lang="en-US" sz="1400" dirty="0"/>
                    </a:p>
                  </a:txBody>
                  <a:tcPr/>
                </a:tc>
                <a:tc>
                  <a:txBody>
                    <a:bodyPr/>
                    <a:lstStyle/>
                    <a:p>
                      <a:pPr lvl="1"/>
                      <a:r>
                        <a:rPr lang="en-US" sz="1400" dirty="0" smtClean="0"/>
                        <a:t>IWAC</a:t>
                      </a:r>
                      <a:endParaRPr lang="en-US" sz="1400" dirty="0"/>
                    </a:p>
                  </a:txBody>
                  <a:tcPr/>
                </a:tc>
              </a:tr>
              <a:tr h="308759">
                <a:tc>
                  <a:txBody>
                    <a:bodyPr/>
                    <a:lstStyle/>
                    <a:p>
                      <a:pPr lvl="1"/>
                      <a:r>
                        <a:rPr lang="en-US" sz="1400" dirty="0" smtClean="0"/>
                        <a:t>Regional Network Services - Expanded</a:t>
                      </a:r>
                      <a:r>
                        <a:rPr lang="en-US" sz="1400" baseline="0" dirty="0" smtClean="0"/>
                        <a:t> </a:t>
                      </a:r>
                      <a:r>
                        <a:rPr lang="en-US" sz="1400" dirty="0" smtClean="0"/>
                        <a:t>Services</a:t>
                      </a:r>
                      <a:endParaRPr lang="en-US" sz="1400" dirty="0"/>
                    </a:p>
                  </a:txBody>
                  <a:tcPr/>
                </a:tc>
                <a:tc>
                  <a:txBody>
                    <a:bodyPr/>
                    <a:lstStyle/>
                    <a:p>
                      <a:pPr lvl="1"/>
                      <a:r>
                        <a:rPr lang="en-US" sz="1400" dirty="0" smtClean="0"/>
                        <a:t>ITSEXPSER</a:t>
                      </a:r>
                      <a:endParaRPr lang="en-US" sz="1400" dirty="0"/>
                    </a:p>
                  </a:txBody>
                  <a:tcPr/>
                </a:tc>
              </a:tr>
              <a:tr h="320633">
                <a:tc>
                  <a:txBody>
                    <a:bodyPr/>
                    <a:lstStyle/>
                    <a:p>
                      <a:pPr lvl="1"/>
                      <a:r>
                        <a:rPr lang="en-US" sz="1400" dirty="0" smtClean="0"/>
                        <a:t>National IT Commodity Program</a:t>
                      </a:r>
                      <a:endParaRPr lang="en-US" sz="1400" dirty="0"/>
                    </a:p>
                  </a:txBody>
                  <a:tcPr/>
                </a:tc>
                <a:tc>
                  <a:txBody>
                    <a:bodyPr/>
                    <a:lstStyle/>
                    <a:p>
                      <a:pPr lvl="1"/>
                      <a:r>
                        <a:rPr lang="en-US" sz="1400" dirty="0" smtClean="0"/>
                        <a:t>ITSNATITCM</a:t>
                      </a:r>
                      <a:endParaRPr lang="en-US" sz="1400" dirty="0"/>
                    </a:p>
                  </a:txBody>
                  <a:tcPr/>
                </a:tc>
              </a:tr>
              <a:tr h="285008">
                <a:tc>
                  <a:txBody>
                    <a:bodyPr/>
                    <a:lstStyle/>
                    <a:p>
                      <a:pPr lvl="1"/>
                      <a:r>
                        <a:rPr lang="en-US" sz="1400" dirty="0" smtClean="0"/>
                        <a:t>HSPD-12</a:t>
                      </a:r>
                      <a:endParaRPr lang="en-US" sz="1400" dirty="0"/>
                    </a:p>
                  </a:txBody>
                  <a:tcPr/>
                </a:tc>
                <a:tc>
                  <a:txBody>
                    <a:bodyPr/>
                    <a:lstStyle/>
                    <a:p>
                      <a:pPr lvl="1"/>
                      <a:r>
                        <a:rPr lang="en-US" sz="1400" dirty="0" smtClean="0"/>
                        <a:t>ITSHSPD12</a:t>
                      </a:r>
                      <a:endParaRPr lang="en-US" sz="1400" dirty="0"/>
                    </a:p>
                  </a:txBody>
                  <a:tcPr/>
                </a:tc>
              </a:tr>
            </a:tbl>
          </a:graphicData>
        </a:graphic>
      </p:graphicFrame>
    </p:spTree>
    <p:extLst>
      <p:ext uri="{BB962C8B-B14F-4D97-AF65-F5344CB8AC3E}">
        <p14:creationId xmlns:p14="http://schemas.microsoft.com/office/powerpoint/2010/main" val="1117997960"/>
      </p:ext>
    </p:extLst>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6"/>
          <p:cNvSpPr>
            <a:spLocks noGrp="1" noChangeArrowheads="1"/>
          </p:cNvSpPr>
          <p:nvPr>
            <p:ph type="title"/>
          </p:nvPr>
        </p:nvSpPr>
        <p:spPr/>
        <p:txBody>
          <a:bodyPr/>
          <a:lstStyle/>
          <a:p>
            <a:pPr eaLnBrk="1" hangingPunct="1"/>
            <a:r>
              <a:rPr lang="en-US" dirty="0" smtClean="0"/>
              <a:t>Internal GSA Billing</a:t>
            </a:r>
          </a:p>
        </p:txBody>
      </p:sp>
      <p:sp>
        <p:nvSpPr>
          <p:cNvPr id="8195" name="Rectangle 7"/>
          <p:cNvSpPr>
            <a:spLocks noGrp="1" noChangeArrowheads="1"/>
          </p:cNvSpPr>
          <p:nvPr>
            <p:ph idx="1"/>
          </p:nvPr>
        </p:nvSpPr>
        <p:spPr>
          <a:xfrm>
            <a:off x="469900" y="1123406"/>
            <a:ext cx="8517346" cy="5036094"/>
          </a:xfrm>
        </p:spPr>
        <p:txBody>
          <a:bodyPr/>
          <a:lstStyle/>
          <a:p>
            <a:pPr>
              <a:spcBef>
                <a:spcPts val="600"/>
              </a:spcBef>
              <a:spcAft>
                <a:spcPts val="600"/>
              </a:spcAft>
            </a:pPr>
            <a:r>
              <a:rPr lang="en-US" sz="1800" dirty="0"/>
              <a:t>The Internal Voucher (NV) is used to perform fund transfers to </a:t>
            </a:r>
            <a:r>
              <a:rPr lang="en-US" sz="1800" u="sng" dirty="0" smtClean="0"/>
              <a:t>facilitate </a:t>
            </a:r>
            <a:r>
              <a:rPr lang="en-US" sz="1800" u="sng" dirty="0"/>
              <a:t>billing amongst organizations </a:t>
            </a:r>
            <a:r>
              <a:rPr lang="en-US" sz="1800" u="sng" dirty="0" smtClean="0"/>
              <a:t>within GSA</a:t>
            </a:r>
          </a:p>
          <a:p>
            <a:pPr>
              <a:spcBef>
                <a:spcPts val="600"/>
              </a:spcBef>
              <a:spcAft>
                <a:spcPts val="600"/>
              </a:spcAft>
            </a:pPr>
            <a:endParaRPr lang="en-US" sz="400" dirty="0" smtClean="0"/>
          </a:p>
          <a:p>
            <a:pPr>
              <a:spcBef>
                <a:spcPts val="600"/>
              </a:spcBef>
              <a:spcAft>
                <a:spcPts val="600"/>
              </a:spcAft>
            </a:pPr>
            <a:r>
              <a:rPr lang="en-US" sz="1800" b="1" dirty="0" smtClean="0"/>
              <a:t>Internal Vouchers (NVs):</a:t>
            </a:r>
          </a:p>
          <a:p>
            <a:pPr lvl="1">
              <a:spcBef>
                <a:spcPts val="600"/>
              </a:spcBef>
              <a:spcAft>
                <a:spcPts val="600"/>
              </a:spcAft>
            </a:pPr>
            <a:r>
              <a:rPr lang="en-US" sz="1800" dirty="0" smtClean="0"/>
              <a:t>The NV is located within the Accounts Payables module of Pegasys, but has both Payable and Receivable capabilities</a:t>
            </a:r>
          </a:p>
          <a:p>
            <a:pPr lvl="1">
              <a:spcBef>
                <a:spcPts val="600"/>
              </a:spcBef>
              <a:spcAft>
                <a:spcPts val="600"/>
              </a:spcAft>
            </a:pPr>
            <a:r>
              <a:rPr lang="en-US" sz="1800" dirty="0" smtClean="0"/>
              <a:t>Internal Vouchers require that a user specifies both </a:t>
            </a:r>
            <a:r>
              <a:rPr lang="en-US" sz="1800" b="1" u="sng" dirty="0" smtClean="0"/>
              <a:t>buyer</a:t>
            </a:r>
            <a:r>
              <a:rPr lang="en-US" sz="1800" dirty="0" smtClean="0"/>
              <a:t> and </a:t>
            </a:r>
            <a:r>
              <a:rPr lang="en-US" sz="1800" b="1" u="sng" dirty="0" smtClean="0"/>
              <a:t>seller</a:t>
            </a:r>
            <a:r>
              <a:rPr lang="en-US" sz="1800" dirty="0" smtClean="0"/>
              <a:t> </a:t>
            </a:r>
            <a:r>
              <a:rPr lang="en-US" sz="1800" u="sng" dirty="0"/>
              <a:t>a</a:t>
            </a:r>
            <a:r>
              <a:rPr lang="en-US" sz="1800" u="sng" dirty="0" smtClean="0"/>
              <a:t>ccounting</a:t>
            </a:r>
            <a:r>
              <a:rPr lang="en-US" sz="1800" b="1" u="sng" dirty="0" smtClean="0"/>
              <a:t> </a:t>
            </a:r>
            <a:r>
              <a:rPr lang="en-US" sz="1800" u="sng" dirty="0" smtClean="0"/>
              <a:t>dimensions</a:t>
            </a:r>
            <a:r>
              <a:rPr lang="en-US" sz="1800" dirty="0" smtClean="0"/>
              <a:t> and </a:t>
            </a:r>
            <a:r>
              <a:rPr lang="en-US" sz="1800" u="sng" dirty="0" smtClean="0"/>
              <a:t>Transaction Type</a:t>
            </a:r>
            <a:r>
              <a:rPr lang="en-US" sz="1800" dirty="0" smtClean="0"/>
              <a:t>, documenting both the receiver and provider of goods or services</a:t>
            </a:r>
          </a:p>
          <a:p>
            <a:pPr lvl="1">
              <a:spcBef>
                <a:spcPts val="600"/>
              </a:spcBef>
              <a:spcAft>
                <a:spcPts val="600"/>
              </a:spcAft>
            </a:pPr>
            <a:endParaRPr lang="en-US" sz="400" dirty="0" smtClean="0"/>
          </a:p>
          <a:p>
            <a:pPr>
              <a:spcBef>
                <a:spcPts val="600"/>
              </a:spcBef>
              <a:spcAft>
                <a:spcPts val="600"/>
              </a:spcAft>
            </a:pPr>
            <a:r>
              <a:rPr lang="en-US" sz="1800" b="1" dirty="0" smtClean="0"/>
              <a:t>Interfund vs. Intrafund:</a:t>
            </a:r>
          </a:p>
          <a:p>
            <a:pPr lvl="1">
              <a:spcBef>
                <a:spcPts val="600"/>
              </a:spcBef>
              <a:spcAft>
                <a:spcPts val="600"/>
              </a:spcAft>
            </a:pPr>
            <a:r>
              <a:rPr lang="en-US" sz="1800" b="1" u="sng" dirty="0" smtClean="0"/>
              <a:t>Interfund</a:t>
            </a:r>
            <a:r>
              <a:rPr lang="en-US" sz="1800" dirty="0" smtClean="0"/>
              <a:t> transactions occur when one GSA Treasury Account Symbol (TSYM) bills another GSA TAS (e.g., 255F paying rent to 192X)  </a:t>
            </a:r>
          </a:p>
          <a:p>
            <a:pPr lvl="1">
              <a:spcBef>
                <a:spcPts val="600"/>
              </a:spcBef>
              <a:spcAft>
                <a:spcPts val="600"/>
              </a:spcAft>
            </a:pPr>
            <a:r>
              <a:rPr lang="en-US" sz="1800" b="1" u="sng" dirty="0" smtClean="0"/>
              <a:t>Intrafund</a:t>
            </a:r>
            <a:r>
              <a:rPr lang="en-US" sz="1800" dirty="0" smtClean="0"/>
              <a:t> transactions occur when the same, single GSA TSYM bills itself</a:t>
            </a:r>
          </a:p>
          <a:p>
            <a:pPr lvl="1">
              <a:spcBef>
                <a:spcPts val="0"/>
              </a:spcBef>
              <a:spcAft>
                <a:spcPts val="600"/>
              </a:spcAft>
            </a:pPr>
            <a:endParaRPr lang="en-US" sz="1800" dirty="0" smtClean="0">
              <a:solidFill>
                <a:srgbClr val="FF0000"/>
              </a:solidFill>
            </a:endParaRPr>
          </a:p>
          <a:p>
            <a:pPr marL="682625" lvl="2" indent="0">
              <a:spcBef>
                <a:spcPts val="0"/>
              </a:spcBef>
              <a:spcAft>
                <a:spcPts val="600"/>
              </a:spcAft>
              <a:buNone/>
            </a:pPr>
            <a:endParaRPr lang="en-US" sz="1800" dirty="0" smtClean="0"/>
          </a:p>
          <a:p>
            <a:pPr lvl="1">
              <a:spcBef>
                <a:spcPts val="0"/>
              </a:spcBef>
              <a:spcAft>
                <a:spcPts val="600"/>
              </a:spcAft>
            </a:pPr>
            <a:endParaRPr lang="en-US" sz="1600" dirty="0" smtClean="0">
              <a:solidFill>
                <a:srgbClr val="FF0000"/>
              </a:solidFill>
            </a:endParaRPr>
          </a:p>
          <a:p>
            <a:pPr lvl="2">
              <a:spcAft>
                <a:spcPts val="600"/>
              </a:spcAft>
            </a:pPr>
            <a:endParaRPr lang="en-US" sz="1600" dirty="0" smtClean="0"/>
          </a:p>
        </p:txBody>
      </p:sp>
      <p:sp>
        <p:nvSpPr>
          <p:cNvPr id="8196" name="Footer Placeholder 3"/>
          <p:cNvSpPr>
            <a:spLocks noGrp="1"/>
          </p:cNvSpPr>
          <p:nvPr>
            <p:ph type="ftr" sz="quarter" idx="10"/>
          </p:nvPr>
        </p:nvSpPr>
        <p:spPr>
          <a:noFill/>
        </p:spPr>
        <p:txBody>
          <a:bodyPr/>
          <a:lstStyle/>
          <a:p>
            <a:r>
              <a:rPr lang="en-US" dirty="0" smtClean="0"/>
              <a:t>CGI Federal Proprietary and Confidential</a:t>
            </a:r>
          </a:p>
        </p:txBody>
      </p:sp>
      <p:sp>
        <p:nvSpPr>
          <p:cNvPr id="8197" name="Slide Number Placeholder 4"/>
          <p:cNvSpPr>
            <a:spLocks noGrp="1"/>
          </p:cNvSpPr>
          <p:nvPr>
            <p:ph type="sldNum" sz="quarter" idx="11"/>
          </p:nvPr>
        </p:nvSpPr>
        <p:spPr>
          <a:noFill/>
        </p:spPr>
        <p:txBody>
          <a:bodyPr/>
          <a:lstStyle/>
          <a:p>
            <a:fld id="{45CA2CB0-A36A-4D72-9963-133BB11F8344}" type="slidenum">
              <a:rPr lang="en-US"/>
              <a:pPr/>
              <a:t>170</a:t>
            </a:fld>
            <a:endParaRPr lang="en-US" dirty="0"/>
          </a:p>
        </p:txBody>
      </p:sp>
    </p:spTree>
    <p:extLst>
      <p:ext uri="{BB962C8B-B14F-4D97-AF65-F5344CB8AC3E}">
        <p14:creationId xmlns:p14="http://schemas.microsoft.com/office/powerpoint/2010/main" val="2751277709"/>
      </p:ext>
    </p:extLst>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bwMode="auto">
          <a:xfrm>
            <a:off x="7836195" y="6030243"/>
            <a:ext cx="1169582" cy="794783"/>
          </a:xfrm>
          <a:prstGeom prst="rect">
            <a:avLst/>
          </a:pr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2" name="Title 1"/>
          <p:cNvSpPr>
            <a:spLocks noGrp="1"/>
          </p:cNvSpPr>
          <p:nvPr>
            <p:ph type="title"/>
          </p:nvPr>
        </p:nvSpPr>
        <p:spPr/>
        <p:txBody>
          <a:bodyPr/>
          <a:lstStyle/>
          <a:p>
            <a:r>
              <a:rPr lang="en-US" dirty="0" smtClean="0"/>
              <a:t>Internal Voucher – Header</a:t>
            </a:r>
            <a:endParaRPr lang="en-US" dirty="0"/>
          </a:p>
        </p:txBody>
      </p:sp>
      <p:sp>
        <p:nvSpPr>
          <p:cNvPr id="4" name="Footer Placeholder 3"/>
          <p:cNvSpPr>
            <a:spLocks noGrp="1"/>
          </p:cNvSpPr>
          <p:nvPr>
            <p:ph type="ftr" sz="quarter" idx="10"/>
          </p:nvPr>
        </p:nvSpPr>
        <p:spPr/>
        <p:txBody>
          <a:bodyPr/>
          <a:lstStyle/>
          <a:p>
            <a:pPr>
              <a:defRPr/>
            </a:pPr>
            <a:r>
              <a:rPr lang="en-US" dirty="0" smtClean="0"/>
              <a:t>CGI Federal Proprietary and Confidential</a:t>
            </a:r>
            <a:endParaRPr lang="en-US" dirty="0"/>
          </a:p>
        </p:txBody>
      </p:sp>
      <p:sp>
        <p:nvSpPr>
          <p:cNvPr id="5" name="Slide Number Placeholder 4"/>
          <p:cNvSpPr>
            <a:spLocks noGrp="1"/>
          </p:cNvSpPr>
          <p:nvPr>
            <p:ph type="sldNum" sz="quarter" idx="11"/>
          </p:nvPr>
        </p:nvSpPr>
        <p:spPr/>
        <p:txBody>
          <a:bodyPr/>
          <a:lstStyle/>
          <a:p>
            <a:pPr>
              <a:defRPr/>
            </a:pPr>
            <a:fld id="{215F2CEC-58A8-492B-AD0D-C2BF1A7F0D89}" type="slidenum">
              <a:rPr lang="en-US" smtClean="0"/>
              <a:pPr>
                <a:defRPr/>
              </a:pPr>
              <a:t>171</a:t>
            </a:fld>
            <a:endParaRPr lang="en-US" dirty="0"/>
          </a:p>
        </p:txBody>
      </p:sp>
      <p:sp>
        <p:nvSpPr>
          <p:cNvPr id="13" name="TextBox 12"/>
          <p:cNvSpPr txBox="1"/>
          <p:nvPr/>
        </p:nvSpPr>
        <p:spPr>
          <a:xfrm>
            <a:off x="690598" y="4588233"/>
            <a:ext cx="7515556" cy="2262158"/>
          </a:xfrm>
          <a:prstGeom prst="rect">
            <a:avLst/>
          </a:prstGeom>
          <a:noFill/>
        </p:spPr>
        <p:txBody>
          <a:bodyPr wrap="square" rtlCol="0">
            <a:spAutoFit/>
          </a:bodyPr>
          <a:lstStyle/>
          <a:p>
            <a:pPr marL="231775" indent="-231775" eaLnBrk="0" hangingPunct="0">
              <a:spcBef>
                <a:spcPts val="600"/>
              </a:spcBef>
              <a:spcAft>
                <a:spcPts val="600"/>
              </a:spcAft>
              <a:buClr>
                <a:srgbClr val="AF242B"/>
              </a:buClr>
              <a:buSzPct val="75000"/>
              <a:buFont typeface="Wingdings" pitchFamily="2" charset="2"/>
              <a:buChar char="w"/>
            </a:pPr>
            <a:r>
              <a:rPr lang="en-US" dirty="0" smtClean="0">
                <a:latin typeface="+mn-lt"/>
              </a:rPr>
              <a:t>Disbursing Office – </a:t>
            </a:r>
            <a:r>
              <a:rPr lang="en-US" sz="1200" dirty="0" smtClean="0"/>
              <a:t> </a:t>
            </a:r>
            <a:r>
              <a:rPr lang="en-US" sz="1400" dirty="0" smtClean="0"/>
              <a:t>Identifies the office that will disburse the given replenishment. Required and defaults based on document type to match the disbursing office used by the associated business line.</a:t>
            </a:r>
          </a:p>
          <a:p>
            <a:pPr marL="231775" lvl="1" indent="-231775" eaLnBrk="0" hangingPunct="0">
              <a:spcBef>
                <a:spcPts val="600"/>
              </a:spcBef>
              <a:spcAft>
                <a:spcPts val="600"/>
              </a:spcAft>
              <a:buClr>
                <a:srgbClr val="AF242B"/>
              </a:buClr>
              <a:buSzPct val="75000"/>
              <a:buFont typeface="Wingdings" pitchFamily="2" charset="2"/>
              <a:buChar char="w"/>
            </a:pPr>
            <a:r>
              <a:rPr lang="en-US" dirty="0" smtClean="0"/>
              <a:t>Statement Number – </a:t>
            </a:r>
            <a:r>
              <a:rPr lang="en-US" sz="1400" dirty="0" smtClean="0"/>
              <a:t>Statement </a:t>
            </a:r>
            <a:r>
              <a:rPr lang="en-US" sz="1400" dirty="0"/>
              <a:t>Numbers </a:t>
            </a:r>
            <a:r>
              <a:rPr lang="en-US" sz="1400" dirty="0" smtClean="0"/>
              <a:t>are assigned </a:t>
            </a:r>
            <a:r>
              <a:rPr lang="en-US" sz="1400" dirty="0"/>
              <a:t>to </a:t>
            </a:r>
            <a:r>
              <a:rPr lang="en-US" sz="1400" dirty="0" smtClean="0"/>
              <a:t>NVs</a:t>
            </a:r>
            <a:r>
              <a:rPr lang="en-US" sz="1400" dirty="0"/>
              <a:t>, but </a:t>
            </a:r>
            <a:r>
              <a:rPr lang="en-US" sz="1400" dirty="0" smtClean="0"/>
              <a:t>NVs </a:t>
            </a:r>
            <a:r>
              <a:rPr lang="en-US" sz="1400" dirty="0"/>
              <a:t>do not generate a Statement </a:t>
            </a:r>
            <a:r>
              <a:rPr lang="en-US" sz="1400" dirty="0" smtClean="0"/>
              <a:t>entity </a:t>
            </a:r>
            <a:r>
              <a:rPr lang="en-US" sz="1400" dirty="0"/>
              <a:t>visible from the Pegasys Statement </a:t>
            </a:r>
            <a:r>
              <a:rPr lang="en-US" sz="1400" dirty="0" smtClean="0"/>
              <a:t>Query</a:t>
            </a:r>
            <a:r>
              <a:rPr lang="en-US" sz="1600" dirty="0" smtClean="0"/>
              <a:t> </a:t>
            </a:r>
            <a:endParaRPr lang="en-US" sz="2000" dirty="0" smtClean="0"/>
          </a:p>
          <a:p>
            <a:pPr marL="231775" indent="-231775" eaLnBrk="0" hangingPunct="0">
              <a:spcBef>
                <a:spcPts val="600"/>
              </a:spcBef>
              <a:spcAft>
                <a:spcPts val="600"/>
              </a:spcAft>
              <a:buClr>
                <a:srgbClr val="AF242B"/>
              </a:buClr>
              <a:buSzPct val="75000"/>
              <a:buFont typeface="Wingdings" pitchFamily="2" charset="2"/>
              <a:buChar char="w"/>
            </a:pPr>
            <a:r>
              <a:rPr lang="en-US" dirty="0" smtClean="0"/>
              <a:t>Accomplished Date – </a:t>
            </a:r>
            <a:r>
              <a:rPr lang="en-US" sz="1400" dirty="0" smtClean="0"/>
              <a:t>The date the direct fund transfer actually occurred.  Required</a:t>
            </a:r>
            <a:endParaRPr lang="en-US" sz="2000" dirty="0" smtClean="0"/>
          </a:p>
          <a:p>
            <a:endParaRPr lang="en-US" dirty="0"/>
          </a:p>
        </p:txBody>
      </p:sp>
      <p:pic>
        <p:nvPicPr>
          <p:cNvPr id="389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4779" y="1225908"/>
            <a:ext cx="7191375" cy="3362325"/>
          </a:xfrm>
          <a:prstGeom prst="rect">
            <a:avLst/>
          </a:prstGeom>
          <a:noFill/>
          <a:ln w="31750">
            <a:solidFill>
              <a:schemeClr val="tx1"/>
            </a:solidFill>
            <a:miter lim="800000"/>
            <a:headEnd/>
            <a:tailEnd/>
          </a:ln>
          <a:effectLst/>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2007645296"/>
      </p:ext>
    </p:extLst>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Internal Voucher – Header</a:t>
            </a:r>
          </a:p>
        </p:txBody>
      </p:sp>
      <p:sp>
        <p:nvSpPr>
          <p:cNvPr id="4" name="Footer Placeholder 3"/>
          <p:cNvSpPr>
            <a:spLocks noGrp="1"/>
          </p:cNvSpPr>
          <p:nvPr>
            <p:ph type="ftr" sz="quarter" idx="10"/>
          </p:nvPr>
        </p:nvSpPr>
        <p:spPr/>
        <p:txBody>
          <a:bodyPr/>
          <a:lstStyle/>
          <a:p>
            <a:pPr>
              <a:defRPr/>
            </a:pPr>
            <a:r>
              <a:rPr lang="en-US" dirty="0" smtClean="0"/>
              <a:t>CGI Federal Proprietary and Confidential</a:t>
            </a:r>
            <a:endParaRPr lang="en-US" dirty="0"/>
          </a:p>
        </p:txBody>
      </p:sp>
      <p:sp>
        <p:nvSpPr>
          <p:cNvPr id="5" name="Slide Number Placeholder 4"/>
          <p:cNvSpPr>
            <a:spLocks noGrp="1"/>
          </p:cNvSpPr>
          <p:nvPr>
            <p:ph type="sldNum" sz="quarter" idx="11"/>
          </p:nvPr>
        </p:nvSpPr>
        <p:spPr/>
        <p:txBody>
          <a:bodyPr/>
          <a:lstStyle/>
          <a:p>
            <a:pPr>
              <a:defRPr/>
            </a:pPr>
            <a:fld id="{215F2CEC-58A8-492B-AD0D-C2BF1A7F0D89}" type="slidenum">
              <a:rPr lang="en-US" smtClean="0"/>
              <a:pPr>
                <a:defRPr/>
              </a:pPr>
              <a:t>172</a:t>
            </a:fld>
            <a:endParaRPr lang="en-US" dirty="0"/>
          </a:p>
        </p:txBody>
      </p:sp>
      <p:sp>
        <p:nvSpPr>
          <p:cNvPr id="12" name="TextBox 11"/>
          <p:cNvSpPr txBox="1"/>
          <p:nvPr/>
        </p:nvSpPr>
        <p:spPr>
          <a:xfrm>
            <a:off x="4767029" y="1794486"/>
            <a:ext cx="3486017" cy="615553"/>
          </a:xfrm>
          <a:prstGeom prst="rect">
            <a:avLst/>
          </a:prstGeom>
          <a:noFill/>
        </p:spPr>
        <p:txBody>
          <a:bodyPr wrap="square" rtlCol="0">
            <a:spAutoFit/>
          </a:bodyPr>
          <a:lstStyle/>
          <a:p>
            <a:pPr marL="231775" indent="-231775" eaLnBrk="0" hangingPunct="0">
              <a:spcBef>
                <a:spcPts val="600"/>
              </a:spcBef>
              <a:spcAft>
                <a:spcPts val="600"/>
              </a:spcAft>
              <a:buClr>
                <a:srgbClr val="AF242B"/>
              </a:buClr>
              <a:buSzPct val="75000"/>
              <a:buFont typeface="Wingdings" pitchFamily="2" charset="2"/>
              <a:buChar char="w"/>
            </a:pPr>
            <a:r>
              <a:rPr lang="en-US" dirty="0" smtClean="0">
                <a:latin typeface="+mn-lt"/>
              </a:rPr>
              <a:t>Vendor Code- </a:t>
            </a:r>
            <a:r>
              <a:rPr lang="en-US" sz="1600" dirty="0" smtClean="0"/>
              <a:t>Identifies </a:t>
            </a:r>
            <a:r>
              <a:rPr lang="en-US" sz="1600" dirty="0"/>
              <a:t>the internal customer</a:t>
            </a:r>
            <a:endParaRPr lang="en-US" sz="2400" dirty="0"/>
          </a:p>
        </p:txBody>
      </p:sp>
      <p:sp>
        <p:nvSpPr>
          <p:cNvPr id="14" name="TextBox 13"/>
          <p:cNvSpPr txBox="1"/>
          <p:nvPr/>
        </p:nvSpPr>
        <p:spPr>
          <a:xfrm>
            <a:off x="831397" y="3427311"/>
            <a:ext cx="2894444" cy="1785104"/>
          </a:xfrm>
          <a:prstGeom prst="rect">
            <a:avLst/>
          </a:prstGeom>
          <a:noFill/>
        </p:spPr>
        <p:txBody>
          <a:bodyPr wrap="square" rtlCol="0">
            <a:spAutoFit/>
          </a:bodyPr>
          <a:lstStyle/>
          <a:p>
            <a:pPr marL="231775" indent="-231775" eaLnBrk="0" hangingPunct="0">
              <a:spcBef>
                <a:spcPts val="600"/>
              </a:spcBef>
              <a:spcAft>
                <a:spcPts val="600"/>
              </a:spcAft>
              <a:buClr>
                <a:srgbClr val="AF242B"/>
              </a:buClr>
              <a:buSzPct val="75000"/>
              <a:buFont typeface="Wingdings" pitchFamily="2" charset="2"/>
              <a:buChar char="w"/>
            </a:pPr>
            <a:r>
              <a:rPr lang="en-US" dirty="0" smtClean="0">
                <a:latin typeface="+mn-lt"/>
              </a:rPr>
              <a:t>Assignment Code- </a:t>
            </a:r>
            <a:r>
              <a:rPr lang="en-US" sz="1600" dirty="0">
                <a:latin typeface="+mn-lt"/>
              </a:rPr>
              <a:t>Identifies the GSA group responsible for any follow-up, if </a:t>
            </a:r>
            <a:r>
              <a:rPr lang="en-US" sz="1600" dirty="0" smtClean="0">
                <a:latin typeface="+mn-lt"/>
              </a:rPr>
              <a:t>necessary. Crosswalked onto DBR.</a:t>
            </a:r>
          </a:p>
          <a:p>
            <a:pPr marL="231775" indent="-231775" eaLnBrk="0" hangingPunct="0">
              <a:spcBef>
                <a:spcPts val="600"/>
              </a:spcBef>
              <a:spcAft>
                <a:spcPts val="600"/>
              </a:spcAft>
              <a:buClr>
                <a:srgbClr val="AF242B"/>
              </a:buClr>
              <a:buSzPct val="75000"/>
              <a:buFont typeface="Wingdings" pitchFamily="2" charset="2"/>
              <a:buChar char="w"/>
            </a:pPr>
            <a:r>
              <a:rPr lang="en-US" dirty="0">
                <a:latin typeface="+mn-lt"/>
              </a:rPr>
              <a:t>Description</a:t>
            </a:r>
          </a:p>
        </p:txBody>
      </p:sp>
      <p:pic>
        <p:nvPicPr>
          <p:cNvPr id="3993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63068" y="3593165"/>
            <a:ext cx="5019675" cy="1619250"/>
          </a:xfrm>
          <a:prstGeom prst="rect">
            <a:avLst/>
          </a:prstGeom>
          <a:noFill/>
          <a:ln w="31750">
            <a:solidFill>
              <a:schemeClr val="tx1"/>
            </a:solidFill>
            <a:miter lim="800000"/>
            <a:headEnd/>
            <a:tailEnd/>
          </a:ln>
          <a:effectLst/>
          <a:extLst>
            <a:ext uri="{909E8E84-426E-40DD-AFC4-6F175D3DCCD1}">
              <a14:hiddenFill xmlns:a14="http://schemas.microsoft.com/office/drawing/2010/main">
                <a:solidFill>
                  <a:schemeClr val="accent1"/>
                </a:solidFill>
              </a14:hiddenFill>
            </a:ext>
          </a:extLst>
        </p:spPr>
      </p:pic>
      <p:pic>
        <p:nvPicPr>
          <p:cNvPr id="3993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1397" y="1681905"/>
            <a:ext cx="3429000" cy="1095375"/>
          </a:xfrm>
          <a:prstGeom prst="rect">
            <a:avLst/>
          </a:prstGeom>
          <a:noFill/>
          <a:ln w="31750">
            <a:solidFill>
              <a:schemeClr val="tx1"/>
            </a:solidFill>
            <a:miter lim="800000"/>
            <a:headEnd/>
            <a:tailEnd/>
          </a:ln>
          <a:effectLst/>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2500871335"/>
      </p:ext>
    </p:extLst>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7836195" y="6030243"/>
            <a:ext cx="1169582" cy="794783"/>
          </a:xfrm>
          <a:prstGeom prst="rect">
            <a:avLst/>
          </a:pr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06498" name="Title 1"/>
          <p:cNvSpPr>
            <a:spLocks noGrp="1"/>
          </p:cNvSpPr>
          <p:nvPr>
            <p:ph type="title"/>
          </p:nvPr>
        </p:nvSpPr>
        <p:spPr>
          <a:xfrm>
            <a:off x="361829" y="224913"/>
            <a:ext cx="8485187" cy="563562"/>
          </a:xfrm>
        </p:spPr>
        <p:txBody>
          <a:bodyPr/>
          <a:lstStyle/>
          <a:p>
            <a:r>
              <a:rPr lang="en-US" dirty="0"/>
              <a:t>Internal Voucher – </a:t>
            </a:r>
            <a:r>
              <a:rPr lang="en-US" dirty="0" smtClean="0"/>
              <a:t>Accounting Line: Buyer</a:t>
            </a:r>
          </a:p>
        </p:txBody>
      </p:sp>
      <p:sp>
        <p:nvSpPr>
          <p:cNvPr id="106500" name="Slide Number Placeholder 4"/>
          <p:cNvSpPr>
            <a:spLocks noGrp="1"/>
          </p:cNvSpPr>
          <p:nvPr>
            <p:ph type="sldNum" sz="quarter" idx="11"/>
          </p:nvPr>
        </p:nvSpPr>
        <p:spPr>
          <a:noFill/>
        </p:spPr>
        <p:txBody>
          <a:bodyPr/>
          <a:lstStyle/>
          <a:p>
            <a:fld id="{D70F506A-70EE-48B7-BB14-21D765965A0C}" type="slidenum">
              <a:rPr lang="en-US" smtClean="0"/>
              <a:pPr/>
              <a:t>173</a:t>
            </a:fld>
            <a:endParaRPr lang="en-US" dirty="0" smtClean="0"/>
          </a:p>
        </p:txBody>
      </p:sp>
      <p:sp>
        <p:nvSpPr>
          <p:cNvPr id="7" name="TextBox 6"/>
          <p:cNvSpPr txBox="1"/>
          <p:nvPr/>
        </p:nvSpPr>
        <p:spPr>
          <a:xfrm>
            <a:off x="6318913" y="1328752"/>
            <a:ext cx="2825087" cy="4985980"/>
          </a:xfrm>
          <a:prstGeom prst="rect">
            <a:avLst/>
          </a:prstGeom>
          <a:solidFill>
            <a:schemeClr val="bg1"/>
          </a:solidFill>
        </p:spPr>
        <p:txBody>
          <a:bodyPr wrap="square" rtlCol="0">
            <a:spAutoFit/>
          </a:bodyPr>
          <a:lstStyle/>
          <a:p>
            <a:pPr marL="231775" indent="-231775" eaLnBrk="0" hangingPunct="0">
              <a:spcBef>
                <a:spcPts val="600"/>
              </a:spcBef>
              <a:spcAft>
                <a:spcPts val="600"/>
              </a:spcAft>
              <a:buClr>
                <a:srgbClr val="AF242B"/>
              </a:buClr>
              <a:buSzPct val="75000"/>
              <a:buFont typeface="Wingdings" pitchFamily="2" charset="2"/>
              <a:buChar char="w"/>
            </a:pPr>
            <a:r>
              <a:rPr lang="en-US" sz="1600" b="1" dirty="0" smtClean="0">
                <a:latin typeface="+mn-lt"/>
              </a:rPr>
              <a:t>Transaction Type </a:t>
            </a:r>
            <a:r>
              <a:rPr lang="en-US" sz="1600" dirty="0" smtClean="0">
                <a:latin typeface="+mn-lt"/>
              </a:rPr>
              <a:t>- </a:t>
            </a:r>
            <a:r>
              <a:rPr lang="en-US" sz="1600" dirty="0"/>
              <a:t>Used to record expense for </a:t>
            </a:r>
            <a:r>
              <a:rPr lang="en-US" sz="1600" dirty="0" smtClean="0"/>
              <a:t>buyer – </a:t>
            </a:r>
            <a:r>
              <a:rPr lang="en-US" sz="1600" b="1" dirty="0" smtClean="0"/>
              <a:t>B1</a:t>
            </a:r>
            <a:r>
              <a:rPr lang="en-US" sz="1600" dirty="0" smtClean="0"/>
              <a:t> (Interfund) or </a:t>
            </a:r>
            <a:r>
              <a:rPr lang="en-US" sz="1600" b="1" dirty="0" smtClean="0"/>
              <a:t>B2</a:t>
            </a:r>
            <a:r>
              <a:rPr lang="en-US" sz="1600" dirty="0" smtClean="0"/>
              <a:t> (Intrafund)</a:t>
            </a:r>
          </a:p>
          <a:p>
            <a:pPr marL="231775" indent="-231775" eaLnBrk="0" hangingPunct="0">
              <a:spcBef>
                <a:spcPts val="600"/>
              </a:spcBef>
              <a:spcAft>
                <a:spcPts val="600"/>
              </a:spcAft>
              <a:buClr>
                <a:srgbClr val="AF242B"/>
              </a:buClr>
              <a:buSzPct val="75000"/>
              <a:buFont typeface="Wingdings" pitchFamily="2" charset="2"/>
              <a:buChar char="w"/>
            </a:pPr>
            <a:r>
              <a:rPr lang="en-US" sz="1600" b="1" dirty="0" smtClean="0"/>
              <a:t>Template/Dimensions</a:t>
            </a:r>
            <a:r>
              <a:rPr lang="en-US" sz="1600" dirty="0" smtClean="0"/>
              <a:t> - Dimensions </a:t>
            </a:r>
            <a:r>
              <a:rPr lang="en-US" sz="1600" dirty="0"/>
              <a:t>to record expense for buyer</a:t>
            </a:r>
          </a:p>
          <a:p>
            <a:pPr marL="231775" indent="-231775" eaLnBrk="0" hangingPunct="0">
              <a:spcBef>
                <a:spcPts val="600"/>
              </a:spcBef>
              <a:spcAft>
                <a:spcPts val="600"/>
              </a:spcAft>
              <a:buClr>
                <a:srgbClr val="AF242B"/>
              </a:buClr>
              <a:buSzPct val="75000"/>
              <a:buFont typeface="Wingdings" pitchFamily="2" charset="2"/>
              <a:buChar char="w"/>
            </a:pPr>
            <a:r>
              <a:rPr lang="en-US" sz="1600" b="1" dirty="0" smtClean="0"/>
              <a:t>Reference Document </a:t>
            </a:r>
            <a:r>
              <a:rPr lang="en-US" sz="1600" dirty="0" smtClean="0"/>
              <a:t>- </a:t>
            </a:r>
            <a:r>
              <a:rPr lang="en-US" sz="1600" dirty="0"/>
              <a:t>U</a:t>
            </a:r>
            <a:r>
              <a:rPr lang="en-US" sz="1600" dirty="0" smtClean="0"/>
              <a:t>sed </a:t>
            </a:r>
            <a:r>
              <a:rPr lang="en-US" sz="1600" dirty="0"/>
              <a:t>to reference the appropriate IX funding </a:t>
            </a:r>
            <a:r>
              <a:rPr lang="en-US" sz="1600" dirty="0" smtClean="0"/>
              <a:t>document. </a:t>
            </a:r>
            <a:r>
              <a:rPr lang="en-US" sz="1600" dirty="0"/>
              <a:t>IX Funding Document is liquidated upon processing the </a:t>
            </a:r>
            <a:r>
              <a:rPr lang="en-US" sz="1600" dirty="0" smtClean="0"/>
              <a:t>NV</a:t>
            </a:r>
          </a:p>
          <a:p>
            <a:pPr marL="231775" indent="-231775" eaLnBrk="0" hangingPunct="0">
              <a:spcBef>
                <a:spcPts val="600"/>
              </a:spcBef>
              <a:spcAft>
                <a:spcPts val="600"/>
              </a:spcAft>
              <a:buClr>
                <a:srgbClr val="AF242B"/>
              </a:buClr>
              <a:buSzPct val="75000"/>
              <a:buFont typeface="Wingdings" pitchFamily="2" charset="2"/>
              <a:buChar char="w"/>
            </a:pPr>
            <a:r>
              <a:rPr lang="en-US" sz="1600" b="1" dirty="0" smtClean="0"/>
              <a:t>Agreement Reference</a:t>
            </a:r>
            <a:r>
              <a:rPr lang="en-US" sz="1600" dirty="0" smtClean="0"/>
              <a:t> – Only populated </a:t>
            </a:r>
            <a:r>
              <a:rPr lang="en-US" sz="1600" dirty="0"/>
              <a:t>if the IX being referenced is referencing a PCAS </a:t>
            </a:r>
            <a:r>
              <a:rPr lang="en-US" sz="1600" dirty="0" smtClean="0"/>
              <a:t>agreement</a:t>
            </a:r>
            <a:endParaRPr lang="en-US" sz="1600" b="1" dirty="0"/>
          </a:p>
        </p:txBody>
      </p:sp>
      <p:pic>
        <p:nvPicPr>
          <p:cNvPr id="4403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4918" y="1156112"/>
            <a:ext cx="5783964" cy="4627171"/>
          </a:xfrm>
          <a:prstGeom prst="rect">
            <a:avLst/>
          </a:prstGeom>
          <a:noFill/>
          <a:ln w="31750">
            <a:solidFill>
              <a:schemeClr val="tx1"/>
            </a:solidFill>
            <a:miter lim="800000"/>
            <a:headEnd/>
            <a:tailEnd/>
          </a:ln>
          <a:effectLst/>
          <a:extLst>
            <a:ext uri="{909E8E84-426E-40DD-AFC4-6F175D3DCCD1}">
              <a14:hiddenFill xmlns:a14="http://schemas.microsoft.com/office/drawing/2010/main">
                <a:solidFill>
                  <a:schemeClr val="accent1"/>
                </a:solidFill>
              </a14:hiddenFill>
            </a:ext>
          </a:extLst>
        </p:spPr>
      </p:pic>
      <p:pic>
        <p:nvPicPr>
          <p:cNvPr id="4403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4918" y="6009932"/>
            <a:ext cx="5219700" cy="609600"/>
          </a:xfrm>
          <a:prstGeom prst="rect">
            <a:avLst/>
          </a:prstGeom>
          <a:noFill/>
          <a:ln w="31750">
            <a:solidFill>
              <a:schemeClr val="tx1"/>
            </a:solidFill>
            <a:miter lim="800000"/>
            <a:headEnd/>
            <a:tailEnd/>
          </a:ln>
          <a:effectLst/>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2314657351"/>
      </p:ext>
    </p:extLst>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5613" y="331788"/>
            <a:ext cx="8106496" cy="563562"/>
          </a:xfrm>
        </p:spPr>
        <p:txBody>
          <a:bodyPr/>
          <a:lstStyle/>
          <a:p>
            <a:r>
              <a:rPr lang="en-US" dirty="0" smtClean="0"/>
              <a:t>Internal Voucher –</a:t>
            </a:r>
            <a:r>
              <a:rPr lang="en-US" dirty="0"/>
              <a:t> </a:t>
            </a:r>
            <a:r>
              <a:rPr lang="en-US" dirty="0" smtClean="0"/>
              <a:t>Detail Billing Record Search</a:t>
            </a:r>
            <a:endParaRPr lang="en-US" dirty="0"/>
          </a:p>
        </p:txBody>
      </p:sp>
      <p:sp>
        <p:nvSpPr>
          <p:cNvPr id="3" name="Content Placeholder 2"/>
          <p:cNvSpPr>
            <a:spLocks noGrp="1"/>
          </p:cNvSpPr>
          <p:nvPr>
            <p:ph idx="1"/>
          </p:nvPr>
        </p:nvSpPr>
        <p:spPr>
          <a:xfrm>
            <a:off x="546533" y="1061877"/>
            <a:ext cx="8229600" cy="4525962"/>
          </a:xfrm>
        </p:spPr>
        <p:txBody>
          <a:bodyPr/>
          <a:lstStyle/>
          <a:p>
            <a:r>
              <a:rPr lang="en-US" sz="2000" dirty="0"/>
              <a:t>Associated DBRs can be identified on the Detail Billing Record Search Tab </a:t>
            </a:r>
            <a:endParaRPr lang="en-US" sz="2000" dirty="0" smtClean="0"/>
          </a:p>
          <a:p>
            <a:pPr lvl="1"/>
            <a:r>
              <a:rPr lang="en-US" sz="1800" dirty="0" smtClean="0"/>
              <a:t>Existing Detail Billing Records can be </a:t>
            </a:r>
            <a:r>
              <a:rPr lang="en-US" sz="1800" u="sng" dirty="0" smtClean="0"/>
              <a:t>searched for</a:t>
            </a:r>
            <a:r>
              <a:rPr lang="en-US" sz="1800" dirty="0" smtClean="0"/>
              <a:t> and </a:t>
            </a:r>
            <a:r>
              <a:rPr lang="en-US" sz="1800" u="sng" dirty="0" smtClean="0"/>
              <a:t>viewed</a:t>
            </a:r>
          </a:p>
          <a:p>
            <a:pPr lvl="1"/>
            <a:r>
              <a:rPr lang="en-US" sz="1800" b="1" u="sng" dirty="0" smtClean="0"/>
              <a:t>Add</a:t>
            </a:r>
            <a:r>
              <a:rPr lang="en-US" sz="1800" dirty="0" smtClean="0"/>
              <a:t> - new DBRs can be created</a:t>
            </a:r>
          </a:p>
          <a:p>
            <a:pPr lvl="1"/>
            <a:endParaRPr lang="en-US" sz="1800" dirty="0" smtClean="0"/>
          </a:p>
        </p:txBody>
      </p:sp>
      <p:sp>
        <p:nvSpPr>
          <p:cNvPr id="5" name="Slide Number Placeholder 4"/>
          <p:cNvSpPr>
            <a:spLocks noGrp="1"/>
          </p:cNvSpPr>
          <p:nvPr>
            <p:ph type="sldNum" sz="quarter" idx="11"/>
          </p:nvPr>
        </p:nvSpPr>
        <p:spPr/>
        <p:txBody>
          <a:bodyPr/>
          <a:lstStyle/>
          <a:p>
            <a:pPr>
              <a:defRPr/>
            </a:pPr>
            <a:fld id="{5842F1FC-5FDD-41D6-BAD6-160FC7BE3BC4}" type="slidenum">
              <a:rPr lang="en-US" smtClean="0"/>
              <a:pPr>
                <a:defRPr/>
              </a:pPr>
              <a:t>174</a:t>
            </a:fld>
            <a:endParaRPr lang="en-US" dirty="0"/>
          </a:p>
        </p:txBody>
      </p:sp>
      <p:pic>
        <p:nvPicPr>
          <p:cNvPr id="63590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81246" y="2504098"/>
            <a:ext cx="5730193" cy="4266713"/>
          </a:xfrm>
          <a:prstGeom prst="rect">
            <a:avLst/>
          </a:prstGeom>
          <a:noFill/>
          <a:ln w="317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63926933"/>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613" y="331788"/>
            <a:ext cx="8320252" cy="563562"/>
          </a:xfrm>
        </p:spPr>
        <p:txBody>
          <a:bodyPr/>
          <a:lstStyle/>
          <a:p>
            <a:r>
              <a:rPr lang="en-US" dirty="0" smtClean="0"/>
              <a:t>Internal Voucher – Modified Detail Billing Record</a:t>
            </a:r>
            <a:endParaRPr lang="en-US" dirty="0"/>
          </a:p>
        </p:txBody>
      </p:sp>
      <p:sp>
        <p:nvSpPr>
          <p:cNvPr id="3" name="Content Placeholder 2"/>
          <p:cNvSpPr>
            <a:spLocks noGrp="1"/>
          </p:cNvSpPr>
          <p:nvPr>
            <p:ph idx="1"/>
          </p:nvPr>
        </p:nvSpPr>
        <p:spPr>
          <a:xfrm>
            <a:off x="772164" y="1275633"/>
            <a:ext cx="8229600" cy="4525962"/>
          </a:xfrm>
        </p:spPr>
        <p:txBody>
          <a:bodyPr/>
          <a:lstStyle/>
          <a:p>
            <a:r>
              <a:rPr lang="en-US" sz="1800" dirty="0" smtClean="0"/>
              <a:t>The Modify Detail Billing Records tab can be used to </a:t>
            </a:r>
            <a:r>
              <a:rPr lang="en-US" sz="1800" b="1" u="sng" dirty="0" smtClean="0"/>
              <a:t>add</a:t>
            </a:r>
            <a:r>
              <a:rPr lang="en-US" sz="1800" dirty="0" smtClean="0"/>
              <a:t> or </a:t>
            </a:r>
            <a:r>
              <a:rPr lang="en-US" sz="1800" b="1" u="sng" dirty="0" smtClean="0"/>
              <a:t>change</a:t>
            </a:r>
            <a:r>
              <a:rPr lang="en-US" sz="1800" dirty="0" smtClean="0"/>
              <a:t> DBRs</a:t>
            </a:r>
            <a:r>
              <a:rPr lang="en-US" sz="1800" dirty="0"/>
              <a:t> </a:t>
            </a:r>
            <a:r>
              <a:rPr lang="en-US" sz="1800" dirty="0" smtClean="0"/>
              <a:t>in a Billing Document’s </a:t>
            </a:r>
            <a:r>
              <a:rPr lang="en-US" sz="1800" b="1" u="sng" dirty="0" smtClean="0"/>
              <a:t>Correct</a:t>
            </a:r>
            <a:r>
              <a:rPr lang="en-US" sz="1800" dirty="0" smtClean="0"/>
              <a:t> or </a:t>
            </a:r>
            <a:r>
              <a:rPr lang="en-US" sz="1800" b="1" u="sng" dirty="0" smtClean="0"/>
              <a:t>Amend</a:t>
            </a:r>
            <a:r>
              <a:rPr lang="en-US" sz="1800" dirty="0" smtClean="0"/>
              <a:t> mode</a:t>
            </a:r>
          </a:p>
          <a:p>
            <a:r>
              <a:rPr lang="en-US" sz="1800" dirty="0" smtClean="0"/>
              <a:t>Actions:</a:t>
            </a:r>
          </a:p>
          <a:p>
            <a:pPr lvl="1"/>
            <a:r>
              <a:rPr lang="en-US" sz="1800" b="1" u="sng" dirty="0" smtClean="0"/>
              <a:t>Add</a:t>
            </a:r>
            <a:r>
              <a:rPr lang="en-US" sz="1800" dirty="0" smtClean="0"/>
              <a:t> – Create new DBR on BD</a:t>
            </a:r>
          </a:p>
          <a:p>
            <a:pPr lvl="1"/>
            <a:r>
              <a:rPr lang="en-US" sz="1800" b="1" u="sng" dirty="0" smtClean="0"/>
              <a:t>Copy</a:t>
            </a:r>
            <a:r>
              <a:rPr lang="en-US" sz="1800" dirty="0" smtClean="0"/>
              <a:t> – Copy existing DBR on BD</a:t>
            </a:r>
          </a:p>
          <a:p>
            <a:pPr lvl="1"/>
            <a:r>
              <a:rPr lang="en-US" sz="1800" b="1" u="sng" dirty="0" smtClean="0"/>
              <a:t>Disassociate</a:t>
            </a:r>
            <a:r>
              <a:rPr lang="en-US" sz="1800" dirty="0" smtClean="0"/>
              <a:t> – Remove DBR from BD</a:t>
            </a:r>
            <a:endParaRPr lang="en-US" sz="1800" dirty="0"/>
          </a:p>
        </p:txBody>
      </p:sp>
      <p:sp>
        <p:nvSpPr>
          <p:cNvPr id="5" name="Slide Number Placeholder 4"/>
          <p:cNvSpPr>
            <a:spLocks noGrp="1"/>
          </p:cNvSpPr>
          <p:nvPr>
            <p:ph type="sldNum" sz="quarter" idx="11"/>
          </p:nvPr>
        </p:nvSpPr>
        <p:spPr/>
        <p:txBody>
          <a:bodyPr/>
          <a:lstStyle/>
          <a:p>
            <a:pPr>
              <a:defRPr/>
            </a:pPr>
            <a:fld id="{5842F1FC-5FDD-41D6-BAD6-160FC7BE3BC4}" type="slidenum">
              <a:rPr lang="en-US" smtClean="0"/>
              <a:pPr>
                <a:defRPr/>
              </a:pPr>
              <a:t>175</a:t>
            </a:fld>
            <a:endParaRPr lang="en-US" dirty="0"/>
          </a:p>
        </p:txBody>
      </p:sp>
      <p:pic>
        <p:nvPicPr>
          <p:cNvPr id="348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3521" y="3569216"/>
            <a:ext cx="7705725" cy="1762125"/>
          </a:xfrm>
          <a:prstGeom prst="rect">
            <a:avLst/>
          </a:prstGeom>
          <a:noFill/>
          <a:ln w="31750">
            <a:solidFill>
              <a:schemeClr val="tx1"/>
            </a:solidFill>
            <a:miter lim="800000"/>
            <a:headEnd/>
            <a:tailEnd/>
          </a:ln>
          <a:effectLst/>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2107523847"/>
      </p:ext>
    </p:extLst>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Title 1"/>
          <p:cNvSpPr>
            <a:spLocks noGrp="1"/>
          </p:cNvSpPr>
          <p:nvPr>
            <p:ph type="title"/>
          </p:nvPr>
        </p:nvSpPr>
        <p:spPr>
          <a:xfrm>
            <a:off x="361829" y="331788"/>
            <a:ext cx="8485187" cy="563562"/>
          </a:xfrm>
        </p:spPr>
        <p:txBody>
          <a:bodyPr/>
          <a:lstStyle/>
          <a:p>
            <a:r>
              <a:rPr lang="en-US" dirty="0"/>
              <a:t>Internal Voucher – Accounting Line: </a:t>
            </a:r>
            <a:r>
              <a:rPr lang="en-US" dirty="0" smtClean="0"/>
              <a:t>Seller</a:t>
            </a:r>
          </a:p>
        </p:txBody>
      </p:sp>
      <p:sp>
        <p:nvSpPr>
          <p:cNvPr id="106499" name="Footer Placeholder 3"/>
          <p:cNvSpPr>
            <a:spLocks noGrp="1"/>
          </p:cNvSpPr>
          <p:nvPr>
            <p:ph type="ftr" sz="quarter" idx="10"/>
          </p:nvPr>
        </p:nvSpPr>
        <p:spPr>
          <a:noFill/>
        </p:spPr>
        <p:txBody>
          <a:bodyPr/>
          <a:lstStyle/>
          <a:p>
            <a:r>
              <a:rPr lang="en-US" dirty="0" smtClean="0"/>
              <a:t>CGI Federal Proprietary and Confidential</a:t>
            </a:r>
          </a:p>
        </p:txBody>
      </p:sp>
      <p:sp>
        <p:nvSpPr>
          <p:cNvPr id="106500" name="Slide Number Placeholder 4"/>
          <p:cNvSpPr>
            <a:spLocks noGrp="1"/>
          </p:cNvSpPr>
          <p:nvPr>
            <p:ph type="sldNum" sz="quarter" idx="11"/>
          </p:nvPr>
        </p:nvSpPr>
        <p:spPr>
          <a:noFill/>
        </p:spPr>
        <p:txBody>
          <a:bodyPr/>
          <a:lstStyle/>
          <a:p>
            <a:fld id="{D70F506A-70EE-48B7-BB14-21D765965A0C}" type="slidenum">
              <a:rPr lang="en-US" smtClean="0"/>
              <a:pPr/>
              <a:t>176</a:t>
            </a:fld>
            <a:endParaRPr lang="en-US" dirty="0" smtClean="0"/>
          </a:p>
        </p:txBody>
      </p:sp>
      <p:pic>
        <p:nvPicPr>
          <p:cNvPr id="4198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495" y="1112262"/>
            <a:ext cx="6898079" cy="5428131"/>
          </a:xfrm>
          <a:prstGeom prst="rect">
            <a:avLst/>
          </a:prstGeom>
          <a:noFill/>
          <a:ln w="31750">
            <a:solidFill>
              <a:schemeClr val="tx1"/>
            </a:solidFill>
            <a:miter lim="800000"/>
            <a:headEnd/>
            <a:tailEnd/>
          </a:ln>
          <a:effectLst/>
          <a:extLst>
            <a:ext uri="{909E8E84-426E-40DD-AFC4-6F175D3DCCD1}">
              <a14:hiddenFill xmlns:a14="http://schemas.microsoft.com/office/drawing/2010/main">
                <a:solidFill>
                  <a:schemeClr val="accent1"/>
                </a:solidFill>
              </a14:hiddenFill>
            </a:ext>
          </a:extLst>
        </p:spPr>
      </p:pic>
      <p:sp>
        <p:nvSpPr>
          <p:cNvPr id="10" name="TextBox 9"/>
          <p:cNvSpPr txBox="1"/>
          <p:nvPr/>
        </p:nvSpPr>
        <p:spPr>
          <a:xfrm>
            <a:off x="6581775" y="1113616"/>
            <a:ext cx="2562226" cy="5755422"/>
          </a:xfrm>
          <a:prstGeom prst="rect">
            <a:avLst/>
          </a:prstGeom>
          <a:solidFill>
            <a:schemeClr val="bg1"/>
          </a:solidFill>
        </p:spPr>
        <p:txBody>
          <a:bodyPr wrap="square" rtlCol="0">
            <a:spAutoFit/>
          </a:bodyPr>
          <a:lstStyle/>
          <a:p>
            <a:pPr marL="114300" indent="-114300" eaLnBrk="0" hangingPunct="0">
              <a:spcBef>
                <a:spcPts val="600"/>
              </a:spcBef>
              <a:spcAft>
                <a:spcPts val="600"/>
              </a:spcAft>
              <a:buClr>
                <a:srgbClr val="AF242B"/>
              </a:buClr>
              <a:buSzPct val="75000"/>
              <a:buFont typeface="Wingdings" pitchFamily="2" charset="2"/>
              <a:buChar char="w"/>
            </a:pPr>
            <a:endParaRPr lang="en-US" sz="1400" dirty="0" smtClean="0">
              <a:latin typeface="Arial" pitchFamily="34" charset="0"/>
              <a:cs typeface="Arial" pitchFamily="34" charset="0"/>
            </a:endParaRPr>
          </a:p>
          <a:p>
            <a:pPr marL="114300" indent="-114300" eaLnBrk="0" hangingPunct="0">
              <a:spcBef>
                <a:spcPts val="600"/>
              </a:spcBef>
              <a:spcAft>
                <a:spcPts val="600"/>
              </a:spcAft>
              <a:buClr>
                <a:srgbClr val="AF242B"/>
              </a:buClr>
              <a:buSzPct val="75000"/>
              <a:buFont typeface="Wingdings" pitchFamily="2" charset="2"/>
              <a:buChar char="w"/>
            </a:pPr>
            <a:r>
              <a:rPr lang="en-US" sz="1600" b="1" dirty="0" smtClean="0">
                <a:latin typeface="Arial" pitchFamily="34" charset="0"/>
                <a:cs typeface="Arial" pitchFamily="34" charset="0"/>
              </a:rPr>
              <a:t>Transaction Type – S1</a:t>
            </a:r>
            <a:r>
              <a:rPr lang="en-US" sz="1600" dirty="0" smtClean="0">
                <a:latin typeface="Arial" pitchFamily="34" charset="0"/>
                <a:cs typeface="Arial" pitchFamily="34" charset="0"/>
              </a:rPr>
              <a:t> Used </a:t>
            </a:r>
            <a:r>
              <a:rPr lang="en-US" sz="1600" dirty="0">
                <a:latin typeface="Arial" pitchFamily="34" charset="0"/>
                <a:cs typeface="Arial" pitchFamily="34" charset="0"/>
              </a:rPr>
              <a:t>to record </a:t>
            </a:r>
            <a:r>
              <a:rPr lang="en-US" sz="1600" dirty="0" smtClean="0">
                <a:latin typeface="Arial" pitchFamily="34" charset="0"/>
                <a:cs typeface="Arial" pitchFamily="34" charset="0"/>
              </a:rPr>
              <a:t>revenue for seller</a:t>
            </a:r>
          </a:p>
          <a:p>
            <a:pPr marL="114300" indent="-114300" eaLnBrk="0" hangingPunct="0">
              <a:spcBef>
                <a:spcPts val="600"/>
              </a:spcBef>
              <a:spcAft>
                <a:spcPts val="600"/>
              </a:spcAft>
              <a:buClr>
                <a:srgbClr val="AF242B"/>
              </a:buClr>
              <a:buSzPct val="75000"/>
              <a:buFont typeface="Wingdings" pitchFamily="2" charset="2"/>
              <a:buChar char="w"/>
            </a:pPr>
            <a:r>
              <a:rPr lang="en-US" sz="1600" b="1" dirty="0">
                <a:latin typeface="Arial" pitchFamily="34" charset="0"/>
                <a:cs typeface="Arial" pitchFamily="34" charset="0"/>
              </a:rPr>
              <a:t>Transaction </a:t>
            </a:r>
            <a:r>
              <a:rPr lang="en-US" sz="1600" b="1" dirty="0" smtClean="0">
                <a:latin typeface="Arial" pitchFamily="34" charset="0"/>
                <a:cs typeface="Arial" pitchFamily="34" charset="0"/>
              </a:rPr>
              <a:t>Type – S3  </a:t>
            </a:r>
            <a:r>
              <a:rPr lang="en-US" sz="1600" dirty="0" smtClean="0">
                <a:latin typeface="Arial" pitchFamily="34" charset="0"/>
                <a:cs typeface="Arial" pitchFamily="34" charset="0"/>
              </a:rPr>
              <a:t>Used to record a </a:t>
            </a:r>
            <a:r>
              <a:rPr lang="en-US" sz="1600" dirty="0">
                <a:latin typeface="Arial" pitchFamily="34" charset="0"/>
                <a:cs typeface="Arial" pitchFamily="34" charset="0"/>
              </a:rPr>
              <a:t>credit amount provided by the seller to the buyer</a:t>
            </a:r>
          </a:p>
          <a:p>
            <a:pPr marL="114300" indent="-114300" eaLnBrk="0" hangingPunct="0">
              <a:spcBef>
                <a:spcPts val="600"/>
              </a:spcBef>
              <a:spcAft>
                <a:spcPts val="600"/>
              </a:spcAft>
              <a:buClr>
                <a:srgbClr val="AF242B"/>
              </a:buClr>
              <a:buSzPct val="75000"/>
              <a:buFont typeface="Wingdings" pitchFamily="2" charset="2"/>
              <a:buChar char="w"/>
            </a:pPr>
            <a:r>
              <a:rPr lang="en-US" sz="1600" b="1" dirty="0" smtClean="0">
                <a:latin typeface="Arial" pitchFamily="34" charset="0"/>
                <a:cs typeface="Arial" pitchFamily="34" charset="0"/>
              </a:rPr>
              <a:t>Template</a:t>
            </a:r>
            <a:r>
              <a:rPr lang="en-US" sz="1600" dirty="0" smtClean="0">
                <a:latin typeface="Arial" pitchFamily="34" charset="0"/>
                <a:cs typeface="Arial" pitchFamily="34" charset="0"/>
              </a:rPr>
              <a:t> – Dimensions </a:t>
            </a:r>
            <a:r>
              <a:rPr lang="en-US" sz="1600" dirty="0">
                <a:latin typeface="Arial" pitchFamily="34" charset="0"/>
                <a:cs typeface="Arial" pitchFamily="34" charset="0"/>
              </a:rPr>
              <a:t>to record </a:t>
            </a:r>
            <a:r>
              <a:rPr lang="en-US" sz="1600" dirty="0" smtClean="0">
                <a:latin typeface="Arial" pitchFamily="34" charset="0"/>
                <a:cs typeface="Arial" pitchFamily="34" charset="0"/>
              </a:rPr>
              <a:t>revenue for seller</a:t>
            </a:r>
          </a:p>
          <a:p>
            <a:pPr marL="114300" indent="-114300" eaLnBrk="0" hangingPunct="0">
              <a:spcBef>
                <a:spcPts val="600"/>
              </a:spcBef>
              <a:spcAft>
                <a:spcPts val="600"/>
              </a:spcAft>
              <a:buClr>
                <a:srgbClr val="AF242B"/>
              </a:buClr>
              <a:buSzPct val="75000"/>
              <a:buFont typeface="Wingdings" pitchFamily="2" charset="2"/>
              <a:buChar char="w"/>
            </a:pPr>
            <a:r>
              <a:rPr lang="en-US" sz="1600" b="1" dirty="0"/>
              <a:t>Reference Document</a:t>
            </a:r>
            <a:r>
              <a:rPr lang="en-US" sz="1600" dirty="0"/>
              <a:t> – Not populated in Seller section</a:t>
            </a:r>
            <a:endParaRPr lang="en-US" sz="1600" b="1" dirty="0"/>
          </a:p>
          <a:p>
            <a:pPr marL="114300" indent="-114300" eaLnBrk="0" hangingPunct="0">
              <a:spcBef>
                <a:spcPts val="600"/>
              </a:spcBef>
              <a:spcAft>
                <a:spcPts val="600"/>
              </a:spcAft>
              <a:buClr>
                <a:srgbClr val="AF242B"/>
              </a:buClr>
              <a:buSzPct val="75000"/>
              <a:buFont typeface="Wingdings" pitchFamily="2" charset="2"/>
              <a:buChar char="w"/>
            </a:pPr>
            <a:r>
              <a:rPr lang="en-US" sz="1600" b="1" dirty="0" smtClean="0">
                <a:latin typeface="Arial" pitchFamily="34" charset="0"/>
                <a:cs typeface="Arial" pitchFamily="34" charset="0"/>
              </a:rPr>
              <a:t>Agreement information </a:t>
            </a:r>
            <a:r>
              <a:rPr lang="en-US" sz="1600" dirty="0" smtClean="0">
                <a:latin typeface="Arial" pitchFamily="34" charset="0"/>
                <a:cs typeface="Arial" pitchFamily="34" charset="0"/>
              </a:rPr>
              <a:t>– required for DBR/PCAS Hybrid Business Lines</a:t>
            </a:r>
            <a:endParaRPr lang="en-US" sz="1600" dirty="0">
              <a:latin typeface="Arial" pitchFamily="34" charset="0"/>
              <a:cs typeface="Arial" pitchFamily="34" charset="0"/>
            </a:endParaRPr>
          </a:p>
          <a:p>
            <a:pPr marL="231775" lvl="0" indent="-231775" eaLnBrk="0" hangingPunct="0">
              <a:spcBef>
                <a:spcPts val="600"/>
              </a:spcBef>
              <a:spcAft>
                <a:spcPts val="600"/>
              </a:spcAft>
              <a:buClr>
                <a:srgbClr val="AF242B"/>
              </a:buClr>
              <a:buSzPct val="75000"/>
              <a:buFont typeface="Wingdings" pitchFamily="2" charset="2"/>
              <a:buChar char="w"/>
            </a:pPr>
            <a:endParaRPr lang="en-US" sz="1200" dirty="0"/>
          </a:p>
        </p:txBody>
      </p:sp>
      <p:sp>
        <p:nvSpPr>
          <p:cNvPr id="2" name="Rectangle 1"/>
          <p:cNvSpPr/>
          <p:nvPr/>
        </p:nvSpPr>
        <p:spPr bwMode="auto">
          <a:xfrm>
            <a:off x="464622" y="2909455"/>
            <a:ext cx="6200280" cy="2648197"/>
          </a:xfrm>
          <a:prstGeom prst="rect">
            <a:avLst/>
          </a:prstGeom>
          <a:noFill/>
          <a:ln w="2540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3" name="Rectangle 2"/>
          <p:cNvSpPr/>
          <p:nvPr/>
        </p:nvSpPr>
        <p:spPr bwMode="auto">
          <a:xfrm>
            <a:off x="464622" y="5557652"/>
            <a:ext cx="3458792" cy="545436"/>
          </a:xfrm>
          <a:prstGeom prst="rect">
            <a:avLst/>
          </a:prstGeom>
          <a:noFill/>
          <a:ln w="2540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Tree>
    <p:extLst>
      <p:ext uri="{BB962C8B-B14F-4D97-AF65-F5344CB8AC3E}">
        <p14:creationId xmlns:p14="http://schemas.microsoft.com/office/powerpoint/2010/main" val="4167235853"/>
      </p:ext>
    </p:extLst>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Agreement – Before </a:t>
            </a:r>
            <a:r>
              <a:rPr lang="en-US" dirty="0" smtClean="0"/>
              <a:t>Internal Voucher</a:t>
            </a:r>
            <a:endParaRPr lang="en-US" dirty="0"/>
          </a:p>
        </p:txBody>
      </p:sp>
      <p:sp>
        <p:nvSpPr>
          <p:cNvPr id="4" name="Footer Placeholder 3"/>
          <p:cNvSpPr>
            <a:spLocks noGrp="1"/>
          </p:cNvSpPr>
          <p:nvPr>
            <p:ph type="ftr" sz="quarter" idx="10"/>
          </p:nvPr>
        </p:nvSpPr>
        <p:spPr/>
        <p:txBody>
          <a:bodyPr/>
          <a:lstStyle/>
          <a:p>
            <a:pPr>
              <a:defRPr/>
            </a:pPr>
            <a:r>
              <a:rPr lang="en-US" dirty="0" smtClean="0"/>
              <a:t>CGI Federal Proprietary and Confidential</a:t>
            </a:r>
            <a:endParaRPr lang="en-US" dirty="0"/>
          </a:p>
        </p:txBody>
      </p:sp>
      <p:sp>
        <p:nvSpPr>
          <p:cNvPr id="5" name="Slide Number Placeholder 4"/>
          <p:cNvSpPr>
            <a:spLocks noGrp="1"/>
          </p:cNvSpPr>
          <p:nvPr>
            <p:ph type="sldNum" sz="quarter" idx="11"/>
          </p:nvPr>
        </p:nvSpPr>
        <p:spPr/>
        <p:txBody>
          <a:bodyPr/>
          <a:lstStyle/>
          <a:p>
            <a:pPr>
              <a:defRPr/>
            </a:pPr>
            <a:fld id="{5842F1FC-5FDD-41D6-BAD6-160FC7BE3BC4}" type="slidenum">
              <a:rPr lang="en-US" smtClean="0"/>
              <a:pPr>
                <a:defRPr/>
              </a:pPr>
              <a:t>177</a:t>
            </a:fld>
            <a:endParaRPr lang="en-US" dirty="0"/>
          </a:p>
        </p:txBody>
      </p:sp>
      <p:sp>
        <p:nvSpPr>
          <p:cNvPr id="8" name="Rectangle 7"/>
          <p:cNvSpPr/>
          <p:nvPr/>
        </p:nvSpPr>
        <p:spPr bwMode="auto">
          <a:xfrm>
            <a:off x="475013" y="5997039"/>
            <a:ext cx="8443356" cy="860961"/>
          </a:xfrm>
          <a:prstGeom prst="rect">
            <a:avLst/>
          </a:pr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pic>
        <p:nvPicPr>
          <p:cNvPr id="307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6278" y="1098958"/>
            <a:ext cx="7295443" cy="56381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64276586"/>
      </p:ext>
    </p:extLst>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Agreement – </a:t>
            </a:r>
            <a:r>
              <a:rPr lang="en-US" dirty="0" smtClean="0"/>
              <a:t>After Internal Voucher</a:t>
            </a:r>
            <a:endParaRPr lang="en-US" dirty="0"/>
          </a:p>
        </p:txBody>
      </p:sp>
      <p:sp>
        <p:nvSpPr>
          <p:cNvPr id="4" name="Footer Placeholder 3"/>
          <p:cNvSpPr>
            <a:spLocks noGrp="1"/>
          </p:cNvSpPr>
          <p:nvPr>
            <p:ph type="ftr" sz="quarter" idx="10"/>
          </p:nvPr>
        </p:nvSpPr>
        <p:spPr/>
        <p:txBody>
          <a:bodyPr/>
          <a:lstStyle/>
          <a:p>
            <a:pPr>
              <a:defRPr/>
            </a:pPr>
            <a:r>
              <a:rPr lang="en-US" dirty="0" smtClean="0"/>
              <a:t>CGI Federal Proprietary and Confidential</a:t>
            </a:r>
            <a:endParaRPr lang="en-US" dirty="0"/>
          </a:p>
        </p:txBody>
      </p:sp>
      <p:sp>
        <p:nvSpPr>
          <p:cNvPr id="5" name="Slide Number Placeholder 4"/>
          <p:cNvSpPr>
            <a:spLocks noGrp="1"/>
          </p:cNvSpPr>
          <p:nvPr>
            <p:ph type="sldNum" sz="quarter" idx="11"/>
          </p:nvPr>
        </p:nvSpPr>
        <p:spPr/>
        <p:txBody>
          <a:bodyPr/>
          <a:lstStyle/>
          <a:p>
            <a:pPr>
              <a:defRPr/>
            </a:pPr>
            <a:fld id="{5842F1FC-5FDD-41D6-BAD6-160FC7BE3BC4}" type="slidenum">
              <a:rPr lang="en-US" smtClean="0"/>
              <a:pPr>
                <a:defRPr/>
              </a:pPr>
              <a:t>178</a:t>
            </a:fld>
            <a:endParaRPr lang="en-US" dirty="0"/>
          </a:p>
        </p:txBody>
      </p:sp>
      <p:sp>
        <p:nvSpPr>
          <p:cNvPr id="8" name="Rectangle 7"/>
          <p:cNvSpPr/>
          <p:nvPr/>
        </p:nvSpPr>
        <p:spPr bwMode="auto">
          <a:xfrm>
            <a:off x="475013" y="5997039"/>
            <a:ext cx="8443356" cy="860961"/>
          </a:xfrm>
          <a:prstGeom prst="rect">
            <a:avLst/>
          </a:pr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pic>
        <p:nvPicPr>
          <p:cNvPr id="317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4129" y="1157679"/>
            <a:ext cx="7323937" cy="56370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p:cNvSpPr txBox="1"/>
          <p:nvPr/>
        </p:nvSpPr>
        <p:spPr>
          <a:xfrm>
            <a:off x="4900568" y="4566627"/>
            <a:ext cx="3241965" cy="369332"/>
          </a:xfrm>
          <a:prstGeom prst="rect">
            <a:avLst/>
          </a:prstGeom>
          <a:noFill/>
          <a:ln w="28575">
            <a:solidFill>
              <a:schemeClr val="tx1"/>
            </a:solidFill>
          </a:ln>
        </p:spPr>
        <p:txBody>
          <a:bodyPr wrap="square" rtlCol="0">
            <a:spAutoFit/>
          </a:bodyPr>
          <a:lstStyle/>
          <a:p>
            <a:r>
              <a:rPr lang="en-US" dirty="0" smtClean="0"/>
              <a:t>After Internal Voucher of $100</a:t>
            </a:r>
            <a:endParaRPr lang="en-US" dirty="0"/>
          </a:p>
        </p:txBody>
      </p:sp>
    </p:spTree>
    <p:extLst>
      <p:ext uri="{BB962C8B-B14F-4D97-AF65-F5344CB8AC3E}">
        <p14:creationId xmlns:p14="http://schemas.microsoft.com/office/powerpoint/2010/main" val="1343127863"/>
      </p:ext>
    </p:extLst>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Internal Voucher – </a:t>
            </a:r>
            <a:r>
              <a:rPr lang="en-US" dirty="0" smtClean="0"/>
              <a:t>Attachments</a:t>
            </a:r>
            <a:endParaRPr lang="en-US" dirty="0"/>
          </a:p>
        </p:txBody>
      </p:sp>
      <p:sp>
        <p:nvSpPr>
          <p:cNvPr id="4" name="Footer Placeholder 3"/>
          <p:cNvSpPr>
            <a:spLocks noGrp="1"/>
          </p:cNvSpPr>
          <p:nvPr>
            <p:ph type="ftr" sz="quarter" idx="10"/>
          </p:nvPr>
        </p:nvSpPr>
        <p:spPr/>
        <p:txBody>
          <a:bodyPr/>
          <a:lstStyle/>
          <a:p>
            <a:pPr>
              <a:defRPr/>
            </a:pPr>
            <a:r>
              <a:rPr lang="en-US" dirty="0" smtClean="0"/>
              <a:t>CGI Federal Proprietary and Confidential</a:t>
            </a:r>
            <a:endParaRPr lang="en-US" dirty="0"/>
          </a:p>
        </p:txBody>
      </p:sp>
      <p:sp>
        <p:nvSpPr>
          <p:cNvPr id="5" name="Slide Number Placeholder 4"/>
          <p:cNvSpPr>
            <a:spLocks noGrp="1"/>
          </p:cNvSpPr>
          <p:nvPr>
            <p:ph type="sldNum" sz="quarter" idx="11"/>
          </p:nvPr>
        </p:nvSpPr>
        <p:spPr/>
        <p:txBody>
          <a:bodyPr/>
          <a:lstStyle/>
          <a:p>
            <a:pPr>
              <a:defRPr/>
            </a:pPr>
            <a:fld id="{5842F1FC-5FDD-41D6-BAD6-160FC7BE3BC4}" type="slidenum">
              <a:rPr lang="en-US" smtClean="0"/>
              <a:pPr>
                <a:defRPr/>
              </a:pPr>
              <a:t>179</a:t>
            </a:fld>
            <a:endParaRPr lang="en-US" dirty="0"/>
          </a:p>
        </p:txBody>
      </p:sp>
      <p:pic>
        <p:nvPicPr>
          <p:cNvPr id="430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1535" y="1133103"/>
            <a:ext cx="7200900" cy="4876800"/>
          </a:xfrm>
          <a:prstGeom prst="rect">
            <a:avLst/>
          </a:prstGeom>
          <a:noFill/>
          <a:ln w="31750">
            <a:solidFill>
              <a:schemeClr val="tx1"/>
            </a:solidFill>
            <a:miter lim="800000"/>
            <a:headEnd/>
            <a:tailEnd/>
          </a:ln>
          <a:effectLst/>
          <a:extLst>
            <a:ext uri="{909E8E84-426E-40DD-AFC4-6F175D3DCCD1}">
              <a14:hiddenFill xmlns:a14="http://schemas.microsoft.com/office/drawing/2010/main">
                <a:solidFill>
                  <a:schemeClr val="accent1"/>
                </a:solidFill>
              </a14:hiddenFill>
            </a:ext>
          </a:extLst>
        </p:spPr>
      </p:pic>
      <p:pic>
        <p:nvPicPr>
          <p:cNvPr id="4301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15557" y="1733178"/>
            <a:ext cx="3724275" cy="4276725"/>
          </a:xfrm>
          <a:prstGeom prst="rect">
            <a:avLst/>
          </a:prstGeom>
          <a:noFill/>
          <a:ln w="28575">
            <a:solidFill>
              <a:srgbClr val="FF0000"/>
            </a:solidFill>
            <a:miter lim="800000"/>
            <a:headEnd/>
            <a:tailEnd/>
          </a:ln>
          <a:extLst>
            <a:ext uri="{909E8E84-426E-40DD-AFC4-6F175D3DCCD1}">
              <a14:hiddenFill xmlns:a14="http://schemas.microsoft.com/office/drawing/2010/main">
                <a:solidFill>
                  <a:schemeClr val="accent1"/>
                </a:solidFill>
              </a14:hiddenFill>
            </a:ext>
          </a:extLst>
        </p:spPr>
      </p:pic>
      <p:sp>
        <p:nvSpPr>
          <p:cNvPr id="3" name="Bent Arrow 2"/>
          <p:cNvSpPr/>
          <p:nvPr/>
        </p:nvSpPr>
        <p:spPr bwMode="auto">
          <a:xfrm>
            <a:off x="2956956" y="1733178"/>
            <a:ext cx="1591293" cy="1116900"/>
          </a:xfrm>
          <a:prstGeom prst="bentArrow">
            <a:avLst/>
          </a:prstGeom>
          <a:solidFill>
            <a:srgbClr val="ED171F"/>
          </a:solidFill>
          <a:ln w="9525" cap="flat" cmpd="sng" algn="ctr">
            <a:noFill/>
            <a:prstDash val="solid"/>
            <a:round/>
            <a:headEnd type="none" w="med" len="med"/>
            <a:tailEnd type="none" w="med" len="med"/>
          </a:ln>
          <a:effectLst/>
          <a:scene3d>
            <a:camera prst="orthographicFront">
              <a:rot lat="21599968" lon="10799999" rev="10799999"/>
            </a:camera>
            <a:lightRig rig="threePt" dir="t"/>
          </a:scene3d>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Tree>
    <p:extLst>
      <p:ext uri="{BB962C8B-B14F-4D97-AF65-F5344CB8AC3E}">
        <p14:creationId xmlns:p14="http://schemas.microsoft.com/office/powerpoint/2010/main" val="250240663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Standard DBR Receivables Lifecycle</a:t>
            </a:r>
            <a:endParaRPr lang="en-US"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1543350957"/>
              </p:ext>
            </p:extLst>
          </p:nvPr>
        </p:nvGraphicFramePr>
        <p:xfrm>
          <a:off x="751106" y="1095505"/>
          <a:ext cx="6988628" cy="89658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9" name="Content Placeholder 5"/>
          <p:cNvGraphicFramePr>
            <a:graphicFrameLocks/>
          </p:cNvGraphicFramePr>
          <p:nvPr>
            <p:extLst>
              <p:ext uri="{D42A27DB-BD31-4B8C-83A1-F6EECF244321}">
                <p14:modId xmlns:p14="http://schemas.microsoft.com/office/powerpoint/2010/main" val="3817937679"/>
              </p:ext>
            </p:extLst>
          </p:nvPr>
        </p:nvGraphicFramePr>
        <p:xfrm>
          <a:off x="751114" y="4845234"/>
          <a:ext cx="7064828" cy="967733"/>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pSp>
        <p:nvGrpSpPr>
          <p:cNvPr id="13" name="Group 12"/>
          <p:cNvGrpSpPr/>
          <p:nvPr/>
        </p:nvGrpSpPr>
        <p:grpSpPr>
          <a:xfrm rot="16200000">
            <a:off x="6613869" y="2525146"/>
            <a:ext cx="349497" cy="408846"/>
            <a:chOff x="6433203" y="443276"/>
            <a:chExt cx="349497" cy="408846"/>
          </a:xfrm>
        </p:grpSpPr>
        <p:sp>
          <p:nvSpPr>
            <p:cNvPr id="14" name="Right Arrow 13"/>
            <p:cNvSpPr/>
            <p:nvPr/>
          </p:nvSpPr>
          <p:spPr>
            <a:xfrm rot="10800000">
              <a:off x="6433203" y="443276"/>
              <a:ext cx="349497" cy="408846"/>
            </a:xfrm>
            <a:prstGeom prst="rightArrow">
              <a:avLst>
                <a:gd name="adj1" fmla="val 60000"/>
                <a:gd name="adj2" fmla="val 50000"/>
              </a:avLst>
            </a:prstGeom>
          </p:spPr>
          <p:style>
            <a:lnRef idx="2">
              <a:schemeClr val="accent6">
                <a:shade val="50000"/>
              </a:schemeClr>
            </a:lnRef>
            <a:fillRef idx="1">
              <a:schemeClr val="accent6"/>
            </a:fillRef>
            <a:effectRef idx="0">
              <a:schemeClr val="accent6"/>
            </a:effectRef>
            <a:fontRef idx="minor">
              <a:schemeClr val="lt1"/>
            </a:fontRef>
          </p:style>
        </p:sp>
        <p:sp>
          <p:nvSpPr>
            <p:cNvPr id="15" name="Right Arrow 4"/>
            <p:cNvSpPr/>
            <p:nvPr/>
          </p:nvSpPr>
          <p:spPr>
            <a:xfrm rot="21600000">
              <a:off x="6538052" y="525045"/>
              <a:ext cx="244648" cy="24530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533400">
                <a:lnSpc>
                  <a:spcPct val="90000"/>
                </a:lnSpc>
                <a:spcAft>
                  <a:spcPct val="35000"/>
                </a:spcAft>
              </a:pPr>
              <a:endParaRPr lang="en-US" sz="1200" b="1" dirty="0">
                <a:solidFill>
                  <a:srgbClr val="000000"/>
                </a:solidFill>
              </a:endParaRPr>
            </a:p>
          </p:txBody>
        </p:sp>
      </p:grpSp>
      <p:grpSp>
        <p:nvGrpSpPr>
          <p:cNvPr id="16" name="Group 15"/>
          <p:cNvGrpSpPr/>
          <p:nvPr/>
        </p:nvGrpSpPr>
        <p:grpSpPr>
          <a:xfrm rot="16200000">
            <a:off x="1614136" y="4466061"/>
            <a:ext cx="349497" cy="408846"/>
            <a:chOff x="6433203" y="443276"/>
            <a:chExt cx="349497" cy="408846"/>
          </a:xfrm>
        </p:grpSpPr>
        <p:sp>
          <p:nvSpPr>
            <p:cNvPr id="17" name="Right Arrow 16"/>
            <p:cNvSpPr/>
            <p:nvPr/>
          </p:nvSpPr>
          <p:spPr>
            <a:xfrm rot="10800000">
              <a:off x="6433203" y="443276"/>
              <a:ext cx="349497" cy="408846"/>
            </a:xfrm>
            <a:prstGeom prst="rightArrow">
              <a:avLst>
                <a:gd name="adj1" fmla="val 60000"/>
                <a:gd name="adj2" fmla="val 50000"/>
              </a:avLst>
            </a:prstGeom>
          </p:spPr>
          <p:style>
            <a:lnRef idx="2">
              <a:schemeClr val="accent6">
                <a:shade val="50000"/>
              </a:schemeClr>
            </a:lnRef>
            <a:fillRef idx="1">
              <a:schemeClr val="accent6"/>
            </a:fillRef>
            <a:effectRef idx="0">
              <a:schemeClr val="accent6"/>
            </a:effectRef>
            <a:fontRef idx="minor">
              <a:schemeClr val="lt1"/>
            </a:fontRef>
          </p:style>
        </p:sp>
        <p:sp>
          <p:nvSpPr>
            <p:cNvPr id="18" name="Right Arrow 4"/>
            <p:cNvSpPr/>
            <p:nvPr/>
          </p:nvSpPr>
          <p:spPr>
            <a:xfrm rot="21600000">
              <a:off x="6538052" y="525045"/>
              <a:ext cx="244648" cy="24530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533400">
                <a:lnSpc>
                  <a:spcPct val="90000"/>
                </a:lnSpc>
                <a:spcAft>
                  <a:spcPct val="35000"/>
                </a:spcAft>
              </a:pPr>
              <a:endParaRPr lang="en-US" sz="1200" b="1" dirty="0">
                <a:solidFill>
                  <a:srgbClr val="000000"/>
                </a:solidFill>
              </a:endParaRPr>
            </a:p>
          </p:txBody>
        </p:sp>
      </p:grpSp>
      <p:graphicFrame>
        <p:nvGraphicFramePr>
          <p:cNvPr id="19" name="Content Placeholder 5"/>
          <p:cNvGraphicFramePr>
            <a:graphicFrameLocks/>
          </p:cNvGraphicFramePr>
          <p:nvPr>
            <p:extLst>
              <p:ext uri="{D42A27DB-BD31-4B8C-83A1-F6EECF244321}">
                <p14:modId xmlns:p14="http://schemas.microsoft.com/office/powerpoint/2010/main" val="3066230403"/>
              </p:ext>
            </p:extLst>
          </p:nvPr>
        </p:nvGraphicFramePr>
        <p:xfrm>
          <a:off x="820009" y="2993567"/>
          <a:ext cx="6908848" cy="914405"/>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sp>
        <p:nvSpPr>
          <p:cNvPr id="3" name="Slide Number Placeholder 2"/>
          <p:cNvSpPr>
            <a:spLocks noGrp="1"/>
          </p:cNvSpPr>
          <p:nvPr>
            <p:ph type="sldNum" sz="quarter" idx="11"/>
          </p:nvPr>
        </p:nvSpPr>
        <p:spPr>
          <a:xfrm>
            <a:off x="1" y="6515100"/>
            <a:ext cx="442912" cy="331788"/>
          </a:xfrm>
        </p:spPr>
        <p:txBody>
          <a:bodyPr/>
          <a:lstStyle/>
          <a:p>
            <a:pPr>
              <a:defRPr/>
            </a:pPr>
            <a:fld id="{5842F1FC-5FDD-41D6-BAD6-160FC7BE3BC4}" type="slidenum">
              <a:rPr lang="en-US" smtClean="0">
                <a:solidFill>
                  <a:srgbClr val="000000"/>
                </a:solidFill>
              </a:rPr>
              <a:pPr>
                <a:defRPr/>
              </a:pPr>
              <a:t>18</a:t>
            </a:fld>
            <a:endParaRPr lang="en-US" dirty="0">
              <a:solidFill>
                <a:srgbClr val="000000"/>
              </a:solidFill>
            </a:endParaRPr>
          </a:p>
        </p:txBody>
      </p:sp>
      <p:sp>
        <p:nvSpPr>
          <p:cNvPr id="20" name="TextBox 19"/>
          <p:cNvSpPr txBox="1"/>
          <p:nvPr/>
        </p:nvSpPr>
        <p:spPr>
          <a:xfrm>
            <a:off x="2633397" y="6446435"/>
            <a:ext cx="3747593" cy="692497"/>
          </a:xfrm>
          <a:prstGeom prst="rect">
            <a:avLst/>
          </a:prstGeom>
          <a:noFill/>
        </p:spPr>
        <p:txBody>
          <a:bodyPr wrap="square" rtlCol="0">
            <a:spAutoFit/>
          </a:bodyPr>
          <a:lstStyle/>
          <a:p>
            <a:r>
              <a:rPr lang="en-US" sz="1050" dirty="0">
                <a:solidFill>
                  <a:srgbClr val="000000"/>
                </a:solidFill>
              </a:rPr>
              <a:t>Not all steps will apply to every </a:t>
            </a:r>
            <a:r>
              <a:rPr lang="en-US" sz="1050" dirty="0" smtClean="0">
                <a:solidFill>
                  <a:srgbClr val="000000"/>
                </a:solidFill>
              </a:rPr>
              <a:t>Receivable. These </a:t>
            </a:r>
            <a:r>
              <a:rPr lang="en-US" sz="1050" dirty="0">
                <a:solidFill>
                  <a:srgbClr val="000000"/>
                </a:solidFill>
              </a:rPr>
              <a:t>are potential events in the Accounts </a:t>
            </a:r>
            <a:r>
              <a:rPr lang="en-US" sz="1050" dirty="0" smtClean="0">
                <a:solidFill>
                  <a:srgbClr val="000000"/>
                </a:solidFill>
              </a:rPr>
              <a:t>Receivable Life </a:t>
            </a:r>
            <a:r>
              <a:rPr lang="en-US" sz="1050" dirty="0">
                <a:solidFill>
                  <a:srgbClr val="000000"/>
                </a:solidFill>
              </a:rPr>
              <a:t>Cycle.</a:t>
            </a:r>
          </a:p>
          <a:p>
            <a:endParaRPr lang="en-US" dirty="0">
              <a:solidFill>
                <a:srgbClr val="000000"/>
              </a:solidFill>
            </a:endParaRPr>
          </a:p>
        </p:txBody>
      </p:sp>
      <p:sp>
        <p:nvSpPr>
          <p:cNvPr id="22" name="Rounded Rectangle 21"/>
          <p:cNvSpPr/>
          <p:nvPr/>
        </p:nvSpPr>
        <p:spPr>
          <a:xfrm>
            <a:off x="1220335" y="2037016"/>
            <a:ext cx="1360633" cy="568847"/>
          </a:xfrm>
          <a:prstGeom prst="roundRect">
            <a:avLst/>
          </a:prstGeom>
          <a:solidFill>
            <a:sysClr val="window" lastClr="FFFFFF"/>
          </a:solidFill>
          <a:ln w="25400" cap="flat" cmpd="sng" algn="ctr">
            <a:solidFill>
              <a:srgbClr val="4F81BD">
                <a:shade val="50000"/>
              </a:srgbClr>
            </a:solidFill>
            <a:prstDash val="solid"/>
          </a:ln>
          <a:effectLst/>
        </p:spPr>
        <p:txBody>
          <a:bodyPr rtlCol="0" anchor="t"/>
          <a:lstStyle/>
          <a:p>
            <a:pPr marL="57150" indent="-57150" fontAlgn="auto">
              <a:spcBef>
                <a:spcPts val="0"/>
              </a:spcBef>
              <a:spcAft>
                <a:spcPts val="0"/>
              </a:spcAft>
              <a:buFont typeface="Arial" pitchFamily="34" charset="0"/>
              <a:buChar char="•"/>
              <a:defRPr/>
            </a:pPr>
            <a:r>
              <a:rPr lang="en-US" sz="1200" b="1" kern="0" dirty="0" smtClean="0">
                <a:solidFill>
                  <a:prstClr val="black">
                    <a:hueOff val="0"/>
                    <a:satOff val="0"/>
                    <a:lumOff val="0"/>
                    <a:alphaOff val="0"/>
                  </a:prstClr>
                </a:solidFill>
                <a:latin typeface="Calibri"/>
              </a:rPr>
              <a:t>Pegasys Connect</a:t>
            </a:r>
          </a:p>
          <a:p>
            <a:pPr marL="57150" indent="-57150" fontAlgn="auto">
              <a:spcBef>
                <a:spcPts val="0"/>
              </a:spcBef>
              <a:spcAft>
                <a:spcPts val="0"/>
              </a:spcAft>
              <a:buFont typeface="Arial" pitchFamily="34" charset="0"/>
              <a:buChar char="•"/>
              <a:defRPr/>
            </a:pPr>
            <a:r>
              <a:rPr lang="en-US" sz="1200" b="1" kern="0" dirty="0" smtClean="0">
                <a:solidFill>
                  <a:prstClr val="black">
                    <a:hueOff val="0"/>
                    <a:satOff val="0"/>
                    <a:lumOff val="0"/>
                    <a:alphaOff val="0"/>
                  </a:prstClr>
                </a:solidFill>
                <a:latin typeface="Calibri"/>
              </a:rPr>
              <a:t>FMESB</a:t>
            </a:r>
          </a:p>
        </p:txBody>
      </p:sp>
      <p:sp>
        <p:nvSpPr>
          <p:cNvPr id="30" name="Rounded Rectangle 29"/>
          <p:cNvSpPr/>
          <p:nvPr/>
        </p:nvSpPr>
        <p:spPr>
          <a:xfrm>
            <a:off x="3537858" y="2037016"/>
            <a:ext cx="1545771" cy="867302"/>
          </a:xfrm>
          <a:prstGeom prst="roundRect">
            <a:avLst/>
          </a:prstGeom>
          <a:solidFill>
            <a:sysClr val="window" lastClr="FFFFFF"/>
          </a:solidFill>
          <a:ln w="25400" cap="flat" cmpd="sng" algn="ctr">
            <a:solidFill>
              <a:srgbClr val="4F81BD">
                <a:shade val="50000"/>
              </a:srgbClr>
            </a:solidFill>
            <a:prstDash val="solid"/>
          </a:ln>
          <a:effectLst/>
        </p:spPr>
        <p:txBody>
          <a:bodyPr rtlCol="0" anchor="t"/>
          <a:lstStyle/>
          <a:p>
            <a:pPr marL="57150" indent="-57150" fontAlgn="auto">
              <a:spcBef>
                <a:spcPts val="0"/>
              </a:spcBef>
              <a:spcAft>
                <a:spcPts val="0"/>
              </a:spcAft>
              <a:buFont typeface="Arial" pitchFamily="34" charset="0"/>
              <a:buChar char="•"/>
              <a:defRPr/>
            </a:pPr>
            <a:r>
              <a:rPr lang="en-US" sz="1200" b="1" kern="0" dirty="0">
                <a:solidFill>
                  <a:prstClr val="black">
                    <a:hueOff val="0"/>
                    <a:satOff val="0"/>
                    <a:lumOff val="0"/>
                    <a:alphaOff val="0"/>
                  </a:prstClr>
                </a:solidFill>
                <a:latin typeface="Calibri"/>
              </a:rPr>
              <a:t>DBR </a:t>
            </a:r>
            <a:r>
              <a:rPr lang="en-US" sz="1200" b="1" kern="0" dirty="0" smtClean="0">
                <a:solidFill>
                  <a:prstClr val="black">
                    <a:hueOff val="0"/>
                    <a:satOff val="0"/>
                    <a:lumOff val="0"/>
                    <a:alphaOff val="0"/>
                  </a:prstClr>
                </a:solidFill>
                <a:latin typeface="Calibri"/>
              </a:rPr>
              <a:t>Import </a:t>
            </a:r>
          </a:p>
          <a:p>
            <a:pPr fontAlgn="auto">
              <a:spcBef>
                <a:spcPts val="0"/>
              </a:spcBef>
              <a:spcAft>
                <a:spcPts val="0"/>
              </a:spcAft>
              <a:defRPr/>
            </a:pPr>
            <a:r>
              <a:rPr lang="en-US" sz="1200" b="1" kern="0" dirty="0">
                <a:solidFill>
                  <a:prstClr val="black">
                    <a:hueOff val="0"/>
                    <a:satOff val="0"/>
                    <a:lumOff val="0"/>
                    <a:alphaOff val="0"/>
                  </a:prstClr>
                </a:solidFill>
                <a:latin typeface="Calibri"/>
              </a:rPr>
              <a:t> </a:t>
            </a:r>
            <a:r>
              <a:rPr lang="en-US" sz="1200" b="1" kern="0" dirty="0" smtClean="0">
                <a:solidFill>
                  <a:prstClr val="black">
                    <a:hueOff val="0"/>
                    <a:satOff val="0"/>
                    <a:lumOff val="0"/>
                    <a:alphaOff val="0"/>
                  </a:prstClr>
                </a:solidFill>
                <a:latin typeface="Calibri"/>
              </a:rPr>
              <a:t> or </a:t>
            </a:r>
          </a:p>
          <a:p>
            <a:pPr fontAlgn="auto">
              <a:spcBef>
                <a:spcPts val="0"/>
              </a:spcBef>
              <a:spcAft>
                <a:spcPts val="0"/>
              </a:spcAft>
              <a:defRPr/>
            </a:pPr>
            <a:r>
              <a:rPr lang="en-US" sz="1200" b="1" kern="0" dirty="0">
                <a:solidFill>
                  <a:prstClr val="black">
                    <a:hueOff val="0"/>
                    <a:satOff val="0"/>
                    <a:lumOff val="0"/>
                    <a:alphaOff val="0"/>
                  </a:prstClr>
                </a:solidFill>
                <a:latin typeface="Calibri"/>
              </a:rPr>
              <a:t> </a:t>
            </a:r>
            <a:r>
              <a:rPr lang="en-US" sz="1200" b="1" kern="0" dirty="0" smtClean="0">
                <a:solidFill>
                  <a:prstClr val="black">
                    <a:hueOff val="0"/>
                    <a:satOff val="0"/>
                    <a:lumOff val="0"/>
                    <a:alphaOff val="0"/>
                  </a:prstClr>
                </a:solidFill>
                <a:latin typeface="Calibri"/>
              </a:rPr>
              <a:t> Manual Creation</a:t>
            </a:r>
            <a:endParaRPr lang="en-US" sz="1200" b="1" kern="0" dirty="0">
              <a:solidFill>
                <a:prstClr val="black">
                  <a:hueOff val="0"/>
                  <a:satOff val="0"/>
                  <a:lumOff val="0"/>
                  <a:alphaOff val="0"/>
                </a:prstClr>
              </a:solidFill>
              <a:latin typeface="Calibri"/>
            </a:endParaRPr>
          </a:p>
          <a:p>
            <a:pPr marL="57150" indent="-57150" fontAlgn="auto">
              <a:spcBef>
                <a:spcPts val="0"/>
              </a:spcBef>
              <a:spcAft>
                <a:spcPts val="0"/>
              </a:spcAft>
              <a:buFont typeface="Arial" pitchFamily="34" charset="0"/>
              <a:buChar char="•"/>
              <a:defRPr/>
            </a:pPr>
            <a:r>
              <a:rPr lang="en-US" sz="1200" b="1" kern="0" dirty="0">
                <a:solidFill>
                  <a:prstClr val="black">
                    <a:hueOff val="0"/>
                    <a:satOff val="0"/>
                    <a:lumOff val="0"/>
                    <a:alphaOff val="0"/>
                  </a:prstClr>
                </a:solidFill>
                <a:latin typeface="Calibri"/>
              </a:rPr>
              <a:t>DBR </a:t>
            </a:r>
            <a:r>
              <a:rPr lang="en-US" sz="1200" b="1" kern="0" dirty="0" smtClean="0">
                <a:solidFill>
                  <a:prstClr val="black">
                    <a:hueOff val="0"/>
                    <a:satOff val="0"/>
                    <a:lumOff val="0"/>
                    <a:alphaOff val="0"/>
                  </a:prstClr>
                </a:solidFill>
                <a:latin typeface="Calibri"/>
              </a:rPr>
              <a:t>Crosswalk</a:t>
            </a:r>
            <a:endParaRPr lang="en-US" sz="1200" b="1" kern="0" dirty="0">
              <a:solidFill>
                <a:prstClr val="black">
                  <a:hueOff val="0"/>
                  <a:satOff val="0"/>
                  <a:lumOff val="0"/>
                  <a:alphaOff val="0"/>
                </a:prstClr>
              </a:solidFill>
              <a:latin typeface="Calibri"/>
            </a:endParaRPr>
          </a:p>
        </p:txBody>
      </p:sp>
      <p:sp>
        <p:nvSpPr>
          <p:cNvPr id="31" name="Rounded Rectangle 30"/>
          <p:cNvSpPr/>
          <p:nvPr/>
        </p:nvSpPr>
        <p:spPr>
          <a:xfrm>
            <a:off x="5944104" y="2048060"/>
            <a:ext cx="1599692" cy="377799"/>
          </a:xfrm>
          <a:prstGeom prst="roundRect">
            <a:avLst/>
          </a:prstGeom>
          <a:solidFill>
            <a:sysClr val="window" lastClr="FFFFFF"/>
          </a:solidFill>
          <a:ln w="25400" cap="flat" cmpd="sng" algn="ctr">
            <a:solidFill>
              <a:srgbClr val="4F81BD">
                <a:shade val="50000"/>
              </a:srgbClr>
            </a:solidFill>
            <a:prstDash val="solid"/>
          </a:ln>
          <a:effectLst/>
        </p:spPr>
        <p:txBody>
          <a:bodyPr rtlCol="0" anchor="t"/>
          <a:lstStyle/>
          <a:p>
            <a:pPr marL="57150" indent="-57150" algn="ctr" fontAlgn="auto">
              <a:spcBef>
                <a:spcPts val="600"/>
              </a:spcBef>
              <a:spcAft>
                <a:spcPts val="600"/>
              </a:spcAft>
              <a:buFont typeface="Arial" pitchFamily="34" charset="0"/>
              <a:buChar char="•"/>
              <a:defRPr/>
            </a:pPr>
            <a:r>
              <a:rPr lang="en-US" sz="1200" b="1" kern="0" dirty="0">
                <a:solidFill>
                  <a:prstClr val="black">
                    <a:hueOff val="0"/>
                    <a:satOff val="0"/>
                    <a:lumOff val="0"/>
                    <a:alphaOff val="0"/>
                  </a:prstClr>
                </a:solidFill>
                <a:latin typeface="Calibri"/>
              </a:rPr>
              <a:t>DBR </a:t>
            </a:r>
            <a:r>
              <a:rPr lang="en-US" sz="1200" b="1" kern="0" dirty="0" smtClean="0">
                <a:solidFill>
                  <a:prstClr val="black">
                    <a:hueOff val="0"/>
                    <a:satOff val="0"/>
                    <a:lumOff val="0"/>
                    <a:alphaOff val="0"/>
                  </a:prstClr>
                </a:solidFill>
                <a:latin typeface="Calibri"/>
              </a:rPr>
              <a:t>Summarization</a:t>
            </a:r>
            <a:endParaRPr lang="en-US" sz="1200" b="1" kern="0" dirty="0">
              <a:solidFill>
                <a:prstClr val="black">
                  <a:hueOff val="0"/>
                  <a:satOff val="0"/>
                  <a:lumOff val="0"/>
                  <a:alphaOff val="0"/>
                </a:prstClr>
              </a:solidFill>
              <a:latin typeface="Calibri"/>
            </a:endParaRPr>
          </a:p>
        </p:txBody>
      </p:sp>
      <p:sp>
        <p:nvSpPr>
          <p:cNvPr id="32" name="Rounded Rectangle 31"/>
          <p:cNvSpPr/>
          <p:nvPr/>
        </p:nvSpPr>
        <p:spPr>
          <a:xfrm>
            <a:off x="5960741" y="3949556"/>
            <a:ext cx="1583055" cy="716345"/>
          </a:xfrm>
          <a:prstGeom prst="roundRect">
            <a:avLst/>
          </a:prstGeom>
          <a:solidFill>
            <a:sysClr val="window" lastClr="FFFFFF"/>
          </a:solidFill>
          <a:ln w="25400" cap="flat" cmpd="sng" algn="ctr">
            <a:solidFill>
              <a:srgbClr val="4F81BD">
                <a:shade val="50000"/>
              </a:srgbClr>
            </a:solidFill>
            <a:prstDash val="solid"/>
          </a:ln>
          <a:effectLst/>
        </p:spPr>
        <p:txBody>
          <a:bodyPr rtlCol="0" anchor="t"/>
          <a:lstStyle/>
          <a:p>
            <a:pPr marL="57150" indent="-57150" fontAlgn="auto">
              <a:spcBef>
                <a:spcPts val="0"/>
              </a:spcBef>
              <a:spcAft>
                <a:spcPts val="0"/>
              </a:spcAft>
              <a:buFont typeface="Arial" pitchFamily="34" charset="0"/>
              <a:buChar char="•"/>
              <a:defRPr/>
            </a:pPr>
            <a:r>
              <a:rPr lang="en-US" sz="1200" b="1" kern="0" dirty="0" smtClean="0">
                <a:solidFill>
                  <a:prstClr val="black">
                    <a:hueOff val="0"/>
                    <a:satOff val="0"/>
                    <a:lumOff val="0"/>
                    <a:alphaOff val="0"/>
                  </a:prstClr>
                </a:solidFill>
                <a:latin typeface="Calibri"/>
              </a:rPr>
              <a:t>Credit </a:t>
            </a:r>
            <a:r>
              <a:rPr lang="en-US" sz="1200" b="1" kern="0" dirty="0">
                <a:solidFill>
                  <a:prstClr val="black">
                    <a:hueOff val="0"/>
                    <a:satOff val="0"/>
                    <a:lumOff val="0"/>
                    <a:alphaOff val="0"/>
                  </a:prstClr>
                </a:solidFill>
                <a:latin typeface="Calibri"/>
              </a:rPr>
              <a:t>Application</a:t>
            </a:r>
          </a:p>
          <a:p>
            <a:pPr marL="57150" indent="-57150" fontAlgn="auto">
              <a:spcBef>
                <a:spcPts val="0"/>
              </a:spcBef>
              <a:spcAft>
                <a:spcPts val="0"/>
              </a:spcAft>
              <a:buFont typeface="Arial" pitchFamily="34" charset="0"/>
              <a:buChar char="•"/>
              <a:defRPr/>
            </a:pPr>
            <a:r>
              <a:rPr lang="en-US" sz="1200" b="1" kern="0" dirty="0" smtClean="0">
                <a:solidFill>
                  <a:prstClr val="black">
                    <a:hueOff val="0"/>
                    <a:satOff val="0"/>
                    <a:lumOff val="0"/>
                    <a:alphaOff val="0"/>
                  </a:prstClr>
                </a:solidFill>
                <a:latin typeface="Calibri"/>
              </a:rPr>
              <a:t>IPACOUT</a:t>
            </a:r>
            <a:endParaRPr lang="en-US" sz="1200" b="1" kern="0" dirty="0">
              <a:solidFill>
                <a:prstClr val="black">
                  <a:hueOff val="0"/>
                  <a:satOff val="0"/>
                  <a:lumOff val="0"/>
                  <a:alphaOff val="0"/>
                </a:prstClr>
              </a:solidFill>
              <a:latin typeface="Calibri"/>
            </a:endParaRPr>
          </a:p>
          <a:p>
            <a:pPr marL="57150" indent="-57150" fontAlgn="auto">
              <a:spcBef>
                <a:spcPts val="0"/>
              </a:spcBef>
              <a:spcAft>
                <a:spcPts val="0"/>
              </a:spcAft>
              <a:buFont typeface="Arial" pitchFamily="34" charset="0"/>
              <a:buChar char="•"/>
              <a:defRPr/>
            </a:pPr>
            <a:r>
              <a:rPr lang="en-US" sz="1200" b="1" kern="0" dirty="0" smtClean="0">
                <a:solidFill>
                  <a:prstClr val="black">
                    <a:hueOff val="0"/>
                    <a:satOff val="0"/>
                    <a:lumOff val="0"/>
                    <a:alphaOff val="0"/>
                  </a:prstClr>
                </a:solidFill>
                <a:latin typeface="Calibri"/>
              </a:rPr>
              <a:t>ARBILLGEN</a:t>
            </a:r>
            <a:endParaRPr lang="en-US" sz="1200" b="1" kern="0" dirty="0">
              <a:solidFill>
                <a:prstClr val="black">
                  <a:hueOff val="0"/>
                  <a:satOff val="0"/>
                  <a:lumOff val="0"/>
                  <a:alphaOff val="0"/>
                </a:prstClr>
              </a:solidFill>
              <a:latin typeface="Calibri"/>
            </a:endParaRPr>
          </a:p>
        </p:txBody>
      </p:sp>
      <p:sp>
        <p:nvSpPr>
          <p:cNvPr id="33" name="Rounded Rectangle 32"/>
          <p:cNvSpPr/>
          <p:nvPr/>
        </p:nvSpPr>
        <p:spPr>
          <a:xfrm>
            <a:off x="1228273" y="3949557"/>
            <a:ext cx="1242788" cy="513588"/>
          </a:xfrm>
          <a:prstGeom prst="roundRect">
            <a:avLst/>
          </a:prstGeom>
          <a:solidFill>
            <a:sysClr val="window" lastClr="FFFFFF"/>
          </a:solidFill>
          <a:ln w="25400" cap="flat" cmpd="sng" algn="ctr">
            <a:solidFill>
              <a:srgbClr val="4F81BD">
                <a:shade val="50000"/>
              </a:srgbClr>
            </a:solidFill>
            <a:prstDash val="solid"/>
          </a:ln>
          <a:effectLst/>
        </p:spPr>
        <p:txBody>
          <a:bodyPr rtlCol="0" anchor="t"/>
          <a:lstStyle/>
          <a:p>
            <a:pPr marL="57150" indent="-57150" fontAlgn="auto">
              <a:spcBef>
                <a:spcPts val="0"/>
              </a:spcBef>
              <a:spcAft>
                <a:spcPts val="0"/>
              </a:spcAft>
              <a:buFont typeface="Arial" pitchFamily="34" charset="0"/>
              <a:buChar char="•"/>
              <a:defRPr/>
            </a:pPr>
            <a:r>
              <a:rPr lang="en-US" sz="1200" b="1" kern="0" dirty="0" smtClean="0">
                <a:solidFill>
                  <a:prstClr val="black">
                    <a:hueOff val="0"/>
                    <a:satOff val="0"/>
                    <a:lumOff val="0"/>
                    <a:alphaOff val="0"/>
                  </a:prstClr>
                </a:solidFill>
                <a:latin typeface="Calibri"/>
              </a:rPr>
              <a:t>AROVERDUE</a:t>
            </a:r>
          </a:p>
          <a:p>
            <a:pPr marL="57150" indent="-57150" fontAlgn="auto">
              <a:spcBef>
                <a:spcPts val="0"/>
              </a:spcBef>
              <a:spcAft>
                <a:spcPts val="0"/>
              </a:spcAft>
              <a:buFont typeface="Arial" pitchFamily="34" charset="0"/>
              <a:buChar char="•"/>
              <a:defRPr/>
            </a:pPr>
            <a:r>
              <a:rPr lang="en-US" sz="1200" b="1" kern="0" dirty="0" smtClean="0">
                <a:solidFill>
                  <a:prstClr val="black">
                    <a:hueOff val="0"/>
                    <a:satOff val="0"/>
                    <a:lumOff val="0"/>
                    <a:alphaOff val="0"/>
                  </a:prstClr>
                </a:solidFill>
                <a:latin typeface="Calibri"/>
              </a:rPr>
              <a:t>ARDUNNING</a:t>
            </a:r>
            <a:endParaRPr lang="en-US" sz="1200" b="1" kern="0" dirty="0">
              <a:solidFill>
                <a:prstClr val="black">
                  <a:hueOff val="0"/>
                  <a:satOff val="0"/>
                  <a:lumOff val="0"/>
                  <a:alphaOff val="0"/>
                </a:prstClr>
              </a:solidFill>
              <a:latin typeface="Calibri"/>
            </a:endParaRPr>
          </a:p>
        </p:txBody>
      </p:sp>
      <p:sp>
        <p:nvSpPr>
          <p:cNvPr id="34" name="Rounded Rectangle 33"/>
          <p:cNvSpPr/>
          <p:nvPr/>
        </p:nvSpPr>
        <p:spPr>
          <a:xfrm>
            <a:off x="1179105" y="5836081"/>
            <a:ext cx="1443091" cy="874009"/>
          </a:xfrm>
          <a:prstGeom prst="roundRect">
            <a:avLst/>
          </a:prstGeom>
          <a:solidFill>
            <a:sysClr val="window" lastClr="FFFFFF"/>
          </a:solidFill>
          <a:ln w="25400" cap="flat" cmpd="sng" algn="ctr">
            <a:solidFill>
              <a:srgbClr val="4F81BD">
                <a:shade val="50000"/>
              </a:srgbClr>
            </a:solidFill>
            <a:prstDash val="solid"/>
          </a:ln>
          <a:effectLst/>
        </p:spPr>
        <p:txBody>
          <a:bodyPr rtlCol="0" anchor="t"/>
          <a:lstStyle/>
          <a:p>
            <a:pPr marL="57150" indent="-57150" fontAlgn="auto">
              <a:spcBef>
                <a:spcPts val="0"/>
              </a:spcBef>
              <a:spcAft>
                <a:spcPts val="0"/>
              </a:spcAft>
              <a:buFont typeface="Arial" pitchFamily="34" charset="0"/>
              <a:buChar char="•"/>
              <a:defRPr/>
            </a:pPr>
            <a:r>
              <a:rPr lang="en-US" sz="1200" b="1" kern="0" dirty="0" smtClean="0">
                <a:solidFill>
                  <a:prstClr val="black">
                    <a:hueOff val="0"/>
                    <a:satOff val="0"/>
                    <a:lumOff val="0"/>
                    <a:alphaOff val="0"/>
                  </a:prstClr>
                </a:solidFill>
                <a:latin typeface="Calibri"/>
              </a:rPr>
              <a:t>IPACIN</a:t>
            </a:r>
          </a:p>
          <a:p>
            <a:pPr marL="57150" indent="-57150" fontAlgn="auto">
              <a:spcBef>
                <a:spcPts val="0"/>
              </a:spcBef>
              <a:spcAft>
                <a:spcPts val="0"/>
              </a:spcAft>
              <a:buFont typeface="Arial" pitchFamily="34" charset="0"/>
              <a:buChar char="•"/>
              <a:defRPr/>
            </a:pPr>
            <a:r>
              <a:rPr lang="en-US" sz="1200" b="1" kern="0" dirty="0" smtClean="0">
                <a:solidFill>
                  <a:prstClr val="black">
                    <a:hueOff val="0"/>
                    <a:satOff val="0"/>
                    <a:lumOff val="0"/>
                    <a:alphaOff val="0"/>
                  </a:prstClr>
                </a:solidFill>
                <a:latin typeface="Calibri"/>
              </a:rPr>
              <a:t>LOCKBOX</a:t>
            </a:r>
          </a:p>
          <a:p>
            <a:pPr marL="57150" indent="-57150" fontAlgn="auto">
              <a:spcBef>
                <a:spcPts val="0"/>
              </a:spcBef>
              <a:spcAft>
                <a:spcPts val="0"/>
              </a:spcAft>
              <a:buFont typeface="Arial" pitchFamily="34" charset="0"/>
              <a:buChar char="•"/>
              <a:defRPr/>
            </a:pPr>
            <a:r>
              <a:rPr lang="en-US" sz="1200" b="1" kern="0" dirty="0" smtClean="0">
                <a:solidFill>
                  <a:prstClr val="black">
                    <a:hueOff val="0"/>
                    <a:satOff val="0"/>
                    <a:lumOff val="0"/>
                    <a:alphaOff val="0"/>
                  </a:prstClr>
                </a:solidFill>
                <a:latin typeface="Calibri"/>
              </a:rPr>
              <a:t>Pay.Gov via CIR</a:t>
            </a:r>
          </a:p>
          <a:p>
            <a:pPr marL="57150" indent="-57150" fontAlgn="auto">
              <a:spcBef>
                <a:spcPts val="0"/>
              </a:spcBef>
              <a:spcAft>
                <a:spcPts val="0"/>
              </a:spcAft>
              <a:buFont typeface="Arial" pitchFamily="34" charset="0"/>
              <a:buChar char="•"/>
              <a:defRPr/>
            </a:pPr>
            <a:r>
              <a:rPr lang="en-US" sz="1200" b="1" kern="0" dirty="0" smtClean="0">
                <a:solidFill>
                  <a:prstClr val="black">
                    <a:hueOff val="0"/>
                    <a:satOff val="0"/>
                    <a:lumOff val="0"/>
                    <a:alphaOff val="0"/>
                  </a:prstClr>
                </a:solidFill>
                <a:latin typeface="Calibri"/>
              </a:rPr>
              <a:t>Manual </a:t>
            </a:r>
          </a:p>
          <a:p>
            <a:pPr marL="57150" indent="-57150" algn="ctr" fontAlgn="auto">
              <a:spcBef>
                <a:spcPts val="0"/>
              </a:spcBef>
              <a:spcAft>
                <a:spcPts val="600"/>
              </a:spcAft>
              <a:buFont typeface="Arial" pitchFamily="34" charset="0"/>
              <a:buChar char="•"/>
              <a:defRPr/>
            </a:pPr>
            <a:endParaRPr lang="en-US" sz="1200" b="1" kern="0" dirty="0">
              <a:solidFill>
                <a:prstClr val="black">
                  <a:hueOff val="0"/>
                  <a:satOff val="0"/>
                  <a:lumOff val="0"/>
                  <a:alphaOff val="0"/>
                </a:prstClr>
              </a:solidFill>
              <a:latin typeface="Calibri"/>
            </a:endParaRPr>
          </a:p>
        </p:txBody>
      </p:sp>
      <p:sp>
        <p:nvSpPr>
          <p:cNvPr id="35" name="Rounded Rectangle 34"/>
          <p:cNvSpPr/>
          <p:nvPr/>
        </p:nvSpPr>
        <p:spPr>
          <a:xfrm>
            <a:off x="3651334" y="5846967"/>
            <a:ext cx="1318818" cy="584128"/>
          </a:xfrm>
          <a:prstGeom prst="roundRect">
            <a:avLst/>
          </a:prstGeom>
          <a:solidFill>
            <a:sysClr val="window" lastClr="FFFFFF"/>
          </a:solidFill>
          <a:ln w="25400" cap="flat" cmpd="sng" algn="ctr">
            <a:solidFill>
              <a:srgbClr val="4F81BD">
                <a:shade val="50000"/>
              </a:srgbClr>
            </a:solidFill>
            <a:prstDash val="solid"/>
          </a:ln>
          <a:effectLst/>
        </p:spPr>
        <p:txBody>
          <a:bodyPr rtlCol="0" anchor="t"/>
          <a:lstStyle/>
          <a:p>
            <a:pPr marL="57150" indent="-57150" fontAlgn="auto">
              <a:spcBef>
                <a:spcPts val="0"/>
              </a:spcBef>
              <a:spcAft>
                <a:spcPts val="0"/>
              </a:spcAft>
              <a:buFont typeface="Arial" pitchFamily="34" charset="0"/>
              <a:buChar char="•"/>
              <a:defRPr/>
            </a:pPr>
            <a:r>
              <a:rPr lang="en-US" sz="1200" b="1" kern="0" dirty="0" smtClean="0">
                <a:solidFill>
                  <a:prstClr val="black">
                    <a:hueOff val="0"/>
                    <a:satOff val="0"/>
                    <a:lumOff val="0"/>
                    <a:alphaOff val="0"/>
                  </a:prstClr>
                </a:solidFill>
                <a:latin typeface="Calibri"/>
              </a:rPr>
              <a:t>IPACIN</a:t>
            </a:r>
          </a:p>
          <a:p>
            <a:pPr marL="57150" indent="-57150" fontAlgn="auto">
              <a:spcBef>
                <a:spcPts val="0"/>
              </a:spcBef>
              <a:spcAft>
                <a:spcPts val="0"/>
              </a:spcAft>
              <a:buFont typeface="Arial" pitchFamily="34" charset="0"/>
              <a:buChar char="•"/>
              <a:defRPr/>
            </a:pPr>
            <a:r>
              <a:rPr lang="en-US" sz="1200" b="1" kern="0" dirty="0" smtClean="0">
                <a:solidFill>
                  <a:prstClr val="black">
                    <a:hueOff val="0"/>
                    <a:satOff val="0"/>
                    <a:lumOff val="0"/>
                    <a:alphaOff val="0"/>
                  </a:prstClr>
                </a:solidFill>
                <a:latin typeface="Calibri"/>
              </a:rPr>
              <a:t>Pay.gov via CIR</a:t>
            </a:r>
            <a:endParaRPr lang="en-US" sz="1200" b="1" kern="0" dirty="0">
              <a:solidFill>
                <a:prstClr val="black">
                  <a:hueOff val="0"/>
                  <a:satOff val="0"/>
                  <a:lumOff val="0"/>
                  <a:alphaOff val="0"/>
                </a:prstClr>
              </a:solidFill>
              <a:latin typeface="Calibri"/>
            </a:endParaRPr>
          </a:p>
        </p:txBody>
      </p:sp>
      <p:sp>
        <p:nvSpPr>
          <p:cNvPr id="36" name="Rounded Rectangle 35"/>
          <p:cNvSpPr/>
          <p:nvPr/>
        </p:nvSpPr>
        <p:spPr>
          <a:xfrm>
            <a:off x="6075051" y="5846967"/>
            <a:ext cx="1443091" cy="863123"/>
          </a:xfrm>
          <a:prstGeom prst="roundRect">
            <a:avLst/>
          </a:prstGeom>
          <a:solidFill>
            <a:sysClr val="window" lastClr="FFFFFF"/>
          </a:solidFill>
          <a:ln w="25400" cap="flat" cmpd="sng" algn="ctr">
            <a:solidFill>
              <a:srgbClr val="4F81BD">
                <a:shade val="50000"/>
              </a:srgbClr>
            </a:solidFill>
            <a:prstDash val="solid"/>
          </a:ln>
          <a:effectLst/>
        </p:spPr>
        <p:txBody>
          <a:bodyPr rtlCol="0" anchor="t"/>
          <a:lstStyle/>
          <a:p>
            <a:pPr marL="57150" indent="-57150" fontAlgn="auto">
              <a:spcBef>
                <a:spcPts val="0"/>
              </a:spcBef>
              <a:spcAft>
                <a:spcPts val="0"/>
              </a:spcAft>
              <a:buFont typeface="Arial" pitchFamily="34" charset="0"/>
              <a:buChar char="•"/>
              <a:defRPr/>
            </a:pPr>
            <a:r>
              <a:rPr lang="en-US" sz="1200" b="1" kern="0" dirty="0">
                <a:solidFill>
                  <a:prstClr val="black">
                    <a:hueOff val="0"/>
                    <a:satOff val="0"/>
                    <a:lumOff val="0"/>
                    <a:alphaOff val="0"/>
                  </a:prstClr>
                </a:solidFill>
                <a:latin typeface="Calibri"/>
              </a:rPr>
              <a:t>ARREFERSEL</a:t>
            </a:r>
            <a:endParaRPr lang="en-US" sz="1200" b="1" kern="0" dirty="0" smtClean="0">
              <a:solidFill>
                <a:prstClr val="black">
                  <a:hueOff val="0"/>
                  <a:satOff val="0"/>
                  <a:lumOff val="0"/>
                  <a:alphaOff val="0"/>
                </a:prstClr>
              </a:solidFill>
              <a:latin typeface="Calibri"/>
            </a:endParaRPr>
          </a:p>
          <a:p>
            <a:pPr marL="57150" indent="-57150" fontAlgn="auto">
              <a:spcBef>
                <a:spcPts val="0"/>
              </a:spcBef>
              <a:spcAft>
                <a:spcPts val="0"/>
              </a:spcAft>
              <a:buFont typeface="Arial" pitchFamily="34" charset="0"/>
              <a:buChar char="•"/>
              <a:defRPr/>
            </a:pPr>
            <a:r>
              <a:rPr lang="en-US" sz="1200" b="1" kern="0" dirty="0">
                <a:solidFill>
                  <a:prstClr val="black">
                    <a:hueOff val="0"/>
                    <a:satOff val="0"/>
                    <a:lumOff val="0"/>
                    <a:alphaOff val="0"/>
                  </a:prstClr>
                </a:solidFill>
                <a:latin typeface="Calibri"/>
              </a:rPr>
              <a:t>ARTREOEX</a:t>
            </a:r>
            <a:endParaRPr lang="en-US" sz="1200" b="1" kern="0" dirty="0" smtClean="0">
              <a:solidFill>
                <a:prstClr val="black">
                  <a:hueOff val="0"/>
                  <a:satOff val="0"/>
                  <a:lumOff val="0"/>
                  <a:alphaOff val="0"/>
                </a:prstClr>
              </a:solidFill>
              <a:latin typeface="Calibri"/>
            </a:endParaRPr>
          </a:p>
          <a:p>
            <a:pPr marL="57150" indent="-57150" fontAlgn="auto">
              <a:spcBef>
                <a:spcPts val="0"/>
              </a:spcBef>
              <a:spcAft>
                <a:spcPts val="0"/>
              </a:spcAft>
              <a:buFont typeface="Arial" pitchFamily="34" charset="0"/>
              <a:buChar char="•"/>
              <a:defRPr/>
            </a:pPr>
            <a:r>
              <a:rPr lang="en-US" sz="1200" b="1" kern="0" dirty="0" smtClean="0">
                <a:solidFill>
                  <a:prstClr val="black">
                    <a:hueOff val="0"/>
                    <a:satOff val="0"/>
                    <a:lumOff val="0"/>
                    <a:alphaOff val="0"/>
                  </a:prstClr>
                </a:solidFill>
                <a:latin typeface="Calibri"/>
              </a:rPr>
              <a:t>IPACIN</a:t>
            </a:r>
          </a:p>
          <a:p>
            <a:pPr marL="57150" indent="-57150" fontAlgn="auto">
              <a:spcBef>
                <a:spcPts val="0"/>
              </a:spcBef>
              <a:spcAft>
                <a:spcPts val="0"/>
              </a:spcAft>
              <a:buFont typeface="Arial" pitchFamily="34" charset="0"/>
              <a:buChar char="•"/>
              <a:defRPr/>
            </a:pPr>
            <a:r>
              <a:rPr lang="en-US" sz="1200" b="1" kern="0" dirty="0" smtClean="0">
                <a:solidFill>
                  <a:prstClr val="black">
                    <a:hueOff val="0"/>
                    <a:satOff val="0"/>
                    <a:lumOff val="0"/>
                    <a:alphaOff val="0"/>
                  </a:prstClr>
                </a:solidFill>
                <a:latin typeface="Calibri"/>
              </a:rPr>
              <a:t>AREOCOLL</a:t>
            </a:r>
          </a:p>
          <a:p>
            <a:pPr marL="57150" indent="-57150" algn="ctr" fontAlgn="auto">
              <a:spcBef>
                <a:spcPts val="0"/>
              </a:spcBef>
              <a:spcAft>
                <a:spcPts val="600"/>
              </a:spcAft>
              <a:buFont typeface="Arial" pitchFamily="34" charset="0"/>
              <a:buChar char="•"/>
              <a:defRPr/>
            </a:pPr>
            <a:endParaRPr lang="en-US" sz="1200" b="1" kern="0" dirty="0">
              <a:solidFill>
                <a:prstClr val="black">
                  <a:hueOff val="0"/>
                  <a:satOff val="0"/>
                  <a:lumOff val="0"/>
                  <a:alphaOff val="0"/>
                </a:prstClr>
              </a:solidFill>
              <a:latin typeface="Calibri"/>
            </a:endParaRPr>
          </a:p>
        </p:txBody>
      </p:sp>
      <p:sp>
        <p:nvSpPr>
          <p:cNvPr id="23" name="Rounded Rectangle 22"/>
          <p:cNvSpPr/>
          <p:nvPr/>
        </p:nvSpPr>
        <p:spPr>
          <a:xfrm>
            <a:off x="3537858" y="3977486"/>
            <a:ext cx="1651518" cy="660483"/>
          </a:xfrm>
          <a:prstGeom prst="roundRect">
            <a:avLst/>
          </a:prstGeom>
          <a:solidFill>
            <a:sysClr val="window" lastClr="FFFFFF"/>
          </a:solidFill>
          <a:ln w="25400" cap="flat" cmpd="sng" algn="ctr">
            <a:solidFill>
              <a:srgbClr val="4F81BD">
                <a:shade val="50000"/>
              </a:srgbClr>
            </a:solidFill>
            <a:prstDash val="solid"/>
          </a:ln>
          <a:effectLst/>
        </p:spPr>
        <p:txBody>
          <a:bodyPr rtlCol="0" anchor="t"/>
          <a:lstStyle/>
          <a:p>
            <a:pPr marL="57150" indent="-57150" fontAlgn="auto">
              <a:spcBef>
                <a:spcPts val="0"/>
              </a:spcBef>
              <a:spcAft>
                <a:spcPts val="0"/>
              </a:spcAft>
              <a:buFont typeface="Arial" pitchFamily="34" charset="0"/>
              <a:buChar char="•"/>
              <a:defRPr/>
            </a:pPr>
            <a:r>
              <a:rPr lang="en-US" sz="1200" b="1" kern="0" dirty="0" smtClean="0">
                <a:solidFill>
                  <a:prstClr val="black">
                    <a:hueOff val="0"/>
                    <a:satOff val="0"/>
                    <a:lumOff val="0"/>
                    <a:alphaOff val="0"/>
                  </a:prstClr>
                </a:solidFill>
                <a:latin typeface="Calibri"/>
              </a:rPr>
              <a:t>Accrual Interface</a:t>
            </a:r>
          </a:p>
          <a:p>
            <a:pPr marL="57150" indent="-57150" fontAlgn="auto">
              <a:spcBef>
                <a:spcPts val="0"/>
              </a:spcBef>
              <a:spcAft>
                <a:spcPts val="0"/>
              </a:spcAft>
              <a:buFont typeface="Arial" pitchFamily="34" charset="0"/>
              <a:buChar char="•"/>
              <a:defRPr/>
            </a:pPr>
            <a:r>
              <a:rPr lang="en-US" sz="1200" b="1" kern="0" dirty="0">
                <a:solidFill>
                  <a:prstClr val="black">
                    <a:hueOff val="0"/>
                    <a:satOff val="0"/>
                    <a:lumOff val="0"/>
                    <a:alphaOff val="0"/>
                  </a:prstClr>
                </a:solidFill>
                <a:latin typeface="Calibri"/>
              </a:rPr>
              <a:t>Mass Import</a:t>
            </a:r>
          </a:p>
          <a:p>
            <a:pPr marL="57150" indent="-57150" fontAlgn="auto">
              <a:spcBef>
                <a:spcPts val="0"/>
              </a:spcBef>
              <a:spcAft>
                <a:spcPts val="0"/>
              </a:spcAft>
              <a:buFont typeface="Arial" pitchFamily="34" charset="0"/>
              <a:buChar char="•"/>
              <a:defRPr/>
            </a:pPr>
            <a:r>
              <a:rPr lang="en-US" sz="1200" b="1" kern="0" dirty="0" smtClean="0">
                <a:solidFill>
                  <a:prstClr val="black">
                    <a:hueOff val="0"/>
                    <a:satOff val="0"/>
                    <a:lumOff val="0"/>
                    <a:alphaOff val="0"/>
                  </a:prstClr>
                </a:solidFill>
                <a:latin typeface="Calibri"/>
              </a:rPr>
              <a:t>Manual Creation</a:t>
            </a:r>
          </a:p>
        </p:txBody>
      </p:sp>
    </p:spTree>
    <p:extLst>
      <p:ext uri="{BB962C8B-B14F-4D97-AF65-F5344CB8AC3E}">
        <p14:creationId xmlns:p14="http://schemas.microsoft.com/office/powerpoint/2010/main" val="2829892992"/>
      </p:ext>
    </p:extLst>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6"/>
          <p:cNvSpPr>
            <a:spLocks noGrp="1" noChangeArrowheads="1"/>
          </p:cNvSpPr>
          <p:nvPr>
            <p:ph type="title"/>
          </p:nvPr>
        </p:nvSpPr>
        <p:spPr/>
        <p:txBody>
          <a:bodyPr/>
          <a:lstStyle/>
          <a:p>
            <a:pPr eaLnBrk="1" hangingPunct="1"/>
            <a:r>
              <a:rPr lang="en-US" dirty="0" smtClean="0"/>
              <a:t>Correspondence </a:t>
            </a:r>
          </a:p>
        </p:txBody>
      </p:sp>
      <p:sp>
        <p:nvSpPr>
          <p:cNvPr id="8195" name="Rectangle 7"/>
          <p:cNvSpPr>
            <a:spLocks noGrp="1" noChangeArrowheads="1"/>
          </p:cNvSpPr>
          <p:nvPr>
            <p:ph idx="1"/>
          </p:nvPr>
        </p:nvSpPr>
        <p:spPr>
          <a:xfrm>
            <a:off x="671512" y="1471550"/>
            <a:ext cx="8472488" cy="4711700"/>
          </a:xfrm>
        </p:spPr>
        <p:txBody>
          <a:bodyPr/>
          <a:lstStyle/>
          <a:p>
            <a:pPr>
              <a:spcAft>
                <a:spcPts val="600"/>
              </a:spcAft>
            </a:pPr>
            <a:r>
              <a:rPr lang="en-US" sz="2000" dirty="0"/>
              <a:t>Correspondence supports:</a:t>
            </a:r>
          </a:p>
          <a:p>
            <a:pPr lvl="1">
              <a:spcAft>
                <a:spcPts val="600"/>
              </a:spcAft>
            </a:pPr>
            <a:r>
              <a:rPr lang="en-US" sz="1800" dirty="0" smtClean="0"/>
              <a:t>Communication </a:t>
            </a:r>
            <a:r>
              <a:rPr lang="en-US" sz="1800" dirty="0"/>
              <a:t>between GSA and Customers using Pegasys and </a:t>
            </a:r>
            <a:r>
              <a:rPr lang="en-US" sz="1800" b="1" dirty="0"/>
              <a:t>VCSS</a:t>
            </a:r>
          </a:p>
          <a:p>
            <a:pPr lvl="1">
              <a:spcAft>
                <a:spcPts val="600"/>
              </a:spcAft>
            </a:pPr>
            <a:r>
              <a:rPr lang="en-US" sz="1800" dirty="0" smtClean="0"/>
              <a:t>The </a:t>
            </a:r>
            <a:r>
              <a:rPr lang="en-US" sz="1800" dirty="0"/>
              <a:t>ability to </a:t>
            </a:r>
            <a:r>
              <a:rPr lang="en-US" sz="1800" b="1" dirty="0"/>
              <a:t>add attachments</a:t>
            </a:r>
            <a:r>
              <a:rPr lang="en-US" sz="1800" dirty="0"/>
              <a:t> to the correspondence record</a:t>
            </a:r>
            <a:endParaRPr lang="en-US" sz="1800" dirty="0" smtClean="0"/>
          </a:p>
          <a:p>
            <a:pPr>
              <a:spcAft>
                <a:spcPts val="1200"/>
              </a:spcAft>
            </a:pPr>
            <a:endParaRPr lang="en-US" sz="1050" dirty="0" smtClean="0"/>
          </a:p>
          <a:p>
            <a:pPr>
              <a:spcAft>
                <a:spcPts val="600"/>
              </a:spcAft>
            </a:pPr>
            <a:r>
              <a:rPr lang="en-US" sz="2000" dirty="0"/>
              <a:t>Correspondence provides GSA with the ability to:</a:t>
            </a:r>
          </a:p>
          <a:p>
            <a:pPr lvl="1">
              <a:spcAft>
                <a:spcPts val="0"/>
              </a:spcAft>
            </a:pPr>
            <a:r>
              <a:rPr lang="en-US" sz="1800" u="sng" dirty="0"/>
              <a:t>Initiate</a:t>
            </a:r>
            <a:r>
              <a:rPr lang="en-US" sz="1800" dirty="0"/>
              <a:t> communication with the customer</a:t>
            </a:r>
          </a:p>
          <a:p>
            <a:pPr lvl="1">
              <a:spcAft>
                <a:spcPts val="0"/>
              </a:spcAft>
            </a:pPr>
            <a:r>
              <a:rPr lang="en-US" sz="1800" u="sng" dirty="0"/>
              <a:t>Record</a:t>
            </a:r>
            <a:r>
              <a:rPr lang="en-US" sz="1800" dirty="0"/>
              <a:t> and track customer communication</a:t>
            </a:r>
          </a:p>
          <a:p>
            <a:pPr lvl="1">
              <a:spcAft>
                <a:spcPts val="0"/>
              </a:spcAft>
            </a:pPr>
            <a:r>
              <a:rPr lang="en-US" sz="1800" u="sng" dirty="0"/>
              <a:t>Respond</a:t>
            </a:r>
            <a:r>
              <a:rPr lang="en-US" sz="1800" dirty="0"/>
              <a:t> to customer communication</a:t>
            </a:r>
          </a:p>
          <a:p>
            <a:pPr lvl="1">
              <a:spcAft>
                <a:spcPts val="0"/>
              </a:spcAft>
            </a:pPr>
            <a:endParaRPr lang="en-US" sz="1800" dirty="0"/>
          </a:p>
          <a:p>
            <a:pPr>
              <a:spcAft>
                <a:spcPts val="600"/>
              </a:spcAft>
            </a:pPr>
            <a:r>
              <a:rPr lang="en-US" sz="2000" dirty="0"/>
              <a:t>Two Sources of Correspondence</a:t>
            </a:r>
          </a:p>
          <a:p>
            <a:pPr lvl="1">
              <a:spcAft>
                <a:spcPts val="0"/>
              </a:spcAft>
            </a:pPr>
            <a:r>
              <a:rPr lang="en-US" sz="1800" dirty="0"/>
              <a:t>VCSS: </a:t>
            </a:r>
            <a:r>
              <a:rPr lang="en-US" sz="1800" b="1" dirty="0"/>
              <a:t>Customer </a:t>
            </a:r>
            <a:r>
              <a:rPr lang="en-US" sz="1800" b="1" dirty="0" smtClean="0"/>
              <a:t>initiated</a:t>
            </a:r>
            <a:r>
              <a:rPr lang="en-US" sz="1800" dirty="0" smtClean="0"/>
              <a:t> (not applicable to internal billing)</a:t>
            </a:r>
            <a:endParaRPr lang="en-US" sz="1800" b="1" dirty="0"/>
          </a:p>
          <a:p>
            <a:pPr lvl="1">
              <a:spcAft>
                <a:spcPts val="0"/>
              </a:spcAft>
            </a:pPr>
            <a:r>
              <a:rPr lang="en-US" sz="1800" dirty="0"/>
              <a:t>Pegasys </a:t>
            </a:r>
            <a:r>
              <a:rPr lang="en-US" sz="1800" b="1" dirty="0"/>
              <a:t>user-entered</a:t>
            </a:r>
            <a:r>
              <a:rPr lang="en-US" sz="1800" dirty="0"/>
              <a:t> correspondence</a:t>
            </a:r>
          </a:p>
          <a:p>
            <a:endParaRPr lang="en-US" sz="1800" dirty="0" smtClean="0"/>
          </a:p>
        </p:txBody>
      </p:sp>
      <p:sp>
        <p:nvSpPr>
          <p:cNvPr id="8196" name="Footer Placeholder 3"/>
          <p:cNvSpPr>
            <a:spLocks noGrp="1"/>
          </p:cNvSpPr>
          <p:nvPr>
            <p:ph type="ftr" sz="quarter" idx="10"/>
          </p:nvPr>
        </p:nvSpPr>
        <p:spPr>
          <a:noFill/>
        </p:spPr>
        <p:txBody>
          <a:bodyPr/>
          <a:lstStyle/>
          <a:p>
            <a:r>
              <a:rPr lang="en-US" dirty="0" smtClean="0"/>
              <a:t>CGI Federal Proprietary and Confidential</a:t>
            </a:r>
          </a:p>
        </p:txBody>
      </p:sp>
      <p:sp>
        <p:nvSpPr>
          <p:cNvPr id="8197" name="Slide Number Placeholder 4"/>
          <p:cNvSpPr>
            <a:spLocks noGrp="1"/>
          </p:cNvSpPr>
          <p:nvPr>
            <p:ph type="sldNum" sz="quarter" idx="11"/>
          </p:nvPr>
        </p:nvSpPr>
        <p:spPr>
          <a:noFill/>
        </p:spPr>
        <p:txBody>
          <a:bodyPr/>
          <a:lstStyle/>
          <a:p>
            <a:fld id="{45CA2CB0-A36A-4D72-9963-133BB11F8344}" type="slidenum">
              <a:rPr lang="en-US"/>
              <a:pPr/>
              <a:t>180</a:t>
            </a:fld>
            <a:endParaRPr lang="en-US" dirty="0"/>
          </a:p>
        </p:txBody>
      </p:sp>
    </p:spTree>
    <p:extLst>
      <p:ext uri="{BB962C8B-B14F-4D97-AF65-F5344CB8AC3E}">
        <p14:creationId xmlns:p14="http://schemas.microsoft.com/office/powerpoint/2010/main" val="2374429080"/>
      </p:ext>
    </p:extLst>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bwMode="auto">
          <a:xfrm>
            <a:off x="7836195" y="6030243"/>
            <a:ext cx="1169582" cy="794783"/>
          </a:xfrm>
          <a:prstGeom prst="rect">
            <a:avLst/>
          </a:pr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2" name="Title 1"/>
          <p:cNvSpPr>
            <a:spLocks noGrp="1"/>
          </p:cNvSpPr>
          <p:nvPr>
            <p:ph type="title"/>
          </p:nvPr>
        </p:nvSpPr>
        <p:spPr>
          <a:xfrm>
            <a:off x="455613" y="331788"/>
            <a:ext cx="8498382" cy="563562"/>
          </a:xfrm>
        </p:spPr>
        <p:txBody>
          <a:bodyPr/>
          <a:lstStyle/>
          <a:p>
            <a:r>
              <a:rPr lang="en-US" dirty="0"/>
              <a:t>Internal Voucher – </a:t>
            </a:r>
            <a:r>
              <a:rPr lang="en-US" dirty="0" smtClean="0"/>
              <a:t>Document-Level Correspondence </a:t>
            </a:r>
            <a:endParaRPr lang="en-US" dirty="0"/>
          </a:p>
        </p:txBody>
      </p:sp>
      <p:sp>
        <p:nvSpPr>
          <p:cNvPr id="5" name="Slide Number Placeholder 4"/>
          <p:cNvSpPr>
            <a:spLocks noGrp="1"/>
          </p:cNvSpPr>
          <p:nvPr>
            <p:ph type="sldNum" sz="quarter" idx="11"/>
          </p:nvPr>
        </p:nvSpPr>
        <p:spPr/>
        <p:txBody>
          <a:bodyPr/>
          <a:lstStyle/>
          <a:p>
            <a:pPr>
              <a:defRPr/>
            </a:pPr>
            <a:fld id="{5842F1FC-5FDD-41D6-BAD6-160FC7BE3BC4}" type="slidenum">
              <a:rPr lang="en-US" smtClean="0"/>
              <a:pPr>
                <a:defRPr/>
              </a:pPr>
              <a:t>181</a:t>
            </a:fld>
            <a:endParaRPr lang="en-US" dirty="0"/>
          </a:p>
        </p:txBody>
      </p:sp>
      <p:pic>
        <p:nvPicPr>
          <p:cNvPr id="4403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6686" y="1170648"/>
            <a:ext cx="7181850" cy="3400425"/>
          </a:xfrm>
          <a:prstGeom prst="rect">
            <a:avLst/>
          </a:prstGeom>
          <a:noFill/>
          <a:ln w="31750">
            <a:solidFill>
              <a:schemeClr val="tx1"/>
            </a:solidFill>
            <a:miter lim="800000"/>
            <a:headEnd/>
            <a:tailEnd/>
          </a:ln>
          <a:effectLst/>
          <a:extLst>
            <a:ext uri="{909E8E84-426E-40DD-AFC4-6F175D3DCCD1}">
              <a14:hiddenFill xmlns:a14="http://schemas.microsoft.com/office/drawing/2010/main">
                <a:solidFill>
                  <a:schemeClr val="accent1"/>
                </a:solidFill>
              </a14:hiddenFill>
            </a:ext>
          </a:extLst>
        </p:spPr>
      </p:pic>
      <p:sp>
        <p:nvSpPr>
          <p:cNvPr id="3" name="Right Arrow 2"/>
          <p:cNvSpPr/>
          <p:nvPr/>
        </p:nvSpPr>
        <p:spPr bwMode="auto">
          <a:xfrm>
            <a:off x="4607627" y="1638792"/>
            <a:ext cx="605642" cy="296883"/>
          </a:xfrm>
          <a:prstGeom prst="rightArrow">
            <a:avLst/>
          </a:prstGeom>
          <a:solidFill>
            <a:srgbClr val="ED171F"/>
          </a:solidFill>
          <a:ln w="9525" cap="flat" cmpd="sng" algn="ctr">
            <a:noFill/>
            <a:prstDash val="solid"/>
            <a:round/>
            <a:headEnd type="none" w="med" len="med"/>
            <a:tailEnd type="none" w="med" len="med"/>
          </a:ln>
          <a:effectLst/>
          <a:scene3d>
            <a:camera prst="orthographicFront">
              <a:rot lat="0" lon="0" rev="18300000"/>
            </a:camera>
            <a:lightRig rig="threePt" dir="t"/>
          </a:scene3d>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pic>
        <p:nvPicPr>
          <p:cNvPr id="4710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37721" y="2059989"/>
            <a:ext cx="5541586" cy="4293310"/>
          </a:xfrm>
          <a:prstGeom prst="rect">
            <a:avLst/>
          </a:prstGeom>
          <a:noFill/>
          <a:ln w="28575">
            <a:solidFill>
              <a:srgbClr val="FF0000"/>
            </a:solidFill>
            <a:miter lim="800000"/>
            <a:headEnd/>
            <a:tailEnd/>
          </a:ln>
          <a:extLst>
            <a:ext uri="{909E8E84-426E-40DD-AFC4-6F175D3DCCD1}">
              <a14:hiddenFill xmlns:a14="http://schemas.microsoft.com/office/drawing/2010/main">
                <a:solidFill>
                  <a:schemeClr val="accent1"/>
                </a:solidFill>
              </a14:hiddenFill>
            </a:ext>
          </a:extLst>
        </p:spPr>
      </p:pic>
      <p:sp>
        <p:nvSpPr>
          <p:cNvPr id="8" name="Footer Placeholder 3"/>
          <p:cNvSpPr>
            <a:spLocks noGrp="1"/>
          </p:cNvSpPr>
          <p:nvPr>
            <p:ph type="ftr" sz="quarter" idx="10"/>
          </p:nvPr>
        </p:nvSpPr>
        <p:spPr>
          <a:xfrm>
            <a:off x="457200" y="6553200"/>
            <a:ext cx="7010400" cy="304800"/>
          </a:xfrm>
          <a:noFill/>
        </p:spPr>
        <p:txBody>
          <a:bodyPr/>
          <a:lstStyle/>
          <a:p>
            <a:r>
              <a:rPr lang="en-US" dirty="0" smtClean="0"/>
              <a:t>CGI Federal Proprietary and Confidential</a:t>
            </a:r>
          </a:p>
        </p:txBody>
      </p:sp>
    </p:spTree>
    <p:extLst>
      <p:ext uri="{BB962C8B-B14F-4D97-AF65-F5344CB8AC3E}">
        <p14:creationId xmlns:p14="http://schemas.microsoft.com/office/powerpoint/2010/main" val="3941654746"/>
      </p:ext>
    </p:extLst>
  </p:cSld>
  <p:clrMapOvr>
    <a:masterClrMapping/>
  </p:clrMapOvr>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613" y="331788"/>
            <a:ext cx="8391504" cy="563562"/>
          </a:xfrm>
        </p:spPr>
        <p:txBody>
          <a:bodyPr/>
          <a:lstStyle/>
          <a:p>
            <a:r>
              <a:rPr lang="en-US" dirty="0" smtClean="0"/>
              <a:t>Internal Voucher – </a:t>
            </a:r>
            <a:r>
              <a:rPr lang="en-US" dirty="0"/>
              <a:t>Document Types</a:t>
            </a:r>
          </a:p>
        </p:txBody>
      </p:sp>
      <p:sp>
        <p:nvSpPr>
          <p:cNvPr id="3" name="Content Placeholder 2"/>
          <p:cNvSpPr>
            <a:spLocks noGrp="1"/>
          </p:cNvSpPr>
          <p:nvPr>
            <p:ph idx="1"/>
          </p:nvPr>
        </p:nvSpPr>
        <p:spPr>
          <a:xfrm>
            <a:off x="712788" y="1270660"/>
            <a:ext cx="8229600" cy="4863440"/>
          </a:xfrm>
        </p:spPr>
        <p:txBody>
          <a:bodyPr/>
          <a:lstStyle/>
          <a:p>
            <a:pPr marL="0" indent="0">
              <a:buNone/>
            </a:pPr>
            <a:r>
              <a:rPr lang="en-US" sz="2400" dirty="0" smtClean="0"/>
              <a:t>Billing Vehicle: Standard DBR</a:t>
            </a:r>
            <a:endParaRPr lang="en-US" sz="2400" dirty="0"/>
          </a:p>
        </p:txBody>
      </p:sp>
      <p:sp>
        <p:nvSpPr>
          <p:cNvPr id="4" name="Footer Placeholder 3"/>
          <p:cNvSpPr>
            <a:spLocks noGrp="1"/>
          </p:cNvSpPr>
          <p:nvPr>
            <p:ph type="ftr" sz="quarter" idx="10"/>
          </p:nvPr>
        </p:nvSpPr>
        <p:spPr/>
        <p:txBody>
          <a:bodyPr/>
          <a:lstStyle/>
          <a:p>
            <a:pPr>
              <a:defRPr/>
            </a:pPr>
            <a:r>
              <a:rPr lang="en-US" dirty="0" smtClean="0"/>
              <a:t>CGI Federal Proprietary and Confidential</a:t>
            </a:r>
            <a:endParaRPr lang="en-US" dirty="0"/>
          </a:p>
        </p:txBody>
      </p:sp>
      <p:sp>
        <p:nvSpPr>
          <p:cNvPr id="5" name="Slide Number Placeholder 4"/>
          <p:cNvSpPr>
            <a:spLocks noGrp="1"/>
          </p:cNvSpPr>
          <p:nvPr>
            <p:ph type="sldNum" sz="quarter" idx="11"/>
          </p:nvPr>
        </p:nvSpPr>
        <p:spPr/>
        <p:txBody>
          <a:bodyPr/>
          <a:lstStyle/>
          <a:p>
            <a:pPr>
              <a:defRPr/>
            </a:pPr>
            <a:fld id="{5842F1FC-5FDD-41D6-BAD6-160FC7BE3BC4}" type="slidenum">
              <a:rPr lang="en-US" smtClean="0"/>
              <a:pPr>
                <a:defRPr/>
              </a:pPr>
              <a:t>182</a:t>
            </a:fld>
            <a:endParaRPr lang="en-US" dirty="0"/>
          </a:p>
        </p:txBody>
      </p:sp>
      <p:graphicFrame>
        <p:nvGraphicFramePr>
          <p:cNvPr id="6" name="Content Placeholder 7"/>
          <p:cNvGraphicFramePr>
            <a:graphicFrameLocks/>
          </p:cNvGraphicFramePr>
          <p:nvPr>
            <p:extLst>
              <p:ext uri="{D42A27DB-BD31-4B8C-83A1-F6EECF244321}">
                <p14:modId xmlns:p14="http://schemas.microsoft.com/office/powerpoint/2010/main" val="1454237340"/>
              </p:ext>
            </p:extLst>
          </p:nvPr>
        </p:nvGraphicFramePr>
        <p:xfrm>
          <a:off x="724664" y="2232563"/>
          <a:ext cx="8043809" cy="1841269"/>
        </p:xfrm>
        <a:graphic>
          <a:graphicData uri="http://schemas.openxmlformats.org/drawingml/2006/table">
            <a:tbl>
              <a:tblPr firstRow="1" bandRow="1">
                <a:tableStyleId>{21E4AEA4-8DFA-4A89-87EB-49C32662AFE0}</a:tableStyleId>
              </a:tblPr>
              <a:tblGrid>
                <a:gridCol w="1448521"/>
                <a:gridCol w="1413164"/>
                <a:gridCol w="5182124"/>
              </a:tblGrid>
              <a:tr h="35625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500" b="1" kern="1200" dirty="0" smtClean="0">
                          <a:solidFill>
                            <a:schemeClr val="lt1"/>
                          </a:solidFill>
                          <a:latin typeface="+mn-lt"/>
                          <a:ea typeface="+mn-ea"/>
                          <a:cs typeface="+mn-cs"/>
                        </a:rPr>
                        <a:t>Business</a:t>
                      </a:r>
                      <a:r>
                        <a:rPr lang="en-US" sz="1500" b="1" kern="1200" baseline="0" dirty="0" smtClean="0">
                          <a:solidFill>
                            <a:schemeClr val="lt1"/>
                          </a:solidFill>
                          <a:latin typeface="+mn-lt"/>
                          <a:ea typeface="+mn-ea"/>
                          <a:cs typeface="+mn-cs"/>
                        </a:rPr>
                        <a:t> Line</a:t>
                      </a:r>
                      <a:endParaRPr lang="en-US" sz="1500" b="1" kern="1200" dirty="0" smtClean="0">
                        <a:solidFill>
                          <a:schemeClr val="tx1"/>
                        </a:solidFill>
                        <a:latin typeface="+mn-lt"/>
                        <a:ea typeface="+mn-ea"/>
                        <a:cs typeface="+mn-cs"/>
                      </a:endParaRPr>
                    </a:p>
                  </a:txBody>
                  <a:tcPr anchor="ctr"/>
                </a:tc>
                <a:tc>
                  <a:txBody>
                    <a:bodyPr/>
                    <a:lstStyle/>
                    <a:p>
                      <a:pPr algn="ctr"/>
                      <a:r>
                        <a:rPr lang="en-US" sz="1500" kern="1200" dirty="0" smtClean="0"/>
                        <a:t>Document Type</a:t>
                      </a:r>
                      <a:endParaRPr lang="en-US" sz="1500" b="1" kern="1200" dirty="0" smtClean="0">
                        <a:solidFill>
                          <a:schemeClr val="tx1"/>
                        </a:solidFill>
                        <a:latin typeface="+mn-lt"/>
                        <a:ea typeface="+mn-ea"/>
                        <a:cs typeface="+mn-cs"/>
                      </a:endParaRPr>
                    </a:p>
                  </a:txBody>
                  <a:tcPr anchor="ctr"/>
                </a:tc>
                <a:tc>
                  <a:txBody>
                    <a:bodyPr/>
                    <a:lstStyle/>
                    <a:p>
                      <a:pPr algn="ctr" fontAlgn="b"/>
                      <a:r>
                        <a:rPr lang="en-US" sz="1500" u="none" strike="noStrike" dirty="0" smtClean="0"/>
                        <a:t>Name</a:t>
                      </a:r>
                      <a:endParaRPr lang="en-US" sz="1500" b="1" i="0" u="none" strike="noStrike" dirty="0">
                        <a:solidFill>
                          <a:srgbClr val="000000"/>
                        </a:solidFill>
                        <a:latin typeface="Arial"/>
                      </a:endParaRPr>
                    </a:p>
                  </a:txBody>
                  <a:tcPr marL="0" marR="0" marT="0" marB="0" anchor="ctr"/>
                </a:tc>
              </a:tr>
              <a:tr h="308759">
                <a:tc>
                  <a:txBody>
                    <a:bodyPr/>
                    <a:lstStyle/>
                    <a:p>
                      <a:pPr algn="ctr"/>
                      <a:r>
                        <a:rPr lang="en-US" sz="1500" dirty="0" smtClean="0"/>
                        <a:t>ITSWAN</a:t>
                      </a:r>
                      <a:endParaRPr lang="en-US" sz="1500" b="0" kern="1200" dirty="0" smtClean="0">
                        <a:solidFill>
                          <a:schemeClr val="tx1"/>
                        </a:solidFill>
                        <a:latin typeface="+mn-lt"/>
                        <a:ea typeface="+mn-ea"/>
                        <a:cs typeface="+mn-cs"/>
                      </a:endParaRPr>
                    </a:p>
                  </a:txBody>
                  <a:tcPr anchor="ctr"/>
                </a:tc>
                <a:tc>
                  <a:txBody>
                    <a:bodyPr/>
                    <a:lstStyle/>
                    <a:p>
                      <a:pPr algn="ctr"/>
                      <a:r>
                        <a:rPr lang="en-US" sz="1500" b="0" kern="1200" dirty="0" smtClean="0">
                          <a:solidFill>
                            <a:schemeClr val="tx1"/>
                          </a:solidFill>
                          <a:latin typeface="+mn-lt"/>
                          <a:ea typeface="+mn-ea"/>
                          <a:cs typeface="+mn-cs"/>
                        </a:rPr>
                        <a:t>WDV</a:t>
                      </a:r>
                    </a:p>
                  </a:txBody>
                  <a:tcPr anchor="ctr"/>
                </a:tc>
                <a:tc>
                  <a:txBody>
                    <a:bodyPr/>
                    <a:lstStyle/>
                    <a:p>
                      <a:pPr algn="ctr" fontAlgn="b"/>
                      <a:r>
                        <a:rPr lang="en-US" sz="1600" dirty="0" smtClean="0"/>
                        <a:t>ITSWAN NV</a:t>
                      </a:r>
                      <a:endParaRPr lang="en-US" sz="1500" b="0" i="0" u="none" strike="noStrike" dirty="0">
                        <a:solidFill>
                          <a:srgbClr val="000000"/>
                        </a:solidFill>
                        <a:latin typeface="Arial"/>
                      </a:endParaRPr>
                    </a:p>
                  </a:txBody>
                  <a:tcPr marL="0" marR="0" marT="0" marB="0" anchor="ctr"/>
                </a:tc>
              </a:tr>
              <a:tr h="28500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500" dirty="0" smtClean="0"/>
                        <a:t>ITSWAN</a:t>
                      </a:r>
                      <a:endParaRPr lang="en-US" sz="1500" b="0" kern="1200" dirty="0" smtClean="0">
                        <a:solidFill>
                          <a:schemeClr val="tx1"/>
                        </a:solidFill>
                        <a:latin typeface="+mn-lt"/>
                        <a:ea typeface="+mn-ea"/>
                        <a:cs typeface="+mn-cs"/>
                      </a:endParaRPr>
                    </a:p>
                  </a:txBody>
                  <a:tcPr anchor="ctr"/>
                </a:tc>
                <a:tc>
                  <a:txBody>
                    <a:bodyPr/>
                    <a:lstStyle/>
                    <a:p>
                      <a:pPr algn="ctr"/>
                      <a:r>
                        <a:rPr lang="en-US" sz="1500" b="0" kern="1200" dirty="0" smtClean="0">
                          <a:solidFill>
                            <a:schemeClr val="tx1"/>
                          </a:solidFill>
                          <a:latin typeface="+mn-lt"/>
                          <a:ea typeface="+mn-ea"/>
                          <a:cs typeface="+mn-cs"/>
                        </a:rPr>
                        <a:t>WMV</a:t>
                      </a:r>
                    </a:p>
                  </a:txBody>
                  <a:tcPr anchor="ctr"/>
                </a:tc>
                <a:tc>
                  <a:txBody>
                    <a:bodyPr/>
                    <a:lstStyle/>
                    <a:p>
                      <a:pPr algn="ctr" fontAlgn="b"/>
                      <a:r>
                        <a:rPr lang="en-US" sz="1600" dirty="0" smtClean="0"/>
                        <a:t>ITSWAN Manual NV</a:t>
                      </a:r>
                      <a:endParaRPr lang="en-US" sz="1500" b="0" i="0" u="none" strike="noStrike" dirty="0">
                        <a:solidFill>
                          <a:srgbClr val="000000"/>
                        </a:solidFill>
                        <a:latin typeface="Arial"/>
                      </a:endParaRPr>
                    </a:p>
                  </a:txBody>
                  <a:tcPr marL="0" marR="0" marT="0" marB="0" anchor="ctr"/>
                </a:tc>
              </a:tr>
              <a:tr h="332509">
                <a:tc>
                  <a:txBody>
                    <a:bodyPr/>
                    <a:lstStyle/>
                    <a:p>
                      <a:pPr algn="ctr"/>
                      <a:r>
                        <a:rPr lang="en-US" sz="1500" kern="0" dirty="0" smtClean="0"/>
                        <a:t>ITSREGTEL</a:t>
                      </a:r>
                      <a:endParaRPr lang="en-US" sz="1500" b="0" kern="1200" dirty="0" smtClean="0">
                        <a:solidFill>
                          <a:schemeClr val="tx1"/>
                        </a:solidFill>
                        <a:latin typeface="+mn-lt"/>
                        <a:ea typeface="+mn-ea"/>
                        <a:cs typeface="+mn-cs"/>
                      </a:endParaRPr>
                    </a:p>
                  </a:txBody>
                  <a:tcPr anchor="ctr"/>
                </a:tc>
                <a:tc>
                  <a:txBody>
                    <a:bodyPr/>
                    <a:lstStyle/>
                    <a:p>
                      <a:pPr algn="ctr"/>
                      <a:r>
                        <a:rPr lang="en-US" sz="1500" b="0" kern="1200" dirty="0" smtClean="0">
                          <a:solidFill>
                            <a:schemeClr val="tx1"/>
                          </a:solidFill>
                          <a:latin typeface="+mn-lt"/>
                          <a:ea typeface="+mn-ea"/>
                          <a:cs typeface="+mn-cs"/>
                        </a:rPr>
                        <a:t>TDV</a:t>
                      </a:r>
                    </a:p>
                  </a:txBody>
                  <a:tcPr anchor="ctr"/>
                </a:tc>
                <a:tc>
                  <a:txBody>
                    <a:bodyPr/>
                    <a:lstStyle/>
                    <a:p>
                      <a:pPr algn="ctr"/>
                      <a:r>
                        <a:rPr lang="en-US" sz="1600" dirty="0" smtClean="0"/>
                        <a:t>ITSREGTEL NV</a:t>
                      </a:r>
                      <a:endParaRPr lang="en-US" sz="1500" b="0" kern="1200" dirty="0" smtClean="0">
                        <a:solidFill>
                          <a:schemeClr val="tx1"/>
                        </a:solidFill>
                        <a:latin typeface="+mn-lt"/>
                        <a:ea typeface="+mn-ea"/>
                        <a:cs typeface="+mn-cs"/>
                      </a:endParaRPr>
                    </a:p>
                  </a:txBody>
                  <a:tcPr marL="0" marR="0" marT="0" marB="0" anchor="ctr"/>
                </a:tc>
              </a:tr>
              <a:tr h="296884">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500" kern="0" dirty="0" smtClean="0"/>
                        <a:t>ITSREGTEL</a:t>
                      </a:r>
                      <a:endParaRPr lang="en-US" sz="1500" b="0" kern="1200" dirty="0" smtClean="0">
                        <a:solidFill>
                          <a:schemeClr val="tx1"/>
                        </a:solidFill>
                        <a:latin typeface="+mn-lt"/>
                        <a:ea typeface="+mn-ea"/>
                        <a:cs typeface="+mn-cs"/>
                      </a:endParaRPr>
                    </a:p>
                  </a:txBody>
                  <a:tcPr anchor="ctr"/>
                </a:tc>
                <a:tc>
                  <a:txBody>
                    <a:bodyPr/>
                    <a:lstStyle/>
                    <a:p>
                      <a:pPr algn="ctr"/>
                      <a:r>
                        <a:rPr lang="en-US" sz="1500" b="0" kern="1200" dirty="0" smtClean="0">
                          <a:solidFill>
                            <a:schemeClr val="tx1"/>
                          </a:solidFill>
                          <a:latin typeface="+mn-lt"/>
                          <a:ea typeface="+mn-ea"/>
                          <a:cs typeface="+mn-cs"/>
                        </a:rPr>
                        <a:t>TMV</a:t>
                      </a:r>
                    </a:p>
                  </a:txBody>
                  <a:tcPr anchor="ctr"/>
                </a:tc>
                <a:tc>
                  <a:txBody>
                    <a:bodyPr/>
                    <a:lstStyle/>
                    <a:p>
                      <a:pPr algn="ctr" fontAlgn="b"/>
                      <a:r>
                        <a:rPr lang="en-US" sz="1600" dirty="0" smtClean="0"/>
                        <a:t>ITSREGTEL Manual NV</a:t>
                      </a:r>
                      <a:endParaRPr lang="en-US" sz="1500" b="0" i="0" u="none" strike="noStrike" dirty="0">
                        <a:solidFill>
                          <a:srgbClr val="000000"/>
                        </a:solidFill>
                        <a:latin typeface="Arial"/>
                      </a:endParaRPr>
                    </a:p>
                  </a:txBody>
                  <a:tcPr marL="0" marR="0" marT="0" marB="0" anchor="ctr"/>
                </a:tc>
              </a:tr>
            </a:tbl>
          </a:graphicData>
        </a:graphic>
      </p:graphicFrame>
    </p:spTree>
    <p:extLst>
      <p:ext uri="{BB962C8B-B14F-4D97-AF65-F5344CB8AC3E}">
        <p14:creationId xmlns:p14="http://schemas.microsoft.com/office/powerpoint/2010/main" val="1574865926"/>
      </p:ext>
    </p:extLst>
  </p:cSld>
  <p:clrMapOvr>
    <a:masterClrMapping/>
  </p:clrMapOvr>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613" y="331788"/>
            <a:ext cx="8367753" cy="563562"/>
          </a:xfrm>
        </p:spPr>
        <p:txBody>
          <a:bodyPr/>
          <a:lstStyle/>
          <a:p>
            <a:r>
              <a:rPr lang="en-US" dirty="0" smtClean="0"/>
              <a:t>Internal Voucher – </a:t>
            </a:r>
            <a:r>
              <a:rPr lang="en-US" dirty="0"/>
              <a:t>Document Types</a:t>
            </a:r>
          </a:p>
        </p:txBody>
      </p:sp>
      <p:sp>
        <p:nvSpPr>
          <p:cNvPr id="3" name="Content Placeholder 2"/>
          <p:cNvSpPr>
            <a:spLocks noGrp="1"/>
          </p:cNvSpPr>
          <p:nvPr>
            <p:ph idx="1"/>
          </p:nvPr>
        </p:nvSpPr>
        <p:spPr>
          <a:xfrm>
            <a:off x="712788" y="1068779"/>
            <a:ext cx="8229600" cy="5065321"/>
          </a:xfrm>
        </p:spPr>
        <p:txBody>
          <a:bodyPr/>
          <a:lstStyle/>
          <a:p>
            <a:pPr marL="0" indent="0">
              <a:buNone/>
            </a:pPr>
            <a:r>
              <a:rPr lang="en-US" sz="2400" dirty="0" smtClean="0"/>
              <a:t>Billing Vehicle: DBR/PCAS Hybrid</a:t>
            </a:r>
            <a:endParaRPr lang="en-US" sz="2400" dirty="0"/>
          </a:p>
          <a:p>
            <a:endParaRPr lang="en-US" dirty="0"/>
          </a:p>
        </p:txBody>
      </p:sp>
      <p:sp>
        <p:nvSpPr>
          <p:cNvPr id="4" name="Footer Placeholder 3"/>
          <p:cNvSpPr>
            <a:spLocks noGrp="1"/>
          </p:cNvSpPr>
          <p:nvPr>
            <p:ph type="ftr" sz="quarter" idx="10"/>
          </p:nvPr>
        </p:nvSpPr>
        <p:spPr/>
        <p:txBody>
          <a:bodyPr/>
          <a:lstStyle/>
          <a:p>
            <a:pPr>
              <a:defRPr/>
            </a:pPr>
            <a:r>
              <a:rPr lang="en-US" dirty="0" smtClean="0"/>
              <a:t>CGI Federal Proprietary and Confidential</a:t>
            </a:r>
            <a:endParaRPr lang="en-US" dirty="0"/>
          </a:p>
        </p:txBody>
      </p:sp>
      <p:sp>
        <p:nvSpPr>
          <p:cNvPr id="5" name="Slide Number Placeholder 4"/>
          <p:cNvSpPr>
            <a:spLocks noGrp="1"/>
          </p:cNvSpPr>
          <p:nvPr>
            <p:ph type="sldNum" sz="quarter" idx="11"/>
          </p:nvPr>
        </p:nvSpPr>
        <p:spPr/>
        <p:txBody>
          <a:bodyPr/>
          <a:lstStyle/>
          <a:p>
            <a:pPr>
              <a:defRPr/>
            </a:pPr>
            <a:fld id="{5842F1FC-5FDD-41D6-BAD6-160FC7BE3BC4}" type="slidenum">
              <a:rPr lang="en-US" smtClean="0"/>
              <a:pPr>
                <a:defRPr/>
              </a:pPr>
              <a:t>183</a:t>
            </a:fld>
            <a:endParaRPr lang="en-US" dirty="0"/>
          </a:p>
        </p:txBody>
      </p:sp>
      <p:graphicFrame>
        <p:nvGraphicFramePr>
          <p:cNvPr id="6" name="Content Placeholder 7"/>
          <p:cNvGraphicFramePr>
            <a:graphicFrameLocks/>
          </p:cNvGraphicFramePr>
          <p:nvPr>
            <p:extLst>
              <p:ext uri="{D42A27DB-BD31-4B8C-83A1-F6EECF244321}">
                <p14:modId xmlns:p14="http://schemas.microsoft.com/office/powerpoint/2010/main" val="134694511"/>
              </p:ext>
            </p:extLst>
          </p:nvPr>
        </p:nvGraphicFramePr>
        <p:xfrm>
          <a:off x="784040" y="1543795"/>
          <a:ext cx="8043809" cy="4402183"/>
        </p:xfrm>
        <a:graphic>
          <a:graphicData uri="http://schemas.openxmlformats.org/drawingml/2006/table">
            <a:tbl>
              <a:tblPr firstRow="1" bandRow="1">
                <a:tableStyleId>{21E4AEA4-8DFA-4A89-87EB-49C32662AFE0}</a:tableStyleId>
              </a:tblPr>
              <a:tblGrid>
                <a:gridCol w="1448521"/>
                <a:gridCol w="1413164"/>
                <a:gridCol w="5182124"/>
              </a:tblGrid>
              <a:tr h="35625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500" b="1" kern="1200" dirty="0" smtClean="0">
                          <a:solidFill>
                            <a:schemeClr val="lt1"/>
                          </a:solidFill>
                          <a:latin typeface="+mn-lt"/>
                          <a:ea typeface="+mn-ea"/>
                          <a:cs typeface="+mn-cs"/>
                        </a:rPr>
                        <a:t>Business</a:t>
                      </a:r>
                      <a:r>
                        <a:rPr lang="en-US" sz="1500" b="1" kern="1200" baseline="0" dirty="0" smtClean="0">
                          <a:solidFill>
                            <a:schemeClr val="lt1"/>
                          </a:solidFill>
                          <a:latin typeface="+mn-lt"/>
                          <a:ea typeface="+mn-ea"/>
                          <a:cs typeface="+mn-cs"/>
                        </a:rPr>
                        <a:t> Line</a:t>
                      </a:r>
                      <a:endParaRPr lang="en-US" sz="1500" b="1" kern="1200" dirty="0" smtClean="0">
                        <a:solidFill>
                          <a:schemeClr val="tx1"/>
                        </a:solidFill>
                        <a:latin typeface="+mn-lt"/>
                        <a:ea typeface="+mn-ea"/>
                        <a:cs typeface="+mn-cs"/>
                      </a:endParaRPr>
                    </a:p>
                  </a:txBody>
                  <a:tcPr anchor="ctr"/>
                </a:tc>
                <a:tc>
                  <a:txBody>
                    <a:bodyPr/>
                    <a:lstStyle/>
                    <a:p>
                      <a:pPr algn="ctr"/>
                      <a:r>
                        <a:rPr lang="en-US" sz="1500" kern="1200" dirty="0" smtClean="0"/>
                        <a:t>Document Type</a:t>
                      </a:r>
                      <a:endParaRPr lang="en-US" sz="1500" b="1" kern="1200" dirty="0" smtClean="0">
                        <a:solidFill>
                          <a:schemeClr val="tx1"/>
                        </a:solidFill>
                        <a:latin typeface="+mn-lt"/>
                        <a:ea typeface="+mn-ea"/>
                        <a:cs typeface="+mn-cs"/>
                      </a:endParaRPr>
                    </a:p>
                  </a:txBody>
                  <a:tcPr anchor="ctr"/>
                </a:tc>
                <a:tc>
                  <a:txBody>
                    <a:bodyPr/>
                    <a:lstStyle/>
                    <a:p>
                      <a:pPr algn="ctr" fontAlgn="b"/>
                      <a:r>
                        <a:rPr lang="en-US" sz="1500" u="none" strike="noStrike" dirty="0" smtClean="0"/>
                        <a:t>Name</a:t>
                      </a:r>
                      <a:endParaRPr lang="en-US" sz="1500" b="1" i="0" u="none" strike="noStrike" dirty="0">
                        <a:solidFill>
                          <a:srgbClr val="000000"/>
                        </a:solidFill>
                        <a:latin typeface="Arial"/>
                      </a:endParaRPr>
                    </a:p>
                  </a:txBody>
                  <a:tcPr marL="0" marR="0" marT="0" marB="0" anchor="ctr"/>
                </a:tc>
              </a:tr>
              <a:tr h="308759">
                <a:tc>
                  <a:txBody>
                    <a:bodyPr/>
                    <a:lstStyle/>
                    <a:p>
                      <a:pPr algn="ctr"/>
                      <a:r>
                        <a:rPr lang="en-US" sz="1500" kern="0" dirty="0" smtClean="0"/>
                        <a:t>AASFedSim</a:t>
                      </a:r>
                      <a:endParaRPr lang="en-US" sz="1500" b="0" kern="1200" dirty="0" smtClean="0">
                        <a:solidFill>
                          <a:schemeClr val="tx1"/>
                        </a:solidFill>
                        <a:latin typeface="+mn-lt"/>
                        <a:ea typeface="+mn-ea"/>
                        <a:cs typeface="+mn-cs"/>
                      </a:endParaRPr>
                    </a:p>
                  </a:txBody>
                  <a:tcPr anchor="ctr"/>
                </a:tc>
                <a:tc>
                  <a:txBody>
                    <a:bodyPr/>
                    <a:lstStyle/>
                    <a:p>
                      <a:pPr algn="ctr"/>
                      <a:r>
                        <a:rPr lang="en-US" sz="1500" b="0" kern="1200" dirty="0" smtClean="0">
                          <a:solidFill>
                            <a:schemeClr val="tx1"/>
                          </a:solidFill>
                          <a:latin typeface="+mn-lt"/>
                          <a:ea typeface="+mn-ea"/>
                          <a:cs typeface="+mn-cs"/>
                        </a:rPr>
                        <a:t>SDV</a:t>
                      </a:r>
                    </a:p>
                  </a:txBody>
                  <a:tcPr anchor="ctr"/>
                </a:tc>
                <a:tc>
                  <a:txBody>
                    <a:bodyPr/>
                    <a:lstStyle/>
                    <a:p>
                      <a:pPr algn="ctr" fontAlgn="b"/>
                      <a:r>
                        <a:rPr lang="en-US" sz="1600" dirty="0" smtClean="0"/>
                        <a:t>AASFedSim NV</a:t>
                      </a:r>
                      <a:endParaRPr lang="en-US" sz="1500" b="0" i="0" u="none" strike="noStrike" dirty="0">
                        <a:solidFill>
                          <a:srgbClr val="000000"/>
                        </a:solidFill>
                        <a:latin typeface="Arial"/>
                      </a:endParaRPr>
                    </a:p>
                  </a:txBody>
                  <a:tcPr marL="0" marR="0" marT="0" marB="0" anchor="ctr"/>
                </a:tc>
              </a:tr>
              <a:tr h="28500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500" kern="0" dirty="0" smtClean="0"/>
                        <a:t>AASFedSim</a:t>
                      </a:r>
                      <a:endParaRPr lang="en-US" sz="1500" b="0" kern="1200" dirty="0" smtClean="0">
                        <a:solidFill>
                          <a:schemeClr val="tx1"/>
                        </a:solidFill>
                        <a:latin typeface="+mn-lt"/>
                        <a:ea typeface="+mn-ea"/>
                        <a:cs typeface="+mn-cs"/>
                      </a:endParaRPr>
                    </a:p>
                  </a:txBody>
                  <a:tcPr anchor="ctr"/>
                </a:tc>
                <a:tc>
                  <a:txBody>
                    <a:bodyPr/>
                    <a:lstStyle/>
                    <a:p>
                      <a:pPr algn="ctr"/>
                      <a:r>
                        <a:rPr lang="en-US" sz="1500" b="0" kern="1200" dirty="0" smtClean="0">
                          <a:solidFill>
                            <a:schemeClr val="tx1"/>
                          </a:solidFill>
                          <a:latin typeface="+mn-lt"/>
                          <a:ea typeface="+mn-ea"/>
                          <a:cs typeface="+mn-cs"/>
                        </a:rPr>
                        <a:t>SMV</a:t>
                      </a:r>
                    </a:p>
                  </a:txBody>
                  <a:tcPr anchor="ctr"/>
                </a:tc>
                <a:tc>
                  <a:txBody>
                    <a:bodyPr/>
                    <a:lstStyle/>
                    <a:p>
                      <a:pPr algn="ctr" fontAlgn="b"/>
                      <a:r>
                        <a:rPr lang="en-US" sz="1600" dirty="0" smtClean="0"/>
                        <a:t>AASFedSim Manual NV</a:t>
                      </a:r>
                      <a:endParaRPr lang="en-US" sz="1500" b="0" i="0" u="none" strike="noStrike" dirty="0">
                        <a:solidFill>
                          <a:srgbClr val="000000"/>
                        </a:solidFill>
                        <a:latin typeface="Arial"/>
                      </a:endParaRPr>
                    </a:p>
                  </a:txBody>
                  <a:tcPr marL="0" marR="0" marT="0" marB="0" anchor="ctr"/>
                </a:tc>
              </a:tr>
              <a:tr h="332509">
                <a:tc>
                  <a:txBody>
                    <a:bodyPr/>
                    <a:lstStyle/>
                    <a:p>
                      <a:pPr algn="ctr"/>
                      <a:r>
                        <a:rPr lang="en-US" sz="1500" kern="0" dirty="0" smtClean="0"/>
                        <a:t>AASREGIT</a:t>
                      </a:r>
                    </a:p>
                  </a:txBody>
                  <a:tcPr anchor="ctr"/>
                </a:tc>
                <a:tc>
                  <a:txBody>
                    <a:bodyPr/>
                    <a:lstStyle/>
                    <a:p>
                      <a:pPr algn="ctr"/>
                      <a:r>
                        <a:rPr lang="en-US" sz="1500" b="0" kern="1200" dirty="0" smtClean="0">
                          <a:solidFill>
                            <a:schemeClr val="tx1"/>
                          </a:solidFill>
                          <a:latin typeface="+mn-lt"/>
                          <a:ea typeface="+mn-ea"/>
                          <a:cs typeface="+mn-cs"/>
                        </a:rPr>
                        <a:t>EDV</a:t>
                      </a:r>
                    </a:p>
                  </a:txBody>
                  <a:tcPr anchor="ctr"/>
                </a:tc>
                <a:tc>
                  <a:txBody>
                    <a:bodyPr/>
                    <a:lstStyle/>
                    <a:p>
                      <a:pPr algn="ctr" fontAlgn="b"/>
                      <a:r>
                        <a:rPr lang="en-US" sz="1600" dirty="0" smtClean="0"/>
                        <a:t>AASREGIT NV</a:t>
                      </a:r>
                      <a:endParaRPr lang="en-US" sz="1500" b="0" i="0" u="none" strike="noStrike" dirty="0">
                        <a:solidFill>
                          <a:srgbClr val="000000"/>
                        </a:solidFill>
                        <a:latin typeface="Arial"/>
                      </a:endParaRPr>
                    </a:p>
                  </a:txBody>
                  <a:tcPr marL="0" marR="0" marT="0" marB="0" anchor="ctr"/>
                </a:tc>
              </a:tr>
              <a:tr h="296884">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500" kern="0" dirty="0" smtClean="0"/>
                        <a:t>AASREGIT</a:t>
                      </a:r>
                      <a:endParaRPr lang="en-US" sz="1500" b="0" kern="1200" dirty="0" smtClean="0">
                        <a:solidFill>
                          <a:schemeClr val="tx1"/>
                        </a:solidFill>
                        <a:latin typeface="+mn-lt"/>
                        <a:ea typeface="+mn-ea"/>
                        <a:cs typeface="+mn-cs"/>
                      </a:endParaRPr>
                    </a:p>
                  </a:txBody>
                  <a:tcPr anchor="ctr"/>
                </a:tc>
                <a:tc>
                  <a:txBody>
                    <a:bodyPr/>
                    <a:lstStyle/>
                    <a:p>
                      <a:pPr algn="ctr"/>
                      <a:r>
                        <a:rPr lang="en-US" sz="1500" b="0" kern="1200" dirty="0" smtClean="0">
                          <a:solidFill>
                            <a:schemeClr val="tx1"/>
                          </a:solidFill>
                          <a:latin typeface="+mn-lt"/>
                          <a:ea typeface="+mn-ea"/>
                          <a:cs typeface="+mn-cs"/>
                        </a:rPr>
                        <a:t>EMV</a:t>
                      </a:r>
                    </a:p>
                  </a:txBody>
                  <a:tcPr anchor="ctr"/>
                </a:tc>
                <a:tc>
                  <a:txBody>
                    <a:bodyPr/>
                    <a:lstStyle/>
                    <a:p>
                      <a:pPr algn="ctr" fontAlgn="b"/>
                      <a:r>
                        <a:rPr lang="en-US" sz="1600" dirty="0" smtClean="0"/>
                        <a:t>AASREGIT Manual NV</a:t>
                      </a:r>
                      <a:endParaRPr lang="en-US" sz="1500" b="0" i="0" u="none" strike="noStrike" dirty="0">
                        <a:solidFill>
                          <a:srgbClr val="000000"/>
                        </a:solidFill>
                        <a:latin typeface="Arial"/>
                      </a:endParaRPr>
                    </a:p>
                  </a:txBody>
                  <a:tcPr marL="0" marR="0" marT="0" marB="0" anchor="ctr"/>
                </a:tc>
              </a:tr>
              <a:tr h="296883">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500" b="0" kern="1200" dirty="0" smtClean="0">
                          <a:solidFill>
                            <a:schemeClr val="tx1"/>
                          </a:solidFill>
                          <a:latin typeface="+mn-lt"/>
                          <a:ea typeface="+mn-ea"/>
                          <a:cs typeface="+mn-cs"/>
                        </a:rPr>
                        <a:t>IWAC</a:t>
                      </a:r>
                    </a:p>
                  </a:txBody>
                  <a:tcPr anchor="ctr"/>
                </a:tc>
                <a:tc>
                  <a:txBody>
                    <a:bodyPr/>
                    <a:lstStyle/>
                    <a:p>
                      <a:pPr algn="ctr"/>
                      <a:r>
                        <a:rPr lang="en-US" sz="1500" b="0" kern="1200" dirty="0" smtClean="0">
                          <a:solidFill>
                            <a:schemeClr val="tx1"/>
                          </a:solidFill>
                          <a:latin typeface="+mn-lt"/>
                          <a:ea typeface="+mn-ea"/>
                          <a:cs typeface="+mn-cs"/>
                        </a:rPr>
                        <a:t>KDV</a:t>
                      </a:r>
                    </a:p>
                  </a:txBody>
                  <a:tcPr anchor="ctr"/>
                </a:tc>
                <a:tc>
                  <a:txBody>
                    <a:bodyPr/>
                    <a:lstStyle/>
                    <a:p>
                      <a:pPr algn="ctr" fontAlgn="b"/>
                      <a:r>
                        <a:rPr lang="en-US" sz="1500" dirty="0" smtClean="0"/>
                        <a:t>AASIWAC </a:t>
                      </a:r>
                      <a:r>
                        <a:rPr lang="en-US" sz="1500" b="0" i="0" u="none" strike="noStrike" dirty="0" smtClean="0">
                          <a:solidFill>
                            <a:srgbClr val="000000"/>
                          </a:solidFill>
                          <a:latin typeface="+mn-lt"/>
                        </a:rPr>
                        <a:t>NV</a:t>
                      </a:r>
                      <a:endParaRPr lang="en-US" sz="1500" b="0" i="0" u="none" strike="noStrike" dirty="0">
                        <a:solidFill>
                          <a:srgbClr val="000000"/>
                        </a:solidFill>
                        <a:latin typeface="Arial"/>
                      </a:endParaRPr>
                    </a:p>
                  </a:txBody>
                  <a:tcPr marL="0" marR="0" marT="0" marB="0" anchor="ctr"/>
                </a:tc>
              </a:tr>
              <a:tr h="296883">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500" b="0" kern="1200" dirty="0" smtClean="0">
                          <a:solidFill>
                            <a:schemeClr val="tx1"/>
                          </a:solidFill>
                          <a:latin typeface="+mn-lt"/>
                          <a:ea typeface="+mn-ea"/>
                          <a:cs typeface="+mn-cs"/>
                        </a:rPr>
                        <a:t>IWAC</a:t>
                      </a:r>
                    </a:p>
                  </a:txBody>
                  <a:tcPr anchor="ctr"/>
                </a:tc>
                <a:tc>
                  <a:txBody>
                    <a:bodyPr/>
                    <a:lstStyle/>
                    <a:p>
                      <a:pPr algn="ctr"/>
                      <a:r>
                        <a:rPr lang="en-US" sz="1500" b="0" kern="1200" dirty="0" smtClean="0">
                          <a:solidFill>
                            <a:schemeClr val="tx1"/>
                          </a:solidFill>
                          <a:latin typeface="+mn-lt"/>
                          <a:ea typeface="+mn-ea"/>
                          <a:cs typeface="+mn-cs"/>
                        </a:rPr>
                        <a:t>KMV</a:t>
                      </a:r>
                    </a:p>
                  </a:txBody>
                  <a:tcPr anchor="ctr"/>
                </a:tc>
                <a:tc>
                  <a:txBody>
                    <a:bodyPr/>
                    <a:lstStyle/>
                    <a:p>
                      <a:pPr algn="ctr" fontAlgn="b"/>
                      <a:r>
                        <a:rPr lang="en-US" sz="1500" dirty="0" smtClean="0"/>
                        <a:t>AASIWAC Manual NV</a:t>
                      </a:r>
                      <a:endParaRPr lang="en-US" sz="1500" b="0" i="0" u="none" strike="noStrike" dirty="0">
                        <a:solidFill>
                          <a:srgbClr val="000000"/>
                        </a:solidFill>
                        <a:latin typeface="Arial"/>
                      </a:endParaRPr>
                    </a:p>
                  </a:txBody>
                  <a:tcPr marL="0" marR="0" marT="0" marB="0" anchor="ctr"/>
                </a:tc>
              </a:tr>
              <a:tr h="320634">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500" b="0" kern="1200" dirty="0" smtClean="0">
                          <a:solidFill>
                            <a:schemeClr val="tx1"/>
                          </a:solidFill>
                          <a:latin typeface="+mn-lt"/>
                          <a:ea typeface="+mn-ea"/>
                          <a:cs typeface="+mn-cs"/>
                        </a:rPr>
                        <a:t>ITSEXPSER</a:t>
                      </a:r>
                    </a:p>
                  </a:txBody>
                  <a:tcPr anchor="ctr"/>
                </a:tc>
                <a:tc>
                  <a:txBody>
                    <a:bodyPr/>
                    <a:lstStyle/>
                    <a:p>
                      <a:pPr algn="ctr"/>
                      <a:r>
                        <a:rPr lang="en-US" sz="1500" b="0" kern="1200" dirty="0" smtClean="0">
                          <a:solidFill>
                            <a:schemeClr val="tx1"/>
                          </a:solidFill>
                          <a:latin typeface="+mn-lt"/>
                          <a:ea typeface="+mn-ea"/>
                          <a:cs typeface="+mn-cs"/>
                        </a:rPr>
                        <a:t>XDV</a:t>
                      </a:r>
                    </a:p>
                  </a:txBody>
                  <a:tcPr anchor="ctr"/>
                </a:tc>
                <a:tc>
                  <a:txBody>
                    <a:bodyPr/>
                    <a:lstStyle/>
                    <a:p>
                      <a:pPr algn="ctr" fontAlgn="b"/>
                      <a:r>
                        <a:rPr lang="en-US" sz="1600" dirty="0" smtClean="0"/>
                        <a:t>AASITSEXPSER NV</a:t>
                      </a:r>
                      <a:endParaRPr lang="en-US" sz="1500" b="0" i="0" u="none" strike="noStrike" dirty="0">
                        <a:solidFill>
                          <a:srgbClr val="000000"/>
                        </a:solidFill>
                        <a:latin typeface="Arial"/>
                      </a:endParaRPr>
                    </a:p>
                  </a:txBody>
                  <a:tcPr marL="0" marR="0" marT="0" marB="0" anchor="ctr"/>
                </a:tc>
              </a:tr>
              <a:tr h="296883">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500" b="0" kern="1200" dirty="0" smtClean="0">
                          <a:solidFill>
                            <a:schemeClr val="tx1"/>
                          </a:solidFill>
                          <a:latin typeface="+mn-lt"/>
                          <a:ea typeface="+mn-ea"/>
                          <a:cs typeface="+mn-cs"/>
                        </a:rPr>
                        <a:t>ITSEXPSER</a:t>
                      </a:r>
                    </a:p>
                  </a:txBody>
                  <a:tcPr anchor="ctr"/>
                </a:tc>
                <a:tc>
                  <a:txBody>
                    <a:bodyPr/>
                    <a:lstStyle/>
                    <a:p>
                      <a:pPr algn="ctr"/>
                      <a:r>
                        <a:rPr lang="en-US" sz="1500" b="0" kern="1200" dirty="0" smtClean="0">
                          <a:solidFill>
                            <a:schemeClr val="tx1"/>
                          </a:solidFill>
                          <a:latin typeface="+mn-lt"/>
                          <a:ea typeface="+mn-ea"/>
                          <a:cs typeface="+mn-cs"/>
                        </a:rPr>
                        <a:t>XMV</a:t>
                      </a:r>
                    </a:p>
                  </a:txBody>
                  <a:tcPr anchor="ctr"/>
                </a:tc>
                <a:tc>
                  <a:txBody>
                    <a:bodyPr/>
                    <a:lstStyle/>
                    <a:p>
                      <a:pPr algn="ctr" fontAlgn="b"/>
                      <a:r>
                        <a:rPr lang="en-US" sz="1600" dirty="0" smtClean="0"/>
                        <a:t>AASITSEXPSER Manual NV</a:t>
                      </a:r>
                      <a:endParaRPr lang="en-US" sz="1500" b="0" i="0" u="none" strike="noStrike" dirty="0">
                        <a:solidFill>
                          <a:srgbClr val="000000"/>
                        </a:solidFill>
                        <a:latin typeface="Arial"/>
                      </a:endParaRPr>
                    </a:p>
                  </a:txBody>
                  <a:tcPr marL="0" marR="0" marT="0" marB="0" anchor="ctr"/>
                </a:tc>
              </a:tr>
              <a:tr h="296883">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500" b="0" kern="1200" dirty="0" smtClean="0">
                          <a:solidFill>
                            <a:schemeClr val="tx1"/>
                          </a:solidFill>
                          <a:latin typeface="+mn-lt"/>
                          <a:ea typeface="+mn-ea"/>
                          <a:cs typeface="+mn-cs"/>
                        </a:rPr>
                        <a:t>ITSHSPD12</a:t>
                      </a:r>
                    </a:p>
                  </a:txBody>
                  <a:tcPr anchor="ctr"/>
                </a:tc>
                <a:tc>
                  <a:txBody>
                    <a:bodyPr/>
                    <a:lstStyle/>
                    <a:p>
                      <a:pPr algn="ctr"/>
                      <a:r>
                        <a:rPr lang="en-US" sz="1500" b="0" kern="1200" dirty="0" smtClean="0">
                          <a:solidFill>
                            <a:schemeClr val="tx1"/>
                          </a:solidFill>
                          <a:latin typeface="+mn-lt"/>
                          <a:ea typeface="+mn-ea"/>
                          <a:cs typeface="+mn-cs"/>
                        </a:rPr>
                        <a:t>HDV</a:t>
                      </a:r>
                    </a:p>
                  </a:txBody>
                  <a:tcPr anchor="ctr"/>
                </a:tc>
                <a:tc>
                  <a:txBody>
                    <a:bodyPr/>
                    <a:lstStyle/>
                    <a:p>
                      <a:pPr algn="ctr" fontAlgn="b"/>
                      <a:r>
                        <a:rPr lang="en-US" sz="1600" dirty="0" smtClean="0"/>
                        <a:t>ITSHSPD12 NV</a:t>
                      </a:r>
                      <a:endParaRPr lang="en-US" sz="1500" b="0" i="0" u="none" strike="noStrike" dirty="0">
                        <a:solidFill>
                          <a:srgbClr val="000000"/>
                        </a:solidFill>
                        <a:latin typeface="Arial"/>
                      </a:endParaRPr>
                    </a:p>
                  </a:txBody>
                  <a:tcPr marL="0" marR="0" marT="0" marB="0" anchor="ctr"/>
                </a:tc>
              </a:tr>
              <a:tr h="30875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500" b="0" kern="1200" dirty="0" smtClean="0">
                          <a:solidFill>
                            <a:schemeClr val="tx1"/>
                          </a:solidFill>
                          <a:latin typeface="+mn-lt"/>
                          <a:ea typeface="+mn-ea"/>
                          <a:cs typeface="+mn-cs"/>
                        </a:rPr>
                        <a:t>ITSHSPD12</a:t>
                      </a:r>
                    </a:p>
                  </a:txBody>
                  <a:tcPr anchor="ctr"/>
                </a:tc>
                <a:tc>
                  <a:txBody>
                    <a:bodyPr/>
                    <a:lstStyle/>
                    <a:p>
                      <a:pPr algn="ctr"/>
                      <a:r>
                        <a:rPr lang="en-US" sz="1500" b="0" kern="1200" dirty="0" smtClean="0">
                          <a:solidFill>
                            <a:schemeClr val="tx1"/>
                          </a:solidFill>
                          <a:latin typeface="+mn-lt"/>
                          <a:ea typeface="+mn-ea"/>
                          <a:cs typeface="+mn-cs"/>
                        </a:rPr>
                        <a:t>HMV</a:t>
                      </a:r>
                    </a:p>
                  </a:txBody>
                  <a:tcPr anchor="ctr"/>
                </a:tc>
                <a:tc>
                  <a:txBody>
                    <a:bodyPr/>
                    <a:lstStyle/>
                    <a:p>
                      <a:pPr algn="ctr" fontAlgn="b"/>
                      <a:r>
                        <a:rPr lang="en-US" sz="1600" dirty="0" smtClean="0"/>
                        <a:t>ITSHSPD12 Manual NV</a:t>
                      </a:r>
                      <a:endParaRPr lang="en-US" sz="1500" b="0" i="0" u="none" strike="noStrike" dirty="0">
                        <a:solidFill>
                          <a:srgbClr val="000000"/>
                        </a:solidFill>
                        <a:latin typeface="Arial"/>
                      </a:endParaRPr>
                    </a:p>
                  </a:txBody>
                  <a:tcPr marL="0" marR="0" marT="0" marB="0" anchor="ctr"/>
                </a:tc>
              </a:tr>
              <a:tr h="30875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500" b="0" kern="1200" dirty="0" smtClean="0">
                          <a:solidFill>
                            <a:schemeClr val="tx1"/>
                          </a:solidFill>
                          <a:latin typeface="+mn-lt"/>
                          <a:ea typeface="+mn-ea"/>
                          <a:cs typeface="+mn-cs"/>
                        </a:rPr>
                        <a:t>ITSNATITCM</a:t>
                      </a:r>
                    </a:p>
                  </a:txBody>
                  <a:tcPr anchor="ctr"/>
                </a:tc>
                <a:tc>
                  <a:txBody>
                    <a:bodyPr/>
                    <a:lstStyle/>
                    <a:p>
                      <a:pPr algn="ctr"/>
                      <a:r>
                        <a:rPr lang="en-US" sz="1500" b="0" kern="1200" dirty="0" smtClean="0">
                          <a:solidFill>
                            <a:schemeClr val="tx1"/>
                          </a:solidFill>
                          <a:latin typeface="+mn-lt"/>
                          <a:ea typeface="+mn-ea"/>
                          <a:cs typeface="+mn-cs"/>
                        </a:rPr>
                        <a:t>NDV</a:t>
                      </a:r>
                    </a:p>
                  </a:txBody>
                  <a:tcPr anchor="ctr"/>
                </a:tc>
                <a:tc>
                  <a:txBody>
                    <a:bodyPr/>
                    <a:lstStyle/>
                    <a:p>
                      <a:pPr algn="ctr" fontAlgn="b"/>
                      <a:r>
                        <a:rPr lang="en-US" sz="1600" dirty="0" smtClean="0"/>
                        <a:t>ITSNATITCM NV</a:t>
                      </a:r>
                      <a:endParaRPr lang="en-US" sz="1500" b="0" i="0" u="none" strike="noStrike" dirty="0">
                        <a:solidFill>
                          <a:srgbClr val="000000"/>
                        </a:solidFill>
                        <a:latin typeface="Arial"/>
                      </a:endParaRPr>
                    </a:p>
                  </a:txBody>
                  <a:tcPr marL="0" marR="0" marT="0" marB="0" anchor="ctr"/>
                </a:tc>
              </a:tr>
              <a:tr h="30875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500" b="0" kern="1200" dirty="0" smtClean="0">
                          <a:solidFill>
                            <a:schemeClr val="tx1"/>
                          </a:solidFill>
                          <a:latin typeface="+mn-lt"/>
                          <a:ea typeface="+mn-ea"/>
                          <a:cs typeface="+mn-cs"/>
                        </a:rPr>
                        <a:t>ITSNATITCM</a:t>
                      </a:r>
                    </a:p>
                  </a:txBody>
                  <a:tcPr anchor="ctr"/>
                </a:tc>
                <a:tc>
                  <a:txBody>
                    <a:bodyPr/>
                    <a:lstStyle/>
                    <a:p>
                      <a:pPr algn="ctr"/>
                      <a:r>
                        <a:rPr lang="en-US" sz="1500" b="0" kern="1200" dirty="0" smtClean="0">
                          <a:solidFill>
                            <a:schemeClr val="tx1"/>
                          </a:solidFill>
                          <a:latin typeface="+mn-lt"/>
                          <a:ea typeface="+mn-ea"/>
                          <a:cs typeface="+mn-cs"/>
                        </a:rPr>
                        <a:t>NMV</a:t>
                      </a:r>
                    </a:p>
                  </a:txBody>
                  <a:tcPr anchor="ctr"/>
                </a:tc>
                <a:tc>
                  <a:txBody>
                    <a:bodyPr/>
                    <a:lstStyle/>
                    <a:p>
                      <a:pPr algn="ctr" fontAlgn="b"/>
                      <a:r>
                        <a:rPr lang="en-US" sz="1600" dirty="0" smtClean="0"/>
                        <a:t>ITSNATITCM Manual NV</a:t>
                      </a:r>
                      <a:endParaRPr lang="en-US" sz="1500" b="0" i="0" u="none" strike="noStrike" dirty="0">
                        <a:solidFill>
                          <a:srgbClr val="000000"/>
                        </a:solidFill>
                        <a:latin typeface="Arial"/>
                      </a:endParaRPr>
                    </a:p>
                  </a:txBody>
                  <a:tcPr marL="0" marR="0" marT="0" marB="0" anchor="ctr"/>
                </a:tc>
              </a:tr>
            </a:tbl>
          </a:graphicData>
        </a:graphic>
      </p:graphicFrame>
    </p:spTree>
    <p:extLst>
      <p:ext uri="{BB962C8B-B14F-4D97-AF65-F5344CB8AC3E}">
        <p14:creationId xmlns:p14="http://schemas.microsoft.com/office/powerpoint/2010/main" val="2542126061"/>
      </p:ext>
    </p:extLst>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algn="ctr">
              <a:buNone/>
            </a:pPr>
            <a:endParaRPr lang="en-US" sz="3600" b="1" dirty="0" smtClean="0"/>
          </a:p>
          <a:p>
            <a:pPr algn="ctr">
              <a:buNone/>
            </a:pPr>
            <a:endParaRPr lang="en-US" sz="3600" b="1" dirty="0" smtClean="0"/>
          </a:p>
          <a:p>
            <a:pPr algn="ctr">
              <a:buNone/>
            </a:pPr>
            <a:r>
              <a:rPr lang="en-US" sz="3600" b="1" dirty="0" smtClean="0"/>
              <a:t>Segment </a:t>
            </a:r>
            <a:r>
              <a:rPr lang="en-US" sz="3600" b="1" dirty="0"/>
              <a:t>6</a:t>
            </a:r>
            <a:r>
              <a:rPr lang="en-US" sz="3600" b="1" dirty="0" smtClean="0"/>
              <a:t>:</a:t>
            </a:r>
          </a:p>
          <a:p>
            <a:pPr algn="ctr">
              <a:buNone/>
            </a:pPr>
            <a:r>
              <a:rPr lang="en-US" sz="3600" dirty="0" smtClean="0"/>
              <a:t>DBR Billing Methods</a:t>
            </a:r>
          </a:p>
          <a:p>
            <a:pPr algn="ctr">
              <a:buNone/>
            </a:pPr>
            <a:r>
              <a:rPr lang="en-US" sz="3600" dirty="0"/>
              <a:t>a</a:t>
            </a:r>
            <a:r>
              <a:rPr lang="en-US" sz="3600" dirty="0" smtClean="0"/>
              <a:t>nd Resulting Transactions</a:t>
            </a:r>
            <a:endParaRPr lang="en-US" sz="3600" dirty="0"/>
          </a:p>
        </p:txBody>
      </p:sp>
      <p:sp>
        <p:nvSpPr>
          <p:cNvPr id="4" name="Footer Placeholder 3"/>
          <p:cNvSpPr>
            <a:spLocks noGrp="1"/>
          </p:cNvSpPr>
          <p:nvPr>
            <p:ph type="ftr" sz="quarter" idx="10"/>
          </p:nvPr>
        </p:nvSpPr>
        <p:spPr/>
        <p:txBody>
          <a:bodyPr/>
          <a:lstStyle/>
          <a:p>
            <a:pPr>
              <a:defRPr/>
            </a:pPr>
            <a:r>
              <a:rPr lang="en-US" dirty="0" smtClean="0"/>
              <a:t>CGI Federal Proprietary and Confidential</a:t>
            </a:r>
            <a:endParaRPr lang="en-US" dirty="0"/>
          </a:p>
        </p:txBody>
      </p:sp>
      <p:sp>
        <p:nvSpPr>
          <p:cNvPr id="5" name="Slide Number Placeholder 4"/>
          <p:cNvSpPr>
            <a:spLocks noGrp="1"/>
          </p:cNvSpPr>
          <p:nvPr>
            <p:ph type="sldNum" sz="quarter" idx="11"/>
          </p:nvPr>
        </p:nvSpPr>
        <p:spPr/>
        <p:txBody>
          <a:bodyPr/>
          <a:lstStyle/>
          <a:p>
            <a:pPr>
              <a:defRPr/>
            </a:pPr>
            <a:fld id="{215F2CEC-58A8-492B-AD0D-C2BF1A7F0D89}" type="slidenum">
              <a:rPr lang="en-US" smtClean="0"/>
              <a:pPr>
                <a:defRPr/>
              </a:pPr>
              <a:t>184</a:t>
            </a:fld>
            <a:endParaRPr lang="en-US" dirty="0"/>
          </a:p>
        </p:txBody>
      </p:sp>
    </p:spTree>
    <p:extLst>
      <p:ext uri="{BB962C8B-B14F-4D97-AF65-F5344CB8AC3E}">
        <p14:creationId xmlns:p14="http://schemas.microsoft.com/office/powerpoint/2010/main" val="2129662416"/>
      </p:ext>
    </p:extLst>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427510" y="2446318"/>
            <a:ext cx="8716489" cy="1027215"/>
          </a:xfrm>
          <a:prstGeom prst="rect">
            <a:avLst/>
          </a:prstGeom>
          <a:solidFill>
            <a:srgbClr val="FFFF0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6146" name="Rectangle 6"/>
          <p:cNvSpPr>
            <a:spLocks noGrp="1" noChangeArrowheads="1"/>
          </p:cNvSpPr>
          <p:nvPr>
            <p:ph type="title"/>
          </p:nvPr>
        </p:nvSpPr>
        <p:spPr/>
        <p:txBody>
          <a:bodyPr/>
          <a:lstStyle/>
          <a:p>
            <a:pPr eaLnBrk="1" hangingPunct="1"/>
            <a:r>
              <a:rPr lang="en-US" dirty="0" smtClean="0"/>
              <a:t>Table of Contents</a:t>
            </a:r>
          </a:p>
        </p:txBody>
      </p:sp>
      <p:sp>
        <p:nvSpPr>
          <p:cNvPr id="7" name="Rectangle 7"/>
          <p:cNvSpPr>
            <a:spLocks noGrp="1" noChangeArrowheads="1"/>
          </p:cNvSpPr>
          <p:nvPr>
            <p:ph idx="1"/>
          </p:nvPr>
        </p:nvSpPr>
        <p:spPr>
          <a:xfrm>
            <a:off x="712788" y="1009403"/>
            <a:ext cx="8229600" cy="5274439"/>
          </a:xfrm>
        </p:spPr>
        <p:txBody>
          <a:bodyPr/>
          <a:lstStyle/>
          <a:p>
            <a:pPr marL="288925" indent="-288925" eaLnBrk="1" hangingPunct="1">
              <a:spcBef>
                <a:spcPts val="300"/>
              </a:spcBef>
              <a:spcAft>
                <a:spcPts val="0"/>
              </a:spcAft>
            </a:pPr>
            <a:r>
              <a:rPr lang="en-US" sz="1600" b="1" dirty="0">
                <a:solidFill>
                  <a:schemeClr val="bg1">
                    <a:lumMod val="50000"/>
                  </a:schemeClr>
                </a:solidFill>
              </a:rPr>
              <a:t>Segment 1</a:t>
            </a:r>
            <a:r>
              <a:rPr lang="en-US" sz="1600" dirty="0">
                <a:solidFill>
                  <a:schemeClr val="bg1">
                    <a:lumMod val="50000"/>
                  </a:schemeClr>
                </a:solidFill>
              </a:rPr>
              <a:t>:    Detail Billing Record (DBR) Overview and Key Concepts</a:t>
            </a:r>
          </a:p>
          <a:p>
            <a:pPr marL="288925" indent="-288925" eaLnBrk="1" hangingPunct="1">
              <a:spcBef>
                <a:spcPts val="300"/>
              </a:spcBef>
              <a:spcAft>
                <a:spcPts val="0"/>
              </a:spcAft>
            </a:pPr>
            <a:r>
              <a:rPr lang="en-US" sz="1600" b="1" dirty="0" smtClean="0">
                <a:solidFill>
                  <a:schemeClr val="bg1">
                    <a:lumMod val="50000"/>
                  </a:schemeClr>
                </a:solidFill>
              </a:rPr>
              <a:t>Segment 2:    </a:t>
            </a:r>
            <a:r>
              <a:rPr lang="en-US" sz="1600" dirty="0" smtClean="0">
                <a:solidFill>
                  <a:schemeClr val="bg1">
                    <a:lumMod val="50000"/>
                  </a:schemeClr>
                </a:solidFill>
              </a:rPr>
              <a:t>DBRs and Associated Batch Processing </a:t>
            </a:r>
            <a:endParaRPr lang="en-US" sz="1600" b="1" dirty="0" smtClean="0">
              <a:solidFill>
                <a:schemeClr val="bg1">
                  <a:lumMod val="50000"/>
                </a:schemeClr>
              </a:solidFill>
            </a:endParaRPr>
          </a:p>
          <a:p>
            <a:pPr marL="288925" indent="-288925" eaLnBrk="1" hangingPunct="1">
              <a:spcBef>
                <a:spcPts val="300"/>
              </a:spcBef>
              <a:spcAft>
                <a:spcPts val="0"/>
              </a:spcAft>
            </a:pPr>
            <a:r>
              <a:rPr lang="en-US" sz="1600" b="1" dirty="0" smtClean="0">
                <a:solidFill>
                  <a:schemeClr val="bg1">
                    <a:lumMod val="50000"/>
                  </a:schemeClr>
                </a:solidFill>
              </a:rPr>
              <a:t>Segment 3</a:t>
            </a:r>
            <a:r>
              <a:rPr lang="en-US" sz="1600" dirty="0" smtClean="0">
                <a:solidFill>
                  <a:schemeClr val="bg1">
                    <a:lumMod val="50000"/>
                  </a:schemeClr>
                </a:solidFill>
              </a:rPr>
              <a:t>:    DBR Query	</a:t>
            </a:r>
          </a:p>
          <a:p>
            <a:pPr marL="288925" indent="-288925" eaLnBrk="1" hangingPunct="1">
              <a:spcBef>
                <a:spcPts val="300"/>
              </a:spcBef>
              <a:spcAft>
                <a:spcPts val="0"/>
              </a:spcAft>
            </a:pPr>
            <a:r>
              <a:rPr lang="en-US" sz="1600" b="1" dirty="0" smtClean="0">
                <a:solidFill>
                  <a:schemeClr val="bg1">
                    <a:lumMod val="50000"/>
                  </a:schemeClr>
                </a:solidFill>
              </a:rPr>
              <a:t>Segment 4:</a:t>
            </a:r>
            <a:r>
              <a:rPr lang="en-US" sz="1600" dirty="0" smtClean="0">
                <a:solidFill>
                  <a:schemeClr val="bg1">
                    <a:lumMod val="50000"/>
                  </a:schemeClr>
                </a:solidFill>
              </a:rPr>
              <a:t>    AAS Agreements		</a:t>
            </a:r>
          </a:p>
          <a:p>
            <a:pPr marL="288925" indent="-288925" eaLnBrk="1" hangingPunct="1">
              <a:spcBef>
                <a:spcPts val="300"/>
              </a:spcBef>
              <a:spcAft>
                <a:spcPts val="0"/>
              </a:spcAft>
            </a:pPr>
            <a:r>
              <a:rPr lang="en-US" sz="1600" b="1" dirty="0" smtClean="0">
                <a:solidFill>
                  <a:schemeClr val="bg1">
                    <a:lumMod val="50000"/>
                  </a:schemeClr>
                </a:solidFill>
              </a:rPr>
              <a:t>Segment 5:    </a:t>
            </a:r>
            <a:r>
              <a:rPr lang="en-US" sz="1600" dirty="0" smtClean="0">
                <a:solidFill>
                  <a:schemeClr val="bg1">
                    <a:lumMod val="50000"/>
                  </a:schemeClr>
                </a:solidFill>
              </a:rPr>
              <a:t>Pegasys </a:t>
            </a:r>
            <a:r>
              <a:rPr lang="en-US" sz="1600" dirty="0">
                <a:solidFill>
                  <a:schemeClr val="bg1">
                    <a:lumMod val="50000"/>
                  </a:schemeClr>
                </a:solidFill>
              </a:rPr>
              <a:t>Billing Transactions </a:t>
            </a:r>
            <a:r>
              <a:rPr lang="en-US" sz="1600" dirty="0" smtClean="0">
                <a:solidFill>
                  <a:schemeClr val="bg1">
                    <a:lumMod val="50000"/>
                  </a:schemeClr>
                </a:solidFill>
              </a:rPr>
              <a:t>Overview		</a:t>
            </a:r>
          </a:p>
          <a:p>
            <a:pPr marL="288925" indent="-288925" eaLnBrk="1" hangingPunct="1">
              <a:spcBef>
                <a:spcPts val="300"/>
              </a:spcBef>
              <a:spcAft>
                <a:spcPts val="0"/>
              </a:spcAft>
            </a:pPr>
            <a:r>
              <a:rPr lang="en-US" sz="1600" b="1" dirty="0" smtClean="0"/>
              <a:t>Segment 6:    </a:t>
            </a:r>
            <a:r>
              <a:rPr lang="en-US" sz="1600" dirty="0" smtClean="0"/>
              <a:t>DBR Billing </a:t>
            </a:r>
            <a:r>
              <a:rPr lang="en-US" sz="1600" dirty="0"/>
              <a:t>Methods and Resulting </a:t>
            </a:r>
            <a:r>
              <a:rPr lang="en-US" sz="1600" dirty="0" smtClean="0"/>
              <a:t>Transactions</a:t>
            </a:r>
          </a:p>
          <a:p>
            <a:pPr marL="625475" lvl="1" indent="-288925" eaLnBrk="1" hangingPunct="1">
              <a:spcBef>
                <a:spcPts val="300"/>
              </a:spcBef>
              <a:spcAft>
                <a:spcPts val="0"/>
              </a:spcAft>
            </a:pPr>
            <a:r>
              <a:rPr lang="en-US" sz="1400" dirty="0" smtClean="0"/>
              <a:t>Non-IPAC Billing</a:t>
            </a:r>
            <a:endParaRPr lang="en-US" sz="1400" i="1" dirty="0"/>
          </a:p>
          <a:p>
            <a:pPr marL="625475" lvl="1" indent="-288925" eaLnBrk="1" hangingPunct="1">
              <a:spcBef>
                <a:spcPts val="300"/>
              </a:spcBef>
              <a:spcAft>
                <a:spcPts val="0"/>
              </a:spcAft>
            </a:pPr>
            <a:r>
              <a:rPr lang="en-US" sz="1400" dirty="0" smtClean="0"/>
              <a:t>IPAC Billing</a:t>
            </a:r>
            <a:endParaRPr lang="en-US" sz="1400" i="1" dirty="0"/>
          </a:p>
          <a:p>
            <a:pPr marL="625475" lvl="1" indent="-288925" eaLnBrk="1" hangingPunct="1">
              <a:spcBef>
                <a:spcPts val="300"/>
              </a:spcBef>
              <a:spcAft>
                <a:spcPts val="0"/>
              </a:spcAft>
            </a:pPr>
            <a:r>
              <a:rPr lang="en-US" sz="1400" dirty="0" smtClean="0"/>
              <a:t>Internal Billing</a:t>
            </a:r>
          </a:p>
          <a:p>
            <a:pPr marL="288925" indent="-288925" eaLnBrk="1" hangingPunct="1">
              <a:spcBef>
                <a:spcPts val="300"/>
              </a:spcBef>
              <a:spcAft>
                <a:spcPts val="0"/>
              </a:spcAft>
            </a:pPr>
            <a:r>
              <a:rPr lang="en-US" sz="1600" b="1" dirty="0" smtClean="0">
                <a:solidFill>
                  <a:schemeClr val="bg1">
                    <a:lumMod val="50000"/>
                  </a:schemeClr>
                </a:solidFill>
              </a:rPr>
              <a:t>Segment 7:    </a:t>
            </a:r>
            <a:r>
              <a:rPr lang="en-US" sz="1600" dirty="0" smtClean="0">
                <a:solidFill>
                  <a:schemeClr val="bg1">
                    <a:lumMod val="50000"/>
                  </a:schemeClr>
                </a:solidFill>
              </a:rPr>
              <a:t>DBR Billing Processes</a:t>
            </a:r>
          </a:p>
          <a:p>
            <a:pPr marL="288925" indent="-288925" eaLnBrk="1" hangingPunct="1">
              <a:spcBef>
                <a:spcPts val="300"/>
              </a:spcBef>
              <a:spcAft>
                <a:spcPts val="0"/>
              </a:spcAft>
            </a:pPr>
            <a:r>
              <a:rPr lang="en-US" sz="1600" b="1" dirty="0" smtClean="0">
                <a:solidFill>
                  <a:schemeClr val="bg1">
                    <a:lumMod val="50000"/>
                  </a:schemeClr>
                </a:solidFill>
              </a:rPr>
              <a:t>Segment </a:t>
            </a:r>
            <a:r>
              <a:rPr lang="en-US" sz="1600" b="1" dirty="0">
                <a:solidFill>
                  <a:schemeClr val="bg1">
                    <a:lumMod val="50000"/>
                  </a:schemeClr>
                </a:solidFill>
              </a:rPr>
              <a:t>8:    </a:t>
            </a:r>
            <a:r>
              <a:rPr lang="en-US" sz="1600" dirty="0">
                <a:solidFill>
                  <a:schemeClr val="bg1">
                    <a:lumMod val="50000"/>
                  </a:schemeClr>
                </a:solidFill>
              </a:rPr>
              <a:t>Advances	</a:t>
            </a:r>
          </a:p>
          <a:p>
            <a:pPr marL="288925" indent="-288925" eaLnBrk="1" hangingPunct="1">
              <a:spcBef>
                <a:spcPts val="300"/>
              </a:spcBef>
              <a:spcAft>
                <a:spcPts val="0"/>
              </a:spcAft>
            </a:pPr>
            <a:r>
              <a:rPr lang="en-US" sz="1600" b="1" dirty="0">
                <a:solidFill>
                  <a:schemeClr val="bg1">
                    <a:lumMod val="50000"/>
                  </a:schemeClr>
                </a:solidFill>
              </a:rPr>
              <a:t>Segment 9:    </a:t>
            </a:r>
            <a:r>
              <a:rPr lang="en-US" sz="1600" dirty="0">
                <a:solidFill>
                  <a:schemeClr val="bg1">
                    <a:lumMod val="50000"/>
                  </a:schemeClr>
                </a:solidFill>
              </a:rPr>
              <a:t>Accruals	</a:t>
            </a:r>
          </a:p>
          <a:p>
            <a:pPr marL="288925" indent="-288925" eaLnBrk="1" hangingPunct="1">
              <a:spcBef>
                <a:spcPts val="300"/>
              </a:spcBef>
              <a:spcAft>
                <a:spcPts val="0"/>
              </a:spcAft>
            </a:pPr>
            <a:r>
              <a:rPr lang="en-US" sz="1600" b="1" dirty="0">
                <a:solidFill>
                  <a:schemeClr val="bg1">
                    <a:lumMod val="50000"/>
                  </a:schemeClr>
                </a:solidFill>
              </a:rPr>
              <a:t>Segment 10:  </a:t>
            </a:r>
            <a:r>
              <a:rPr lang="en-US" sz="1600" dirty="0">
                <a:solidFill>
                  <a:schemeClr val="bg1">
                    <a:lumMod val="50000"/>
                  </a:schemeClr>
                </a:solidFill>
              </a:rPr>
              <a:t>Billing-Related Queries				</a:t>
            </a:r>
          </a:p>
          <a:p>
            <a:pPr marL="288925" indent="-288925" eaLnBrk="1" hangingPunct="1">
              <a:spcBef>
                <a:spcPts val="300"/>
              </a:spcBef>
              <a:spcAft>
                <a:spcPts val="0"/>
              </a:spcAft>
            </a:pPr>
            <a:r>
              <a:rPr lang="en-US" sz="1600" b="1" dirty="0">
                <a:solidFill>
                  <a:schemeClr val="bg1">
                    <a:lumMod val="50000"/>
                  </a:schemeClr>
                </a:solidFill>
              </a:rPr>
              <a:t>Segment 11:  </a:t>
            </a:r>
            <a:r>
              <a:rPr lang="en-US" sz="1600" dirty="0">
                <a:solidFill>
                  <a:schemeClr val="bg1">
                    <a:lumMod val="50000"/>
                  </a:schemeClr>
                </a:solidFill>
              </a:rPr>
              <a:t>Credit Management		</a:t>
            </a:r>
            <a:r>
              <a:rPr lang="en-US" sz="1600" b="1" dirty="0">
                <a:solidFill>
                  <a:schemeClr val="bg1">
                    <a:lumMod val="50000"/>
                  </a:schemeClr>
                </a:solidFill>
              </a:rPr>
              <a:t>		</a:t>
            </a:r>
            <a:endParaRPr lang="en-US" sz="1600" dirty="0">
              <a:solidFill>
                <a:schemeClr val="bg1">
                  <a:lumMod val="50000"/>
                </a:schemeClr>
              </a:solidFill>
            </a:endParaRPr>
          </a:p>
          <a:p>
            <a:pPr marL="288925" indent="-288925" eaLnBrk="1" hangingPunct="1">
              <a:spcBef>
                <a:spcPts val="300"/>
              </a:spcBef>
              <a:spcAft>
                <a:spcPts val="0"/>
              </a:spcAft>
            </a:pPr>
            <a:r>
              <a:rPr lang="en-US" sz="1600" b="1" dirty="0">
                <a:solidFill>
                  <a:schemeClr val="bg1">
                    <a:lumMod val="50000"/>
                  </a:schemeClr>
                </a:solidFill>
              </a:rPr>
              <a:t>Segment 12:  </a:t>
            </a:r>
            <a:r>
              <a:rPr lang="en-US" sz="1600" dirty="0" smtClean="0">
                <a:solidFill>
                  <a:schemeClr val="bg1">
                    <a:lumMod val="50000"/>
                  </a:schemeClr>
                </a:solidFill>
              </a:rPr>
              <a:t>Reports Related to DBR Billing</a:t>
            </a:r>
            <a:r>
              <a:rPr lang="en-US" sz="1600" dirty="0">
                <a:solidFill>
                  <a:schemeClr val="bg1">
                    <a:lumMod val="50000"/>
                  </a:schemeClr>
                </a:solidFill>
              </a:rPr>
              <a:t>			</a:t>
            </a:r>
          </a:p>
          <a:p>
            <a:pPr marL="288925" indent="-288925" eaLnBrk="1" hangingPunct="1">
              <a:spcBef>
                <a:spcPts val="300"/>
              </a:spcBef>
              <a:spcAft>
                <a:spcPts val="0"/>
              </a:spcAft>
            </a:pPr>
            <a:r>
              <a:rPr lang="en-US" sz="1600" b="1" dirty="0">
                <a:solidFill>
                  <a:schemeClr val="bg1">
                    <a:lumMod val="50000"/>
                  </a:schemeClr>
                </a:solidFill>
              </a:rPr>
              <a:t>Segment 13:  </a:t>
            </a:r>
            <a:r>
              <a:rPr lang="en-US" sz="1600" dirty="0">
                <a:solidFill>
                  <a:schemeClr val="bg1">
                    <a:lumMod val="50000"/>
                  </a:schemeClr>
                </a:solidFill>
              </a:rPr>
              <a:t>Mass Import	</a:t>
            </a:r>
            <a:r>
              <a:rPr lang="en-US" sz="1400" dirty="0"/>
              <a:t>					</a:t>
            </a:r>
          </a:p>
        </p:txBody>
      </p:sp>
      <p:sp>
        <p:nvSpPr>
          <p:cNvPr id="5" name="Footer Placeholder 3"/>
          <p:cNvSpPr>
            <a:spLocks noGrp="1"/>
          </p:cNvSpPr>
          <p:nvPr>
            <p:ph type="ftr" sz="quarter" idx="10"/>
          </p:nvPr>
        </p:nvSpPr>
        <p:spPr>
          <a:xfrm>
            <a:off x="457200" y="6553200"/>
            <a:ext cx="7010400" cy="304800"/>
          </a:xfrm>
          <a:noFill/>
        </p:spPr>
        <p:txBody>
          <a:bodyPr/>
          <a:lstStyle/>
          <a:p>
            <a:r>
              <a:rPr lang="en-US" dirty="0" smtClean="0"/>
              <a:t>CGI Federal Proprietary and Confidential</a:t>
            </a:r>
          </a:p>
        </p:txBody>
      </p:sp>
      <p:sp>
        <p:nvSpPr>
          <p:cNvPr id="6" name="Slide Number Placeholder 4"/>
          <p:cNvSpPr>
            <a:spLocks noGrp="1"/>
          </p:cNvSpPr>
          <p:nvPr>
            <p:ph type="sldNum" sz="quarter" idx="11"/>
          </p:nvPr>
        </p:nvSpPr>
        <p:spPr>
          <a:xfrm>
            <a:off x="-35625" y="6245225"/>
            <a:ext cx="476662" cy="612775"/>
          </a:xfrm>
        </p:spPr>
        <p:txBody>
          <a:bodyPr/>
          <a:lstStyle/>
          <a:p>
            <a:pPr>
              <a:defRPr/>
            </a:pPr>
            <a:fld id="{215F2CEC-58A8-492B-AD0D-C2BF1A7F0D89}" type="slidenum">
              <a:rPr lang="en-US" smtClean="0"/>
              <a:pPr>
                <a:defRPr/>
              </a:pPr>
              <a:t>185</a:t>
            </a:fld>
            <a:endParaRPr lang="en-US" dirty="0"/>
          </a:p>
        </p:txBody>
      </p:sp>
    </p:spTree>
    <p:extLst>
      <p:ext uri="{BB962C8B-B14F-4D97-AF65-F5344CB8AC3E}">
        <p14:creationId xmlns:p14="http://schemas.microsoft.com/office/powerpoint/2010/main" val="337941914"/>
      </p:ext>
    </p:extLst>
  </p:cSld>
  <p:clrMapOvr>
    <a:masterClrMapping/>
  </p:clrMapOvr>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Non-IPAC Billing</a:t>
            </a:r>
            <a:endParaRPr lang="en-US" dirty="0"/>
          </a:p>
        </p:txBody>
      </p:sp>
      <p:sp>
        <p:nvSpPr>
          <p:cNvPr id="3" name="Content Placeholder 2"/>
          <p:cNvSpPr>
            <a:spLocks noGrp="1"/>
          </p:cNvSpPr>
          <p:nvPr>
            <p:ph idx="1"/>
          </p:nvPr>
        </p:nvSpPr>
        <p:spPr>
          <a:xfrm>
            <a:off x="368404" y="1429517"/>
            <a:ext cx="8668720" cy="4525962"/>
          </a:xfrm>
        </p:spPr>
        <p:txBody>
          <a:bodyPr/>
          <a:lstStyle/>
          <a:p>
            <a:pPr>
              <a:spcAft>
                <a:spcPts val="600"/>
              </a:spcAft>
            </a:pPr>
            <a:r>
              <a:rPr lang="en-US" sz="2000" b="1" dirty="0" smtClean="0"/>
              <a:t>Non-IPAC Billing</a:t>
            </a:r>
          </a:p>
          <a:p>
            <a:pPr lvl="1">
              <a:spcAft>
                <a:spcPts val="600"/>
              </a:spcAft>
            </a:pPr>
            <a:r>
              <a:rPr lang="en-US" sz="1800" dirty="0" smtClean="0"/>
              <a:t>Billing </a:t>
            </a:r>
            <a:r>
              <a:rPr lang="en-US" sz="1800" dirty="0"/>
              <a:t>customers for goods/services provided in which </a:t>
            </a:r>
            <a:r>
              <a:rPr lang="en-US" sz="1800" u="sng" dirty="0"/>
              <a:t>the customer actively determines how and when they remit payment</a:t>
            </a:r>
            <a:r>
              <a:rPr lang="en-US" sz="1800" dirty="0"/>
              <a:t> to </a:t>
            </a:r>
            <a:r>
              <a:rPr lang="en-US" sz="1800" dirty="0" smtClean="0"/>
              <a:t>GSA</a:t>
            </a:r>
          </a:p>
          <a:p>
            <a:pPr lvl="2">
              <a:spcAft>
                <a:spcPts val="600"/>
              </a:spcAft>
            </a:pPr>
            <a:r>
              <a:rPr lang="en-US" sz="1800" dirty="0" smtClean="0"/>
              <a:t>Terms:</a:t>
            </a:r>
          </a:p>
          <a:p>
            <a:pPr lvl="3">
              <a:spcAft>
                <a:spcPts val="600"/>
              </a:spcAft>
            </a:pPr>
            <a:r>
              <a:rPr lang="en-US" sz="1800" b="1" u="sng" dirty="0" smtClean="0"/>
              <a:t>How</a:t>
            </a:r>
            <a:r>
              <a:rPr lang="en-US" sz="1800" dirty="0" smtClean="0"/>
              <a:t> - customers can </a:t>
            </a:r>
            <a:r>
              <a:rPr lang="en-US" sz="1800" dirty="0"/>
              <a:t>remit payment </a:t>
            </a:r>
            <a:r>
              <a:rPr lang="en-US" sz="1800" dirty="0" smtClean="0"/>
              <a:t>via:</a:t>
            </a:r>
          </a:p>
          <a:p>
            <a:pPr marL="1717675" lvl="4" indent="-342900">
              <a:spcAft>
                <a:spcPts val="600"/>
              </a:spcAft>
              <a:buFont typeface="+mj-lt"/>
              <a:buAutoNum type="arabicPeriod"/>
            </a:pPr>
            <a:r>
              <a:rPr lang="en-US" sz="1800" dirty="0"/>
              <a:t>C</a:t>
            </a:r>
            <a:r>
              <a:rPr lang="en-US" sz="1800" dirty="0" smtClean="0"/>
              <a:t>heck </a:t>
            </a:r>
            <a:r>
              <a:rPr lang="en-US" sz="1800" dirty="0"/>
              <a:t>(</a:t>
            </a:r>
            <a:r>
              <a:rPr lang="en-US" sz="1800" dirty="0" smtClean="0"/>
              <a:t>Lockbox)</a:t>
            </a:r>
          </a:p>
          <a:p>
            <a:pPr marL="1717675" lvl="4" indent="-342900">
              <a:spcAft>
                <a:spcPts val="600"/>
              </a:spcAft>
              <a:buFont typeface="+mj-lt"/>
              <a:buAutoNum type="arabicPeriod"/>
            </a:pPr>
            <a:r>
              <a:rPr lang="en-US" sz="1800" dirty="0" smtClean="0"/>
              <a:t>Credit Card (via Pay.gov)</a:t>
            </a:r>
          </a:p>
          <a:p>
            <a:pPr marL="1717675" lvl="4" indent="-342900">
              <a:spcAft>
                <a:spcPts val="600"/>
              </a:spcAft>
              <a:buFont typeface="+mj-lt"/>
              <a:buAutoNum type="arabicPeriod"/>
            </a:pPr>
            <a:r>
              <a:rPr lang="en-US" sz="1800" dirty="0" smtClean="0"/>
              <a:t>IPAC (push payment)</a:t>
            </a:r>
          </a:p>
          <a:p>
            <a:pPr lvl="3">
              <a:spcAft>
                <a:spcPts val="600"/>
              </a:spcAft>
            </a:pPr>
            <a:r>
              <a:rPr lang="en-US" sz="1800" b="1" u="sng" dirty="0"/>
              <a:t>When</a:t>
            </a:r>
            <a:r>
              <a:rPr lang="en-US" sz="1800" dirty="0"/>
              <a:t> - customer is requested to remit payment by the stated collection due </a:t>
            </a:r>
            <a:r>
              <a:rPr lang="en-US" sz="1800" dirty="0" smtClean="0"/>
              <a:t>date</a:t>
            </a:r>
          </a:p>
        </p:txBody>
      </p:sp>
      <p:sp>
        <p:nvSpPr>
          <p:cNvPr id="4" name="Footer Placeholder 3"/>
          <p:cNvSpPr>
            <a:spLocks noGrp="1"/>
          </p:cNvSpPr>
          <p:nvPr>
            <p:ph type="ftr" sz="quarter" idx="10"/>
          </p:nvPr>
        </p:nvSpPr>
        <p:spPr/>
        <p:txBody>
          <a:bodyPr/>
          <a:lstStyle/>
          <a:p>
            <a:pPr>
              <a:defRPr/>
            </a:pPr>
            <a:r>
              <a:rPr lang="en-US" dirty="0" smtClean="0"/>
              <a:t>CGI Federal Proprietary and Confidential</a:t>
            </a:r>
            <a:endParaRPr lang="en-US" dirty="0"/>
          </a:p>
        </p:txBody>
      </p:sp>
      <p:sp>
        <p:nvSpPr>
          <p:cNvPr id="5" name="Slide Number Placeholder 4"/>
          <p:cNvSpPr>
            <a:spLocks noGrp="1"/>
          </p:cNvSpPr>
          <p:nvPr>
            <p:ph type="sldNum" sz="quarter" idx="11"/>
          </p:nvPr>
        </p:nvSpPr>
        <p:spPr/>
        <p:txBody>
          <a:bodyPr/>
          <a:lstStyle/>
          <a:p>
            <a:pPr>
              <a:defRPr/>
            </a:pPr>
            <a:fld id="{215F2CEC-58A8-492B-AD0D-C2BF1A7F0D89}" type="slidenum">
              <a:rPr lang="en-US" smtClean="0"/>
              <a:pPr>
                <a:defRPr/>
              </a:pPr>
              <a:t>186</a:t>
            </a:fld>
            <a:endParaRPr lang="en-US" dirty="0"/>
          </a:p>
        </p:txBody>
      </p:sp>
    </p:spTree>
    <p:extLst>
      <p:ext uri="{BB962C8B-B14F-4D97-AF65-F5344CB8AC3E}">
        <p14:creationId xmlns:p14="http://schemas.microsoft.com/office/powerpoint/2010/main" val="1619120983"/>
      </p:ext>
    </p:extLst>
  </p:cSld>
  <p:clrMapOvr>
    <a:masterClrMapping/>
  </p:clrMapOvr>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Non-IPAC DBRs</a:t>
            </a:r>
            <a:endParaRPr lang="en-US" dirty="0"/>
          </a:p>
        </p:txBody>
      </p:sp>
      <p:sp>
        <p:nvSpPr>
          <p:cNvPr id="3" name="Content Placeholder 2"/>
          <p:cNvSpPr>
            <a:spLocks noGrp="1"/>
          </p:cNvSpPr>
          <p:nvPr>
            <p:ph idx="1"/>
          </p:nvPr>
        </p:nvSpPr>
        <p:spPr>
          <a:xfrm>
            <a:off x="522513" y="1265913"/>
            <a:ext cx="8229600" cy="4525962"/>
          </a:xfrm>
        </p:spPr>
        <p:txBody>
          <a:bodyPr/>
          <a:lstStyle/>
          <a:p>
            <a:pPr>
              <a:spcAft>
                <a:spcPts val="600"/>
              </a:spcAft>
            </a:pPr>
            <a:r>
              <a:rPr lang="en-US" sz="2000" b="1" dirty="0"/>
              <a:t>Non-IPAC Detail Billing Records</a:t>
            </a:r>
          </a:p>
          <a:p>
            <a:pPr lvl="1">
              <a:spcAft>
                <a:spcPts val="600"/>
              </a:spcAft>
            </a:pPr>
            <a:r>
              <a:rPr lang="en-US" sz="1800" dirty="0"/>
              <a:t>Generated for those customers who are not set up to be billed via IPAC or Interfund/Intrafund</a:t>
            </a:r>
          </a:p>
          <a:p>
            <a:pPr marL="231775" lvl="1">
              <a:spcAft>
                <a:spcPts val="600"/>
              </a:spcAft>
            </a:pPr>
            <a:r>
              <a:rPr lang="en-US" sz="1800" dirty="0"/>
              <a:t>Accounting Elements DBR tab</a:t>
            </a:r>
          </a:p>
          <a:p>
            <a:pPr marL="577850" lvl="2">
              <a:spcAft>
                <a:spcPts val="600"/>
              </a:spcAft>
            </a:pPr>
            <a:r>
              <a:rPr lang="en-US" sz="1800" dirty="0"/>
              <a:t>Bill Type = </a:t>
            </a:r>
            <a:r>
              <a:rPr lang="en-US" sz="1800" dirty="0" smtClean="0"/>
              <a:t>blank</a:t>
            </a:r>
          </a:p>
          <a:p>
            <a:pPr marL="346075" lvl="2" indent="0">
              <a:spcAft>
                <a:spcPts val="600"/>
              </a:spcAft>
              <a:buNone/>
            </a:pPr>
            <a:endParaRPr lang="en-US" sz="1800" dirty="0"/>
          </a:p>
          <a:p>
            <a:pPr marL="577850" lvl="2">
              <a:spcAft>
                <a:spcPts val="600"/>
              </a:spcAft>
            </a:pPr>
            <a:r>
              <a:rPr lang="en-US" sz="1800" dirty="0"/>
              <a:t>Vendor = non-IPAC </a:t>
            </a:r>
            <a:r>
              <a:rPr lang="en-US" sz="1800" dirty="0" smtClean="0"/>
              <a:t>vendor</a:t>
            </a:r>
          </a:p>
          <a:p>
            <a:pPr marL="923925" lvl="3">
              <a:spcAft>
                <a:spcPts val="600"/>
              </a:spcAft>
            </a:pPr>
            <a:r>
              <a:rPr lang="en-US" sz="1800" dirty="0" smtClean="0"/>
              <a:t>Default Type of Transfer = blank</a:t>
            </a:r>
            <a:endParaRPr lang="en-US" sz="1800" dirty="0"/>
          </a:p>
          <a:p>
            <a:pPr marL="577850" lvl="2">
              <a:spcAft>
                <a:spcPts val="600"/>
              </a:spcAft>
            </a:pPr>
            <a:endParaRPr lang="en-US" sz="1200" dirty="0"/>
          </a:p>
          <a:p>
            <a:endParaRPr lang="en-US" dirty="0"/>
          </a:p>
        </p:txBody>
      </p:sp>
      <p:sp>
        <p:nvSpPr>
          <p:cNvPr id="4" name="Footer Placeholder 3"/>
          <p:cNvSpPr>
            <a:spLocks noGrp="1"/>
          </p:cNvSpPr>
          <p:nvPr>
            <p:ph type="ftr" sz="quarter" idx="10"/>
          </p:nvPr>
        </p:nvSpPr>
        <p:spPr/>
        <p:txBody>
          <a:bodyPr/>
          <a:lstStyle/>
          <a:p>
            <a:pPr>
              <a:defRPr/>
            </a:pPr>
            <a:r>
              <a:rPr lang="en-US" dirty="0" smtClean="0"/>
              <a:t>CGI Federal Proprietary and Confidential</a:t>
            </a:r>
            <a:endParaRPr lang="en-US" dirty="0"/>
          </a:p>
        </p:txBody>
      </p:sp>
      <p:sp>
        <p:nvSpPr>
          <p:cNvPr id="5" name="Slide Number Placeholder 4"/>
          <p:cNvSpPr>
            <a:spLocks noGrp="1"/>
          </p:cNvSpPr>
          <p:nvPr>
            <p:ph type="sldNum" sz="quarter" idx="11"/>
          </p:nvPr>
        </p:nvSpPr>
        <p:spPr/>
        <p:txBody>
          <a:bodyPr/>
          <a:lstStyle/>
          <a:p>
            <a:pPr>
              <a:defRPr/>
            </a:pPr>
            <a:fld id="{215F2CEC-58A8-492B-AD0D-C2BF1A7F0D89}" type="slidenum">
              <a:rPr lang="en-US" smtClean="0"/>
              <a:pPr>
                <a:defRPr/>
              </a:pPr>
              <a:t>187</a:t>
            </a:fld>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29900" y="3243263"/>
            <a:ext cx="2152650" cy="352425"/>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9900" y="4585299"/>
            <a:ext cx="3952875" cy="1076325"/>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29350" y="4956773"/>
            <a:ext cx="2914650" cy="333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Striped Right Arrow 7"/>
          <p:cNvSpPr/>
          <p:nvPr/>
        </p:nvSpPr>
        <p:spPr bwMode="auto">
          <a:xfrm>
            <a:off x="5392047" y="4905577"/>
            <a:ext cx="744744" cy="435768"/>
          </a:xfrm>
          <a:prstGeom prst="stripedRightArrow">
            <a:avLst/>
          </a:prstGeom>
          <a:solidFill>
            <a:srgbClr val="ED171F"/>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9" name="TextBox 8"/>
          <p:cNvSpPr txBox="1"/>
          <p:nvPr/>
        </p:nvSpPr>
        <p:spPr>
          <a:xfrm>
            <a:off x="6229350" y="4585299"/>
            <a:ext cx="2078182" cy="307777"/>
          </a:xfrm>
          <a:prstGeom prst="rect">
            <a:avLst/>
          </a:prstGeom>
          <a:noFill/>
        </p:spPr>
        <p:txBody>
          <a:bodyPr wrap="square" rtlCol="0">
            <a:spAutoFit/>
          </a:bodyPr>
          <a:lstStyle/>
          <a:p>
            <a:r>
              <a:rPr lang="en-US" sz="1400" b="1" dirty="0" smtClean="0">
                <a:solidFill>
                  <a:srgbClr val="FF0000"/>
                </a:solidFill>
              </a:rPr>
              <a:t>Address Level Vendor</a:t>
            </a:r>
            <a:endParaRPr lang="en-US" sz="1400" b="1" dirty="0">
              <a:solidFill>
                <a:srgbClr val="FF0000"/>
              </a:solidFill>
            </a:endParaRPr>
          </a:p>
        </p:txBody>
      </p:sp>
    </p:spTree>
    <p:extLst>
      <p:ext uri="{BB962C8B-B14F-4D97-AF65-F5344CB8AC3E}">
        <p14:creationId xmlns:p14="http://schemas.microsoft.com/office/powerpoint/2010/main" val="2689527539"/>
      </p:ext>
    </p:extLst>
  </p:cSld>
  <p:clrMapOvr>
    <a:masterClrMapping/>
  </p:clrMapOvr>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Non-IPAC Billing Document</a:t>
            </a:r>
            <a:endParaRPr lang="en-US" dirty="0"/>
          </a:p>
        </p:txBody>
      </p:sp>
      <p:sp>
        <p:nvSpPr>
          <p:cNvPr id="4" name="Footer Placeholder 3"/>
          <p:cNvSpPr>
            <a:spLocks noGrp="1"/>
          </p:cNvSpPr>
          <p:nvPr>
            <p:ph type="ftr" sz="quarter" idx="10"/>
          </p:nvPr>
        </p:nvSpPr>
        <p:spPr/>
        <p:txBody>
          <a:bodyPr/>
          <a:lstStyle/>
          <a:p>
            <a:pPr>
              <a:defRPr/>
            </a:pPr>
            <a:r>
              <a:rPr lang="en-US" dirty="0" smtClean="0"/>
              <a:t>CGI Federal Proprietary and Confidential</a:t>
            </a:r>
            <a:endParaRPr lang="en-US" dirty="0"/>
          </a:p>
        </p:txBody>
      </p:sp>
      <p:sp>
        <p:nvSpPr>
          <p:cNvPr id="5" name="Slide Number Placeholder 4"/>
          <p:cNvSpPr>
            <a:spLocks noGrp="1"/>
          </p:cNvSpPr>
          <p:nvPr>
            <p:ph type="sldNum" sz="quarter" idx="11"/>
          </p:nvPr>
        </p:nvSpPr>
        <p:spPr/>
        <p:txBody>
          <a:bodyPr/>
          <a:lstStyle/>
          <a:p>
            <a:pPr>
              <a:defRPr/>
            </a:pPr>
            <a:fld id="{215F2CEC-58A8-492B-AD0D-C2BF1A7F0D89}" type="slidenum">
              <a:rPr lang="en-US" smtClean="0"/>
              <a:pPr>
                <a:defRPr/>
              </a:pPr>
              <a:t>188</a:t>
            </a:fld>
            <a:endParaRPr lang="en-US" dirty="0"/>
          </a:p>
        </p:txBody>
      </p:sp>
      <p:pic>
        <p:nvPicPr>
          <p:cNvPr id="1149954" name="Picture 2"/>
          <p:cNvPicPr>
            <a:picLocks noChangeAspect="1" noChangeArrowheads="1"/>
          </p:cNvPicPr>
          <p:nvPr/>
        </p:nvPicPr>
        <p:blipFill>
          <a:blip r:embed="rId2" cstate="print"/>
          <a:srcRect/>
          <a:stretch>
            <a:fillRect/>
          </a:stretch>
        </p:blipFill>
        <p:spPr bwMode="auto">
          <a:xfrm>
            <a:off x="954851" y="1845252"/>
            <a:ext cx="2738376" cy="1144612"/>
          </a:xfrm>
          <a:prstGeom prst="rect">
            <a:avLst/>
          </a:prstGeom>
          <a:noFill/>
          <a:ln w="31750">
            <a:solidFill>
              <a:schemeClr val="tx1"/>
            </a:solidFill>
            <a:miter lim="800000"/>
            <a:headEnd/>
            <a:tailEnd/>
          </a:ln>
        </p:spPr>
      </p:pic>
      <p:pic>
        <p:nvPicPr>
          <p:cNvPr id="1149955" name="Picture 3"/>
          <p:cNvPicPr>
            <a:picLocks noChangeAspect="1" noChangeArrowheads="1"/>
          </p:cNvPicPr>
          <p:nvPr/>
        </p:nvPicPr>
        <p:blipFill>
          <a:blip r:embed="rId3" cstate="print"/>
          <a:srcRect/>
          <a:stretch>
            <a:fillRect/>
          </a:stretch>
        </p:blipFill>
        <p:spPr bwMode="auto">
          <a:xfrm>
            <a:off x="491421" y="3752599"/>
            <a:ext cx="5490385" cy="2731326"/>
          </a:xfrm>
          <a:prstGeom prst="rect">
            <a:avLst/>
          </a:prstGeom>
          <a:noFill/>
          <a:ln w="31750">
            <a:solidFill>
              <a:schemeClr val="tx1"/>
            </a:solidFill>
            <a:miter lim="800000"/>
            <a:headEnd/>
            <a:tailEnd/>
          </a:ln>
        </p:spPr>
      </p:pic>
      <p:sp>
        <p:nvSpPr>
          <p:cNvPr id="10" name="Content Placeholder 2"/>
          <p:cNvSpPr txBox="1">
            <a:spLocks/>
          </p:cNvSpPr>
          <p:nvPr/>
        </p:nvSpPr>
        <p:spPr bwMode="auto">
          <a:xfrm>
            <a:off x="629661" y="1394375"/>
            <a:ext cx="3811712" cy="67193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231775" marR="0" lvl="0" indent="-231775" algn="l" defTabSz="914400" rtl="0" eaLnBrk="0" fontAlgn="base" latinLnBrk="0" hangingPunct="0">
              <a:lnSpc>
                <a:spcPct val="100000"/>
              </a:lnSpc>
              <a:spcBef>
                <a:spcPct val="20000"/>
              </a:spcBef>
              <a:spcAft>
                <a:spcPct val="0"/>
              </a:spcAft>
              <a:buClr>
                <a:srgbClr val="AF242B"/>
              </a:buClr>
              <a:buSzPct val="75000"/>
              <a:buFont typeface="Wingdings" pitchFamily="2" charset="2"/>
              <a:buChar char="w"/>
              <a:tabLst/>
              <a:defRPr/>
            </a:pPr>
            <a:r>
              <a:rPr kumimoji="0" lang="en-US" b="0" i="0" u="none" strike="noStrike" kern="0" cap="none" spc="0" normalizeH="0" baseline="0" noProof="0" dirty="0" smtClean="0">
                <a:ln>
                  <a:noFill/>
                </a:ln>
                <a:solidFill>
                  <a:schemeClr val="tx1"/>
                </a:solidFill>
                <a:effectLst/>
                <a:uLnTx/>
                <a:uFillTx/>
                <a:latin typeface="+mn-lt"/>
                <a:ea typeface="+mn-ea"/>
                <a:cs typeface="+mn-cs"/>
              </a:rPr>
              <a:t>Non-IPAC Vendor</a:t>
            </a:r>
            <a:r>
              <a:rPr kumimoji="0" lang="en-US" b="0" i="0" u="none" strike="noStrike" kern="0" cap="none" spc="0" normalizeH="0" noProof="0" dirty="0" smtClean="0">
                <a:ln>
                  <a:noFill/>
                </a:ln>
                <a:solidFill>
                  <a:schemeClr val="tx1"/>
                </a:solidFill>
                <a:effectLst/>
                <a:uLnTx/>
                <a:uFillTx/>
                <a:latin typeface="+mn-lt"/>
                <a:ea typeface="+mn-ea"/>
                <a:cs typeface="+mn-cs"/>
              </a:rPr>
              <a:t> on Header</a:t>
            </a:r>
            <a:endParaRPr kumimoji="0" lang="en-US" b="0" i="0" u="none" strike="noStrike" kern="0" cap="none" spc="0" normalizeH="0" baseline="0" noProof="0" dirty="0" smtClean="0">
              <a:ln>
                <a:noFill/>
              </a:ln>
              <a:solidFill>
                <a:schemeClr val="tx1"/>
              </a:solidFill>
              <a:effectLst/>
              <a:uLnTx/>
              <a:uFillTx/>
              <a:latin typeface="+mn-lt"/>
              <a:ea typeface="+mn-ea"/>
              <a:cs typeface="+mn-cs"/>
            </a:endParaRPr>
          </a:p>
        </p:txBody>
      </p:sp>
      <p:sp>
        <p:nvSpPr>
          <p:cNvPr id="11" name="Content Placeholder 2"/>
          <p:cNvSpPr txBox="1">
            <a:spLocks/>
          </p:cNvSpPr>
          <p:nvPr/>
        </p:nvSpPr>
        <p:spPr bwMode="auto">
          <a:xfrm>
            <a:off x="698928" y="3138068"/>
            <a:ext cx="3811712" cy="67193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231775" marR="0" lvl="0" indent="-231775" algn="l" defTabSz="914400" rtl="0" eaLnBrk="0" fontAlgn="base" latinLnBrk="0" hangingPunct="0">
              <a:lnSpc>
                <a:spcPct val="100000"/>
              </a:lnSpc>
              <a:spcBef>
                <a:spcPct val="20000"/>
              </a:spcBef>
              <a:spcAft>
                <a:spcPct val="0"/>
              </a:spcAft>
              <a:buClr>
                <a:srgbClr val="AF242B"/>
              </a:buClr>
              <a:buSzPct val="75000"/>
              <a:buFont typeface="Wingdings" pitchFamily="2" charset="2"/>
              <a:buChar char="w"/>
              <a:tabLst/>
              <a:defRPr/>
            </a:pPr>
            <a:r>
              <a:rPr lang="en-US" kern="0" dirty="0" smtClean="0">
                <a:latin typeface="+mn-lt"/>
              </a:rPr>
              <a:t>Blank Interagency Transfer information on Accounting Line</a:t>
            </a:r>
            <a:endParaRPr kumimoji="0" lang="en-US" b="0" i="0" u="none" strike="noStrike" kern="0" cap="none" spc="0" normalizeH="0" baseline="0" noProof="0" dirty="0" smtClean="0">
              <a:ln>
                <a:noFill/>
              </a:ln>
              <a:solidFill>
                <a:schemeClr val="tx1"/>
              </a:solidFill>
              <a:effectLst/>
              <a:uLnTx/>
              <a:uFillTx/>
              <a:latin typeface="+mn-lt"/>
              <a:ea typeface="+mn-ea"/>
              <a:cs typeface="+mn-cs"/>
            </a:endParaRPr>
          </a:p>
        </p:txBody>
      </p:sp>
      <p:sp>
        <p:nvSpPr>
          <p:cNvPr id="12" name="Content Placeholder 2"/>
          <p:cNvSpPr txBox="1">
            <a:spLocks/>
          </p:cNvSpPr>
          <p:nvPr/>
        </p:nvSpPr>
        <p:spPr bwMode="auto">
          <a:xfrm>
            <a:off x="4603936" y="1212281"/>
            <a:ext cx="3811712" cy="67193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231775" marR="0" lvl="0" indent="-231775" algn="l" defTabSz="914400" rtl="0" eaLnBrk="0" fontAlgn="base" latinLnBrk="0" hangingPunct="0">
              <a:lnSpc>
                <a:spcPct val="100000"/>
              </a:lnSpc>
              <a:spcBef>
                <a:spcPct val="20000"/>
              </a:spcBef>
              <a:spcAft>
                <a:spcPct val="0"/>
              </a:spcAft>
              <a:buClr>
                <a:srgbClr val="AF242B"/>
              </a:buClr>
              <a:buSzPct val="75000"/>
              <a:buFont typeface="Wingdings" pitchFamily="2" charset="2"/>
              <a:buChar char="w"/>
              <a:tabLst/>
              <a:defRPr/>
            </a:pPr>
            <a:r>
              <a:rPr lang="en-US" kern="0" dirty="0" smtClean="0">
                <a:latin typeface="+mn-lt"/>
              </a:rPr>
              <a:t>Non-IPAC Remit To address </a:t>
            </a:r>
            <a:endParaRPr kumimoji="0" lang="en-US" b="0" i="0" u="none" strike="noStrike" kern="0" cap="none" spc="0" normalizeH="0" baseline="0" noProof="0" dirty="0" smtClean="0">
              <a:ln>
                <a:noFill/>
              </a:ln>
              <a:solidFill>
                <a:schemeClr val="tx1"/>
              </a:solidFill>
              <a:effectLst/>
              <a:uLnTx/>
              <a:uFillTx/>
              <a:latin typeface="+mn-lt"/>
              <a:ea typeface="+mn-ea"/>
              <a:cs typeface="+mn-cs"/>
            </a:endParaRPr>
          </a:p>
        </p:txBody>
      </p:sp>
      <p:sp>
        <p:nvSpPr>
          <p:cNvPr id="13" name="Rectangle 12"/>
          <p:cNvSpPr/>
          <p:nvPr/>
        </p:nvSpPr>
        <p:spPr bwMode="auto">
          <a:xfrm>
            <a:off x="1045030" y="1884212"/>
            <a:ext cx="1959428" cy="261256"/>
          </a:xfrm>
          <a:prstGeom prst="rect">
            <a:avLst/>
          </a:prstGeom>
          <a:noFill/>
          <a:ln w="3175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15" name="Rectangle 14"/>
          <p:cNvSpPr/>
          <p:nvPr/>
        </p:nvSpPr>
        <p:spPr bwMode="auto">
          <a:xfrm>
            <a:off x="491421" y="3746653"/>
            <a:ext cx="1016745" cy="130628"/>
          </a:xfrm>
          <a:prstGeom prst="rect">
            <a:avLst/>
          </a:prstGeom>
          <a:noFill/>
          <a:ln w="3175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73882" y="1727463"/>
            <a:ext cx="4110430" cy="3493139"/>
          </a:xfrm>
          <a:prstGeom prst="rect">
            <a:avLst/>
          </a:prstGeom>
          <a:noFill/>
          <a:ln w="3175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14" name="Rectangle 13"/>
          <p:cNvSpPr/>
          <p:nvPr/>
        </p:nvSpPr>
        <p:spPr bwMode="auto">
          <a:xfrm>
            <a:off x="4773882" y="2014840"/>
            <a:ext cx="2636321" cy="261256"/>
          </a:xfrm>
          <a:prstGeom prst="rect">
            <a:avLst/>
          </a:prstGeom>
          <a:noFill/>
          <a:ln w="3175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Tree>
    <p:extLst>
      <p:ext uri="{BB962C8B-B14F-4D97-AF65-F5344CB8AC3E}">
        <p14:creationId xmlns:p14="http://schemas.microsoft.com/office/powerpoint/2010/main" val="2016244154"/>
      </p:ext>
    </p:extLst>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613" y="331788"/>
            <a:ext cx="8391504" cy="563562"/>
          </a:xfrm>
        </p:spPr>
        <p:txBody>
          <a:bodyPr/>
          <a:lstStyle/>
          <a:p>
            <a:r>
              <a:rPr lang="en-US" dirty="0"/>
              <a:t>Billing Document – Non-IPAC – Document Types</a:t>
            </a:r>
          </a:p>
        </p:txBody>
      </p:sp>
      <p:sp>
        <p:nvSpPr>
          <p:cNvPr id="3" name="Content Placeholder 2"/>
          <p:cNvSpPr>
            <a:spLocks noGrp="1"/>
          </p:cNvSpPr>
          <p:nvPr>
            <p:ph idx="1"/>
          </p:nvPr>
        </p:nvSpPr>
        <p:spPr>
          <a:xfrm>
            <a:off x="712788" y="1270660"/>
            <a:ext cx="8229600" cy="4863440"/>
          </a:xfrm>
        </p:spPr>
        <p:txBody>
          <a:bodyPr/>
          <a:lstStyle/>
          <a:p>
            <a:pPr marL="0" indent="0">
              <a:buNone/>
            </a:pPr>
            <a:r>
              <a:rPr lang="en-US" sz="2400" dirty="0" smtClean="0"/>
              <a:t>Billing Vehicle: Standard DBR</a:t>
            </a:r>
            <a:endParaRPr lang="en-US" sz="2400" dirty="0"/>
          </a:p>
        </p:txBody>
      </p:sp>
      <p:sp>
        <p:nvSpPr>
          <p:cNvPr id="4" name="Footer Placeholder 3"/>
          <p:cNvSpPr>
            <a:spLocks noGrp="1"/>
          </p:cNvSpPr>
          <p:nvPr>
            <p:ph type="ftr" sz="quarter" idx="10"/>
          </p:nvPr>
        </p:nvSpPr>
        <p:spPr/>
        <p:txBody>
          <a:bodyPr/>
          <a:lstStyle/>
          <a:p>
            <a:pPr>
              <a:defRPr/>
            </a:pPr>
            <a:r>
              <a:rPr lang="en-US" dirty="0" smtClean="0"/>
              <a:t>CGI Federal Proprietary and Confidential</a:t>
            </a:r>
            <a:endParaRPr lang="en-US" dirty="0"/>
          </a:p>
        </p:txBody>
      </p:sp>
      <p:sp>
        <p:nvSpPr>
          <p:cNvPr id="5" name="Slide Number Placeholder 4"/>
          <p:cNvSpPr>
            <a:spLocks noGrp="1"/>
          </p:cNvSpPr>
          <p:nvPr>
            <p:ph type="sldNum" sz="quarter" idx="11"/>
          </p:nvPr>
        </p:nvSpPr>
        <p:spPr/>
        <p:txBody>
          <a:bodyPr/>
          <a:lstStyle/>
          <a:p>
            <a:pPr>
              <a:defRPr/>
            </a:pPr>
            <a:fld id="{5842F1FC-5FDD-41D6-BAD6-160FC7BE3BC4}" type="slidenum">
              <a:rPr lang="en-US" smtClean="0"/>
              <a:pPr>
                <a:defRPr/>
              </a:pPr>
              <a:t>189</a:t>
            </a:fld>
            <a:endParaRPr lang="en-US" dirty="0"/>
          </a:p>
        </p:txBody>
      </p:sp>
      <p:graphicFrame>
        <p:nvGraphicFramePr>
          <p:cNvPr id="6" name="Content Placeholder 7"/>
          <p:cNvGraphicFramePr>
            <a:graphicFrameLocks/>
          </p:cNvGraphicFramePr>
          <p:nvPr>
            <p:extLst>
              <p:ext uri="{D42A27DB-BD31-4B8C-83A1-F6EECF244321}">
                <p14:modId xmlns:p14="http://schemas.microsoft.com/office/powerpoint/2010/main" val="1652825519"/>
              </p:ext>
            </p:extLst>
          </p:nvPr>
        </p:nvGraphicFramePr>
        <p:xfrm>
          <a:off x="724664" y="2232563"/>
          <a:ext cx="8043809" cy="1841269"/>
        </p:xfrm>
        <a:graphic>
          <a:graphicData uri="http://schemas.openxmlformats.org/drawingml/2006/table">
            <a:tbl>
              <a:tblPr firstRow="1" bandRow="1">
                <a:tableStyleId>{21E4AEA4-8DFA-4A89-87EB-49C32662AFE0}</a:tableStyleId>
              </a:tblPr>
              <a:tblGrid>
                <a:gridCol w="1448521"/>
                <a:gridCol w="1413164"/>
                <a:gridCol w="5182124"/>
              </a:tblGrid>
              <a:tr h="35625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500" b="1" kern="1200" dirty="0" smtClean="0">
                          <a:solidFill>
                            <a:schemeClr val="lt1"/>
                          </a:solidFill>
                          <a:latin typeface="+mn-lt"/>
                          <a:ea typeface="+mn-ea"/>
                          <a:cs typeface="+mn-cs"/>
                        </a:rPr>
                        <a:t>Business</a:t>
                      </a:r>
                      <a:r>
                        <a:rPr lang="en-US" sz="1500" b="1" kern="1200" baseline="0" dirty="0" smtClean="0">
                          <a:solidFill>
                            <a:schemeClr val="lt1"/>
                          </a:solidFill>
                          <a:latin typeface="+mn-lt"/>
                          <a:ea typeface="+mn-ea"/>
                          <a:cs typeface="+mn-cs"/>
                        </a:rPr>
                        <a:t> Line</a:t>
                      </a:r>
                      <a:endParaRPr lang="en-US" sz="1500" b="1" kern="1200" dirty="0" smtClean="0">
                        <a:solidFill>
                          <a:schemeClr val="tx1"/>
                        </a:solidFill>
                        <a:latin typeface="+mn-lt"/>
                        <a:ea typeface="+mn-ea"/>
                        <a:cs typeface="+mn-cs"/>
                      </a:endParaRPr>
                    </a:p>
                  </a:txBody>
                  <a:tcPr anchor="ctr"/>
                </a:tc>
                <a:tc>
                  <a:txBody>
                    <a:bodyPr/>
                    <a:lstStyle/>
                    <a:p>
                      <a:pPr algn="ctr"/>
                      <a:r>
                        <a:rPr lang="en-US" sz="1500" kern="1200" dirty="0" smtClean="0"/>
                        <a:t>Document Type</a:t>
                      </a:r>
                      <a:endParaRPr lang="en-US" sz="1500" b="1" kern="1200" dirty="0" smtClean="0">
                        <a:solidFill>
                          <a:schemeClr val="tx1"/>
                        </a:solidFill>
                        <a:latin typeface="+mn-lt"/>
                        <a:ea typeface="+mn-ea"/>
                        <a:cs typeface="+mn-cs"/>
                      </a:endParaRPr>
                    </a:p>
                  </a:txBody>
                  <a:tcPr anchor="ctr"/>
                </a:tc>
                <a:tc>
                  <a:txBody>
                    <a:bodyPr/>
                    <a:lstStyle/>
                    <a:p>
                      <a:pPr algn="ctr" fontAlgn="b"/>
                      <a:r>
                        <a:rPr lang="en-US" sz="1500" u="none" strike="noStrike" dirty="0" smtClean="0"/>
                        <a:t>Name</a:t>
                      </a:r>
                      <a:endParaRPr lang="en-US" sz="1500" b="1" i="0" u="none" strike="noStrike" dirty="0">
                        <a:solidFill>
                          <a:srgbClr val="000000"/>
                        </a:solidFill>
                        <a:latin typeface="Arial"/>
                      </a:endParaRPr>
                    </a:p>
                  </a:txBody>
                  <a:tcPr marL="0" marR="0" marT="0" marB="0" anchor="ctr"/>
                </a:tc>
              </a:tr>
              <a:tr h="308759">
                <a:tc>
                  <a:txBody>
                    <a:bodyPr/>
                    <a:lstStyle/>
                    <a:p>
                      <a:pPr algn="ctr"/>
                      <a:r>
                        <a:rPr lang="en-US" sz="1500" dirty="0" smtClean="0"/>
                        <a:t>ITSWAN</a:t>
                      </a:r>
                      <a:endParaRPr lang="en-US" sz="1500" b="0" kern="1200" dirty="0" smtClean="0">
                        <a:solidFill>
                          <a:schemeClr val="tx1"/>
                        </a:solidFill>
                        <a:latin typeface="+mn-lt"/>
                        <a:ea typeface="+mn-ea"/>
                        <a:cs typeface="+mn-cs"/>
                      </a:endParaRPr>
                    </a:p>
                  </a:txBody>
                  <a:tcPr anchor="ctr"/>
                </a:tc>
                <a:tc>
                  <a:txBody>
                    <a:bodyPr/>
                    <a:lstStyle/>
                    <a:p>
                      <a:pPr algn="ctr"/>
                      <a:r>
                        <a:rPr lang="en-US" sz="1500" b="0" kern="1200" dirty="0" smtClean="0">
                          <a:solidFill>
                            <a:schemeClr val="tx1"/>
                          </a:solidFill>
                          <a:latin typeface="+mn-lt"/>
                          <a:ea typeface="+mn-ea"/>
                          <a:cs typeface="+mn-cs"/>
                        </a:rPr>
                        <a:t>WDN</a:t>
                      </a:r>
                    </a:p>
                  </a:txBody>
                  <a:tcPr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en-US" sz="1500" dirty="0" smtClean="0"/>
                        <a:t>Wide Area Network Non-IPAC BD</a:t>
                      </a:r>
                      <a:endParaRPr lang="en-US" sz="1500" b="0" i="0" u="none" strike="noStrike" dirty="0" smtClean="0">
                        <a:solidFill>
                          <a:srgbClr val="000000"/>
                        </a:solidFill>
                        <a:latin typeface="+mn-lt"/>
                      </a:endParaRPr>
                    </a:p>
                  </a:txBody>
                  <a:tcPr marL="0" marR="0" marT="0" marB="0" anchor="ctr"/>
                </a:tc>
              </a:tr>
              <a:tr h="28500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500" dirty="0" smtClean="0"/>
                        <a:t>ITSWAN</a:t>
                      </a:r>
                      <a:endParaRPr lang="en-US" sz="1500" b="0" kern="1200" dirty="0" smtClean="0">
                        <a:solidFill>
                          <a:schemeClr val="tx1"/>
                        </a:solidFill>
                        <a:latin typeface="+mn-lt"/>
                        <a:ea typeface="+mn-ea"/>
                        <a:cs typeface="+mn-cs"/>
                      </a:endParaRPr>
                    </a:p>
                  </a:txBody>
                  <a:tcPr anchor="ctr"/>
                </a:tc>
                <a:tc>
                  <a:txBody>
                    <a:bodyPr/>
                    <a:lstStyle/>
                    <a:p>
                      <a:pPr algn="ctr"/>
                      <a:r>
                        <a:rPr lang="en-US" sz="1500" b="0" kern="1200" dirty="0" smtClean="0">
                          <a:solidFill>
                            <a:schemeClr val="tx1"/>
                          </a:solidFill>
                          <a:latin typeface="+mn-lt"/>
                          <a:ea typeface="+mn-ea"/>
                          <a:cs typeface="+mn-cs"/>
                        </a:rPr>
                        <a:t>WMN</a:t>
                      </a:r>
                    </a:p>
                  </a:txBody>
                  <a:tcPr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en-US" sz="1500" dirty="0" smtClean="0"/>
                        <a:t>Wide Area Network Manual Non-IPAC BD</a:t>
                      </a:r>
                      <a:endParaRPr lang="en-US" sz="1500" b="0" i="0" u="none" strike="noStrike" dirty="0" smtClean="0">
                        <a:solidFill>
                          <a:srgbClr val="000000"/>
                        </a:solidFill>
                        <a:latin typeface="+mn-lt"/>
                      </a:endParaRPr>
                    </a:p>
                  </a:txBody>
                  <a:tcPr marL="0" marR="0" marT="0" marB="0" anchor="ctr"/>
                </a:tc>
              </a:tr>
              <a:tr h="332509">
                <a:tc>
                  <a:txBody>
                    <a:bodyPr/>
                    <a:lstStyle/>
                    <a:p>
                      <a:pPr algn="ctr"/>
                      <a:r>
                        <a:rPr lang="en-US" sz="1500" kern="0" dirty="0" smtClean="0"/>
                        <a:t>ITSREGTEL</a:t>
                      </a:r>
                      <a:endParaRPr lang="en-US" sz="1500" b="0" kern="1200" dirty="0" smtClean="0">
                        <a:solidFill>
                          <a:schemeClr val="tx1"/>
                        </a:solidFill>
                        <a:latin typeface="+mn-lt"/>
                        <a:ea typeface="+mn-ea"/>
                        <a:cs typeface="+mn-cs"/>
                      </a:endParaRPr>
                    </a:p>
                  </a:txBody>
                  <a:tcPr anchor="ctr"/>
                </a:tc>
                <a:tc>
                  <a:txBody>
                    <a:bodyPr/>
                    <a:lstStyle/>
                    <a:p>
                      <a:pPr algn="ctr"/>
                      <a:r>
                        <a:rPr lang="en-US" sz="1500" b="0" kern="1200" dirty="0" smtClean="0">
                          <a:solidFill>
                            <a:schemeClr val="tx1"/>
                          </a:solidFill>
                          <a:latin typeface="+mn-lt"/>
                          <a:ea typeface="+mn-ea"/>
                          <a:cs typeface="+mn-cs"/>
                        </a:rPr>
                        <a:t>TDN</a:t>
                      </a:r>
                    </a:p>
                  </a:txBody>
                  <a:tcPr anchor="ctr"/>
                </a:tc>
                <a:tc>
                  <a:txBody>
                    <a:bodyPr/>
                    <a:lstStyle/>
                    <a:p>
                      <a:pPr algn="ctr" fontAlgn="b"/>
                      <a:r>
                        <a:rPr lang="en-US" sz="1500" dirty="0" smtClean="0"/>
                        <a:t>Telecom Non-IPAC BD</a:t>
                      </a:r>
                      <a:endParaRPr lang="en-US" sz="1500" b="0" i="0" u="none" strike="noStrike" dirty="0">
                        <a:solidFill>
                          <a:srgbClr val="000000"/>
                        </a:solidFill>
                        <a:latin typeface="+mn-lt"/>
                      </a:endParaRPr>
                    </a:p>
                  </a:txBody>
                  <a:tcPr marL="0" marR="0" marT="0" marB="0" anchor="ctr"/>
                </a:tc>
              </a:tr>
              <a:tr h="296884">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500" kern="0" dirty="0" smtClean="0"/>
                        <a:t>ITSREGTEL</a:t>
                      </a:r>
                      <a:endParaRPr lang="en-US" sz="1500" b="0" kern="1200" dirty="0" smtClean="0">
                        <a:solidFill>
                          <a:schemeClr val="tx1"/>
                        </a:solidFill>
                        <a:latin typeface="+mn-lt"/>
                        <a:ea typeface="+mn-ea"/>
                        <a:cs typeface="+mn-cs"/>
                      </a:endParaRPr>
                    </a:p>
                  </a:txBody>
                  <a:tcPr anchor="ctr"/>
                </a:tc>
                <a:tc>
                  <a:txBody>
                    <a:bodyPr/>
                    <a:lstStyle/>
                    <a:p>
                      <a:pPr algn="ctr"/>
                      <a:r>
                        <a:rPr lang="en-US" sz="1500" b="0" kern="1200" dirty="0" smtClean="0">
                          <a:solidFill>
                            <a:schemeClr val="tx1"/>
                          </a:solidFill>
                          <a:latin typeface="+mn-lt"/>
                          <a:ea typeface="+mn-ea"/>
                          <a:cs typeface="+mn-cs"/>
                        </a:rPr>
                        <a:t>TMN</a:t>
                      </a:r>
                    </a:p>
                  </a:txBody>
                  <a:tcPr anchor="ctr"/>
                </a:tc>
                <a:tc>
                  <a:txBody>
                    <a:bodyPr/>
                    <a:lstStyle/>
                    <a:p>
                      <a:pPr algn="ctr" fontAlgn="b"/>
                      <a:r>
                        <a:rPr lang="en-US" sz="1500" dirty="0" smtClean="0"/>
                        <a:t>Telecom Manual Non-IPAC BD</a:t>
                      </a:r>
                      <a:endParaRPr lang="en-US" sz="1500" b="0" i="0" u="none" strike="noStrike" dirty="0">
                        <a:solidFill>
                          <a:srgbClr val="000000"/>
                        </a:solidFill>
                        <a:latin typeface="+mn-lt"/>
                      </a:endParaRPr>
                    </a:p>
                  </a:txBody>
                  <a:tcPr marL="0" marR="0" marT="0" marB="0" anchor="ctr"/>
                </a:tc>
              </a:tr>
            </a:tbl>
          </a:graphicData>
        </a:graphic>
      </p:graphicFrame>
    </p:spTree>
    <p:extLst>
      <p:ext uri="{BB962C8B-B14F-4D97-AF65-F5344CB8AC3E}">
        <p14:creationId xmlns:p14="http://schemas.microsoft.com/office/powerpoint/2010/main" val="49669190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itle 1"/>
          <p:cNvSpPr>
            <a:spLocks noGrp="1"/>
          </p:cNvSpPr>
          <p:nvPr>
            <p:ph type="title"/>
          </p:nvPr>
        </p:nvSpPr>
        <p:spPr/>
        <p:txBody>
          <a:bodyPr/>
          <a:lstStyle/>
          <a:p>
            <a:r>
              <a:rPr lang="en-US" sz="2800" dirty="0" smtClean="0"/>
              <a:t>DBR/PCAS Hybrid Overview</a:t>
            </a:r>
          </a:p>
        </p:txBody>
      </p:sp>
      <p:sp>
        <p:nvSpPr>
          <p:cNvPr id="37892" name="Slide Number Placeholder 4"/>
          <p:cNvSpPr>
            <a:spLocks noGrp="1"/>
          </p:cNvSpPr>
          <p:nvPr>
            <p:ph type="sldNum" sz="quarter" idx="11"/>
          </p:nvPr>
        </p:nvSpPr>
        <p:spPr>
          <a:noFill/>
        </p:spPr>
        <p:txBody>
          <a:bodyPr/>
          <a:lstStyle/>
          <a:p>
            <a:fld id="{109A027C-DAB8-4E65-9DE4-3E9A6B1DE2F0}" type="slidenum">
              <a:rPr lang="en-US" smtClean="0">
                <a:solidFill>
                  <a:srgbClr val="000000"/>
                </a:solidFill>
              </a:rPr>
              <a:pPr/>
              <a:t>19</a:t>
            </a:fld>
            <a:endParaRPr lang="en-US" dirty="0" smtClean="0">
              <a:solidFill>
                <a:srgbClr val="000000"/>
              </a:solidFill>
            </a:endParaRPr>
          </a:p>
        </p:txBody>
      </p:sp>
      <p:sp>
        <p:nvSpPr>
          <p:cNvPr id="2" name="Content Placeholder 1"/>
          <p:cNvSpPr>
            <a:spLocks noGrp="1"/>
          </p:cNvSpPr>
          <p:nvPr>
            <p:ph idx="12"/>
          </p:nvPr>
        </p:nvSpPr>
        <p:spPr>
          <a:xfrm>
            <a:off x="689113" y="1214271"/>
            <a:ext cx="8229600" cy="4525962"/>
          </a:xfrm>
        </p:spPr>
        <p:txBody>
          <a:bodyPr/>
          <a:lstStyle/>
          <a:p>
            <a:pPr>
              <a:spcBef>
                <a:spcPts val="600"/>
              </a:spcBef>
              <a:spcAft>
                <a:spcPts val="600"/>
              </a:spcAft>
            </a:pPr>
            <a:r>
              <a:rPr lang="en-US" sz="2000" dirty="0" smtClean="0"/>
              <a:t>DBR/PCAS Hybrid – uses </a:t>
            </a:r>
            <a:r>
              <a:rPr lang="en-US" sz="2000" u="sng" dirty="0" smtClean="0"/>
              <a:t>elements from both PCAS and DBR</a:t>
            </a:r>
            <a:r>
              <a:rPr lang="en-US" sz="2000" dirty="0" smtClean="0"/>
              <a:t> billing methods</a:t>
            </a:r>
          </a:p>
          <a:p>
            <a:pPr>
              <a:spcBef>
                <a:spcPts val="600"/>
              </a:spcBef>
              <a:spcAft>
                <a:spcPts val="600"/>
              </a:spcAft>
            </a:pPr>
            <a:endParaRPr lang="en-US" sz="400" dirty="0" smtClean="0"/>
          </a:p>
          <a:p>
            <a:pPr>
              <a:spcBef>
                <a:spcPts val="600"/>
              </a:spcBef>
              <a:spcAft>
                <a:spcPts val="600"/>
              </a:spcAft>
            </a:pPr>
            <a:r>
              <a:rPr lang="en-US" sz="2000" dirty="0" smtClean="0"/>
              <a:t>DBR/PCAS Hybrid billing vehicle allows GSA to:</a:t>
            </a:r>
          </a:p>
          <a:p>
            <a:pPr lvl="1">
              <a:spcBef>
                <a:spcPts val="600"/>
              </a:spcBef>
              <a:spcAft>
                <a:spcPts val="600"/>
              </a:spcAft>
            </a:pPr>
            <a:r>
              <a:rPr lang="en-US" sz="1800" b="1" dirty="0" smtClean="0"/>
              <a:t>Via the Agreement:</a:t>
            </a:r>
          </a:p>
          <a:p>
            <a:pPr lvl="2">
              <a:spcBef>
                <a:spcPts val="600"/>
              </a:spcBef>
              <a:spcAft>
                <a:spcPts val="600"/>
              </a:spcAft>
            </a:pPr>
            <a:r>
              <a:rPr lang="en-US" sz="1800" u="sng" dirty="0" smtClean="0"/>
              <a:t>Define </a:t>
            </a:r>
            <a:r>
              <a:rPr lang="en-US" sz="1800" u="sng" dirty="0"/>
              <a:t>the terms and conditions</a:t>
            </a:r>
            <a:r>
              <a:rPr lang="en-US" sz="1800" dirty="0"/>
              <a:t> for GSA to provide goods/services to its </a:t>
            </a:r>
            <a:r>
              <a:rPr lang="en-US" sz="1800" dirty="0" smtClean="0"/>
              <a:t>customer via Pegasys Agreements</a:t>
            </a:r>
          </a:p>
          <a:p>
            <a:pPr lvl="2">
              <a:spcBef>
                <a:spcPts val="600"/>
              </a:spcBef>
              <a:spcAft>
                <a:spcPts val="600"/>
              </a:spcAft>
            </a:pPr>
            <a:r>
              <a:rPr lang="en-US" sz="1800" u="sng" dirty="0" smtClean="0"/>
              <a:t>Track fulfillment </a:t>
            </a:r>
            <a:r>
              <a:rPr lang="en-US" sz="1800" u="sng" dirty="0"/>
              <a:t>of customer orders</a:t>
            </a:r>
            <a:r>
              <a:rPr lang="en-US" sz="1800" dirty="0"/>
              <a:t> </a:t>
            </a:r>
            <a:r>
              <a:rPr lang="en-US" sz="1800" dirty="0" smtClean="0"/>
              <a:t>(UFCO) by </a:t>
            </a:r>
            <a:r>
              <a:rPr lang="en-US" sz="1800" dirty="0"/>
              <a:t>GSA for </a:t>
            </a:r>
            <a:r>
              <a:rPr lang="en-US" sz="1800" dirty="0" smtClean="0"/>
              <a:t>internal and external customers</a:t>
            </a:r>
          </a:p>
          <a:p>
            <a:pPr lvl="2">
              <a:spcBef>
                <a:spcPts val="600"/>
              </a:spcBef>
              <a:spcAft>
                <a:spcPts val="600"/>
              </a:spcAft>
            </a:pPr>
            <a:r>
              <a:rPr lang="en-US" sz="1800" u="sng" dirty="0" smtClean="0"/>
              <a:t>Track billing and collections</a:t>
            </a:r>
            <a:r>
              <a:rPr lang="en-US" sz="1800" dirty="0" smtClean="0"/>
              <a:t> </a:t>
            </a:r>
            <a:r>
              <a:rPr lang="en-US" sz="1800" dirty="0"/>
              <a:t>for goods/costs/services</a:t>
            </a:r>
          </a:p>
          <a:p>
            <a:pPr lvl="1">
              <a:spcBef>
                <a:spcPts val="600"/>
              </a:spcBef>
              <a:spcAft>
                <a:spcPts val="600"/>
              </a:spcAft>
            </a:pPr>
            <a:r>
              <a:rPr lang="en-US" sz="1800" b="1" dirty="0" smtClean="0"/>
              <a:t>Via the DBR:</a:t>
            </a:r>
          </a:p>
          <a:p>
            <a:pPr marL="1317625" lvl="2" indent="-457200" eaLnBrk="1" hangingPunct="1">
              <a:lnSpc>
                <a:spcPct val="90000"/>
              </a:lnSpc>
              <a:spcBef>
                <a:spcPts val="600"/>
              </a:spcBef>
              <a:spcAft>
                <a:spcPts val="600"/>
              </a:spcAft>
              <a:buFont typeface="+mj-lt"/>
              <a:buAutoNum type="arabicPeriod"/>
            </a:pPr>
            <a:r>
              <a:rPr lang="en-US" sz="1800" u="sng" dirty="0" smtClean="0"/>
              <a:t>Record billing </a:t>
            </a:r>
            <a:r>
              <a:rPr lang="en-US" sz="1800" u="sng" dirty="0"/>
              <a:t>detail</a:t>
            </a:r>
            <a:r>
              <a:rPr lang="en-US" sz="1800" dirty="0"/>
              <a:t> documenting the goods or services </a:t>
            </a:r>
            <a:r>
              <a:rPr lang="en-US" sz="1800" dirty="0" smtClean="0"/>
              <a:t>provided</a:t>
            </a:r>
          </a:p>
          <a:p>
            <a:pPr marL="1317625" lvl="2" indent="-457200" eaLnBrk="1" hangingPunct="1">
              <a:lnSpc>
                <a:spcPct val="90000"/>
              </a:lnSpc>
              <a:spcBef>
                <a:spcPts val="600"/>
              </a:spcBef>
              <a:spcAft>
                <a:spcPts val="600"/>
              </a:spcAft>
              <a:buFont typeface="+mj-lt"/>
              <a:buAutoNum type="arabicPeriod"/>
            </a:pPr>
            <a:r>
              <a:rPr lang="en-US" sz="1800" u="sng" dirty="0" smtClean="0"/>
              <a:t>Generate Pegasys </a:t>
            </a:r>
            <a:r>
              <a:rPr lang="en-US" sz="1800" u="sng" dirty="0"/>
              <a:t>billing transactions </a:t>
            </a:r>
            <a:r>
              <a:rPr lang="en-US" sz="1800" dirty="0"/>
              <a:t>(receivable/revenue)</a:t>
            </a:r>
          </a:p>
          <a:p>
            <a:pPr lvl="2"/>
            <a:endParaRPr lang="en-US" sz="1800" dirty="0" smtClean="0"/>
          </a:p>
          <a:p>
            <a:pPr lvl="1"/>
            <a:endParaRPr lang="en-US" sz="1800" dirty="0"/>
          </a:p>
        </p:txBody>
      </p:sp>
      <p:sp>
        <p:nvSpPr>
          <p:cNvPr id="3" name="Footer Placeholder 2"/>
          <p:cNvSpPr>
            <a:spLocks noGrp="1"/>
          </p:cNvSpPr>
          <p:nvPr>
            <p:ph type="ftr" sz="quarter" idx="10"/>
          </p:nvPr>
        </p:nvSpPr>
        <p:spPr/>
        <p:txBody>
          <a:bodyPr/>
          <a:lstStyle/>
          <a:p>
            <a:pPr>
              <a:defRPr/>
            </a:pPr>
            <a:r>
              <a:rPr lang="en-US" dirty="0" smtClean="0">
                <a:solidFill>
                  <a:srgbClr val="000000"/>
                </a:solidFill>
              </a:rPr>
              <a:t>CGI Federal Proprietary and Confidential</a:t>
            </a:r>
            <a:endParaRPr lang="en-US" dirty="0">
              <a:solidFill>
                <a:srgbClr val="000000"/>
              </a:solidFill>
            </a:endParaRPr>
          </a:p>
        </p:txBody>
      </p:sp>
    </p:spTree>
    <p:extLst>
      <p:ext uri="{BB962C8B-B14F-4D97-AF65-F5344CB8AC3E}">
        <p14:creationId xmlns:p14="http://schemas.microsoft.com/office/powerpoint/2010/main" val="950999734"/>
      </p:ext>
    </p:extLst>
  </p:cSld>
  <p:clrMapOvr>
    <a:masterClrMapping/>
  </p:clrMapOvr>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bwMode="auto">
          <a:xfrm>
            <a:off x="7836195" y="6030243"/>
            <a:ext cx="1169582" cy="794783"/>
          </a:xfrm>
          <a:prstGeom prst="rect">
            <a:avLst/>
          </a:pr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2" name="Title 1"/>
          <p:cNvSpPr>
            <a:spLocks noGrp="1"/>
          </p:cNvSpPr>
          <p:nvPr>
            <p:ph type="title"/>
          </p:nvPr>
        </p:nvSpPr>
        <p:spPr>
          <a:xfrm>
            <a:off x="455613" y="331788"/>
            <a:ext cx="8367753" cy="563562"/>
          </a:xfrm>
        </p:spPr>
        <p:txBody>
          <a:bodyPr/>
          <a:lstStyle/>
          <a:p>
            <a:r>
              <a:rPr lang="en-US" dirty="0"/>
              <a:t>Billing Document – Non-IPAC – Document Types</a:t>
            </a:r>
          </a:p>
        </p:txBody>
      </p:sp>
      <p:sp>
        <p:nvSpPr>
          <p:cNvPr id="3" name="Content Placeholder 2"/>
          <p:cNvSpPr>
            <a:spLocks noGrp="1"/>
          </p:cNvSpPr>
          <p:nvPr>
            <p:ph idx="1"/>
          </p:nvPr>
        </p:nvSpPr>
        <p:spPr>
          <a:xfrm>
            <a:off x="712788" y="1068779"/>
            <a:ext cx="8229600" cy="5065321"/>
          </a:xfrm>
        </p:spPr>
        <p:txBody>
          <a:bodyPr/>
          <a:lstStyle/>
          <a:p>
            <a:pPr marL="0" indent="0">
              <a:buNone/>
            </a:pPr>
            <a:r>
              <a:rPr lang="en-US" sz="2000" dirty="0"/>
              <a:t>Billing Vehicle: </a:t>
            </a:r>
            <a:r>
              <a:rPr lang="en-US" sz="2000" dirty="0" smtClean="0"/>
              <a:t>DBR/PCAS Hybrid</a:t>
            </a:r>
            <a:endParaRPr lang="en-US" sz="2000" dirty="0"/>
          </a:p>
          <a:p>
            <a:endParaRPr lang="en-US" dirty="0"/>
          </a:p>
        </p:txBody>
      </p:sp>
      <p:sp>
        <p:nvSpPr>
          <p:cNvPr id="4" name="Footer Placeholder 3"/>
          <p:cNvSpPr>
            <a:spLocks noGrp="1"/>
          </p:cNvSpPr>
          <p:nvPr>
            <p:ph type="ftr" sz="quarter" idx="10"/>
          </p:nvPr>
        </p:nvSpPr>
        <p:spPr/>
        <p:txBody>
          <a:bodyPr/>
          <a:lstStyle/>
          <a:p>
            <a:pPr>
              <a:defRPr/>
            </a:pPr>
            <a:r>
              <a:rPr lang="en-US" dirty="0" smtClean="0"/>
              <a:t>CGI Federal Proprietary and Confidential</a:t>
            </a:r>
            <a:endParaRPr lang="en-US" dirty="0"/>
          </a:p>
        </p:txBody>
      </p:sp>
      <p:sp>
        <p:nvSpPr>
          <p:cNvPr id="5" name="Slide Number Placeholder 4"/>
          <p:cNvSpPr>
            <a:spLocks noGrp="1"/>
          </p:cNvSpPr>
          <p:nvPr>
            <p:ph type="sldNum" sz="quarter" idx="11"/>
          </p:nvPr>
        </p:nvSpPr>
        <p:spPr/>
        <p:txBody>
          <a:bodyPr/>
          <a:lstStyle/>
          <a:p>
            <a:pPr>
              <a:defRPr/>
            </a:pPr>
            <a:fld id="{5842F1FC-5FDD-41D6-BAD6-160FC7BE3BC4}" type="slidenum">
              <a:rPr lang="en-US" smtClean="0"/>
              <a:pPr>
                <a:defRPr/>
              </a:pPr>
              <a:t>190</a:t>
            </a:fld>
            <a:endParaRPr lang="en-US" dirty="0"/>
          </a:p>
        </p:txBody>
      </p:sp>
      <p:graphicFrame>
        <p:nvGraphicFramePr>
          <p:cNvPr id="6" name="Content Placeholder 7"/>
          <p:cNvGraphicFramePr>
            <a:graphicFrameLocks/>
          </p:cNvGraphicFramePr>
          <p:nvPr>
            <p:extLst>
              <p:ext uri="{D42A27DB-BD31-4B8C-83A1-F6EECF244321}">
                <p14:modId xmlns:p14="http://schemas.microsoft.com/office/powerpoint/2010/main" val="3924102344"/>
              </p:ext>
            </p:extLst>
          </p:nvPr>
        </p:nvGraphicFramePr>
        <p:xfrm>
          <a:off x="784040" y="1484415"/>
          <a:ext cx="8043809" cy="5101644"/>
        </p:xfrm>
        <a:graphic>
          <a:graphicData uri="http://schemas.openxmlformats.org/drawingml/2006/table">
            <a:tbl>
              <a:tblPr firstRow="1" bandRow="1">
                <a:tableStyleId>{21E4AEA4-8DFA-4A89-87EB-49C32662AFE0}</a:tableStyleId>
              </a:tblPr>
              <a:tblGrid>
                <a:gridCol w="1448521"/>
                <a:gridCol w="1199408"/>
                <a:gridCol w="5395880"/>
              </a:tblGrid>
              <a:tr h="55510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500" b="1" kern="1200" dirty="0" smtClean="0">
                          <a:solidFill>
                            <a:schemeClr val="lt1"/>
                          </a:solidFill>
                          <a:latin typeface="+mn-lt"/>
                          <a:ea typeface="+mn-ea"/>
                          <a:cs typeface="+mn-cs"/>
                        </a:rPr>
                        <a:t>Business</a:t>
                      </a:r>
                      <a:r>
                        <a:rPr lang="en-US" sz="1500" b="1" kern="1200" baseline="0" dirty="0" smtClean="0">
                          <a:solidFill>
                            <a:schemeClr val="lt1"/>
                          </a:solidFill>
                          <a:latin typeface="+mn-lt"/>
                          <a:ea typeface="+mn-ea"/>
                          <a:cs typeface="+mn-cs"/>
                        </a:rPr>
                        <a:t> Line</a:t>
                      </a:r>
                      <a:endParaRPr lang="en-US" sz="1500" b="1" kern="1200" dirty="0" smtClean="0">
                        <a:solidFill>
                          <a:schemeClr val="tx1"/>
                        </a:solidFill>
                        <a:latin typeface="+mn-lt"/>
                        <a:ea typeface="+mn-ea"/>
                        <a:cs typeface="+mn-cs"/>
                      </a:endParaRPr>
                    </a:p>
                  </a:txBody>
                  <a:tcPr anchor="ctr"/>
                </a:tc>
                <a:tc>
                  <a:txBody>
                    <a:bodyPr/>
                    <a:lstStyle/>
                    <a:p>
                      <a:pPr algn="ctr"/>
                      <a:r>
                        <a:rPr lang="en-US" sz="1500" kern="1200" dirty="0" smtClean="0"/>
                        <a:t>Document Type</a:t>
                      </a:r>
                      <a:endParaRPr lang="en-US" sz="1500" b="1" kern="1200" dirty="0" smtClean="0">
                        <a:solidFill>
                          <a:schemeClr val="tx1"/>
                        </a:solidFill>
                        <a:latin typeface="+mn-lt"/>
                        <a:ea typeface="+mn-ea"/>
                        <a:cs typeface="+mn-cs"/>
                      </a:endParaRPr>
                    </a:p>
                  </a:txBody>
                  <a:tcPr anchor="ctr"/>
                </a:tc>
                <a:tc>
                  <a:txBody>
                    <a:bodyPr/>
                    <a:lstStyle/>
                    <a:p>
                      <a:pPr algn="ctr" fontAlgn="b"/>
                      <a:r>
                        <a:rPr lang="en-US" sz="1500" u="none" strike="noStrike" dirty="0" smtClean="0"/>
                        <a:t>Name</a:t>
                      </a:r>
                      <a:endParaRPr lang="en-US" sz="1500" b="1" i="0" u="none" strike="noStrike" dirty="0">
                        <a:solidFill>
                          <a:srgbClr val="000000"/>
                        </a:solidFill>
                        <a:latin typeface="Arial"/>
                      </a:endParaRPr>
                    </a:p>
                  </a:txBody>
                  <a:tcPr marL="0" marR="0" marT="0" marB="0" anchor="ctr"/>
                </a:tc>
              </a:tr>
              <a:tr h="323809">
                <a:tc>
                  <a:txBody>
                    <a:bodyPr/>
                    <a:lstStyle/>
                    <a:p>
                      <a:pPr algn="ctr"/>
                      <a:r>
                        <a:rPr lang="en-US" sz="1500" kern="0" dirty="0" smtClean="0"/>
                        <a:t>AASFedSim</a:t>
                      </a:r>
                      <a:endParaRPr lang="en-US" sz="1500" b="0" kern="1200" dirty="0" smtClean="0">
                        <a:solidFill>
                          <a:schemeClr val="tx1"/>
                        </a:solidFill>
                        <a:latin typeface="+mn-lt"/>
                        <a:ea typeface="+mn-ea"/>
                        <a:cs typeface="+mn-cs"/>
                      </a:endParaRPr>
                    </a:p>
                  </a:txBody>
                  <a:tcPr anchor="ctr"/>
                </a:tc>
                <a:tc>
                  <a:txBody>
                    <a:bodyPr/>
                    <a:lstStyle/>
                    <a:p>
                      <a:pPr algn="ctr"/>
                      <a:r>
                        <a:rPr lang="en-US" sz="1500" b="0" kern="1200" dirty="0" smtClean="0">
                          <a:solidFill>
                            <a:schemeClr val="tx1"/>
                          </a:solidFill>
                          <a:latin typeface="+mn-lt"/>
                          <a:ea typeface="+mn-ea"/>
                          <a:cs typeface="+mn-cs"/>
                        </a:rPr>
                        <a:t>SDN</a:t>
                      </a:r>
                    </a:p>
                  </a:txBody>
                  <a:tcPr anchor="ctr"/>
                </a:tc>
                <a:tc>
                  <a:txBody>
                    <a:bodyPr/>
                    <a:lstStyle/>
                    <a:p>
                      <a:pPr algn="ctr" fontAlgn="b"/>
                      <a:r>
                        <a:rPr lang="en-US" sz="1500" dirty="0" smtClean="0"/>
                        <a:t>FEDSIM Non-IPAC BD</a:t>
                      </a:r>
                      <a:endParaRPr lang="en-US" sz="1500" b="0" i="0" u="none" strike="noStrike" dirty="0">
                        <a:solidFill>
                          <a:srgbClr val="000000"/>
                        </a:solidFill>
                        <a:latin typeface="Arial"/>
                      </a:endParaRPr>
                    </a:p>
                  </a:txBody>
                  <a:tcPr marL="0" marR="0" marT="0" marB="0" anchor="ctr"/>
                </a:tc>
              </a:tr>
              <a:tr h="323809">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500" kern="0" dirty="0" smtClean="0"/>
                        <a:t>AASFedSim</a:t>
                      </a:r>
                      <a:endParaRPr lang="en-US" sz="1500" b="0" kern="1200" dirty="0" smtClean="0">
                        <a:solidFill>
                          <a:schemeClr val="tx1"/>
                        </a:solidFill>
                        <a:latin typeface="+mn-lt"/>
                        <a:ea typeface="+mn-ea"/>
                        <a:cs typeface="+mn-cs"/>
                      </a:endParaRPr>
                    </a:p>
                  </a:txBody>
                  <a:tcPr anchor="ctr"/>
                </a:tc>
                <a:tc>
                  <a:txBody>
                    <a:bodyPr/>
                    <a:lstStyle/>
                    <a:p>
                      <a:pPr algn="ctr"/>
                      <a:r>
                        <a:rPr lang="en-US" sz="1500" b="0" kern="1200" dirty="0" smtClean="0">
                          <a:solidFill>
                            <a:schemeClr val="tx1"/>
                          </a:solidFill>
                          <a:latin typeface="+mn-lt"/>
                          <a:ea typeface="+mn-ea"/>
                          <a:cs typeface="+mn-cs"/>
                        </a:rPr>
                        <a:t>SMN</a:t>
                      </a:r>
                    </a:p>
                  </a:txBody>
                  <a:tcPr anchor="ctr"/>
                </a:tc>
                <a:tc>
                  <a:txBody>
                    <a:bodyPr/>
                    <a:lstStyle/>
                    <a:p>
                      <a:pPr algn="ctr" fontAlgn="b"/>
                      <a:r>
                        <a:rPr lang="en-US" sz="1500" dirty="0" smtClean="0"/>
                        <a:t>FEDSIM Manual Non-IPAC BD</a:t>
                      </a:r>
                      <a:endParaRPr lang="en-US" sz="1500" b="0" i="0" u="none" strike="noStrike" dirty="0">
                        <a:solidFill>
                          <a:srgbClr val="000000"/>
                        </a:solidFill>
                        <a:latin typeface="Arial"/>
                      </a:endParaRPr>
                    </a:p>
                  </a:txBody>
                  <a:tcPr marL="0" marR="0" marT="0" marB="0" anchor="ctr"/>
                </a:tc>
              </a:tr>
              <a:tr h="336425">
                <a:tc>
                  <a:txBody>
                    <a:bodyPr/>
                    <a:lstStyle/>
                    <a:p>
                      <a:pPr algn="ctr"/>
                      <a:r>
                        <a:rPr lang="en-US" sz="1500" kern="0" dirty="0" smtClean="0"/>
                        <a:t>AASREGIT</a:t>
                      </a:r>
                    </a:p>
                  </a:txBody>
                  <a:tcPr anchor="ctr"/>
                </a:tc>
                <a:tc>
                  <a:txBody>
                    <a:bodyPr/>
                    <a:lstStyle/>
                    <a:p>
                      <a:pPr algn="ctr"/>
                      <a:r>
                        <a:rPr lang="en-US" sz="1500" b="0" kern="1200" dirty="0" smtClean="0">
                          <a:solidFill>
                            <a:schemeClr val="tx1"/>
                          </a:solidFill>
                          <a:latin typeface="+mn-lt"/>
                          <a:ea typeface="+mn-ea"/>
                          <a:cs typeface="+mn-cs"/>
                        </a:rPr>
                        <a:t>EDN</a:t>
                      </a:r>
                    </a:p>
                  </a:txBody>
                  <a:tcPr anchor="ctr"/>
                </a:tc>
                <a:tc>
                  <a:txBody>
                    <a:bodyPr/>
                    <a:lstStyle/>
                    <a:p>
                      <a:pPr algn="ctr" fontAlgn="b"/>
                      <a:r>
                        <a:rPr lang="en-US" sz="1500" dirty="0" smtClean="0"/>
                        <a:t>Regional Assisted Acquisition Services Non-IPAC BD</a:t>
                      </a:r>
                      <a:endParaRPr lang="en-US" sz="1500" b="0" i="0" u="none" strike="noStrike" dirty="0">
                        <a:solidFill>
                          <a:srgbClr val="000000"/>
                        </a:solidFill>
                        <a:latin typeface="Arial"/>
                      </a:endParaRPr>
                    </a:p>
                  </a:txBody>
                  <a:tcPr marL="0" marR="0" marT="0" marB="0" anchor="ctr"/>
                </a:tc>
              </a:tr>
              <a:tr h="323809">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500" kern="0" dirty="0" smtClean="0"/>
                        <a:t>AASREGIT</a:t>
                      </a:r>
                      <a:endParaRPr lang="en-US" sz="1500" b="0" kern="1200" dirty="0" smtClean="0">
                        <a:solidFill>
                          <a:schemeClr val="tx1"/>
                        </a:solidFill>
                        <a:latin typeface="+mn-lt"/>
                        <a:ea typeface="+mn-ea"/>
                        <a:cs typeface="+mn-cs"/>
                      </a:endParaRPr>
                    </a:p>
                  </a:txBody>
                  <a:tcPr anchor="ctr"/>
                </a:tc>
                <a:tc>
                  <a:txBody>
                    <a:bodyPr/>
                    <a:lstStyle/>
                    <a:p>
                      <a:pPr algn="ctr"/>
                      <a:r>
                        <a:rPr lang="en-US" sz="1500" b="0" kern="1200" dirty="0" smtClean="0">
                          <a:solidFill>
                            <a:schemeClr val="tx1"/>
                          </a:solidFill>
                          <a:latin typeface="+mn-lt"/>
                          <a:ea typeface="+mn-ea"/>
                          <a:cs typeface="+mn-cs"/>
                        </a:rPr>
                        <a:t>EMN</a:t>
                      </a:r>
                    </a:p>
                  </a:txBody>
                  <a:tcPr anchor="ctr"/>
                </a:tc>
                <a:tc>
                  <a:txBody>
                    <a:bodyPr/>
                    <a:lstStyle/>
                    <a:p>
                      <a:pPr algn="ctr" fontAlgn="b"/>
                      <a:r>
                        <a:rPr lang="en-US" sz="1500" dirty="0" smtClean="0"/>
                        <a:t>Regional Assisted Acquisition Services Manual Non-IPAC BD</a:t>
                      </a:r>
                      <a:endParaRPr lang="en-US" sz="1500" b="0" i="0" u="none" strike="noStrike" dirty="0">
                        <a:solidFill>
                          <a:srgbClr val="000000"/>
                        </a:solidFill>
                        <a:latin typeface="Arial"/>
                      </a:endParaRPr>
                    </a:p>
                  </a:txBody>
                  <a:tcPr marL="0" marR="0" marT="0" marB="0" anchor="ctr"/>
                </a:tc>
              </a:tr>
              <a:tr h="323809">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500" b="0" kern="1200" dirty="0" smtClean="0">
                          <a:solidFill>
                            <a:schemeClr val="tx1"/>
                          </a:solidFill>
                          <a:latin typeface="+mn-lt"/>
                          <a:ea typeface="+mn-ea"/>
                          <a:cs typeface="+mn-cs"/>
                        </a:rPr>
                        <a:t>IWAC</a:t>
                      </a:r>
                    </a:p>
                  </a:txBody>
                  <a:tcPr anchor="ctr"/>
                </a:tc>
                <a:tc>
                  <a:txBody>
                    <a:bodyPr/>
                    <a:lstStyle/>
                    <a:p>
                      <a:pPr algn="ctr"/>
                      <a:r>
                        <a:rPr lang="en-US" sz="1500" b="0" kern="1200" dirty="0" smtClean="0">
                          <a:solidFill>
                            <a:schemeClr val="tx1"/>
                          </a:solidFill>
                          <a:latin typeface="+mn-lt"/>
                          <a:ea typeface="+mn-ea"/>
                          <a:cs typeface="+mn-cs"/>
                        </a:rPr>
                        <a:t>KDN</a:t>
                      </a:r>
                    </a:p>
                  </a:txBody>
                  <a:tcPr anchor="ctr"/>
                </a:tc>
                <a:tc>
                  <a:txBody>
                    <a:bodyPr/>
                    <a:lstStyle/>
                    <a:p>
                      <a:pPr algn="ctr" fontAlgn="b"/>
                      <a:r>
                        <a:rPr lang="en-US" sz="1500" b="0" i="0" u="none" strike="noStrike" dirty="0" smtClean="0">
                          <a:solidFill>
                            <a:srgbClr val="000000"/>
                          </a:solidFill>
                          <a:latin typeface="+mn-lt"/>
                        </a:rPr>
                        <a:t>Integrated Workplace Acquisition Center Non-IPAC BD</a:t>
                      </a:r>
                      <a:endParaRPr lang="en-US" sz="1500" b="0" i="0" u="none" strike="noStrike" dirty="0">
                        <a:solidFill>
                          <a:srgbClr val="000000"/>
                        </a:solidFill>
                        <a:latin typeface="Arial"/>
                      </a:endParaRPr>
                    </a:p>
                  </a:txBody>
                  <a:tcPr marL="0" marR="0" marT="0" marB="0" anchor="ctr"/>
                </a:tc>
              </a:tr>
              <a:tr h="323809">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500" b="0" kern="1200" dirty="0" smtClean="0">
                          <a:solidFill>
                            <a:schemeClr val="tx1"/>
                          </a:solidFill>
                          <a:latin typeface="+mn-lt"/>
                          <a:ea typeface="+mn-ea"/>
                          <a:cs typeface="+mn-cs"/>
                        </a:rPr>
                        <a:t>IWAC</a:t>
                      </a:r>
                    </a:p>
                  </a:txBody>
                  <a:tcPr anchor="ctr"/>
                </a:tc>
                <a:tc>
                  <a:txBody>
                    <a:bodyPr/>
                    <a:lstStyle/>
                    <a:p>
                      <a:pPr algn="ctr"/>
                      <a:r>
                        <a:rPr lang="en-US" sz="1500" b="0" kern="1200" dirty="0" smtClean="0">
                          <a:solidFill>
                            <a:schemeClr val="tx1"/>
                          </a:solidFill>
                          <a:latin typeface="+mn-lt"/>
                          <a:ea typeface="+mn-ea"/>
                          <a:cs typeface="+mn-cs"/>
                        </a:rPr>
                        <a:t>KMN</a:t>
                      </a:r>
                    </a:p>
                  </a:txBody>
                  <a:tcPr anchor="ctr"/>
                </a:tc>
                <a:tc>
                  <a:txBody>
                    <a:bodyPr/>
                    <a:lstStyle/>
                    <a:p>
                      <a:pPr algn="ctr" fontAlgn="b"/>
                      <a:r>
                        <a:rPr lang="en-US" sz="1500" dirty="0" smtClean="0"/>
                        <a:t>Integrated Workplace Acquisition Center Manual Non-IPAC BD</a:t>
                      </a:r>
                      <a:endParaRPr lang="en-US" sz="1500" b="0" i="0" u="none" strike="noStrike" dirty="0">
                        <a:solidFill>
                          <a:srgbClr val="000000"/>
                        </a:solidFill>
                        <a:latin typeface="Arial"/>
                      </a:endParaRPr>
                    </a:p>
                  </a:txBody>
                  <a:tcPr marL="0" marR="0" marT="0" marB="0" anchor="ctr"/>
                </a:tc>
              </a:tr>
              <a:tr h="32441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500" b="0" kern="1200" dirty="0" smtClean="0">
                          <a:solidFill>
                            <a:schemeClr val="tx1"/>
                          </a:solidFill>
                          <a:latin typeface="+mn-lt"/>
                          <a:ea typeface="+mn-ea"/>
                          <a:cs typeface="+mn-cs"/>
                        </a:rPr>
                        <a:t>ITSEXPSER</a:t>
                      </a:r>
                    </a:p>
                  </a:txBody>
                  <a:tcPr anchor="ctr"/>
                </a:tc>
                <a:tc>
                  <a:txBody>
                    <a:bodyPr/>
                    <a:lstStyle/>
                    <a:p>
                      <a:pPr algn="ctr"/>
                      <a:r>
                        <a:rPr lang="en-US" sz="1500" b="0" kern="1200" dirty="0" smtClean="0">
                          <a:solidFill>
                            <a:schemeClr val="tx1"/>
                          </a:solidFill>
                          <a:latin typeface="+mn-lt"/>
                          <a:ea typeface="+mn-ea"/>
                          <a:cs typeface="+mn-cs"/>
                        </a:rPr>
                        <a:t>XDN</a:t>
                      </a:r>
                    </a:p>
                  </a:txBody>
                  <a:tcPr anchor="ctr"/>
                </a:tc>
                <a:tc>
                  <a:txBody>
                    <a:bodyPr/>
                    <a:lstStyle/>
                    <a:p>
                      <a:pPr algn="ctr" fontAlgn="b"/>
                      <a:r>
                        <a:rPr lang="en-US" sz="1500" dirty="0" smtClean="0"/>
                        <a:t>Regional Network Expanded Services Non-IPAC BD</a:t>
                      </a:r>
                      <a:endParaRPr lang="en-US" sz="1500" b="0" i="0" u="none" strike="noStrike" dirty="0">
                        <a:solidFill>
                          <a:srgbClr val="000000"/>
                        </a:solidFill>
                        <a:latin typeface="Arial"/>
                      </a:endParaRPr>
                    </a:p>
                  </a:txBody>
                  <a:tcPr marL="0" marR="0" marT="0" marB="0" anchor="ctr"/>
                </a:tc>
              </a:tr>
              <a:tr h="323809">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500" b="0" kern="1200" dirty="0" smtClean="0">
                          <a:solidFill>
                            <a:schemeClr val="tx1"/>
                          </a:solidFill>
                          <a:latin typeface="+mn-lt"/>
                          <a:ea typeface="+mn-ea"/>
                          <a:cs typeface="+mn-cs"/>
                        </a:rPr>
                        <a:t>ITSEXPSER</a:t>
                      </a:r>
                    </a:p>
                  </a:txBody>
                  <a:tcPr anchor="ctr"/>
                </a:tc>
                <a:tc>
                  <a:txBody>
                    <a:bodyPr/>
                    <a:lstStyle/>
                    <a:p>
                      <a:pPr algn="ctr"/>
                      <a:r>
                        <a:rPr lang="en-US" sz="1500" b="0" kern="1200" dirty="0" smtClean="0">
                          <a:solidFill>
                            <a:schemeClr val="tx1"/>
                          </a:solidFill>
                          <a:latin typeface="+mn-lt"/>
                          <a:ea typeface="+mn-ea"/>
                          <a:cs typeface="+mn-cs"/>
                        </a:rPr>
                        <a:t>XMN</a:t>
                      </a:r>
                    </a:p>
                  </a:txBody>
                  <a:tcPr anchor="ctr"/>
                </a:tc>
                <a:tc>
                  <a:txBody>
                    <a:bodyPr/>
                    <a:lstStyle/>
                    <a:p>
                      <a:pPr algn="ctr" fontAlgn="b"/>
                      <a:r>
                        <a:rPr lang="en-US" sz="1500" dirty="0" smtClean="0"/>
                        <a:t>Regional Network Expanded Services Manual Non-IPAC BD</a:t>
                      </a:r>
                      <a:endParaRPr lang="en-US" sz="1500" b="0" i="0" u="none" strike="noStrike" dirty="0">
                        <a:solidFill>
                          <a:srgbClr val="000000"/>
                        </a:solidFill>
                        <a:latin typeface="Arial"/>
                      </a:endParaRPr>
                    </a:p>
                  </a:txBody>
                  <a:tcPr marL="0" marR="0" marT="0" marB="0" anchor="ctr"/>
                </a:tc>
              </a:tr>
              <a:tr h="323809">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500" b="0" kern="1200" dirty="0" smtClean="0">
                          <a:solidFill>
                            <a:schemeClr val="tx1"/>
                          </a:solidFill>
                          <a:latin typeface="+mn-lt"/>
                          <a:ea typeface="+mn-ea"/>
                          <a:cs typeface="+mn-cs"/>
                        </a:rPr>
                        <a:t>ITSHSPD12</a:t>
                      </a:r>
                    </a:p>
                  </a:txBody>
                  <a:tcPr anchor="ctr"/>
                </a:tc>
                <a:tc>
                  <a:txBody>
                    <a:bodyPr/>
                    <a:lstStyle/>
                    <a:p>
                      <a:pPr algn="ctr"/>
                      <a:r>
                        <a:rPr lang="en-US" sz="1500" b="0" kern="1200" dirty="0" smtClean="0">
                          <a:solidFill>
                            <a:schemeClr val="tx1"/>
                          </a:solidFill>
                          <a:latin typeface="+mn-lt"/>
                          <a:ea typeface="+mn-ea"/>
                          <a:cs typeface="+mn-cs"/>
                        </a:rPr>
                        <a:t>HDN</a:t>
                      </a:r>
                    </a:p>
                  </a:txBody>
                  <a:tcPr anchor="ctr"/>
                </a:tc>
                <a:tc>
                  <a:txBody>
                    <a:bodyPr/>
                    <a:lstStyle/>
                    <a:p>
                      <a:pPr algn="ctr" fontAlgn="b"/>
                      <a:r>
                        <a:rPr lang="en-US" sz="1500" dirty="0" smtClean="0"/>
                        <a:t>HSPD-12 Non-IPAC BD</a:t>
                      </a:r>
                      <a:endParaRPr lang="en-US" sz="1500" b="0" i="0" u="none" strike="noStrike" dirty="0">
                        <a:solidFill>
                          <a:srgbClr val="000000"/>
                        </a:solidFill>
                        <a:latin typeface="Arial"/>
                      </a:endParaRPr>
                    </a:p>
                  </a:txBody>
                  <a:tcPr marL="0" marR="0" marT="0" marB="0" anchor="ctr"/>
                </a:tc>
              </a:tr>
              <a:tr h="323809">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500" b="0" kern="1200" dirty="0" smtClean="0">
                          <a:solidFill>
                            <a:schemeClr val="tx1"/>
                          </a:solidFill>
                          <a:latin typeface="+mn-lt"/>
                          <a:ea typeface="+mn-ea"/>
                          <a:cs typeface="+mn-cs"/>
                        </a:rPr>
                        <a:t>ITSHSPD12</a:t>
                      </a:r>
                    </a:p>
                  </a:txBody>
                  <a:tcPr anchor="ctr"/>
                </a:tc>
                <a:tc>
                  <a:txBody>
                    <a:bodyPr/>
                    <a:lstStyle/>
                    <a:p>
                      <a:pPr algn="ctr"/>
                      <a:r>
                        <a:rPr lang="en-US" sz="1500" b="0" kern="1200" dirty="0" smtClean="0">
                          <a:solidFill>
                            <a:schemeClr val="tx1"/>
                          </a:solidFill>
                          <a:latin typeface="+mn-lt"/>
                          <a:ea typeface="+mn-ea"/>
                          <a:cs typeface="+mn-cs"/>
                        </a:rPr>
                        <a:t>HMN</a:t>
                      </a:r>
                    </a:p>
                  </a:txBody>
                  <a:tcPr anchor="ctr"/>
                </a:tc>
                <a:tc>
                  <a:txBody>
                    <a:bodyPr/>
                    <a:lstStyle/>
                    <a:p>
                      <a:pPr algn="ctr" fontAlgn="b"/>
                      <a:r>
                        <a:rPr lang="en-US" sz="1500" dirty="0" smtClean="0"/>
                        <a:t>HSPD-12 Manual Non-IPAC BD</a:t>
                      </a:r>
                      <a:endParaRPr lang="en-US" sz="1500" b="0" i="0" u="none" strike="noStrike" dirty="0">
                        <a:solidFill>
                          <a:srgbClr val="000000"/>
                        </a:solidFill>
                        <a:latin typeface="Arial"/>
                      </a:endParaRPr>
                    </a:p>
                  </a:txBody>
                  <a:tcPr marL="0" marR="0" marT="0" marB="0" anchor="ctr"/>
                </a:tc>
              </a:tr>
              <a:tr h="323809">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500" b="0" kern="1200" dirty="0" smtClean="0">
                          <a:solidFill>
                            <a:schemeClr val="tx1"/>
                          </a:solidFill>
                          <a:latin typeface="+mn-lt"/>
                          <a:ea typeface="+mn-ea"/>
                          <a:cs typeface="+mn-cs"/>
                        </a:rPr>
                        <a:t>ITSNATITCM</a:t>
                      </a:r>
                    </a:p>
                  </a:txBody>
                  <a:tcPr anchor="ctr"/>
                </a:tc>
                <a:tc>
                  <a:txBody>
                    <a:bodyPr/>
                    <a:lstStyle/>
                    <a:p>
                      <a:pPr algn="ctr"/>
                      <a:r>
                        <a:rPr lang="en-US" sz="1500" b="0" kern="1200" dirty="0" smtClean="0">
                          <a:solidFill>
                            <a:schemeClr val="tx1"/>
                          </a:solidFill>
                          <a:latin typeface="+mn-lt"/>
                          <a:ea typeface="+mn-ea"/>
                          <a:cs typeface="+mn-cs"/>
                        </a:rPr>
                        <a:t>NDN</a:t>
                      </a:r>
                    </a:p>
                  </a:txBody>
                  <a:tcPr anchor="ctr"/>
                </a:tc>
                <a:tc>
                  <a:txBody>
                    <a:bodyPr/>
                    <a:lstStyle/>
                    <a:p>
                      <a:pPr algn="ctr" fontAlgn="b"/>
                      <a:r>
                        <a:rPr lang="en-US" sz="1500" dirty="0" smtClean="0"/>
                        <a:t>National IT Commodity Program Non-IPAC BD</a:t>
                      </a:r>
                      <a:endParaRPr lang="en-US" sz="1500" b="0" i="0" u="none" strike="noStrike" dirty="0">
                        <a:solidFill>
                          <a:srgbClr val="000000"/>
                        </a:solidFill>
                        <a:latin typeface="Arial"/>
                      </a:endParaRPr>
                    </a:p>
                  </a:txBody>
                  <a:tcPr marL="0" marR="0" marT="0" marB="0" anchor="ctr"/>
                </a:tc>
              </a:tr>
              <a:tr h="323809">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500" b="0" kern="1200" dirty="0" smtClean="0">
                          <a:solidFill>
                            <a:schemeClr val="tx1"/>
                          </a:solidFill>
                          <a:latin typeface="+mn-lt"/>
                          <a:ea typeface="+mn-ea"/>
                          <a:cs typeface="+mn-cs"/>
                        </a:rPr>
                        <a:t>ITSNATITCM</a:t>
                      </a:r>
                    </a:p>
                  </a:txBody>
                  <a:tcPr anchor="ctr"/>
                </a:tc>
                <a:tc>
                  <a:txBody>
                    <a:bodyPr/>
                    <a:lstStyle/>
                    <a:p>
                      <a:pPr algn="ctr"/>
                      <a:r>
                        <a:rPr lang="en-US" sz="1500" b="0" kern="1200" dirty="0" smtClean="0">
                          <a:solidFill>
                            <a:schemeClr val="tx1"/>
                          </a:solidFill>
                          <a:latin typeface="+mn-lt"/>
                          <a:ea typeface="+mn-ea"/>
                          <a:cs typeface="+mn-cs"/>
                        </a:rPr>
                        <a:t>NMN</a:t>
                      </a:r>
                    </a:p>
                  </a:txBody>
                  <a:tcPr anchor="ctr"/>
                </a:tc>
                <a:tc>
                  <a:txBody>
                    <a:bodyPr/>
                    <a:lstStyle/>
                    <a:p>
                      <a:pPr algn="ctr" fontAlgn="b"/>
                      <a:r>
                        <a:rPr lang="en-US" sz="1500" b="0" i="0" u="none" strike="noStrike" dirty="0" smtClean="0">
                          <a:solidFill>
                            <a:srgbClr val="000000"/>
                          </a:solidFill>
                          <a:latin typeface="+mn-lt"/>
                        </a:rPr>
                        <a:t>National IT Commodity Program Manual Non-IPAC BD</a:t>
                      </a:r>
                      <a:endParaRPr lang="en-US" sz="1500" b="0" i="0" u="none" strike="noStrike" dirty="0">
                        <a:solidFill>
                          <a:srgbClr val="000000"/>
                        </a:solidFill>
                        <a:latin typeface="Arial"/>
                      </a:endParaRPr>
                    </a:p>
                  </a:txBody>
                  <a:tcPr marL="0" marR="0" marT="0" marB="0" anchor="ctr"/>
                </a:tc>
              </a:tr>
              <a:tr h="323809">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500" b="0" kern="1200" dirty="0" smtClean="0">
                          <a:solidFill>
                            <a:schemeClr val="tx1"/>
                          </a:solidFill>
                          <a:latin typeface="+mn-lt"/>
                          <a:ea typeface="+mn-ea"/>
                          <a:cs typeface="+mn-cs"/>
                        </a:rPr>
                        <a:t>Advances</a:t>
                      </a:r>
                    </a:p>
                  </a:txBody>
                  <a:tcPr anchor="ctr"/>
                </a:tc>
                <a:tc>
                  <a:txBody>
                    <a:bodyPr/>
                    <a:lstStyle/>
                    <a:p>
                      <a:pPr algn="ctr"/>
                      <a:r>
                        <a:rPr lang="en-US" sz="1500" b="0" kern="1200" dirty="0" smtClean="0">
                          <a:solidFill>
                            <a:schemeClr val="tx1"/>
                          </a:solidFill>
                          <a:latin typeface="+mn-lt"/>
                          <a:ea typeface="+mn-ea"/>
                          <a:cs typeface="+mn-cs"/>
                        </a:rPr>
                        <a:t>BAN</a:t>
                      </a:r>
                    </a:p>
                  </a:txBody>
                  <a:tcPr anchor="ctr"/>
                </a:tc>
                <a:tc>
                  <a:txBody>
                    <a:bodyPr/>
                    <a:lstStyle/>
                    <a:p>
                      <a:pPr algn="ctr" fontAlgn="b"/>
                      <a:r>
                        <a:rPr lang="en-US" sz="1500" b="0" i="0" u="none" strike="noStrike" dirty="0" smtClean="0">
                          <a:solidFill>
                            <a:srgbClr val="000000"/>
                          </a:solidFill>
                          <a:latin typeface="+mn-lt"/>
                        </a:rPr>
                        <a:t>AAS-ITS Advance BD</a:t>
                      </a:r>
                      <a:endParaRPr lang="en-US" sz="1500" b="0" i="0" u="none" strike="noStrike" dirty="0">
                        <a:solidFill>
                          <a:srgbClr val="000000"/>
                        </a:solidFill>
                        <a:latin typeface="Arial"/>
                      </a:endParaRPr>
                    </a:p>
                  </a:txBody>
                  <a:tcPr marL="0" marR="0" marT="0" marB="0" anchor="ctr"/>
                </a:tc>
              </a:tr>
              <a:tr h="323809">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500" b="0" kern="1200" dirty="0" smtClean="0">
                          <a:solidFill>
                            <a:schemeClr val="tx1"/>
                          </a:solidFill>
                          <a:latin typeface="+mn-lt"/>
                          <a:ea typeface="+mn-ea"/>
                          <a:cs typeface="+mn-cs"/>
                        </a:rPr>
                        <a:t>Advances</a:t>
                      </a:r>
                    </a:p>
                  </a:txBody>
                  <a:tcPr anchor="ctr"/>
                </a:tc>
                <a:tc>
                  <a:txBody>
                    <a:bodyPr/>
                    <a:lstStyle/>
                    <a:p>
                      <a:pPr algn="ctr"/>
                      <a:r>
                        <a:rPr lang="en-US" sz="1500" b="0" kern="1200" dirty="0" smtClean="0">
                          <a:solidFill>
                            <a:schemeClr val="tx1"/>
                          </a:solidFill>
                          <a:latin typeface="+mn-lt"/>
                          <a:ea typeface="+mn-ea"/>
                          <a:cs typeface="+mn-cs"/>
                        </a:rPr>
                        <a:t>BAO</a:t>
                      </a:r>
                    </a:p>
                  </a:txBody>
                  <a:tcPr anchor="ctr"/>
                </a:tc>
                <a:tc>
                  <a:txBody>
                    <a:bodyPr/>
                    <a:lstStyle/>
                    <a:p>
                      <a:pPr algn="ctr" fontAlgn="b"/>
                      <a:r>
                        <a:rPr lang="en-US" sz="1500" b="0" i="0" u="none" strike="noStrike" dirty="0" smtClean="0">
                          <a:solidFill>
                            <a:srgbClr val="000000"/>
                          </a:solidFill>
                          <a:latin typeface="+mn-lt"/>
                        </a:rPr>
                        <a:t>AAS-ITS Advance Offset Notification BD</a:t>
                      </a:r>
                      <a:endParaRPr lang="en-US" sz="1500" b="0" i="0" u="none" strike="noStrike" dirty="0">
                        <a:solidFill>
                          <a:srgbClr val="000000"/>
                        </a:solidFill>
                        <a:latin typeface="Arial"/>
                      </a:endParaRPr>
                    </a:p>
                  </a:txBody>
                  <a:tcPr marL="0" marR="0" marT="0" marB="0" anchor="ctr"/>
                </a:tc>
              </a:tr>
            </a:tbl>
          </a:graphicData>
        </a:graphic>
      </p:graphicFrame>
    </p:spTree>
    <p:extLst>
      <p:ext uri="{BB962C8B-B14F-4D97-AF65-F5344CB8AC3E}">
        <p14:creationId xmlns:p14="http://schemas.microsoft.com/office/powerpoint/2010/main" val="326721210"/>
      </p:ext>
    </p:extLst>
  </p:cSld>
  <p:clrMapOvr>
    <a:masterClrMapping/>
  </p:clrMapOvr>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3</a:t>
            </a:r>
            <a:endParaRPr lang="en-US" dirty="0"/>
          </a:p>
        </p:txBody>
      </p:sp>
      <p:sp>
        <p:nvSpPr>
          <p:cNvPr id="3" name="Content Placeholder 2"/>
          <p:cNvSpPr>
            <a:spLocks noGrp="1"/>
          </p:cNvSpPr>
          <p:nvPr>
            <p:ph idx="1"/>
          </p:nvPr>
        </p:nvSpPr>
        <p:spPr/>
        <p:txBody>
          <a:bodyPr/>
          <a:lstStyle/>
          <a:p>
            <a:r>
              <a:rPr lang="en-US" sz="2800" dirty="0" smtClean="0"/>
              <a:t>Exercise </a:t>
            </a:r>
            <a:r>
              <a:rPr lang="en-US" sz="2800" dirty="0"/>
              <a:t>3</a:t>
            </a:r>
            <a:r>
              <a:rPr lang="en-US" sz="2800" dirty="0" smtClean="0"/>
              <a:t> – </a:t>
            </a:r>
            <a:r>
              <a:rPr lang="en-US" sz="2800" dirty="0"/>
              <a:t>Manually create </a:t>
            </a:r>
            <a:r>
              <a:rPr lang="en-US" sz="2800" dirty="0" smtClean="0"/>
              <a:t>AAS </a:t>
            </a:r>
            <a:r>
              <a:rPr lang="en-US" sz="2800" dirty="0"/>
              <a:t>Non-IPAC DBR</a:t>
            </a:r>
            <a:endParaRPr lang="en-US" dirty="0" smtClean="0">
              <a:solidFill>
                <a:srgbClr val="0000CC"/>
              </a:solidFill>
              <a:sym typeface="Symbol"/>
            </a:endParaRPr>
          </a:p>
          <a:p>
            <a:pPr lvl="1"/>
            <a:endParaRPr lang="en-US" b="1" dirty="0">
              <a:solidFill>
                <a:srgbClr val="0000CC"/>
              </a:solidFill>
            </a:endParaRPr>
          </a:p>
          <a:p>
            <a:pPr marL="0" indent="0">
              <a:buNone/>
            </a:pPr>
            <a:endParaRPr lang="en-US" dirty="0" smtClean="0"/>
          </a:p>
          <a:p>
            <a:endParaRPr lang="en-US" dirty="0" smtClean="0"/>
          </a:p>
        </p:txBody>
      </p:sp>
      <p:sp>
        <p:nvSpPr>
          <p:cNvPr id="4" name="Footer Placeholder 3"/>
          <p:cNvSpPr>
            <a:spLocks noGrp="1"/>
          </p:cNvSpPr>
          <p:nvPr>
            <p:ph type="ftr" sz="quarter" idx="10"/>
          </p:nvPr>
        </p:nvSpPr>
        <p:spPr/>
        <p:txBody>
          <a:bodyPr/>
          <a:lstStyle/>
          <a:p>
            <a:pPr>
              <a:defRPr/>
            </a:pPr>
            <a:r>
              <a:rPr lang="en-US" dirty="0" smtClean="0"/>
              <a:t>CGI Federal Proprietary and Confidential</a:t>
            </a:r>
            <a:endParaRPr lang="en-US" dirty="0"/>
          </a:p>
        </p:txBody>
      </p:sp>
      <p:sp>
        <p:nvSpPr>
          <p:cNvPr id="5" name="Slide Number Placeholder 4"/>
          <p:cNvSpPr>
            <a:spLocks noGrp="1"/>
          </p:cNvSpPr>
          <p:nvPr>
            <p:ph type="sldNum" sz="quarter" idx="11"/>
          </p:nvPr>
        </p:nvSpPr>
        <p:spPr/>
        <p:txBody>
          <a:bodyPr/>
          <a:lstStyle/>
          <a:p>
            <a:pPr>
              <a:defRPr/>
            </a:pPr>
            <a:fld id="{5842F1FC-5FDD-41D6-BAD6-160FC7BE3BC4}" type="slidenum">
              <a:rPr lang="en-US" smtClean="0"/>
              <a:pPr>
                <a:defRPr/>
              </a:pPr>
              <a:t>191</a:t>
            </a:fld>
            <a:endParaRPr lang="en-US" dirty="0"/>
          </a:p>
        </p:txBody>
      </p:sp>
    </p:spTree>
    <p:extLst>
      <p:ext uri="{BB962C8B-B14F-4D97-AF65-F5344CB8AC3E}">
        <p14:creationId xmlns:p14="http://schemas.microsoft.com/office/powerpoint/2010/main" val="1977123836"/>
      </p:ext>
    </p:extLst>
  </p:cSld>
  <p:clrMapOvr>
    <a:masterClrMapping/>
  </p:clrMapOvr>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IPAC Billing</a:t>
            </a:r>
            <a:endParaRPr lang="en-US" dirty="0"/>
          </a:p>
        </p:txBody>
      </p:sp>
      <p:sp>
        <p:nvSpPr>
          <p:cNvPr id="3" name="Content Placeholder 2"/>
          <p:cNvSpPr>
            <a:spLocks noGrp="1"/>
          </p:cNvSpPr>
          <p:nvPr>
            <p:ph idx="1"/>
          </p:nvPr>
        </p:nvSpPr>
        <p:spPr/>
        <p:txBody>
          <a:bodyPr/>
          <a:lstStyle/>
          <a:p>
            <a:pPr>
              <a:spcBef>
                <a:spcPts val="480"/>
              </a:spcBef>
              <a:spcAft>
                <a:spcPts val="600"/>
              </a:spcAft>
            </a:pPr>
            <a:r>
              <a:rPr lang="en-US" sz="2000" b="1" dirty="0"/>
              <a:t>IPAC </a:t>
            </a:r>
            <a:r>
              <a:rPr lang="en-US" sz="2000" b="1" dirty="0" smtClean="0"/>
              <a:t>Billing</a:t>
            </a:r>
          </a:p>
          <a:p>
            <a:pPr lvl="1">
              <a:spcBef>
                <a:spcPts val="480"/>
              </a:spcBef>
              <a:spcAft>
                <a:spcPts val="600"/>
              </a:spcAft>
            </a:pPr>
            <a:r>
              <a:rPr lang="en-US" sz="1800" dirty="0"/>
              <a:t>B</a:t>
            </a:r>
            <a:r>
              <a:rPr lang="en-US" sz="1800" dirty="0" smtClean="0"/>
              <a:t>illing </a:t>
            </a:r>
            <a:r>
              <a:rPr lang="en-US" sz="1800" dirty="0"/>
              <a:t>Federal customers for goods/services provided via the Treasury Intra-Governmental Payment and Collection (IPAC) interface</a:t>
            </a:r>
          </a:p>
          <a:p>
            <a:pPr lvl="2">
              <a:spcBef>
                <a:spcPts val="480"/>
              </a:spcBef>
              <a:spcAft>
                <a:spcPts val="600"/>
              </a:spcAft>
            </a:pPr>
            <a:r>
              <a:rPr lang="en-US" sz="1800" dirty="0" smtClean="0"/>
              <a:t>Treasury:</a:t>
            </a:r>
            <a:endParaRPr lang="en-US" sz="1800" dirty="0"/>
          </a:p>
          <a:p>
            <a:pPr marL="1371600" lvl="3" indent="-342900">
              <a:spcBef>
                <a:spcPts val="480"/>
              </a:spcBef>
              <a:spcAft>
                <a:spcPts val="600"/>
              </a:spcAft>
              <a:buFont typeface="+mj-lt"/>
              <a:buAutoNum type="arabicPeriod"/>
            </a:pPr>
            <a:r>
              <a:rPr lang="en-US" sz="1800" u="sng" dirty="0"/>
              <a:t>R</a:t>
            </a:r>
            <a:r>
              <a:rPr lang="en-US" sz="1800" u="sng" dirty="0" smtClean="0"/>
              <a:t>eceives IPAC Outbound transaction file</a:t>
            </a:r>
            <a:r>
              <a:rPr lang="en-US" sz="1800" dirty="0" smtClean="0"/>
              <a:t> from GSA and </a:t>
            </a:r>
          </a:p>
          <a:p>
            <a:pPr marL="1371600" lvl="3" indent="-342900">
              <a:spcBef>
                <a:spcPts val="480"/>
              </a:spcBef>
              <a:spcAft>
                <a:spcPts val="600"/>
              </a:spcAft>
              <a:buFont typeface="+mj-lt"/>
              <a:buAutoNum type="arabicPeriod"/>
            </a:pPr>
            <a:r>
              <a:rPr lang="en-US" sz="1800" u="sng" dirty="0" smtClean="0"/>
              <a:t>Performs </a:t>
            </a:r>
            <a:r>
              <a:rPr lang="en-US" sz="1800" u="sng" dirty="0"/>
              <a:t>the fund transfer</a:t>
            </a:r>
            <a:r>
              <a:rPr lang="en-US" sz="1800" dirty="0"/>
              <a:t> between GSA and the customer agency based on the bill </a:t>
            </a:r>
            <a:r>
              <a:rPr lang="en-US" sz="1800" dirty="0" smtClean="0"/>
              <a:t>amount</a:t>
            </a:r>
          </a:p>
          <a:p>
            <a:pPr lvl="2">
              <a:spcBef>
                <a:spcPts val="480"/>
              </a:spcBef>
              <a:spcAft>
                <a:spcPts val="600"/>
              </a:spcAft>
            </a:pPr>
            <a:r>
              <a:rPr lang="en-US" sz="1800" dirty="0" smtClean="0"/>
              <a:t>Customer </a:t>
            </a:r>
          </a:p>
          <a:p>
            <a:pPr marL="1485900" lvl="3" indent="-457200">
              <a:spcBef>
                <a:spcPts val="480"/>
              </a:spcBef>
              <a:spcAft>
                <a:spcPts val="600"/>
              </a:spcAft>
              <a:buFont typeface="+mj-lt"/>
              <a:buAutoNum type="arabicPeriod"/>
            </a:pPr>
            <a:r>
              <a:rPr lang="en-US" sz="1800" u="sng" dirty="0" smtClean="0"/>
              <a:t>Does </a:t>
            </a:r>
            <a:r>
              <a:rPr lang="en-US" sz="1800" u="sng" dirty="0"/>
              <a:t>not actively remit </a:t>
            </a:r>
            <a:r>
              <a:rPr lang="en-US" sz="1800" u="sng" dirty="0" smtClean="0"/>
              <a:t>payment</a:t>
            </a:r>
          </a:p>
          <a:p>
            <a:endParaRPr lang="en-US" sz="1800" dirty="0"/>
          </a:p>
        </p:txBody>
      </p:sp>
      <p:sp>
        <p:nvSpPr>
          <p:cNvPr id="4" name="Footer Placeholder 3"/>
          <p:cNvSpPr>
            <a:spLocks noGrp="1"/>
          </p:cNvSpPr>
          <p:nvPr>
            <p:ph type="ftr" sz="quarter" idx="10"/>
          </p:nvPr>
        </p:nvSpPr>
        <p:spPr/>
        <p:txBody>
          <a:bodyPr/>
          <a:lstStyle/>
          <a:p>
            <a:pPr>
              <a:defRPr/>
            </a:pPr>
            <a:r>
              <a:rPr lang="en-US" dirty="0" smtClean="0"/>
              <a:t>CGI Federal Proprietary and Confidential</a:t>
            </a:r>
            <a:endParaRPr lang="en-US" dirty="0"/>
          </a:p>
        </p:txBody>
      </p:sp>
      <p:sp>
        <p:nvSpPr>
          <p:cNvPr id="5" name="Slide Number Placeholder 4"/>
          <p:cNvSpPr>
            <a:spLocks noGrp="1"/>
          </p:cNvSpPr>
          <p:nvPr>
            <p:ph type="sldNum" sz="quarter" idx="11"/>
          </p:nvPr>
        </p:nvSpPr>
        <p:spPr/>
        <p:txBody>
          <a:bodyPr/>
          <a:lstStyle/>
          <a:p>
            <a:pPr>
              <a:defRPr/>
            </a:pPr>
            <a:fld id="{215F2CEC-58A8-492B-AD0D-C2BF1A7F0D89}" type="slidenum">
              <a:rPr lang="en-US" smtClean="0"/>
              <a:pPr>
                <a:defRPr/>
              </a:pPr>
              <a:t>192</a:t>
            </a:fld>
            <a:endParaRPr lang="en-US" dirty="0"/>
          </a:p>
        </p:txBody>
      </p:sp>
    </p:spTree>
    <p:extLst>
      <p:ext uri="{BB962C8B-B14F-4D97-AF65-F5344CB8AC3E}">
        <p14:creationId xmlns:p14="http://schemas.microsoft.com/office/powerpoint/2010/main" val="1799019137"/>
      </p:ext>
    </p:extLst>
  </p:cSld>
  <p:clrMapOvr>
    <a:masterClrMapping/>
  </p:clrMapOvr>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IPAC DBRs</a:t>
            </a:r>
            <a:endParaRPr lang="en-US" dirty="0"/>
          </a:p>
        </p:txBody>
      </p:sp>
      <p:sp>
        <p:nvSpPr>
          <p:cNvPr id="3" name="Content Placeholder 2"/>
          <p:cNvSpPr>
            <a:spLocks noGrp="1"/>
          </p:cNvSpPr>
          <p:nvPr>
            <p:ph idx="1"/>
          </p:nvPr>
        </p:nvSpPr>
        <p:spPr>
          <a:xfrm>
            <a:off x="594035" y="1109382"/>
            <a:ext cx="8229600" cy="4525962"/>
          </a:xfrm>
        </p:spPr>
        <p:txBody>
          <a:bodyPr/>
          <a:lstStyle/>
          <a:p>
            <a:pPr>
              <a:spcAft>
                <a:spcPts val="600"/>
              </a:spcAft>
            </a:pPr>
            <a:endParaRPr lang="en-US" sz="2000" dirty="0" smtClean="0"/>
          </a:p>
          <a:p>
            <a:pPr>
              <a:spcAft>
                <a:spcPts val="600"/>
              </a:spcAft>
            </a:pPr>
            <a:r>
              <a:rPr lang="en-US" sz="2000" dirty="0" smtClean="0"/>
              <a:t>IPAC Detail </a:t>
            </a:r>
            <a:r>
              <a:rPr lang="en-US" sz="2000" dirty="0"/>
              <a:t>Billing Records</a:t>
            </a:r>
          </a:p>
          <a:p>
            <a:pPr lvl="1">
              <a:spcAft>
                <a:spcPts val="600"/>
              </a:spcAft>
            </a:pPr>
            <a:r>
              <a:rPr lang="en-US" sz="1800" dirty="0"/>
              <a:t>Generated for those customers who are </a:t>
            </a:r>
            <a:r>
              <a:rPr lang="en-US" sz="1800" dirty="0" smtClean="0"/>
              <a:t>set </a:t>
            </a:r>
            <a:r>
              <a:rPr lang="en-US" sz="1800" dirty="0"/>
              <a:t>up to be billed via </a:t>
            </a:r>
            <a:r>
              <a:rPr lang="en-US" sz="1800" dirty="0" smtClean="0"/>
              <a:t>IPAC</a:t>
            </a:r>
          </a:p>
          <a:p>
            <a:pPr marL="231775" lvl="1">
              <a:spcAft>
                <a:spcPts val="600"/>
              </a:spcAft>
            </a:pPr>
            <a:r>
              <a:rPr lang="en-US" sz="1800" dirty="0" smtClean="0"/>
              <a:t>Accounting Elements DBR tab</a:t>
            </a:r>
            <a:endParaRPr lang="en-US" sz="800" dirty="0" smtClean="0"/>
          </a:p>
          <a:p>
            <a:pPr marL="923925" lvl="3">
              <a:spcAft>
                <a:spcPts val="600"/>
              </a:spcAft>
            </a:pPr>
            <a:r>
              <a:rPr lang="en-US" sz="1800" b="1" dirty="0" smtClean="0"/>
              <a:t>Bill Type </a:t>
            </a:r>
            <a:r>
              <a:rPr lang="en-US" sz="1800" dirty="0" smtClean="0"/>
              <a:t>= IPAC</a:t>
            </a:r>
          </a:p>
          <a:p>
            <a:pPr marL="923925" lvl="3">
              <a:spcAft>
                <a:spcPts val="600"/>
              </a:spcAft>
            </a:pPr>
            <a:r>
              <a:rPr lang="en-US" sz="1800" b="1" dirty="0" smtClean="0"/>
              <a:t>Vendor</a:t>
            </a:r>
            <a:r>
              <a:rPr lang="en-US" sz="1800" dirty="0" smtClean="0"/>
              <a:t> = IPAC vendor</a:t>
            </a:r>
          </a:p>
          <a:p>
            <a:pPr marL="923925" lvl="3">
              <a:spcAft>
                <a:spcPts val="600"/>
              </a:spcAft>
            </a:pPr>
            <a:endParaRPr lang="en-US" sz="1800" dirty="0"/>
          </a:p>
          <a:p>
            <a:pPr marL="923925" lvl="3">
              <a:spcAft>
                <a:spcPts val="600"/>
              </a:spcAft>
            </a:pPr>
            <a:endParaRPr lang="en-US" sz="1800" dirty="0" smtClean="0"/>
          </a:p>
          <a:p>
            <a:pPr lvl="2">
              <a:buNone/>
            </a:pPr>
            <a:endParaRPr lang="en-US" sz="800" dirty="0" smtClean="0"/>
          </a:p>
          <a:p>
            <a:pPr lvl="2"/>
            <a:endParaRPr lang="en-US" sz="1800" dirty="0" smtClean="0"/>
          </a:p>
          <a:p>
            <a:pPr lvl="5">
              <a:buNone/>
            </a:pPr>
            <a:endParaRPr lang="en-US" sz="1800" dirty="0" smtClean="0"/>
          </a:p>
          <a:p>
            <a:pPr lvl="5">
              <a:buNone/>
            </a:pPr>
            <a:r>
              <a:rPr lang="en-US" sz="1800" dirty="0" smtClean="0"/>
              <a:t>		</a:t>
            </a:r>
            <a:endParaRPr lang="en-US" sz="1000" dirty="0"/>
          </a:p>
        </p:txBody>
      </p:sp>
      <p:sp>
        <p:nvSpPr>
          <p:cNvPr id="5" name="Slide Number Placeholder 4"/>
          <p:cNvSpPr>
            <a:spLocks noGrp="1"/>
          </p:cNvSpPr>
          <p:nvPr>
            <p:ph type="sldNum" sz="quarter" idx="11"/>
          </p:nvPr>
        </p:nvSpPr>
        <p:spPr/>
        <p:txBody>
          <a:bodyPr/>
          <a:lstStyle/>
          <a:p>
            <a:pPr>
              <a:defRPr/>
            </a:pPr>
            <a:fld id="{215F2CEC-58A8-492B-AD0D-C2BF1A7F0D89}" type="slidenum">
              <a:rPr lang="en-US" smtClean="0"/>
              <a:pPr>
                <a:defRPr/>
              </a:pPr>
              <a:t>193</a:t>
            </a:fld>
            <a:endParaRPr lang="en-US" dirty="0"/>
          </a:p>
        </p:txBody>
      </p:sp>
      <p:pic>
        <p:nvPicPr>
          <p:cNvPr id="980994" name="Picture 2"/>
          <p:cNvPicPr>
            <a:picLocks noChangeAspect="1" noChangeArrowheads="1"/>
          </p:cNvPicPr>
          <p:nvPr/>
        </p:nvPicPr>
        <p:blipFill>
          <a:blip r:embed="rId3" cstate="print"/>
          <a:srcRect/>
          <a:stretch>
            <a:fillRect/>
          </a:stretch>
        </p:blipFill>
        <p:spPr bwMode="auto">
          <a:xfrm>
            <a:off x="3761263" y="2836716"/>
            <a:ext cx="2476500" cy="266700"/>
          </a:xfrm>
          <a:prstGeom prst="rect">
            <a:avLst/>
          </a:prstGeom>
          <a:noFill/>
          <a:ln w="31750">
            <a:solidFill>
              <a:schemeClr val="tx1"/>
            </a:solidFill>
            <a:miter lim="800000"/>
            <a:headEnd/>
            <a:tailEnd/>
          </a:ln>
        </p:spPr>
      </p:pic>
      <p:pic>
        <p:nvPicPr>
          <p:cNvPr id="614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9294" y="3892632"/>
            <a:ext cx="3829050" cy="1162050"/>
          </a:xfrm>
          <a:prstGeom prst="rect">
            <a:avLst/>
          </a:prstGeom>
          <a:noFill/>
          <a:ln w="3175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4" name="Striped Right Arrow 3"/>
          <p:cNvSpPr/>
          <p:nvPr/>
        </p:nvSpPr>
        <p:spPr bwMode="auto">
          <a:xfrm>
            <a:off x="4833876" y="4314206"/>
            <a:ext cx="855023" cy="427512"/>
          </a:xfrm>
          <a:prstGeom prst="stripedRightArrow">
            <a:avLst/>
          </a:prstGeom>
          <a:solidFill>
            <a:srgbClr val="ED171F"/>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pic>
        <p:nvPicPr>
          <p:cNvPr id="614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56033" y="4380324"/>
            <a:ext cx="2790825" cy="2952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Box 6"/>
          <p:cNvSpPr txBox="1"/>
          <p:nvPr/>
        </p:nvSpPr>
        <p:spPr>
          <a:xfrm>
            <a:off x="5956033" y="4037207"/>
            <a:ext cx="2006929" cy="276999"/>
          </a:xfrm>
          <a:prstGeom prst="rect">
            <a:avLst/>
          </a:prstGeom>
          <a:noFill/>
        </p:spPr>
        <p:txBody>
          <a:bodyPr wrap="square" rtlCol="0">
            <a:spAutoFit/>
          </a:bodyPr>
          <a:lstStyle/>
          <a:p>
            <a:r>
              <a:rPr lang="en-US" sz="1200" b="1" dirty="0" smtClean="0">
                <a:solidFill>
                  <a:srgbClr val="FF0000"/>
                </a:solidFill>
              </a:rPr>
              <a:t>Address Level Vendor</a:t>
            </a:r>
            <a:endParaRPr lang="en-US" sz="1200" b="1" dirty="0">
              <a:solidFill>
                <a:srgbClr val="FF0000"/>
              </a:solidFill>
            </a:endParaRPr>
          </a:p>
        </p:txBody>
      </p:sp>
      <p:sp>
        <p:nvSpPr>
          <p:cNvPr id="10" name="Footer Placeholder 3"/>
          <p:cNvSpPr>
            <a:spLocks noGrp="1"/>
          </p:cNvSpPr>
          <p:nvPr>
            <p:ph type="ftr" sz="quarter" idx="10"/>
          </p:nvPr>
        </p:nvSpPr>
        <p:spPr>
          <a:xfrm>
            <a:off x="457200" y="6553200"/>
            <a:ext cx="7010400" cy="304800"/>
          </a:xfrm>
        </p:spPr>
        <p:txBody>
          <a:bodyPr/>
          <a:lstStyle/>
          <a:p>
            <a:pPr>
              <a:defRPr/>
            </a:pPr>
            <a:r>
              <a:rPr lang="en-US" dirty="0" smtClean="0"/>
              <a:t>CGI Federal Proprietary and Confidential</a:t>
            </a:r>
            <a:endParaRPr lang="en-US" dirty="0"/>
          </a:p>
        </p:txBody>
      </p:sp>
    </p:spTree>
    <p:extLst>
      <p:ext uri="{BB962C8B-B14F-4D97-AF65-F5344CB8AC3E}">
        <p14:creationId xmlns:p14="http://schemas.microsoft.com/office/powerpoint/2010/main" val="1206239187"/>
      </p:ext>
    </p:extLst>
  </p:cSld>
  <p:clrMapOvr>
    <a:masterClrMapping/>
  </p:clrMapOvr>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IPAC DBRs</a:t>
            </a:r>
            <a:endParaRPr lang="en-US" dirty="0"/>
          </a:p>
        </p:txBody>
      </p:sp>
      <p:sp>
        <p:nvSpPr>
          <p:cNvPr id="3" name="Content Placeholder 2"/>
          <p:cNvSpPr>
            <a:spLocks noGrp="1"/>
          </p:cNvSpPr>
          <p:nvPr>
            <p:ph idx="1"/>
          </p:nvPr>
        </p:nvSpPr>
        <p:spPr>
          <a:xfrm>
            <a:off x="594035" y="1109382"/>
            <a:ext cx="8229600" cy="4525962"/>
          </a:xfrm>
        </p:spPr>
        <p:txBody>
          <a:bodyPr/>
          <a:lstStyle/>
          <a:p>
            <a:pPr marL="1543050" lvl="3" indent="-514350">
              <a:buFont typeface="+mj-lt"/>
              <a:buAutoNum type="alphaLcPeriod"/>
              <a:defRPr/>
            </a:pPr>
            <a:endParaRPr lang="en-US" sz="1600" dirty="0" smtClean="0"/>
          </a:p>
          <a:p>
            <a:pPr lvl="2">
              <a:buNone/>
            </a:pPr>
            <a:endParaRPr lang="en-US" sz="800" dirty="0" smtClean="0"/>
          </a:p>
          <a:p>
            <a:pPr lvl="2"/>
            <a:endParaRPr lang="en-US" sz="1800" dirty="0" smtClean="0"/>
          </a:p>
          <a:p>
            <a:pPr lvl="5">
              <a:buNone/>
            </a:pPr>
            <a:endParaRPr lang="en-US" sz="1800" dirty="0" smtClean="0"/>
          </a:p>
          <a:p>
            <a:pPr lvl="5">
              <a:buNone/>
            </a:pPr>
            <a:r>
              <a:rPr lang="en-US" sz="1800" dirty="0" smtClean="0"/>
              <a:t>		</a:t>
            </a:r>
            <a:endParaRPr lang="en-US" sz="1000" dirty="0"/>
          </a:p>
        </p:txBody>
      </p:sp>
      <p:sp>
        <p:nvSpPr>
          <p:cNvPr id="5" name="Slide Number Placeholder 4"/>
          <p:cNvSpPr>
            <a:spLocks noGrp="1"/>
          </p:cNvSpPr>
          <p:nvPr>
            <p:ph type="sldNum" sz="quarter" idx="11"/>
          </p:nvPr>
        </p:nvSpPr>
        <p:spPr/>
        <p:txBody>
          <a:bodyPr/>
          <a:lstStyle/>
          <a:p>
            <a:pPr>
              <a:defRPr/>
            </a:pPr>
            <a:fld id="{215F2CEC-58A8-492B-AD0D-C2BF1A7F0D89}" type="slidenum">
              <a:rPr lang="en-US" smtClean="0"/>
              <a:pPr>
                <a:defRPr/>
              </a:pPr>
              <a:t>194</a:t>
            </a:fld>
            <a:endParaRPr lang="en-US" dirty="0"/>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1950" y="1094508"/>
            <a:ext cx="8687047" cy="3467281"/>
          </a:xfrm>
          <a:prstGeom prst="rect">
            <a:avLst/>
          </a:prstGeom>
          <a:noFill/>
          <a:ln w="3175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4" name="TextBox 3"/>
          <p:cNvSpPr txBox="1"/>
          <p:nvPr/>
        </p:nvSpPr>
        <p:spPr>
          <a:xfrm>
            <a:off x="884573" y="4749210"/>
            <a:ext cx="7992094" cy="369332"/>
          </a:xfrm>
          <a:prstGeom prst="rect">
            <a:avLst/>
          </a:prstGeom>
          <a:noFill/>
        </p:spPr>
        <p:txBody>
          <a:bodyPr wrap="square" rtlCol="0">
            <a:spAutoFit/>
          </a:bodyPr>
          <a:lstStyle/>
          <a:p>
            <a:endParaRPr lang="en-US" dirty="0"/>
          </a:p>
        </p:txBody>
      </p:sp>
      <p:sp>
        <p:nvSpPr>
          <p:cNvPr id="7" name="TextBox 6"/>
          <p:cNvSpPr txBox="1"/>
          <p:nvPr/>
        </p:nvSpPr>
        <p:spPr>
          <a:xfrm>
            <a:off x="361949" y="4738255"/>
            <a:ext cx="8335483" cy="369332"/>
          </a:xfrm>
          <a:prstGeom prst="rect">
            <a:avLst/>
          </a:prstGeom>
          <a:noFill/>
        </p:spPr>
        <p:txBody>
          <a:bodyPr wrap="square" rtlCol="0">
            <a:spAutoFit/>
          </a:bodyPr>
          <a:lstStyle/>
          <a:p>
            <a:pPr marL="517525" lvl="1" indent="-285750" eaLnBrk="0" hangingPunct="0">
              <a:spcBef>
                <a:spcPct val="20000"/>
              </a:spcBef>
              <a:spcAft>
                <a:spcPts val="600"/>
              </a:spcAft>
              <a:buClr>
                <a:srgbClr val="AF242B"/>
              </a:buClr>
              <a:buSzPct val="75000"/>
              <a:buFont typeface="Wingdings" pitchFamily="2" charset="2"/>
              <a:buChar char="w"/>
            </a:pPr>
            <a:r>
              <a:rPr lang="en-US" dirty="0">
                <a:latin typeface="+mn-lt"/>
              </a:rPr>
              <a:t>Accounting Elements DBR </a:t>
            </a:r>
            <a:r>
              <a:rPr lang="en-US" dirty="0" smtClean="0">
                <a:latin typeface="+mn-lt"/>
              </a:rPr>
              <a:t>tab – </a:t>
            </a:r>
            <a:r>
              <a:rPr lang="en-US" b="1" dirty="0" smtClean="0">
                <a:latin typeface="+mn-lt"/>
              </a:rPr>
              <a:t>Interagency </a:t>
            </a:r>
            <a:r>
              <a:rPr lang="en-US" b="1" dirty="0"/>
              <a:t>Transfer </a:t>
            </a:r>
            <a:r>
              <a:rPr lang="en-US" b="1" dirty="0" smtClean="0"/>
              <a:t>Section</a:t>
            </a:r>
            <a:endParaRPr lang="en-US" dirty="0"/>
          </a:p>
        </p:txBody>
      </p:sp>
      <p:sp>
        <p:nvSpPr>
          <p:cNvPr id="8" name="TextBox 7"/>
          <p:cNvSpPr txBox="1"/>
          <p:nvPr/>
        </p:nvSpPr>
        <p:spPr>
          <a:xfrm>
            <a:off x="884573" y="5132088"/>
            <a:ext cx="7404512" cy="1323439"/>
          </a:xfrm>
          <a:prstGeom prst="rect">
            <a:avLst/>
          </a:prstGeom>
          <a:noFill/>
        </p:spPr>
        <p:txBody>
          <a:bodyPr wrap="square" numCol="3" rtlCol="0">
            <a:spAutoFit/>
          </a:bodyPr>
          <a:lstStyle/>
          <a:p>
            <a:pPr marL="342900" indent="-342900">
              <a:buFont typeface="+mj-lt"/>
              <a:buAutoNum type="alphaLcPeriod"/>
            </a:pPr>
            <a:r>
              <a:rPr lang="en-US" sz="1600" dirty="0"/>
              <a:t>Funding Authorization Source: Funding Document</a:t>
            </a:r>
          </a:p>
          <a:p>
            <a:pPr marL="342900" indent="-342900">
              <a:buFont typeface="+mj-lt"/>
              <a:buAutoNum type="alphaLcPeriod"/>
            </a:pPr>
            <a:r>
              <a:rPr lang="en-US" sz="1600" dirty="0"/>
              <a:t>Funding Document</a:t>
            </a:r>
          </a:p>
          <a:p>
            <a:pPr marL="342900" indent="-342900">
              <a:buFont typeface="+mj-lt"/>
              <a:buAutoNum type="alphaLcPeriod"/>
            </a:pPr>
            <a:r>
              <a:rPr lang="en-US" sz="1600" dirty="0"/>
              <a:t>Requisition Number</a:t>
            </a:r>
          </a:p>
          <a:p>
            <a:pPr marL="342900" indent="-342900">
              <a:buFont typeface="+mj-lt"/>
              <a:buAutoNum type="alphaLcPeriod"/>
            </a:pPr>
            <a:r>
              <a:rPr lang="en-US" sz="1600" dirty="0"/>
              <a:t>Accounting Classification Code</a:t>
            </a:r>
          </a:p>
          <a:p>
            <a:pPr marL="342900" indent="-342900">
              <a:buFont typeface="+mj-lt"/>
              <a:buAutoNum type="alphaLcPeriod"/>
            </a:pPr>
            <a:r>
              <a:rPr lang="en-US" sz="1600" dirty="0"/>
              <a:t>Accounting Classification Reference Number</a:t>
            </a:r>
          </a:p>
          <a:p>
            <a:pPr marL="342900" indent="-342900">
              <a:buFont typeface="+mj-lt"/>
              <a:buAutoNum type="alphaLcPeriod"/>
            </a:pPr>
            <a:r>
              <a:rPr lang="en-US" sz="1600" dirty="0"/>
              <a:t>Fiscal Station Number</a:t>
            </a:r>
          </a:p>
          <a:p>
            <a:pPr marL="342900" indent="-342900">
              <a:buFont typeface="+mj-lt"/>
              <a:buAutoNum type="alphaLcPeriod"/>
            </a:pPr>
            <a:r>
              <a:rPr lang="en-US" sz="1600" dirty="0"/>
              <a:t>Unit Price Amount</a:t>
            </a:r>
          </a:p>
          <a:p>
            <a:pPr marL="342900" indent="-342900">
              <a:buFont typeface="+mj-lt"/>
              <a:buAutoNum type="alphaLcPeriod"/>
            </a:pPr>
            <a:r>
              <a:rPr lang="en-US" sz="1600" dirty="0"/>
              <a:t>Unit</a:t>
            </a:r>
          </a:p>
          <a:p>
            <a:pPr marL="342900" indent="-342900">
              <a:buFont typeface="+mj-lt"/>
              <a:buAutoNum type="alphaLcPeriod"/>
            </a:pPr>
            <a:r>
              <a:rPr lang="en-US" sz="1600" dirty="0"/>
              <a:t>Articles or Services</a:t>
            </a:r>
          </a:p>
        </p:txBody>
      </p:sp>
      <p:sp>
        <p:nvSpPr>
          <p:cNvPr id="9" name="Footer Placeholder 3"/>
          <p:cNvSpPr>
            <a:spLocks noGrp="1"/>
          </p:cNvSpPr>
          <p:nvPr>
            <p:ph type="ftr" sz="quarter" idx="10"/>
          </p:nvPr>
        </p:nvSpPr>
        <p:spPr>
          <a:xfrm>
            <a:off x="457200" y="6553200"/>
            <a:ext cx="7010400" cy="304800"/>
          </a:xfrm>
        </p:spPr>
        <p:txBody>
          <a:bodyPr/>
          <a:lstStyle/>
          <a:p>
            <a:pPr>
              <a:defRPr/>
            </a:pPr>
            <a:r>
              <a:rPr lang="en-US" dirty="0" smtClean="0"/>
              <a:t>CGI Federal Proprietary and Confidential</a:t>
            </a:r>
            <a:endParaRPr lang="en-US" dirty="0"/>
          </a:p>
        </p:txBody>
      </p:sp>
    </p:spTree>
    <p:extLst>
      <p:ext uri="{BB962C8B-B14F-4D97-AF65-F5344CB8AC3E}">
        <p14:creationId xmlns:p14="http://schemas.microsoft.com/office/powerpoint/2010/main" val="1022580434"/>
      </p:ext>
    </p:extLst>
  </p:cSld>
  <p:clrMapOvr>
    <a:masterClrMapping/>
  </p:clrMapOvr>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Telecom IPAC DBRs</a:t>
            </a:r>
            <a:endParaRPr lang="en-US" dirty="0"/>
          </a:p>
        </p:txBody>
      </p:sp>
      <p:sp>
        <p:nvSpPr>
          <p:cNvPr id="3" name="Content Placeholder 2"/>
          <p:cNvSpPr>
            <a:spLocks noGrp="1"/>
          </p:cNvSpPr>
          <p:nvPr>
            <p:ph idx="1"/>
          </p:nvPr>
        </p:nvSpPr>
        <p:spPr>
          <a:xfrm>
            <a:off x="391886" y="1265913"/>
            <a:ext cx="8752113" cy="4525962"/>
          </a:xfrm>
        </p:spPr>
        <p:txBody>
          <a:bodyPr/>
          <a:lstStyle/>
          <a:p>
            <a:pPr marL="9525" indent="0">
              <a:spcAft>
                <a:spcPts val="600"/>
              </a:spcAft>
              <a:buNone/>
            </a:pPr>
            <a:r>
              <a:rPr lang="en-US" sz="2200" dirty="0" smtClean="0"/>
              <a:t>Detail Billing Element Fields tab</a:t>
            </a:r>
          </a:p>
          <a:p>
            <a:pPr>
              <a:spcAft>
                <a:spcPts val="600"/>
              </a:spcAft>
            </a:pPr>
            <a:r>
              <a:rPr lang="en-US" sz="1600" dirty="0" smtClean="0"/>
              <a:t>Bill Level Indicator</a:t>
            </a:r>
          </a:p>
          <a:p>
            <a:pPr lvl="1">
              <a:spcBef>
                <a:spcPts val="400"/>
              </a:spcBef>
              <a:spcAft>
                <a:spcPts val="400"/>
              </a:spcAft>
            </a:pPr>
            <a:r>
              <a:rPr lang="en-US" sz="1600" dirty="0"/>
              <a:t>Only </a:t>
            </a:r>
            <a:r>
              <a:rPr lang="en-US" sz="1600" b="1" u="sng" dirty="0"/>
              <a:t>Telecom IPAC</a:t>
            </a:r>
            <a:r>
              <a:rPr lang="en-US" sz="1600" dirty="0"/>
              <a:t> </a:t>
            </a:r>
            <a:r>
              <a:rPr lang="en-US" sz="1600" dirty="0" smtClean="0"/>
              <a:t>DBRs</a:t>
            </a:r>
          </a:p>
          <a:p>
            <a:pPr lvl="1">
              <a:spcBef>
                <a:spcPts val="400"/>
              </a:spcBef>
              <a:spcAft>
                <a:spcPts val="400"/>
              </a:spcAft>
            </a:pPr>
            <a:r>
              <a:rPr lang="en-US" sz="1600" dirty="0" smtClean="0"/>
              <a:t>Legacy values from NEAR billing</a:t>
            </a:r>
          </a:p>
          <a:p>
            <a:pPr lvl="2">
              <a:spcBef>
                <a:spcPts val="400"/>
              </a:spcBef>
              <a:spcAft>
                <a:spcPts val="400"/>
              </a:spcAft>
            </a:pPr>
            <a:r>
              <a:rPr lang="en-US" sz="1600" dirty="0" smtClean="0"/>
              <a:t>DBRs from E-MORRIS: blank</a:t>
            </a:r>
          </a:p>
          <a:p>
            <a:pPr lvl="2">
              <a:spcBef>
                <a:spcPts val="400"/>
              </a:spcBef>
              <a:spcAft>
                <a:spcPts val="400"/>
              </a:spcAft>
            </a:pPr>
            <a:r>
              <a:rPr lang="en-US" sz="1600" dirty="0" smtClean="0"/>
              <a:t>DBRs from TOPS/WITS: A, B, or C</a:t>
            </a:r>
          </a:p>
          <a:p>
            <a:pPr lvl="3">
              <a:spcBef>
                <a:spcPts val="400"/>
              </a:spcBef>
              <a:spcAft>
                <a:spcPts val="400"/>
              </a:spcAft>
            </a:pPr>
            <a:r>
              <a:rPr lang="en-US" sz="1600" dirty="0" smtClean="0"/>
              <a:t>A: </a:t>
            </a:r>
            <a:r>
              <a:rPr lang="en-US" sz="1600" dirty="0"/>
              <a:t>ALC L</a:t>
            </a:r>
            <a:r>
              <a:rPr lang="en-US" sz="1600" dirty="0" smtClean="0"/>
              <a:t>evel with Summed Amount: </a:t>
            </a:r>
            <a:r>
              <a:rPr lang="en-US" sz="1600" dirty="0"/>
              <a:t>Each ALC is assigned a separate bill number (IPAC Reference </a:t>
            </a:r>
            <a:r>
              <a:rPr lang="en-US" sz="1600" dirty="0" smtClean="0"/>
              <a:t>Number); bill </a:t>
            </a:r>
            <a:r>
              <a:rPr lang="en-US" sz="1600" dirty="0"/>
              <a:t>amounts are summarized into a single </a:t>
            </a:r>
            <a:r>
              <a:rPr lang="en-US" sz="1600" dirty="0" smtClean="0"/>
              <a:t>amount.</a:t>
            </a:r>
            <a:r>
              <a:rPr lang="en-US" sz="1600" dirty="0"/>
              <a:t>  </a:t>
            </a:r>
            <a:endParaRPr lang="en-US" sz="1600" dirty="0" smtClean="0"/>
          </a:p>
          <a:p>
            <a:pPr lvl="3">
              <a:spcBef>
                <a:spcPts val="400"/>
              </a:spcBef>
              <a:spcAft>
                <a:spcPts val="400"/>
              </a:spcAft>
            </a:pPr>
            <a:r>
              <a:rPr lang="en-US" sz="1600" dirty="0" smtClean="0"/>
              <a:t>B: </a:t>
            </a:r>
            <a:r>
              <a:rPr lang="en-US" sz="1600" dirty="0"/>
              <a:t>ALC/Customer </a:t>
            </a:r>
            <a:r>
              <a:rPr lang="en-US" sz="1600" dirty="0" smtClean="0"/>
              <a:t>Level</a:t>
            </a:r>
            <a:r>
              <a:rPr lang="en-US" sz="1600" dirty="0"/>
              <a:t>: Each </a:t>
            </a:r>
            <a:r>
              <a:rPr lang="en-US" sz="1600" dirty="0" smtClean="0"/>
              <a:t>ALC/Customer </a:t>
            </a:r>
            <a:r>
              <a:rPr lang="en-US" sz="1600" dirty="0"/>
              <a:t>combination is assigned a separate bill number (IPAC Reference Number</a:t>
            </a:r>
            <a:r>
              <a:rPr lang="en-US" sz="1600" dirty="0" smtClean="0"/>
              <a:t>); </a:t>
            </a:r>
            <a:r>
              <a:rPr lang="en-US" sz="1600" dirty="0"/>
              <a:t>all bill amounts are summarized into a single amount.</a:t>
            </a:r>
            <a:endParaRPr lang="en-US" sz="1600" dirty="0" smtClean="0"/>
          </a:p>
          <a:p>
            <a:pPr lvl="3">
              <a:spcBef>
                <a:spcPts val="400"/>
              </a:spcBef>
              <a:spcAft>
                <a:spcPts val="400"/>
              </a:spcAft>
            </a:pPr>
            <a:r>
              <a:rPr lang="en-US" sz="1600" dirty="0" smtClean="0"/>
              <a:t>C: ALC Level with Details: </a:t>
            </a:r>
            <a:r>
              <a:rPr lang="en-US" sz="1600" dirty="0"/>
              <a:t>Each ALC is assigned a separate bill number (IPAC Reference </a:t>
            </a:r>
            <a:r>
              <a:rPr lang="en-US" sz="1600" dirty="0" smtClean="0"/>
              <a:t>Number); all details </a:t>
            </a:r>
            <a:r>
              <a:rPr lang="en-US" sz="1600" dirty="0"/>
              <a:t>are included.</a:t>
            </a:r>
            <a:endParaRPr lang="en-US" sz="1600" dirty="0" smtClean="0"/>
          </a:p>
          <a:p>
            <a:pPr lvl="1">
              <a:spcBef>
                <a:spcPts val="400"/>
              </a:spcBef>
              <a:spcAft>
                <a:spcPts val="400"/>
              </a:spcAft>
            </a:pPr>
            <a:r>
              <a:rPr lang="en-US" sz="1600" b="1" u="sng" dirty="0" smtClean="0"/>
              <a:t>Has absolutely no impact or meaning in </a:t>
            </a:r>
            <a:r>
              <a:rPr lang="en-US" sz="1600" b="1" u="sng" dirty="0" err="1" smtClean="0"/>
              <a:t>Pegasys</a:t>
            </a:r>
            <a:endParaRPr lang="en-US" dirty="0" smtClean="0"/>
          </a:p>
          <a:p>
            <a:pPr marL="346075" lvl="1" indent="0">
              <a:spcAft>
                <a:spcPts val="600"/>
              </a:spcAft>
              <a:buNone/>
            </a:pPr>
            <a:endParaRPr lang="en-US" dirty="0"/>
          </a:p>
          <a:p>
            <a:pPr marL="346075" lvl="1" indent="0">
              <a:spcAft>
                <a:spcPts val="600"/>
              </a:spcAft>
              <a:buNone/>
            </a:pPr>
            <a:endParaRPr lang="en-US" dirty="0"/>
          </a:p>
          <a:p>
            <a:pPr marL="346075" lvl="1" indent="0">
              <a:spcAft>
                <a:spcPts val="600"/>
              </a:spcAft>
              <a:buNone/>
            </a:pPr>
            <a:endParaRPr lang="en-US" dirty="0"/>
          </a:p>
        </p:txBody>
      </p:sp>
      <p:sp>
        <p:nvSpPr>
          <p:cNvPr id="4" name="Footer Placeholder 3"/>
          <p:cNvSpPr>
            <a:spLocks noGrp="1"/>
          </p:cNvSpPr>
          <p:nvPr>
            <p:ph type="ftr" sz="quarter" idx="10"/>
          </p:nvPr>
        </p:nvSpPr>
        <p:spPr/>
        <p:txBody>
          <a:bodyPr/>
          <a:lstStyle/>
          <a:p>
            <a:pPr>
              <a:defRPr/>
            </a:pPr>
            <a:r>
              <a:rPr lang="en-US" dirty="0" smtClean="0"/>
              <a:t>CGI Federal Proprietary and Confidential</a:t>
            </a:r>
            <a:endParaRPr lang="en-US" dirty="0"/>
          </a:p>
        </p:txBody>
      </p:sp>
      <p:sp>
        <p:nvSpPr>
          <p:cNvPr id="5" name="Slide Number Placeholder 4"/>
          <p:cNvSpPr>
            <a:spLocks noGrp="1"/>
          </p:cNvSpPr>
          <p:nvPr>
            <p:ph type="sldNum" sz="quarter" idx="11"/>
          </p:nvPr>
        </p:nvSpPr>
        <p:spPr/>
        <p:txBody>
          <a:bodyPr/>
          <a:lstStyle/>
          <a:p>
            <a:pPr>
              <a:defRPr/>
            </a:pPr>
            <a:fld id="{215F2CEC-58A8-492B-AD0D-C2BF1A7F0D89}" type="slidenum">
              <a:rPr lang="en-US" smtClean="0"/>
              <a:pPr>
                <a:defRPr/>
              </a:pPr>
              <a:t>195</a:t>
            </a:fld>
            <a:endParaRPr lang="en-US" dirty="0"/>
          </a:p>
        </p:txBody>
      </p:sp>
      <p:pic>
        <p:nvPicPr>
          <p:cNvPr id="450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18600" y="2431473"/>
            <a:ext cx="2543175" cy="504825"/>
          </a:xfrm>
          <a:prstGeom prst="rect">
            <a:avLst/>
          </a:prstGeom>
          <a:noFill/>
          <a:ln w="3175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3944014764"/>
      </p:ext>
    </p:extLst>
  </p:cSld>
  <p:clrMapOvr>
    <a:masterClrMapping/>
  </p:clrMapOvr>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Title 1"/>
          <p:cNvSpPr>
            <a:spLocks noGrp="1"/>
          </p:cNvSpPr>
          <p:nvPr>
            <p:ph type="title"/>
          </p:nvPr>
        </p:nvSpPr>
        <p:spPr/>
        <p:txBody>
          <a:bodyPr/>
          <a:lstStyle/>
          <a:p>
            <a:r>
              <a:rPr lang="en-US" dirty="0" smtClean="0"/>
              <a:t>Billing Document – IPAC</a:t>
            </a:r>
          </a:p>
        </p:txBody>
      </p:sp>
      <p:sp>
        <p:nvSpPr>
          <p:cNvPr id="100355" name="Footer Placeholder 3"/>
          <p:cNvSpPr>
            <a:spLocks noGrp="1"/>
          </p:cNvSpPr>
          <p:nvPr>
            <p:ph type="ftr" sz="quarter" idx="10"/>
          </p:nvPr>
        </p:nvSpPr>
        <p:spPr>
          <a:noFill/>
        </p:spPr>
        <p:txBody>
          <a:bodyPr/>
          <a:lstStyle/>
          <a:p>
            <a:r>
              <a:rPr lang="en-US" dirty="0" smtClean="0">
                <a:latin typeface="Arial" pitchFamily="34" charset="0"/>
              </a:rPr>
              <a:t>CGI Federal Proprietary and Confidential</a:t>
            </a:r>
          </a:p>
        </p:txBody>
      </p:sp>
      <p:sp>
        <p:nvSpPr>
          <p:cNvPr id="100356" name="Slide Number Placeholder 4"/>
          <p:cNvSpPr>
            <a:spLocks noGrp="1"/>
          </p:cNvSpPr>
          <p:nvPr>
            <p:ph type="sldNum" sz="quarter" idx="11"/>
          </p:nvPr>
        </p:nvSpPr>
        <p:spPr>
          <a:noFill/>
        </p:spPr>
        <p:txBody>
          <a:bodyPr/>
          <a:lstStyle/>
          <a:p>
            <a:fld id="{77A11484-E993-4C8F-B913-360AB6C5759E}" type="slidenum">
              <a:rPr lang="en-US" smtClean="0">
                <a:latin typeface="Arial" pitchFamily="34" charset="0"/>
              </a:rPr>
              <a:pPr/>
              <a:t>196</a:t>
            </a:fld>
            <a:endParaRPr lang="en-US" dirty="0" smtClean="0">
              <a:latin typeface="Arial" pitchFamily="34" charset="0"/>
            </a:endParaRPr>
          </a:p>
        </p:txBody>
      </p:sp>
      <p:sp>
        <p:nvSpPr>
          <p:cNvPr id="100357" name="Content Placeholder 5"/>
          <p:cNvSpPr>
            <a:spLocks noGrp="1"/>
          </p:cNvSpPr>
          <p:nvPr>
            <p:ph idx="1"/>
          </p:nvPr>
        </p:nvSpPr>
        <p:spPr>
          <a:xfrm>
            <a:off x="297712" y="1386816"/>
            <a:ext cx="8846288" cy="4864100"/>
          </a:xfrm>
        </p:spPr>
        <p:txBody>
          <a:bodyPr/>
          <a:lstStyle/>
          <a:p>
            <a:pPr>
              <a:spcBef>
                <a:spcPts val="600"/>
              </a:spcBef>
              <a:spcAft>
                <a:spcPts val="600"/>
              </a:spcAft>
            </a:pPr>
            <a:r>
              <a:rPr lang="en-US" sz="1800" dirty="0" smtClean="0"/>
              <a:t>IPAC Billing Documents:</a:t>
            </a:r>
          </a:p>
          <a:p>
            <a:pPr lvl="1">
              <a:spcBef>
                <a:spcPts val="600"/>
              </a:spcBef>
              <a:spcAft>
                <a:spcPts val="600"/>
              </a:spcAft>
            </a:pPr>
            <a:r>
              <a:rPr lang="en-US" sz="1600" dirty="0" smtClean="0"/>
              <a:t>IPAC Billing Documents are generated for customers configured in Pegasys to use IPAC</a:t>
            </a:r>
          </a:p>
          <a:p>
            <a:pPr lvl="1">
              <a:spcBef>
                <a:spcPts val="600"/>
              </a:spcBef>
              <a:spcAft>
                <a:spcPts val="600"/>
              </a:spcAft>
            </a:pPr>
            <a:endParaRPr lang="en-US" sz="1600" dirty="0" smtClean="0"/>
          </a:p>
          <a:p>
            <a:pPr>
              <a:spcBef>
                <a:spcPts val="600"/>
              </a:spcBef>
              <a:spcAft>
                <a:spcPts val="600"/>
              </a:spcAft>
            </a:pPr>
            <a:r>
              <a:rPr lang="en-US" sz="1800" dirty="0" smtClean="0"/>
              <a:t>Similar to Non-IPAC Billing Documents, except:</a:t>
            </a:r>
          </a:p>
          <a:p>
            <a:pPr lvl="1">
              <a:spcBef>
                <a:spcPts val="600"/>
              </a:spcBef>
              <a:spcAft>
                <a:spcPts val="600"/>
              </a:spcAft>
            </a:pPr>
            <a:r>
              <a:rPr lang="en-US" sz="1600" dirty="0" smtClean="0"/>
              <a:t>IPAC Billing Documents contain ‘</a:t>
            </a:r>
            <a:r>
              <a:rPr lang="en-US" sz="1600" b="1" u="sng" dirty="0" smtClean="0"/>
              <a:t>Articles</a:t>
            </a:r>
            <a:r>
              <a:rPr lang="en-US" sz="1600" dirty="0" smtClean="0"/>
              <a:t>’ which are specific to Pegasys (not IPAC terminology)</a:t>
            </a:r>
          </a:p>
          <a:p>
            <a:pPr lvl="2">
              <a:spcBef>
                <a:spcPts val="600"/>
              </a:spcBef>
              <a:spcAft>
                <a:spcPts val="600"/>
              </a:spcAft>
            </a:pPr>
            <a:r>
              <a:rPr lang="en-US" sz="1600" dirty="0" smtClean="0"/>
              <a:t>Articles capture </a:t>
            </a:r>
            <a:r>
              <a:rPr lang="en-US" sz="1600" u="sng" dirty="0" smtClean="0"/>
              <a:t>commodity/unit</a:t>
            </a:r>
            <a:r>
              <a:rPr lang="en-US" sz="1600" dirty="0" smtClean="0"/>
              <a:t> information, </a:t>
            </a:r>
            <a:r>
              <a:rPr lang="en-US" sz="1600" u="sng" dirty="0" smtClean="0"/>
              <a:t>quantity</a:t>
            </a:r>
            <a:r>
              <a:rPr lang="en-US" sz="1600" dirty="0" smtClean="0"/>
              <a:t>, and </a:t>
            </a:r>
            <a:r>
              <a:rPr lang="en-US" sz="1600" u="sng" dirty="0" smtClean="0"/>
              <a:t>unit price</a:t>
            </a:r>
          </a:p>
          <a:p>
            <a:pPr lvl="3">
              <a:spcBef>
                <a:spcPts val="600"/>
              </a:spcBef>
              <a:spcAft>
                <a:spcPts val="600"/>
              </a:spcAft>
            </a:pPr>
            <a:r>
              <a:rPr lang="en-US" sz="1600" dirty="0" smtClean="0"/>
              <a:t>Article information is transmitted to IPAC to be viewable on the customer’s IPAC record</a:t>
            </a:r>
          </a:p>
          <a:p>
            <a:pPr lvl="2">
              <a:spcBef>
                <a:spcPts val="600"/>
              </a:spcBef>
              <a:spcAft>
                <a:spcPts val="600"/>
              </a:spcAft>
            </a:pPr>
            <a:r>
              <a:rPr lang="en-US" sz="1600" dirty="0" smtClean="0"/>
              <a:t>Both </a:t>
            </a:r>
            <a:r>
              <a:rPr lang="en-US" sz="1600" u="sng" dirty="0" smtClean="0"/>
              <a:t>Articles</a:t>
            </a:r>
            <a:r>
              <a:rPr lang="en-US" sz="1600" dirty="0" smtClean="0"/>
              <a:t> and </a:t>
            </a:r>
            <a:r>
              <a:rPr lang="en-US" sz="1600" u="sng" dirty="0" smtClean="0"/>
              <a:t>Detail Billing Records</a:t>
            </a:r>
            <a:r>
              <a:rPr lang="en-US" sz="1600" dirty="0" smtClean="0"/>
              <a:t> are </a:t>
            </a:r>
            <a:r>
              <a:rPr lang="en-US" sz="1600" b="1" u="sng" dirty="0" smtClean="0"/>
              <a:t>children of the Accounting Line</a:t>
            </a:r>
            <a:r>
              <a:rPr lang="en-US" sz="1600" dirty="0" smtClean="0"/>
              <a:t>, but Articles and Detail Billing Records </a:t>
            </a:r>
            <a:r>
              <a:rPr lang="en-US" sz="1600" b="1" u="sng" dirty="0" smtClean="0"/>
              <a:t>are not linked </a:t>
            </a:r>
          </a:p>
          <a:p>
            <a:pPr lvl="2">
              <a:spcBef>
                <a:spcPts val="600"/>
              </a:spcBef>
              <a:spcAft>
                <a:spcPts val="600"/>
              </a:spcAft>
            </a:pPr>
            <a:endParaRPr lang="en-US" sz="800" b="1" u="sng" dirty="0" smtClean="0"/>
          </a:p>
          <a:p>
            <a:pPr marL="231775" lvl="1" indent="-231775">
              <a:spcBef>
                <a:spcPts val="600"/>
              </a:spcBef>
              <a:spcAft>
                <a:spcPts val="600"/>
              </a:spcAft>
            </a:pPr>
            <a:endParaRPr lang="en-US" sz="1800" dirty="0" smtClean="0"/>
          </a:p>
          <a:p>
            <a:endParaRPr lang="en-US" sz="1800" dirty="0" smtClean="0"/>
          </a:p>
        </p:txBody>
      </p:sp>
    </p:spTree>
    <p:extLst>
      <p:ext uri="{BB962C8B-B14F-4D97-AF65-F5344CB8AC3E}">
        <p14:creationId xmlns:p14="http://schemas.microsoft.com/office/powerpoint/2010/main" val="471756284"/>
      </p:ext>
    </p:extLst>
  </p:cSld>
  <p:clrMapOvr>
    <a:masterClrMapping/>
  </p:clrMapOvr>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7846828" y="5943600"/>
            <a:ext cx="1095153" cy="818707"/>
          </a:xfrm>
          <a:prstGeom prst="rect">
            <a:avLst/>
          </a:pr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2" name="Title 1"/>
          <p:cNvSpPr>
            <a:spLocks noGrp="1"/>
          </p:cNvSpPr>
          <p:nvPr>
            <p:ph type="title"/>
          </p:nvPr>
        </p:nvSpPr>
        <p:spPr/>
        <p:txBody>
          <a:bodyPr/>
          <a:lstStyle/>
          <a:p>
            <a:r>
              <a:rPr lang="en-US" dirty="0"/>
              <a:t>IPAC </a:t>
            </a:r>
            <a:r>
              <a:rPr lang="en-US" dirty="0" smtClean="0"/>
              <a:t>Designated Agents</a:t>
            </a:r>
            <a:endParaRPr lang="en-US" dirty="0"/>
          </a:p>
        </p:txBody>
      </p:sp>
      <p:sp>
        <p:nvSpPr>
          <p:cNvPr id="3" name="Content Placeholder 2"/>
          <p:cNvSpPr>
            <a:spLocks noGrp="1"/>
          </p:cNvSpPr>
          <p:nvPr>
            <p:ph idx="1"/>
          </p:nvPr>
        </p:nvSpPr>
        <p:spPr>
          <a:xfrm>
            <a:off x="352425" y="1295400"/>
            <a:ext cx="8791575" cy="4297382"/>
          </a:xfrm>
        </p:spPr>
        <p:txBody>
          <a:bodyPr/>
          <a:lstStyle/>
          <a:p>
            <a:pPr>
              <a:spcBef>
                <a:spcPts val="600"/>
              </a:spcBef>
              <a:spcAft>
                <a:spcPts val="600"/>
              </a:spcAft>
            </a:pPr>
            <a:r>
              <a:rPr lang="en-US" sz="1800" b="1" dirty="0" smtClean="0"/>
              <a:t>Designated Agent – General Definition</a:t>
            </a:r>
            <a:endParaRPr lang="en-US" sz="1800" b="1" dirty="0"/>
          </a:p>
          <a:p>
            <a:pPr lvl="1">
              <a:spcBef>
                <a:spcPts val="600"/>
              </a:spcBef>
              <a:spcAft>
                <a:spcPts val="600"/>
              </a:spcAft>
            </a:pPr>
            <a:r>
              <a:rPr lang="en-US" sz="1600" dirty="0"/>
              <a:t>Allows for tracking of the </a:t>
            </a:r>
            <a:r>
              <a:rPr lang="en-US" sz="1600" b="1" u="sng" dirty="0"/>
              <a:t>agency that made the purchase</a:t>
            </a:r>
            <a:r>
              <a:rPr lang="en-US" sz="1600" b="1" dirty="0"/>
              <a:t> </a:t>
            </a:r>
            <a:r>
              <a:rPr lang="en-US" sz="1600" dirty="0"/>
              <a:t>from GSA (the customer) and the </a:t>
            </a:r>
            <a:r>
              <a:rPr lang="en-US" sz="1600" b="1" u="sng" dirty="0"/>
              <a:t>entity being billed</a:t>
            </a:r>
            <a:r>
              <a:rPr lang="en-US" sz="1600" b="1" dirty="0"/>
              <a:t> </a:t>
            </a:r>
            <a:r>
              <a:rPr lang="en-US" sz="1600" dirty="0"/>
              <a:t>for the </a:t>
            </a:r>
            <a:r>
              <a:rPr lang="en-US" sz="1600" dirty="0" smtClean="0"/>
              <a:t>purchase</a:t>
            </a:r>
          </a:p>
          <a:p>
            <a:pPr lvl="2">
              <a:spcBef>
                <a:spcPts val="600"/>
              </a:spcBef>
              <a:spcAft>
                <a:spcPts val="600"/>
              </a:spcAft>
            </a:pPr>
            <a:r>
              <a:rPr lang="en-US" sz="1600" dirty="0" smtClean="0"/>
              <a:t>For example, if a customer is associated with an ALC:</a:t>
            </a:r>
          </a:p>
          <a:p>
            <a:pPr lvl="3">
              <a:spcBef>
                <a:spcPts val="600"/>
              </a:spcBef>
              <a:spcAft>
                <a:spcPts val="600"/>
              </a:spcAft>
            </a:pPr>
            <a:r>
              <a:rPr lang="en-US" sz="1600" b="1" u="sng" dirty="0" smtClean="0"/>
              <a:t>IPAC BD Vendor Code</a:t>
            </a:r>
            <a:r>
              <a:rPr lang="en-US" sz="1600" b="1" dirty="0" smtClean="0"/>
              <a:t> </a:t>
            </a:r>
            <a:r>
              <a:rPr lang="en-US" sz="1600" dirty="0" smtClean="0"/>
              <a:t>= customer vendor code </a:t>
            </a:r>
          </a:p>
          <a:p>
            <a:pPr lvl="3">
              <a:spcBef>
                <a:spcPts val="600"/>
              </a:spcBef>
              <a:spcAft>
                <a:spcPts val="600"/>
              </a:spcAft>
            </a:pPr>
            <a:r>
              <a:rPr lang="en-US" sz="1600" b="1" u="sng" dirty="0" smtClean="0"/>
              <a:t>IPAC BD Designated Agent</a:t>
            </a:r>
            <a:r>
              <a:rPr lang="en-US" sz="1600" dirty="0" smtClean="0"/>
              <a:t> = Treasury ALC billing address</a:t>
            </a:r>
          </a:p>
          <a:p>
            <a:pPr marL="231775" lvl="1" indent="-231775">
              <a:lnSpc>
                <a:spcPct val="150000"/>
              </a:lnSpc>
              <a:spcBef>
                <a:spcPts val="480"/>
              </a:spcBef>
              <a:spcAft>
                <a:spcPts val="600"/>
              </a:spcAft>
            </a:pPr>
            <a:r>
              <a:rPr lang="en-US" sz="1800" b="1" dirty="0"/>
              <a:t>Designated Agent </a:t>
            </a:r>
            <a:r>
              <a:rPr lang="en-US" sz="1800" b="1" dirty="0" smtClean="0"/>
              <a:t>– </a:t>
            </a:r>
            <a:r>
              <a:rPr lang="en-US" sz="1800" b="1" dirty="0"/>
              <a:t>IPAC Statements</a:t>
            </a:r>
          </a:p>
          <a:p>
            <a:pPr lvl="1">
              <a:spcBef>
                <a:spcPts val="0"/>
              </a:spcBef>
              <a:spcAft>
                <a:spcPts val="600"/>
              </a:spcAft>
            </a:pPr>
            <a:r>
              <a:rPr lang="en-US" sz="1600" dirty="0" smtClean="0"/>
              <a:t>Allows for grouping multiple </a:t>
            </a:r>
            <a:r>
              <a:rPr lang="en-US" sz="1600" dirty="0"/>
              <a:t>Billing Documents in </a:t>
            </a:r>
            <a:r>
              <a:rPr lang="en-US" sz="1600" b="1" u="sng" dirty="0"/>
              <a:t>one consolidated statement at the ALC level</a:t>
            </a:r>
            <a:r>
              <a:rPr lang="en-US" sz="1600" dirty="0"/>
              <a:t> via the Designated Agent</a:t>
            </a:r>
          </a:p>
          <a:p>
            <a:pPr lvl="2">
              <a:spcBef>
                <a:spcPts val="480"/>
              </a:spcBef>
              <a:spcAft>
                <a:spcPts val="600"/>
              </a:spcAft>
            </a:pPr>
            <a:r>
              <a:rPr lang="en-US" sz="1600" dirty="0" smtClean="0"/>
              <a:t>The </a:t>
            </a:r>
            <a:r>
              <a:rPr lang="en-US" sz="1600" dirty="0"/>
              <a:t>Treasury ALC billing address is billed rather than the vendor purchasing goods/services from GSA</a:t>
            </a:r>
          </a:p>
          <a:p>
            <a:pPr lvl="2">
              <a:spcBef>
                <a:spcPts val="480"/>
              </a:spcBef>
              <a:spcAft>
                <a:spcPts val="600"/>
              </a:spcAft>
            </a:pPr>
            <a:r>
              <a:rPr lang="en-US" sz="1600" dirty="0"/>
              <a:t>IPAC PDF statements </a:t>
            </a:r>
            <a:r>
              <a:rPr lang="en-US" sz="1600" u="sng" dirty="0"/>
              <a:t>can be viewed</a:t>
            </a:r>
            <a:r>
              <a:rPr lang="en-US" sz="1600" dirty="0"/>
              <a:t> from VCSS </a:t>
            </a:r>
            <a:r>
              <a:rPr lang="en-US" sz="1600" u="sng" dirty="0"/>
              <a:t>by the Designated Agent or customer </a:t>
            </a:r>
            <a:r>
              <a:rPr lang="en-US" sz="1600" u="sng" dirty="0" smtClean="0"/>
              <a:t>vendor</a:t>
            </a:r>
          </a:p>
          <a:p>
            <a:pPr lvl="2">
              <a:spcBef>
                <a:spcPts val="480"/>
              </a:spcBef>
              <a:spcAft>
                <a:spcPts val="600"/>
              </a:spcAft>
            </a:pPr>
            <a:r>
              <a:rPr lang="en-US" sz="1600" dirty="0" smtClean="0"/>
              <a:t>Grouping at the statement level is specified on the Billing Document and varies by business line</a:t>
            </a:r>
            <a:endParaRPr lang="en-US" sz="1600" dirty="0"/>
          </a:p>
          <a:p>
            <a:pPr marL="0" indent="0">
              <a:spcBef>
                <a:spcPts val="600"/>
              </a:spcBef>
              <a:spcAft>
                <a:spcPts val="600"/>
              </a:spcAft>
              <a:buNone/>
            </a:pPr>
            <a:endParaRPr lang="en-US" dirty="0" smtClean="0"/>
          </a:p>
          <a:p>
            <a:pPr marL="231775" lvl="1" indent="-231775">
              <a:spcBef>
                <a:spcPts val="600"/>
              </a:spcBef>
              <a:spcAft>
                <a:spcPts val="600"/>
              </a:spcAft>
            </a:pPr>
            <a:endParaRPr lang="en-US" sz="300" dirty="0" smtClean="0"/>
          </a:p>
        </p:txBody>
      </p:sp>
      <p:sp>
        <p:nvSpPr>
          <p:cNvPr id="6" name="Slide Number Placeholder 5"/>
          <p:cNvSpPr>
            <a:spLocks noGrp="1"/>
          </p:cNvSpPr>
          <p:nvPr>
            <p:ph type="sldNum" sz="quarter" idx="11"/>
          </p:nvPr>
        </p:nvSpPr>
        <p:spPr>
          <a:prstGeom prst="rect">
            <a:avLst/>
          </a:prstGeom>
        </p:spPr>
        <p:txBody>
          <a:bodyPr/>
          <a:lstStyle/>
          <a:p>
            <a:fld id="{525A3C56-E491-49B2-93F3-63532DF516BC}" type="slidenum">
              <a:rPr lang="en-US" smtClean="0">
                <a:solidFill>
                  <a:srgbClr val="000000"/>
                </a:solidFill>
              </a:rPr>
              <a:pPr/>
              <a:t>197</a:t>
            </a:fld>
            <a:endParaRPr lang="en-US" dirty="0">
              <a:solidFill>
                <a:srgbClr val="000000"/>
              </a:solidFill>
            </a:endParaRPr>
          </a:p>
        </p:txBody>
      </p:sp>
      <p:sp>
        <p:nvSpPr>
          <p:cNvPr id="4" name="Footer Placeholder 3"/>
          <p:cNvSpPr>
            <a:spLocks noGrp="1"/>
          </p:cNvSpPr>
          <p:nvPr>
            <p:ph type="ftr" sz="quarter" idx="10"/>
          </p:nvPr>
        </p:nvSpPr>
        <p:spPr/>
        <p:txBody>
          <a:bodyPr/>
          <a:lstStyle/>
          <a:p>
            <a:pPr>
              <a:defRPr/>
            </a:pPr>
            <a:r>
              <a:rPr lang="en-US" dirty="0" smtClean="0">
                <a:solidFill>
                  <a:srgbClr val="000000"/>
                </a:solidFill>
              </a:rPr>
              <a:t>CGI Federal Proprietary and Confidential</a:t>
            </a:r>
            <a:endParaRPr lang="en-US" dirty="0">
              <a:solidFill>
                <a:srgbClr val="000000"/>
              </a:solidFill>
            </a:endParaRPr>
          </a:p>
        </p:txBody>
      </p:sp>
    </p:spTree>
    <p:extLst>
      <p:ext uri="{BB962C8B-B14F-4D97-AF65-F5344CB8AC3E}">
        <p14:creationId xmlns:p14="http://schemas.microsoft.com/office/powerpoint/2010/main" val="4253987247"/>
      </p:ext>
    </p:extLst>
  </p:cSld>
  <p:clrMapOvr>
    <a:masterClrMapping/>
  </p:clrMapOvr>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613" y="331788"/>
            <a:ext cx="8534008" cy="563562"/>
          </a:xfrm>
        </p:spPr>
        <p:txBody>
          <a:bodyPr/>
          <a:lstStyle/>
          <a:p>
            <a:r>
              <a:rPr lang="en-US" dirty="0"/>
              <a:t>IPAC Designated </a:t>
            </a:r>
            <a:r>
              <a:rPr lang="en-US" dirty="0" smtClean="0"/>
              <a:t>Agents – Telecom – TOPS/WITS</a:t>
            </a:r>
            <a:endParaRPr lang="en-US" dirty="0"/>
          </a:p>
        </p:txBody>
      </p:sp>
      <p:sp>
        <p:nvSpPr>
          <p:cNvPr id="3" name="Content Placeholder 2"/>
          <p:cNvSpPr>
            <a:spLocks noGrp="1"/>
          </p:cNvSpPr>
          <p:nvPr>
            <p:ph idx="1"/>
          </p:nvPr>
        </p:nvSpPr>
        <p:spPr>
          <a:xfrm>
            <a:off x="390525" y="1053316"/>
            <a:ext cx="8753475" cy="4230708"/>
          </a:xfrm>
        </p:spPr>
        <p:txBody>
          <a:bodyPr/>
          <a:lstStyle/>
          <a:p>
            <a:pPr marL="231775" lvl="1" indent="-231775">
              <a:spcBef>
                <a:spcPts val="400"/>
              </a:spcBef>
              <a:spcAft>
                <a:spcPts val="400"/>
              </a:spcAft>
            </a:pPr>
            <a:r>
              <a:rPr lang="en-US" sz="2000" b="1" dirty="0" smtClean="0"/>
              <a:t>Designated </a:t>
            </a:r>
            <a:r>
              <a:rPr lang="en-US" sz="2000" b="1" dirty="0"/>
              <a:t>Agent  </a:t>
            </a:r>
            <a:r>
              <a:rPr lang="en-US" sz="2000" b="1" dirty="0" smtClean="0"/>
              <a:t>for Telecom – TOPS/WITS</a:t>
            </a:r>
          </a:p>
          <a:p>
            <a:pPr lvl="1">
              <a:spcBef>
                <a:spcPts val="400"/>
              </a:spcBef>
              <a:spcAft>
                <a:spcPts val="400"/>
              </a:spcAft>
            </a:pPr>
            <a:r>
              <a:rPr lang="en-US" sz="1600" dirty="0" smtClean="0"/>
              <a:t>If </a:t>
            </a:r>
            <a:r>
              <a:rPr lang="en-US" sz="1600" dirty="0"/>
              <a:t>a customer is associated with an ALC:</a:t>
            </a:r>
          </a:p>
          <a:p>
            <a:pPr lvl="3">
              <a:spcBef>
                <a:spcPts val="400"/>
              </a:spcBef>
              <a:spcAft>
                <a:spcPts val="400"/>
              </a:spcAft>
            </a:pPr>
            <a:r>
              <a:rPr lang="en-US" sz="1600" b="1" u="sng" dirty="0"/>
              <a:t>IPAC BD Vendor Code</a:t>
            </a:r>
            <a:r>
              <a:rPr lang="en-US" sz="1600" b="1" dirty="0"/>
              <a:t> </a:t>
            </a:r>
            <a:r>
              <a:rPr lang="en-US" sz="1600" dirty="0"/>
              <a:t>= customer vendor code </a:t>
            </a:r>
          </a:p>
          <a:p>
            <a:pPr lvl="3">
              <a:spcBef>
                <a:spcPts val="400"/>
              </a:spcBef>
              <a:spcAft>
                <a:spcPts val="400"/>
              </a:spcAft>
            </a:pPr>
            <a:r>
              <a:rPr lang="en-US" sz="1600" b="1" u="sng" dirty="0"/>
              <a:t>IPAC BD Designated Agent</a:t>
            </a:r>
            <a:r>
              <a:rPr lang="en-US" sz="1600" dirty="0"/>
              <a:t> </a:t>
            </a:r>
            <a:endParaRPr lang="en-US" sz="1600" dirty="0" smtClean="0"/>
          </a:p>
          <a:p>
            <a:pPr lvl="4">
              <a:spcBef>
                <a:spcPts val="400"/>
              </a:spcBef>
              <a:spcAft>
                <a:spcPts val="400"/>
              </a:spcAft>
            </a:pPr>
            <a:r>
              <a:rPr lang="en-US" sz="1600" dirty="0" smtClean="0"/>
              <a:t>From TOPS/WITS:</a:t>
            </a:r>
          </a:p>
          <a:p>
            <a:pPr lvl="5">
              <a:spcBef>
                <a:spcPts val="400"/>
              </a:spcBef>
              <a:spcAft>
                <a:spcPts val="400"/>
              </a:spcAft>
            </a:pPr>
            <a:r>
              <a:rPr lang="en-US" sz="1600" dirty="0" smtClean="0"/>
              <a:t>If Bill Level Indicator is A = </a:t>
            </a:r>
            <a:r>
              <a:rPr lang="en-US" sz="1600" dirty="0"/>
              <a:t>Treasury ALC billing </a:t>
            </a:r>
            <a:r>
              <a:rPr lang="en-US" sz="1600" dirty="0" smtClean="0"/>
              <a:t>address</a:t>
            </a:r>
          </a:p>
          <a:p>
            <a:pPr lvl="5">
              <a:spcBef>
                <a:spcPts val="400"/>
              </a:spcBef>
              <a:spcAft>
                <a:spcPts val="400"/>
              </a:spcAft>
            </a:pPr>
            <a:r>
              <a:rPr lang="en-US" sz="1600" dirty="0"/>
              <a:t>If Bill Level Indicator is </a:t>
            </a:r>
            <a:r>
              <a:rPr lang="en-US" sz="1600" dirty="0" smtClean="0"/>
              <a:t>B </a:t>
            </a:r>
            <a:r>
              <a:rPr lang="en-US" sz="1600" dirty="0"/>
              <a:t>= </a:t>
            </a:r>
            <a:r>
              <a:rPr lang="en-US" sz="1600" dirty="0" smtClean="0"/>
              <a:t>blank</a:t>
            </a:r>
            <a:endParaRPr lang="en-US" sz="1600" dirty="0"/>
          </a:p>
          <a:p>
            <a:pPr lvl="5">
              <a:spcBef>
                <a:spcPts val="400"/>
              </a:spcBef>
              <a:spcAft>
                <a:spcPts val="400"/>
              </a:spcAft>
            </a:pPr>
            <a:r>
              <a:rPr lang="en-US" sz="1600" dirty="0"/>
              <a:t>If Bill Level Indicator is </a:t>
            </a:r>
            <a:r>
              <a:rPr lang="en-US" sz="1600" dirty="0" smtClean="0"/>
              <a:t>C </a:t>
            </a:r>
            <a:r>
              <a:rPr lang="en-US" sz="1600" dirty="0"/>
              <a:t>= Treasury ALC billing address</a:t>
            </a:r>
          </a:p>
          <a:p>
            <a:pPr lvl="5">
              <a:spcBef>
                <a:spcPts val="400"/>
              </a:spcBef>
              <a:spcAft>
                <a:spcPts val="400"/>
              </a:spcAft>
            </a:pPr>
            <a:r>
              <a:rPr lang="en-US" sz="1600" dirty="0" smtClean="0"/>
              <a:t>If Bill Level Indicator is blank = blank</a:t>
            </a:r>
          </a:p>
          <a:p>
            <a:pPr marL="1831975" lvl="5" indent="0">
              <a:spcBef>
                <a:spcPts val="400"/>
              </a:spcBef>
              <a:spcAft>
                <a:spcPts val="400"/>
              </a:spcAft>
              <a:buNone/>
            </a:pPr>
            <a:endParaRPr lang="en-US" sz="1600" dirty="0" smtClean="0"/>
          </a:p>
          <a:p>
            <a:pPr marL="231775" lvl="1" indent="-231775">
              <a:spcBef>
                <a:spcPts val="400"/>
              </a:spcBef>
              <a:spcAft>
                <a:spcPts val="400"/>
              </a:spcAft>
            </a:pPr>
            <a:r>
              <a:rPr lang="en-US" sz="2000" b="1" dirty="0" smtClean="0"/>
              <a:t>Group by Designated Agent for Telecom – TOPS/WITS</a:t>
            </a:r>
            <a:endParaRPr lang="en-US" sz="2000" b="1" dirty="0"/>
          </a:p>
          <a:p>
            <a:pPr marL="923925" lvl="3">
              <a:spcBef>
                <a:spcPts val="400"/>
              </a:spcBef>
              <a:spcAft>
                <a:spcPts val="400"/>
              </a:spcAft>
            </a:pPr>
            <a:r>
              <a:rPr lang="en-US" sz="1600" dirty="0" smtClean="0"/>
              <a:t>If Designated Agent is specified, each </a:t>
            </a:r>
            <a:r>
              <a:rPr lang="en-US" sz="1600" dirty="0"/>
              <a:t>distinct ALC is assigned a separate bill number (IPAC Reference Number). </a:t>
            </a:r>
            <a:endParaRPr lang="en-US" sz="1800" b="1" dirty="0"/>
          </a:p>
        </p:txBody>
      </p:sp>
      <p:sp>
        <p:nvSpPr>
          <p:cNvPr id="6" name="Slide Number Placeholder 5"/>
          <p:cNvSpPr>
            <a:spLocks noGrp="1"/>
          </p:cNvSpPr>
          <p:nvPr>
            <p:ph type="sldNum" sz="quarter" idx="11"/>
          </p:nvPr>
        </p:nvSpPr>
        <p:spPr>
          <a:prstGeom prst="rect">
            <a:avLst/>
          </a:prstGeom>
        </p:spPr>
        <p:txBody>
          <a:bodyPr/>
          <a:lstStyle/>
          <a:p>
            <a:fld id="{525A3C56-E491-49B2-93F3-63532DF516BC}" type="slidenum">
              <a:rPr lang="en-US" smtClean="0">
                <a:solidFill>
                  <a:srgbClr val="000000"/>
                </a:solidFill>
              </a:rPr>
              <a:pPr/>
              <a:t>198</a:t>
            </a:fld>
            <a:endParaRPr lang="en-US" dirty="0">
              <a:solidFill>
                <a:srgbClr val="000000"/>
              </a:solidFill>
            </a:endParaRPr>
          </a:p>
        </p:txBody>
      </p:sp>
      <p:sp>
        <p:nvSpPr>
          <p:cNvPr id="4" name="Footer Placeholder 3"/>
          <p:cNvSpPr>
            <a:spLocks noGrp="1"/>
          </p:cNvSpPr>
          <p:nvPr>
            <p:ph type="ftr" sz="quarter" idx="10"/>
          </p:nvPr>
        </p:nvSpPr>
        <p:spPr/>
        <p:txBody>
          <a:bodyPr/>
          <a:lstStyle/>
          <a:p>
            <a:pPr>
              <a:defRPr/>
            </a:pPr>
            <a:r>
              <a:rPr lang="en-US" dirty="0" smtClean="0">
                <a:solidFill>
                  <a:srgbClr val="000000"/>
                </a:solidFill>
              </a:rPr>
              <a:t>CGI Federal Proprietary and Confidential</a:t>
            </a:r>
            <a:endParaRPr lang="en-US" dirty="0">
              <a:solidFill>
                <a:srgbClr val="000000"/>
              </a:solidFill>
            </a:endParaRPr>
          </a:p>
        </p:txBody>
      </p:sp>
    </p:spTree>
    <p:extLst>
      <p:ext uri="{BB962C8B-B14F-4D97-AF65-F5344CB8AC3E}">
        <p14:creationId xmlns:p14="http://schemas.microsoft.com/office/powerpoint/2010/main" val="1120586488"/>
      </p:ext>
    </p:extLst>
  </p:cSld>
  <p:clrMapOvr>
    <a:masterClrMapping/>
  </p:clrMapOvr>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613" y="331788"/>
            <a:ext cx="8534008" cy="563562"/>
          </a:xfrm>
        </p:spPr>
        <p:txBody>
          <a:bodyPr/>
          <a:lstStyle/>
          <a:p>
            <a:r>
              <a:rPr lang="en-US" dirty="0"/>
              <a:t>IPAC Designated </a:t>
            </a:r>
            <a:r>
              <a:rPr lang="en-US" dirty="0" smtClean="0"/>
              <a:t>Agents – WAN – E-MORRIS</a:t>
            </a:r>
            <a:endParaRPr lang="en-US" dirty="0"/>
          </a:p>
        </p:txBody>
      </p:sp>
      <p:sp>
        <p:nvSpPr>
          <p:cNvPr id="3" name="Content Placeholder 2"/>
          <p:cNvSpPr>
            <a:spLocks noGrp="1"/>
          </p:cNvSpPr>
          <p:nvPr>
            <p:ph idx="1"/>
          </p:nvPr>
        </p:nvSpPr>
        <p:spPr>
          <a:xfrm>
            <a:off x="390525" y="1053316"/>
            <a:ext cx="8562975" cy="4230708"/>
          </a:xfrm>
        </p:spPr>
        <p:txBody>
          <a:bodyPr/>
          <a:lstStyle/>
          <a:p>
            <a:pPr marL="231775" lvl="1" indent="-231775">
              <a:spcBef>
                <a:spcPts val="400"/>
              </a:spcBef>
              <a:spcAft>
                <a:spcPts val="400"/>
              </a:spcAft>
            </a:pPr>
            <a:r>
              <a:rPr lang="en-US" sz="2000" b="1" dirty="0" smtClean="0"/>
              <a:t>Designated </a:t>
            </a:r>
            <a:r>
              <a:rPr lang="en-US" sz="2000" b="1" dirty="0" smtClean="0"/>
              <a:t>Agent </a:t>
            </a:r>
            <a:r>
              <a:rPr lang="en-US" sz="2000" b="1" dirty="0" smtClean="0"/>
              <a:t>for WAN</a:t>
            </a:r>
          </a:p>
          <a:p>
            <a:pPr lvl="1">
              <a:spcBef>
                <a:spcPts val="400"/>
              </a:spcBef>
              <a:spcAft>
                <a:spcPts val="400"/>
              </a:spcAft>
            </a:pPr>
            <a:r>
              <a:rPr lang="en-US" sz="1600" b="1" dirty="0" smtClean="0"/>
              <a:t>BOAC1 and BOAC2:</a:t>
            </a:r>
          </a:p>
          <a:p>
            <a:pPr marL="923925" lvl="3">
              <a:spcBef>
                <a:spcPts val="600"/>
              </a:spcBef>
              <a:spcAft>
                <a:spcPts val="600"/>
              </a:spcAft>
            </a:pPr>
            <a:r>
              <a:rPr lang="en-US" sz="1600" b="1" dirty="0" smtClean="0"/>
              <a:t>BOAC1</a:t>
            </a:r>
            <a:r>
              <a:rPr lang="en-US" sz="1600" dirty="0"/>
              <a:t> = the agency paying for the goods/services (may or may not be the same as BOAC1 value</a:t>
            </a:r>
            <a:r>
              <a:rPr lang="en-US" sz="1600" dirty="0" smtClean="0"/>
              <a:t>)</a:t>
            </a:r>
          </a:p>
          <a:p>
            <a:pPr marL="923925" lvl="3">
              <a:spcBef>
                <a:spcPts val="600"/>
              </a:spcBef>
              <a:spcAft>
                <a:spcPts val="600"/>
              </a:spcAft>
            </a:pPr>
            <a:r>
              <a:rPr lang="en-US" sz="1600" b="1" dirty="0" smtClean="0"/>
              <a:t>BOAC2</a:t>
            </a:r>
            <a:r>
              <a:rPr lang="en-US" sz="1600" dirty="0"/>
              <a:t> = the recipient of the goods/services</a:t>
            </a:r>
            <a:endParaRPr lang="en-US" sz="1600" dirty="0" smtClean="0"/>
          </a:p>
          <a:p>
            <a:pPr lvl="2">
              <a:spcBef>
                <a:spcPts val="400"/>
              </a:spcBef>
              <a:spcAft>
                <a:spcPts val="400"/>
              </a:spcAft>
            </a:pPr>
            <a:r>
              <a:rPr lang="en-US" sz="1600" b="1" dirty="0" smtClean="0"/>
              <a:t>IPAC BD Vendor Code </a:t>
            </a:r>
            <a:r>
              <a:rPr lang="en-US" sz="1600" dirty="0" smtClean="0"/>
              <a:t>= BOAC2</a:t>
            </a:r>
          </a:p>
          <a:p>
            <a:pPr lvl="2">
              <a:spcBef>
                <a:spcPts val="400"/>
              </a:spcBef>
              <a:spcAft>
                <a:spcPts val="400"/>
              </a:spcAft>
            </a:pPr>
            <a:r>
              <a:rPr lang="en-US" sz="1600" b="1" dirty="0" smtClean="0"/>
              <a:t>IPAC BD Designated Agent </a:t>
            </a:r>
          </a:p>
          <a:p>
            <a:pPr lvl="4">
              <a:spcBef>
                <a:spcPts val="400"/>
              </a:spcBef>
              <a:spcAft>
                <a:spcPts val="400"/>
              </a:spcAft>
            </a:pPr>
            <a:r>
              <a:rPr lang="en-US" sz="1600" dirty="0" smtClean="0"/>
              <a:t>From E-MORRIS:</a:t>
            </a:r>
            <a:endParaRPr lang="en-US" sz="1600" dirty="0"/>
          </a:p>
          <a:p>
            <a:pPr lvl="5">
              <a:spcBef>
                <a:spcPts val="400"/>
              </a:spcBef>
              <a:spcAft>
                <a:spcPts val="400"/>
              </a:spcAft>
            </a:pPr>
            <a:r>
              <a:rPr lang="en-US" sz="1600" dirty="0"/>
              <a:t>If </a:t>
            </a:r>
            <a:r>
              <a:rPr lang="en-US" sz="1600" dirty="0" smtClean="0"/>
              <a:t>BOAC1 does not equal BOAC2, set to BOAC1</a:t>
            </a:r>
          </a:p>
          <a:p>
            <a:pPr lvl="5">
              <a:spcBef>
                <a:spcPts val="400"/>
              </a:spcBef>
              <a:spcAft>
                <a:spcPts val="400"/>
              </a:spcAft>
            </a:pPr>
            <a:r>
              <a:rPr lang="en-US" sz="1600" dirty="0" smtClean="0"/>
              <a:t>IF BOAC1 equals BOAC2, leave blank</a:t>
            </a:r>
          </a:p>
          <a:p>
            <a:pPr lvl="6">
              <a:spcBef>
                <a:spcPts val="400"/>
              </a:spcBef>
              <a:spcAft>
                <a:spcPts val="400"/>
              </a:spcAft>
            </a:pPr>
            <a:r>
              <a:rPr lang="en-US" sz="1600" dirty="0" smtClean="0"/>
              <a:t>Designated Agent is populated on the BD based on the Designated Agent specified on the BOAC2 code from the Vendor Code Maintenance Table in </a:t>
            </a:r>
            <a:r>
              <a:rPr lang="en-US" sz="1600" dirty="0" err="1" smtClean="0"/>
              <a:t>Pegasys</a:t>
            </a:r>
            <a:endParaRPr lang="en-US" sz="1600" dirty="0"/>
          </a:p>
          <a:p>
            <a:pPr lvl="1">
              <a:spcBef>
                <a:spcPts val="400"/>
              </a:spcBef>
              <a:spcAft>
                <a:spcPts val="400"/>
              </a:spcAft>
            </a:pPr>
            <a:r>
              <a:rPr lang="en-US" sz="2000" b="1" dirty="0" smtClean="0"/>
              <a:t>Group by Designated Agent for WAN – E-MORRIS</a:t>
            </a:r>
            <a:endParaRPr lang="en-US" sz="2000" b="1" dirty="0"/>
          </a:p>
          <a:p>
            <a:pPr marL="923925" lvl="3">
              <a:spcBef>
                <a:spcPts val="400"/>
              </a:spcBef>
              <a:spcAft>
                <a:spcPts val="400"/>
              </a:spcAft>
            </a:pPr>
            <a:r>
              <a:rPr lang="en-US" sz="1600" dirty="0" smtClean="0"/>
              <a:t>If Designated Agent is specified, each distinct ALC is </a:t>
            </a:r>
            <a:r>
              <a:rPr lang="en-US" sz="1600" dirty="0"/>
              <a:t>assigned a separate bill number (IPAC Reference Number). </a:t>
            </a:r>
            <a:endParaRPr lang="en-US" sz="1800" b="1" dirty="0" smtClean="0"/>
          </a:p>
          <a:p>
            <a:pPr marL="231775" lvl="1" indent="-231775">
              <a:lnSpc>
                <a:spcPct val="150000"/>
              </a:lnSpc>
              <a:spcBef>
                <a:spcPts val="480"/>
              </a:spcBef>
              <a:spcAft>
                <a:spcPts val="600"/>
              </a:spcAft>
            </a:pPr>
            <a:endParaRPr lang="en-US" dirty="0"/>
          </a:p>
        </p:txBody>
      </p:sp>
      <p:sp>
        <p:nvSpPr>
          <p:cNvPr id="6" name="Slide Number Placeholder 5"/>
          <p:cNvSpPr>
            <a:spLocks noGrp="1"/>
          </p:cNvSpPr>
          <p:nvPr>
            <p:ph type="sldNum" sz="quarter" idx="11"/>
          </p:nvPr>
        </p:nvSpPr>
        <p:spPr>
          <a:prstGeom prst="rect">
            <a:avLst/>
          </a:prstGeom>
        </p:spPr>
        <p:txBody>
          <a:bodyPr/>
          <a:lstStyle/>
          <a:p>
            <a:fld id="{525A3C56-E491-49B2-93F3-63532DF516BC}" type="slidenum">
              <a:rPr lang="en-US" smtClean="0">
                <a:solidFill>
                  <a:srgbClr val="000000"/>
                </a:solidFill>
              </a:rPr>
              <a:pPr/>
              <a:t>199</a:t>
            </a:fld>
            <a:endParaRPr lang="en-US" dirty="0">
              <a:solidFill>
                <a:srgbClr val="000000"/>
              </a:solidFill>
            </a:endParaRPr>
          </a:p>
        </p:txBody>
      </p:sp>
      <p:sp>
        <p:nvSpPr>
          <p:cNvPr id="4" name="Footer Placeholder 3"/>
          <p:cNvSpPr>
            <a:spLocks noGrp="1"/>
          </p:cNvSpPr>
          <p:nvPr>
            <p:ph type="ftr" sz="quarter" idx="10"/>
          </p:nvPr>
        </p:nvSpPr>
        <p:spPr/>
        <p:txBody>
          <a:bodyPr/>
          <a:lstStyle/>
          <a:p>
            <a:pPr>
              <a:defRPr/>
            </a:pPr>
            <a:r>
              <a:rPr lang="en-US" dirty="0" smtClean="0">
                <a:solidFill>
                  <a:srgbClr val="000000"/>
                </a:solidFill>
              </a:rPr>
              <a:t>CGI Federal Proprietary and Confidential</a:t>
            </a:r>
            <a:endParaRPr lang="en-US" dirty="0">
              <a:solidFill>
                <a:srgbClr val="000000"/>
              </a:solidFill>
            </a:endParaRPr>
          </a:p>
        </p:txBody>
      </p:sp>
    </p:spTree>
    <p:extLst>
      <p:ext uri="{BB962C8B-B14F-4D97-AF65-F5344CB8AC3E}">
        <p14:creationId xmlns:p14="http://schemas.microsoft.com/office/powerpoint/2010/main" val="353384827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algn="ctr">
              <a:buNone/>
            </a:pPr>
            <a:endParaRPr lang="en-US" sz="4800" dirty="0" smtClean="0">
              <a:latin typeface="Arial" pitchFamily="34" charset="0"/>
              <a:cs typeface="Arial" pitchFamily="34" charset="0"/>
            </a:endParaRPr>
          </a:p>
          <a:p>
            <a:pPr algn="ctr">
              <a:buNone/>
            </a:pPr>
            <a:endParaRPr lang="en-US" sz="4800" dirty="0">
              <a:latin typeface="Arial" pitchFamily="34" charset="0"/>
              <a:cs typeface="Arial" pitchFamily="34" charset="0"/>
            </a:endParaRPr>
          </a:p>
          <a:p>
            <a:pPr algn="ctr">
              <a:buNone/>
            </a:pPr>
            <a:r>
              <a:rPr lang="en-US" sz="4800" dirty="0" smtClean="0">
                <a:latin typeface="Arial" pitchFamily="34" charset="0"/>
                <a:cs typeface="Arial" pitchFamily="34" charset="0"/>
              </a:rPr>
              <a:t>Welcome!</a:t>
            </a:r>
          </a:p>
        </p:txBody>
      </p:sp>
      <p:sp>
        <p:nvSpPr>
          <p:cNvPr id="4" name="Footer Placeholder 3"/>
          <p:cNvSpPr>
            <a:spLocks noGrp="1"/>
          </p:cNvSpPr>
          <p:nvPr>
            <p:ph type="ftr" sz="quarter" idx="10"/>
          </p:nvPr>
        </p:nvSpPr>
        <p:spPr/>
        <p:txBody>
          <a:bodyPr/>
          <a:lstStyle/>
          <a:p>
            <a:pPr>
              <a:defRPr/>
            </a:pPr>
            <a:r>
              <a:rPr lang="en-US" dirty="0" smtClean="0"/>
              <a:t>CGI Federal Proprietary and Confidential</a:t>
            </a:r>
            <a:endParaRPr lang="en-US" dirty="0"/>
          </a:p>
        </p:txBody>
      </p:sp>
      <p:sp>
        <p:nvSpPr>
          <p:cNvPr id="5" name="Slide Number Placeholder 4"/>
          <p:cNvSpPr>
            <a:spLocks noGrp="1"/>
          </p:cNvSpPr>
          <p:nvPr>
            <p:ph type="sldNum" sz="quarter" idx="11"/>
          </p:nvPr>
        </p:nvSpPr>
        <p:spPr/>
        <p:txBody>
          <a:bodyPr/>
          <a:lstStyle/>
          <a:p>
            <a:pPr>
              <a:defRPr/>
            </a:pPr>
            <a:fld id="{215F2CEC-58A8-492B-AD0D-C2BF1A7F0D89}" type="slidenum">
              <a:rPr lang="en-US" smtClean="0"/>
              <a:pPr>
                <a:defRPr/>
              </a:pPr>
              <a:t>2</a:t>
            </a:fld>
            <a:endParaRPr lang="en-US"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DBR/PCAS Hybrid Lifecycle</a:t>
            </a:r>
            <a:endParaRPr lang="en-US"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1764055455"/>
              </p:ext>
            </p:extLst>
          </p:nvPr>
        </p:nvGraphicFramePr>
        <p:xfrm>
          <a:off x="579393" y="1089979"/>
          <a:ext cx="8381727" cy="536809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6" name="Rounded Rectangle 15"/>
          <p:cNvSpPr/>
          <p:nvPr/>
        </p:nvSpPr>
        <p:spPr>
          <a:xfrm>
            <a:off x="5202361" y="2107314"/>
            <a:ext cx="1360714" cy="588385"/>
          </a:xfrm>
          <a:prstGeom prst="roundRect">
            <a:avLst/>
          </a:prstGeom>
          <a:solidFill>
            <a:sysClr val="window" lastClr="FFFFFF"/>
          </a:solidFill>
          <a:ln w="25400" cap="flat" cmpd="sng" algn="ctr">
            <a:solidFill>
              <a:srgbClr val="4F81BD">
                <a:shade val="50000"/>
              </a:srgbClr>
            </a:solidFill>
            <a:prstDash val="solid"/>
          </a:ln>
          <a:effectLst/>
        </p:spPr>
        <p:txBody>
          <a:bodyPr rtlCol="0" anchor="t"/>
          <a:lstStyle/>
          <a:p>
            <a:pPr marL="57150" indent="-57150" fontAlgn="auto">
              <a:spcBef>
                <a:spcPts val="0"/>
              </a:spcBef>
              <a:spcAft>
                <a:spcPts val="300"/>
              </a:spcAft>
              <a:buFont typeface="Arial" pitchFamily="34" charset="0"/>
              <a:buChar char="•"/>
              <a:defRPr/>
            </a:pPr>
            <a:r>
              <a:rPr lang="en-US" sz="1200" b="1" kern="0" dirty="0">
                <a:solidFill>
                  <a:prstClr val="black">
                    <a:hueOff val="0"/>
                    <a:satOff val="0"/>
                    <a:lumOff val="0"/>
                    <a:alphaOff val="0"/>
                  </a:prstClr>
                </a:solidFill>
                <a:latin typeface="Calibri"/>
              </a:rPr>
              <a:t>DBR Import</a:t>
            </a:r>
          </a:p>
          <a:p>
            <a:pPr marL="57150" indent="-57150" fontAlgn="auto">
              <a:spcBef>
                <a:spcPts val="0"/>
              </a:spcBef>
              <a:spcAft>
                <a:spcPts val="300"/>
              </a:spcAft>
              <a:buFont typeface="Arial" pitchFamily="34" charset="0"/>
              <a:buChar char="•"/>
              <a:defRPr/>
            </a:pPr>
            <a:r>
              <a:rPr lang="en-US" sz="1200" b="1" kern="0" dirty="0">
                <a:solidFill>
                  <a:prstClr val="black">
                    <a:hueOff val="0"/>
                    <a:satOff val="0"/>
                    <a:lumOff val="0"/>
                    <a:alphaOff val="0"/>
                  </a:prstClr>
                </a:solidFill>
                <a:latin typeface="Calibri"/>
              </a:rPr>
              <a:t>DBR </a:t>
            </a:r>
            <a:r>
              <a:rPr lang="en-US" sz="1200" b="1" kern="0" dirty="0" smtClean="0">
                <a:solidFill>
                  <a:prstClr val="black">
                    <a:hueOff val="0"/>
                    <a:satOff val="0"/>
                    <a:lumOff val="0"/>
                    <a:alphaOff val="0"/>
                  </a:prstClr>
                </a:solidFill>
                <a:latin typeface="Calibri"/>
              </a:rPr>
              <a:t>Crosswalk</a:t>
            </a:r>
            <a:endParaRPr lang="en-US" sz="1200" b="1" kern="0" dirty="0">
              <a:solidFill>
                <a:prstClr val="black">
                  <a:hueOff val="0"/>
                  <a:satOff val="0"/>
                  <a:lumOff val="0"/>
                  <a:alphaOff val="0"/>
                </a:prstClr>
              </a:solidFill>
              <a:latin typeface="Calibri"/>
            </a:endParaRPr>
          </a:p>
        </p:txBody>
      </p:sp>
      <p:sp>
        <p:nvSpPr>
          <p:cNvPr id="17" name="Rounded Rectangle 16"/>
          <p:cNvSpPr/>
          <p:nvPr/>
        </p:nvSpPr>
        <p:spPr>
          <a:xfrm>
            <a:off x="2931682" y="2102199"/>
            <a:ext cx="1462187" cy="593500"/>
          </a:xfrm>
          <a:prstGeom prst="roundRect">
            <a:avLst/>
          </a:prstGeom>
          <a:solidFill>
            <a:sysClr val="window" lastClr="FFFFFF"/>
          </a:solidFill>
          <a:ln w="25400" cap="flat" cmpd="sng" algn="ctr">
            <a:solidFill>
              <a:srgbClr val="4F81BD">
                <a:shade val="50000"/>
              </a:srgbClr>
            </a:solidFill>
            <a:prstDash val="solid"/>
          </a:ln>
          <a:effectLst/>
        </p:spPr>
        <p:txBody>
          <a:bodyPr rtlCol="0" anchor="t"/>
          <a:lstStyle/>
          <a:p>
            <a:pPr marL="57150" indent="-57150" fontAlgn="auto">
              <a:spcBef>
                <a:spcPts val="0"/>
              </a:spcBef>
              <a:spcAft>
                <a:spcPts val="300"/>
              </a:spcAft>
              <a:buFont typeface="Arial" pitchFamily="34" charset="0"/>
              <a:buChar char="•"/>
              <a:defRPr/>
            </a:pPr>
            <a:r>
              <a:rPr lang="en-US" sz="1200" b="1" kern="0" dirty="0" smtClean="0">
                <a:solidFill>
                  <a:prstClr val="black">
                    <a:hueOff val="0"/>
                    <a:satOff val="0"/>
                    <a:lumOff val="0"/>
                    <a:alphaOff val="0"/>
                  </a:prstClr>
                </a:solidFill>
                <a:latin typeface="Calibri"/>
              </a:rPr>
              <a:t>Pegasys Connect</a:t>
            </a:r>
          </a:p>
          <a:p>
            <a:pPr marL="57150" indent="-57150" fontAlgn="auto">
              <a:spcBef>
                <a:spcPts val="0"/>
              </a:spcBef>
              <a:spcAft>
                <a:spcPts val="300"/>
              </a:spcAft>
              <a:buFont typeface="Arial" pitchFamily="34" charset="0"/>
              <a:buChar char="•"/>
              <a:defRPr/>
            </a:pPr>
            <a:r>
              <a:rPr lang="en-US" sz="1200" b="1" kern="0" dirty="0" smtClean="0">
                <a:solidFill>
                  <a:prstClr val="black">
                    <a:hueOff val="0"/>
                    <a:satOff val="0"/>
                    <a:lumOff val="0"/>
                    <a:alphaOff val="0"/>
                  </a:prstClr>
                </a:solidFill>
                <a:latin typeface="Calibri"/>
              </a:rPr>
              <a:t>FMESB</a:t>
            </a:r>
          </a:p>
        </p:txBody>
      </p:sp>
      <p:sp>
        <p:nvSpPr>
          <p:cNvPr id="18" name="Rounded Rectangle 17"/>
          <p:cNvSpPr/>
          <p:nvPr/>
        </p:nvSpPr>
        <p:spPr>
          <a:xfrm>
            <a:off x="7362701" y="2102200"/>
            <a:ext cx="1572293" cy="299306"/>
          </a:xfrm>
          <a:prstGeom prst="roundRect">
            <a:avLst/>
          </a:prstGeom>
          <a:solidFill>
            <a:sysClr val="window" lastClr="FFFFFF"/>
          </a:solidFill>
          <a:ln w="25400" cap="flat" cmpd="sng" algn="ctr">
            <a:solidFill>
              <a:srgbClr val="4F81BD">
                <a:shade val="50000"/>
              </a:srgbClr>
            </a:solidFill>
            <a:prstDash val="solid"/>
          </a:ln>
          <a:effectLst/>
        </p:spPr>
        <p:txBody>
          <a:bodyPr rtlCol="0" anchor="t"/>
          <a:lstStyle/>
          <a:p>
            <a:pPr marL="57150" indent="-57150" fontAlgn="auto">
              <a:spcBef>
                <a:spcPts val="0"/>
              </a:spcBef>
              <a:spcAft>
                <a:spcPts val="300"/>
              </a:spcAft>
              <a:buFont typeface="Arial" pitchFamily="34" charset="0"/>
              <a:buChar char="•"/>
              <a:defRPr/>
            </a:pPr>
            <a:r>
              <a:rPr lang="en-US" sz="1200" b="1" kern="0" dirty="0">
                <a:solidFill>
                  <a:prstClr val="black">
                    <a:hueOff val="0"/>
                    <a:satOff val="0"/>
                    <a:lumOff val="0"/>
                    <a:alphaOff val="0"/>
                  </a:prstClr>
                </a:solidFill>
                <a:latin typeface="Calibri"/>
              </a:rPr>
              <a:t>DBR </a:t>
            </a:r>
            <a:r>
              <a:rPr lang="en-US" sz="1200" b="1" kern="0" dirty="0" smtClean="0">
                <a:solidFill>
                  <a:prstClr val="black">
                    <a:hueOff val="0"/>
                    <a:satOff val="0"/>
                    <a:lumOff val="0"/>
                    <a:alphaOff val="0"/>
                  </a:prstClr>
                </a:solidFill>
                <a:latin typeface="Calibri"/>
              </a:rPr>
              <a:t>Summarization</a:t>
            </a:r>
            <a:endParaRPr lang="en-US" sz="1200" b="1" kern="0" dirty="0">
              <a:solidFill>
                <a:prstClr val="black">
                  <a:hueOff val="0"/>
                  <a:satOff val="0"/>
                  <a:lumOff val="0"/>
                  <a:alphaOff val="0"/>
                </a:prstClr>
              </a:solidFill>
              <a:latin typeface="Calibri"/>
            </a:endParaRPr>
          </a:p>
        </p:txBody>
      </p:sp>
      <p:sp>
        <p:nvSpPr>
          <p:cNvPr id="19" name="Rounded Rectangle 18"/>
          <p:cNvSpPr/>
          <p:nvPr/>
        </p:nvSpPr>
        <p:spPr>
          <a:xfrm>
            <a:off x="7467599" y="4021861"/>
            <a:ext cx="1467395" cy="785812"/>
          </a:xfrm>
          <a:prstGeom prst="roundRect">
            <a:avLst/>
          </a:prstGeom>
          <a:solidFill>
            <a:sysClr val="window" lastClr="FFFFFF"/>
          </a:solidFill>
          <a:ln w="25400" cap="flat" cmpd="sng" algn="ctr">
            <a:solidFill>
              <a:srgbClr val="4F81BD">
                <a:shade val="50000"/>
              </a:srgbClr>
            </a:solidFill>
            <a:prstDash val="solid"/>
          </a:ln>
          <a:effectLst/>
        </p:spPr>
        <p:txBody>
          <a:bodyPr rtlCol="0" anchor="t"/>
          <a:lstStyle/>
          <a:p>
            <a:pPr marL="57150" indent="-57150" fontAlgn="auto">
              <a:spcBef>
                <a:spcPts val="0"/>
              </a:spcBef>
              <a:spcAft>
                <a:spcPts val="300"/>
              </a:spcAft>
              <a:buFont typeface="Arial" pitchFamily="34" charset="0"/>
              <a:buChar char="•"/>
              <a:defRPr/>
            </a:pPr>
            <a:r>
              <a:rPr lang="en-US" sz="1200" b="1" kern="0" dirty="0" smtClean="0">
                <a:solidFill>
                  <a:prstClr val="black">
                    <a:hueOff val="0"/>
                    <a:satOff val="0"/>
                    <a:lumOff val="0"/>
                    <a:alphaOff val="0"/>
                  </a:prstClr>
                </a:solidFill>
                <a:latin typeface="Calibri"/>
              </a:rPr>
              <a:t>Credit </a:t>
            </a:r>
            <a:r>
              <a:rPr lang="en-US" sz="1200" b="1" kern="0" dirty="0">
                <a:solidFill>
                  <a:prstClr val="black">
                    <a:hueOff val="0"/>
                    <a:satOff val="0"/>
                    <a:lumOff val="0"/>
                    <a:alphaOff val="0"/>
                  </a:prstClr>
                </a:solidFill>
                <a:latin typeface="Calibri"/>
              </a:rPr>
              <a:t>Application</a:t>
            </a:r>
          </a:p>
          <a:p>
            <a:pPr marL="57150" indent="-57150" fontAlgn="auto">
              <a:spcBef>
                <a:spcPts val="0"/>
              </a:spcBef>
              <a:spcAft>
                <a:spcPts val="300"/>
              </a:spcAft>
              <a:buFont typeface="Arial" pitchFamily="34" charset="0"/>
              <a:buChar char="•"/>
              <a:defRPr/>
            </a:pPr>
            <a:r>
              <a:rPr lang="en-US" sz="1200" b="1" kern="0" dirty="0" smtClean="0">
                <a:solidFill>
                  <a:prstClr val="black">
                    <a:hueOff val="0"/>
                    <a:satOff val="0"/>
                    <a:lumOff val="0"/>
                    <a:alphaOff val="0"/>
                  </a:prstClr>
                </a:solidFill>
                <a:latin typeface="Calibri"/>
              </a:rPr>
              <a:t>IPACOUT</a:t>
            </a:r>
            <a:endParaRPr lang="en-US" sz="1200" b="1" kern="0" dirty="0">
              <a:solidFill>
                <a:prstClr val="black">
                  <a:hueOff val="0"/>
                  <a:satOff val="0"/>
                  <a:lumOff val="0"/>
                  <a:alphaOff val="0"/>
                </a:prstClr>
              </a:solidFill>
              <a:latin typeface="Calibri"/>
            </a:endParaRPr>
          </a:p>
          <a:p>
            <a:pPr marL="57150" indent="-57150" fontAlgn="auto">
              <a:spcBef>
                <a:spcPts val="0"/>
              </a:spcBef>
              <a:spcAft>
                <a:spcPts val="300"/>
              </a:spcAft>
              <a:buFont typeface="Arial" pitchFamily="34" charset="0"/>
              <a:buChar char="•"/>
              <a:defRPr/>
            </a:pPr>
            <a:r>
              <a:rPr lang="en-US" sz="1200" b="1" kern="0" dirty="0" smtClean="0">
                <a:solidFill>
                  <a:prstClr val="black">
                    <a:hueOff val="0"/>
                    <a:satOff val="0"/>
                    <a:lumOff val="0"/>
                    <a:alphaOff val="0"/>
                  </a:prstClr>
                </a:solidFill>
                <a:latin typeface="Calibri"/>
              </a:rPr>
              <a:t>ARBILLGEN</a:t>
            </a:r>
            <a:endParaRPr lang="en-US" sz="1200" b="1" kern="0" dirty="0">
              <a:solidFill>
                <a:prstClr val="black">
                  <a:hueOff val="0"/>
                  <a:satOff val="0"/>
                  <a:lumOff val="0"/>
                  <a:alphaOff val="0"/>
                </a:prstClr>
              </a:solidFill>
              <a:latin typeface="Calibri"/>
            </a:endParaRPr>
          </a:p>
        </p:txBody>
      </p:sp>
      <p:sp>
        <p:nvSpPr>
          <p:cNvPr id="20" name="Rounded Rectangle 19"/>
          <p:cNvSpPr/>
          <p:nvPr/>
        </p:nvSpPr>
        <p:spPr>
          <a:xfrm>
            <a:off x="645826" y="4021266"/>
            <a:ext cx="1443091" cy="972172"/>
          </a:xfrm>
          <a:prstGeom prst="roundRect">
            <a:avLst/>
          </a:prstGeom>
          <a:solidFill>
            <a:sysClr val="window" lastClr="FFFFFF"/>
          </a:solidFill>
          <a:ln w="25400" cap="flat" cmpd="sng" algn="ctr">
            <a:solidFill>
              <a:srgbClr val="4F81BD">
                <a:shade val="50000"/>
              </a:srgbClr>
            </a:solidFill>
            <a:prstDash val="solid"/>
          </a:ln>
          <a:effectLst/>
        </p:spPr>
        <p:txBody>
          <a:bodyPr rtlCol="0" anchor="t"/>
          <a:lstStyle/>
          <a:p>
            <a:pPr marL="57150" indent="-57150" fontAlgn="auto">
              <a:spcBef>
                <a:spcPts val="0"/>
              </a:spcBef>
              <a:spcAft>
                <a:spcPts val="300"/>
              </a:spcAft>
              <a:buFont typeface="Arial" pitchFamily="34" charset="0"/>
              <a:buChar char="•"/>
              <a:defRPr/>
            </a:pPr>
            <a:r>
              <a:rPr lang="en-US" sz="1200" b="1" kern="0" dirty="0" smtClean="0">
                <a:solidFill>
                  <a:prstClr val="black">
                    <a:hueOff val="0"/>
                    <a:satOff val="0"/>
                    <a:lumOff val="0"/>
                    <a:alphaOff val="0"/>
                  </a:prstClr>
                </a:solidFill>
                <a:latin typeface="Calibri"/>
              </a:rPr>
              <a:t>IPACIN</a:t>
            </a:r>
          </a:p>
          <a:p>
            <a:pPr marL="57150" indent="-57150" fontAlgn="auto">
              <a:spcBef>
                <a:spcPts val="0"/>
              </a:spcBef>
              <a:spcAft>
                <a:spcPts val="300"/>
              </a:spcAft>
              <a:buFont typeface="Arial" pitchFamily="34" charset="0"/>
              <a:buChar char="•"/>
              <a:defRPr/>
            </a:pPr>
            <a:r>
              <a:rPr lang="en-US" sz="1200" b="1" kern="0" dirty="0" smtClean="0">
                <a:solidFill>
                  <a:prstClr val="black">
                    <a:hueOff val="0"/>
                    <a:satOff val="0"/>
                    <a:lumOff val="0"/>
                    <a:alphaOff val="0"/>
                  </a:prstClr>
                </a:solidFill>
                <a:latin typeface="Calibri"/>
              </a:rPr>
              <a:t>LOCKBOX</a:t>
            </a:r>
          </a:p>
          <a:p>
            <a:pPr marL="57150" indent="-57150" fontAlgn="auto">
              <a:spcBef>
                <a:spcPts val="0"/>
              </a:spcBef>
              <a:spcAft>
                <a:spcPts val="300"/>
              </a:spcAft>
              <a:buFont typeface="Arial" pitchFamily="34" charset="0"/>
              <a:buChar char="•"/>
              <a:defRPr/>
            </a:pPr>
            <a:r>
              <a:rPr lang="en-US" sz="1200" b="1" kern="0" dirty="0" smtClean="0">
                <a:solidFill>
                  <a:prstClr val="black">
                    <a:hueOff val="0"/>
                    <a:satOff val="0"/>
                    <a:lumOff val="0"/>
                    <a:alphaOff val="0"/>
                  </a:prstClr>
                </a:solidFill>
                <a:latin typeface="Calibri"/>
              </a:rPr>
              <a:t>Pay.Gov via CIR</a:t>
            </a:r>
          </a:p>
          <a:p>
            <a:pPr marL="57150" indent="-57150" fontAlgn="auto">
              <a:spcBef>
                <a:spcPts val="0"/>
              </a:spcBef>
              <a:spcAft>
                <a:spcPts val="300"/>
              </a:spcAft>
              <a:buFont typeface="Arial" pitchFamily="34" charset="0"/>
              <a:buChar char="•"/>
              <a:defRPr/>
            </a:pPr>
            <a:r>
              <a:rPr lang="en-US" sz="1200" b="1" kern="0" dirty="0" smtClean="0">
                <a:solidFill>
                  <a:prstClr val="black">
                    <a:hueOff val="0"/>
                    <a:satOff val="0"/>
                    <a:lumOff val="0"/>
                    <a:alphaOff val="0"/>
                  </a:prstClr>
                </a:solidFill>
                <a:latin typeface="Calibri"/>
              </a:rPr>
              <a:t>Manual </a:t>
            </a:r>
          </a:p>
          <a:p>
            <a:pPr marL="57150" indent="-57150" algn="ctr" fontAlgn="auto">
              <a:spcBef>
                <a:spcPts val="0"/>
              </a:spcBef>
              <a:spcAft>
                <a:spcPts val="600"/>
              </a:spcAft>
              <a:buFont typeface="Arial" pitchFamily="34" charset="0"/>
              <a:buChar char="•"/>
              <a:defRPr/>
            </a:pPr>
            <a:endParaRPr lang="en-US" sz="1200" b="1" kern="0" dirty="0">
              <a:solidFill>
                <a:prstClr val="black">
                  <a:hueOff val="0"/>
                  <a:satOff val="0"/>
                  <a:lumOff val="0"/>
                  <a:alphaOff val="0"/>
                </a:prstClr>
              </a:solidFill>
              <a:latin typeface="Calibri"/>
            </a:endParaRPr>
          </a:p>
        </p:txBody>
      </p:sp>
      <p:sp>
        <p:nvSpPr>
          <p:cNvPr id="21" name="Rounded Rectangle 20"/>
          <p:cNvSpPr/>
          <p:nvPr/>
        </p:nvSpPr>
        <p:spPr>
          <a:xfrm>
            <a:off x="732046" y="6374912"/>
            <a:ext cx="1318818" cy="483088"/>
          </a:xfrm>
          <a:prstGeom prst="roundRect">
            <a:avLst/>
          </a:prstGeom>
          <a:solidFill>
            <a:sysClr val="window" lastClr="FFFFFF"/>
          </a:solidFill>
          <a:ln w="25400" cap="flat" cmpd="sng" algn="ctr">
            <a:solidFill>
              <a:srgbClr val="4F81BD">
                <a:shade val="50000"/>
              </a:srgbClr>
            </a:solidFill>
            <a:prstDash val="solid"/>
          </a:ln>
          <a:effectLst/>
        </p:spPr>
        <p:txBody>
          <a:bodyPr rtlCol="0" anchor="t"/>
          <a:lstStyle/>
          <a:p>
            <a:pPr marL="57150" indent="-57150" fontAlgn="auto">
              <a:spcBef>
                <a:spcPts val="0"/>
              </a:spcBef>
              <a:spcAft>
                <a:spcPts val="0"/>
              </a:spcAft>
              <a:buFont typeface="Arial" pitchFamily="34" charset="0"/>
              <a:buChar char="•"/>
              <a:defRPr/>
            </a:pPr>
            <a:r>
              <a:rPr lang="en-US" sz="1200" b="1" kern="0" dirty="0" smtClean="0">
                <a:solidFill>
                  <a:prstClr val="black">
                    <a:hueOff val="0"/>
                    <a:satOff val="0"/>
                    <a:lumOff val="0"/>
                    <a:alphaOff val="0"/>
                  </a:prstClr>
                </a:solidFill>
                <a:latin typeface="Calibri"/>
              </a:rPr>
              <a:t>IPACIN</a:t>
            </a:r>
          </a:p>
          <a:p>
            <a:pPr marL="57150" indent="-57150" fontAlgn="auto">
              <a:spcBef>
                <a:spcPts val="0"/>
              </a:spcBef>
              <a:spcAft>
                <a:spcPts val="0"/>
              </a:spcAft>
              <a:buFont typeface="Arial" pitchFamily="34" charset="0"/>
              <a:buChar char="•"/>
              <a:defRPr/>
            </a:pPr>
            <a:r>
              <a:rPr lang="en-US" sz="1200" b="1" kern="0" dirty="0">
                <a:solidFill>
                  <a:prstClr val="black">
                    <a:hueOff val="0"/>
                    <a:satOff val="0"/>
                    <a:lumOff val="0"/>
                    <a:alphaOff val="0"/>
                  </a:prstClr>
                </a:solidFill>
                <a:latin typeface="Calibri"/>
              </a:rPr>
              <a:t>Pay.gov via </a:t>
            </a:r>
            <a:r>
              <a:rPr lang="en-US" sz="1200" b="1" kern="0" dirty="0" smtClean="0">
                <a:solidFill>
                  <a:prstClr val="black">
                    <a:hueOff val="0"/>
                    <a:satOff val="0"/>
                    <a:lumOff val="0"/>
                    <a:alphaOff val="0"/>
                  </a:prstClr>
                </a:solidFill>
                <a:latin typeface="Calibri"/>
              </a:rPr>
              <a:t>CIR</a:t>
            </a:r>
            <a:endParaRPr lang="en-US" sz="1200" b="1" kern="0" dirty="0">
              <a:solidFill>
                <a:prstClr val="black">
                  <a:hueOff val="0"/>
                  <a:satOff val="0"/>
                  <a:lumOff val="0"/>
                  <a:alphaOff val="0"/>
                </a:prstClr>
              </a:solidFill>
              <a:latin typeface="Calibri"/>
            </a:endParaRPr>
          </a:p>
        </p:txBody>
      </p:sp>
      <p:sp>
        <p:nvSpPr>
          <p:cNvPr id="3" name="Slide Number Placeholder 2"/>
          <p:cNvSpPr>
            <a:spLocks noGrp="1"/>
          </p:cNvSpPr>
          <p:nvPr>
            <p:ph type="sldNum" sz="quarter" idx="11"/>
          </p:nvPr>
        </p:nvSpPr>
        <p:spPr>
          <a:xfrm>
            <a:off x="2" y="6568731"/>
            <a:ext cx="371474" cy="330546"/>
          </a:xfrm>
        </p:spPr>
        <p:txBody>
          <a:bodyPr/>
          <a:lstStyle/>
          <a:p>
            <a:pPr>
              <a:defRPr/>
            </a:pPr>
            <a:fld id="{5842F1FC-5FDD-41D6-BAD6-160FC7BE3BC4}" type="slidenum">
              <a:rPr lang="en-US" smtClean="0">
                <a:solidFill>
                  <a:srgbClr val="000000"/>
                </a:solidFill>
              </a:rPr>
              <a:pPr>
                <a:defRPr/>
              </a:pPr>
              <a:t>20</a:t>
            </a:fld>
            <a:endParaRPr lang="en-US" dirty="0">
              <a:solidFill>
                <a:srgbClr val="000000"/>
              </a:solidFill>
            </a:endParaRPr>
          </a:p>
        </p:txBody>
      </p:sp>
      <p:sp>
        <p:nvSpPr>
          <p:cNvPr id="11" name="Footer Placeholder 3"/>
          <p:cNvSpPr txBox="1">
            <a:spLocks/>
          </p:cNvSpPr>
          <p:nvPr/>
        </p:nvSpPr>
        <p:spPr bwMode="auto">
          <a:xfrm>
            <a:off x="2600324" y="6553200"/>
            <a:ext cx="4867275"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sz="1200" b="1"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r>
              <a:rPr lang="en-US" dirty="0" smtClean="0">
                <a:solidFill>
                  <a:srgbClr val="000000"/>
                </a:solidFill>
              </a:rPr>
              <a:t>CGI Federal Proprietary and Confidential</a:t>
            </a:r>
            <a:endParaRPr lang="en-US" dirty="0">
              <a:solidFill>
                <a:srgbClr val="000000"/>
              </a:solidFill>
            </a:endParaRPr>
          </a:p>
        </p:txBody>
      </p:sp>
      <p:sp>
        <p:nvSpPr>
          <p:cNvPr id="12" name="TextBox 11"/>
          <p:cNvSpPr txBox="1"/>
          <p:nvPr/>
        </p:nvSpPr>
        <p:spPr>
          <a:xfrm>
            <a:off x="6037018" y="5467960"/>
            <a:ext cx="3011289" cy="923330"/>
          </a:xfrm>
          <a:prstGeom prst="rect">
            <a:avLst/>
          </a:prstGeom>
          <a:noFill/>
        </p:spPr>
        <p:txBody>
          <a:bodyPr wrap="square" rtlCol="0">
            <a:spAutoFit/>
          </a:bodyPr>
          <a:lstStyle/>
          <a:p>
            <a:r>
              <a:rPr lang="en-US" sz="1200" dirty="0">
                <a:solidFill>
                  <a:srgbClr val="000000"/>
                </a:solidFill>
              </a:rPr>
              <a:t>Not all steps will apply to every Receivable. These are potential events in the Accounts Receivable (AR) Life Cycle.</a:t>
            </a:r>
          </a:p>
          <a:p>
            <a:endParaRPr lang="en-US" dirty="0">
              <a:solidFill>
                <a:srgbClr val="000000"/>
              </a:solidFill>
            </a:endParaRPr>
          </a:p>
        </p:txBody>
      </p:sp>
      <p:sp>
        <p:nvSpPr>
          <p:cNvPr id="13" name="Rounded Rectangle 12"/>
          <p:cNvSpPr/>
          <p:nvPr/>
        </p:nvSpPr>
        <p:spPr>
          <a:xfrm>
            <a:off x="4480815" y="5467960"/>
            <a:ext cx="1443091" cy="863123"/>
          </a:xfrm>
          <a:prstGeom prst="roundRect">
            <a:avLst/>
          </a:prstGeom>
          <a:solidFill>
            <a:sysClr val="window" lastClr="FFFFFF"/>
          </a:solidFill>
          <a:ln w="25400" cap="flat" cmpd="sng" algn="ctr">
            <a:solidFill>
              <a:srgbClr val="4F81BD">
                <a:shade val="50000"/>
              </a:srgbClr>
            </a:solidFill>
            <a:prstDash val="solid"/>
          </a:ln>
          <a:effectLst/>
        </p:spPr>
        <p:txBody>
          <a:bodyPr rtlCol="0" anchor="t"/>
          <a:lstStyle/>
          <a:p>
            <a:pPr marL="57150" indent="-57150" fontAlgn="auto">
              <a:spcBef>
                <a:spcPts val="0"/>
              </a:spcBef>
              <a:spcAft>
                <a:spcPts val="0"/>
              </a:spcAft>
              <a:buFont typeface="Arial" pitchFamily="34" charset="0"/>
              <a:buChar char="•"/>
              <a:defRPr/>
            </a:pPr>
            <a:r>
              <a:rPr lang="en-US" sz="1200" b="1" kern="0" dirty="0">
                <a:solidFill>
                  <a:prstClr val="black">
                    <a:hueOff val="0"/>
                    <a:satOff val="0"/>
                    <a:lumOff val="0"/>
                    <a:alphaOff val="0"/>
                  </a:prstClr>
                </a:solidFill>
                <a:latin typeface="Calibri"/>
              </a:rPr>
              <a:t>ARREFERSEL</a:t>
            </a:r>
            <a:endParaRPr lang="en-US" sz="1200" b="1" kern="0" dirty="0" smtClean="0">
              <a:solidFill>
                <a:prstClr val="black">
                  <a:hueOff val="0"/>
                  <a:satOff val="0"/>
                  <a:lumOff val="0"/>
                  <a:alphaOff val="0"/>
                </a:prstClr>
              </a:solidFill>
              <a:latin typeface="Calibri"/>
            </a:endParaRPr>
          </a:p>
          <a:p>
            <a:pPr marL="57150" indent="-57150" fontAlgn="auto">
              <a:spcBef>
                <a:spcPts val="0"/>
              </a:spcBef>
              <a:spcAft>
                <a:spcPts val="0"/>
              </a:spcAft>
              <a:buFont typeface="Arial" pitchFamily="34" charset="0"/>
              <a:buChar char="•"/>
              <a:defRPr/>
            </a:pPr>
            <a:r>
              <a:rPr lang="en-US" sz="1200" b="1" kern="0" dirty="0">
                <a:solidFill>
                  <a:prstClr val="black">
                    <a:hueOff val="0"/>
                    <a:satOff val="0"/>
                    <a:lumOff val="0"/>
                    <a:alphaOff val="0"/>
                  </a:prstClr>
                </a:solidFill>
                <a:latin typeface="Calibri"/>
              </a:rPr>
              <a:t>ARTREOEX</a:t>
            </a:r>
            <a:endParaRPr lang="en-US" sz="1200" b="1" kern="0" dirty="0" smtClean="0">
              <a:solidFill>
                <a:prstClr val="black">
                  <a:hueOff val="0"/>
                  <a:satOff val="0"/>
                  <a:lumOff val="0"/>
                  <a:alphaOff val="0"/>
                </a:prstClr>
              </a:solidFill>
              <a:latin typeface="Calibri"/>
            </a:endParaRPr>
          </a:p>
          <a:p>
            <a:pPr marL="57150" indent="-57150" fontAlgn="auto">
              <a:spcBef>
                <a:spcPts val="0"/>
              </a:spcBef>
              <a:spcAft>
                <a:spcPts val="0"/>
              </a:spcAft>
              <a:buFont typeface="Arial" pitchFamily="34" charset="0"/>
              <a:buChar char="•"/>
              <a:defRPr/>
            </a:pPr>
            <a:r>
              <a:rPr lang="en-US" sz="1200" b="1" kern="0" dirty="0" smtClean="0">
                <a:solidFill>
                  <a:prstClr val="black">
                    <a:hueOff val="0"/>
                    <a:satOff val="0"/>
                    <a:lumOff val="0"/>
                    <a:alphaOff val="0"/>
                  </a:prstClr>
                </a:solidFill>
                <a:latin typeface="Calibri"/>
              </a:rPr>
              <a:t>IPACIN</a:t>
            </a:r>
          </a:p>
          <a:p>
            <a:pPr marL="57150" indent="-57150" fontAlgn="auto">
              <a:spcBef>
                <a:spcPts val="0"/>
              </a:spcBef>
              <a:spcAft>
                <a:spcPts val="0"/>
              </a:spcAft>
              <a:buFont typeface="Arial" pitchFamily="34" charset="0"/>
              <a:buChar char="•"/>
              <a:defRPr/>
            </a:pPr>
            <a:r>
              <a:rPr lang="en-US" sz="1200" b="1" kern="0" dirty="0" smtClean="0">
                <a:solidFill>
                  <a:prstClr val="black">
                    <a:hueOff val="0"/>
                    <a:satOff val="0"/>
                    <a:lumOff val="0"/>
                    <a:alphaOff val="0"/>
                  </a:prstClr>
                </a:solidFill>
                <a:latin typeface="Calibri"/>
              </a:rPr>
              <a:t>AREOCOLL</a:t>
            </a:r>
          </a:p>
          <a:p>
            <a:pPr marL="57150" indent="-57150" algn="ctr" fontAlgn="auto">
              <a:spcBef>
                <a:spcPts val="0"/>
              </a:spcBef>
              <a:spcAft>
                <a:spcPts val="600"/>
              </a:spcAft>
              <a:buFont typeface="Arial" pitchFamily="34" charset="0"/>
              <a:buChar char="•"/>
              <a:defRPr/>
            </a:pPr>
            <a:endParaRPr lang="en-US" sz="1200" b="1" kern="0" dirty="0">
              <a:solidFill>
                <a:prstClr val="black">
                  <a:hueOff val="0"/>
                  <a:satOff val="0"/>
                  <a:lumOff val="0"/>
                  <a:alphaOff val="0"/>
                </a:prstClr>
              </a:solidFill>
              <a:latin typeface="Calibri"/>
            </a:endParaRPr>
          </a:p>
        </p:txBody>
      </p:sp>
      <p:sp>
        <p:nvSpPr>
          <p:cNvPr id="14" name="Rounded Rectangle 13"/>
          <p:cNvSpPr/>
          <p:nvPr/>
        </p:nvSpPr>
        <p:spPr>
          <a:xfrm>
            <a:off x="578488" y="2111371"/>
            <a:ext cx="1651518" cy="364813"/>
          </a:xfrm>
          <a:prstGeom prst="roundRect">
            <a:avLst/>
          </a:prstGeom>
          <a:solidFill>
            <a:sysClr val="window" lastClr="FFFFFF"/>
          </a:solidFill>
          <a:ln w="25400" cap="flat" cmpd="sng" algn="ctr">
            <a:solidFill>
              <a:srgbClr val="4F81BD">
                <a:shade val="50000"/>
              </a:srgbClr>
            </a:solidFill>
            <a:prstDash val="solid"/>
          </a:ln>
          <a:effectLst/>
        </p:spPr>
        <p:txBody>
          <a:bodyPr rtlCol="0" anchor="t"/>
          <a:lstStyle/>
          <a:p>
            <a:pPr marL="57150" indent="-57150" fontAlgn="auto">
              <a:spcBef>
                <a:spcPts val="0"/>
              </a:spcBef>
              <a:spcAft>
                <a:spcPts val="0"/>
              </a:spcAft>
              <a:buFont typeface="Arial" pitchFamily="34" charset="0"/>
              <a:buChar char="•"/>
              <a:defRPr/>
            </a:pPr>
            <a:r>
              <a:rPr lang="en-US" sz="1200" b="1" kern="0" dirty="0" smtClean="0">
                <a:solidFill>
                  <a:prstClr val="black">
                    <a:hueOff val="0"/>
                    <a:satOff val="0"/>
                    <a:lumOff val="0"/>
                    <a:alphaOff val="0"/>
                  </a:prstClr>
                </a:solidFill>
                <a:latin typeface="Calibri"/>
              </a:rPr>
              <a:t>Agreement Interface</a:t>
            </a:r>
          </a:p>
        </p:txBody>
      </p:sp>
      <p:sp>
        <p:nvSpPr>
          <p:cNvPr id="15" name="Rounded Rectangle 14"/>
          <p:cNvSpPr/>
          <p:nvPr/>
        </p:nvSpPr>
        <p:spPr>
          <a:xfrm>
            <a:off x="2931683" y="4143331"/>
            <a:ext cx="1360714" cy="542871"/>
          </a:xfrm>
          <a:prstGeom prst="roundRect">
            <a:avLst/>
          </a:prstGeom>
          <a:solidFill>
            <a:sysClr val="window" lastClr="FFFFFF"/>
          </a:solidFill>
          <a:ln w="25400" cap="flat" cmpd="sng" algn="ctr">
            <a:solidFill>
              <a:srgbClr val="4F81BD">
                <a:shade val="50000"/>
              </a:srgbClr>
            </a:solidFill>
            <a:prstDash val="solid"/>
          </a:ln>
          <a:effectLst/>
        </p:spPr>
        <p:txBody>
          <a:bodyPr rtlCol="0" anchor="t"/>
          <a:lstStyle/>
          <a:p>
            <a:pPr marL="57150" indent="-57150" fontAlgn="auto">
              <a:spcBef>
                <a:spcPts val="0"/>
              </a:spcBef>
              <a:spcAft>
                <a:spcPts val="300"/>
              </a:spcAft>
              <a:buFont typeface="Arial" pitchFamily="34" charset="0"/>
              <a:buChar char="•"/>
              <a:defRPr/>
            </a:pPr>
            <a:r>
              <a:rPr lang="en-US" sz="1200" b="1" kern="0" dirty="0" smtClean="0">
                <a:solidFill>
                  <a:prstClr val="black">
                    <a:hueOff val="0"/>
                    <a:satOff val="0"/>
                    <a:lumOff val="0"/>
                    <a:alphaOff val="0"/>
                  </a:prstClr>
                </a:solidFill>
                <a:latin typeface="Calibri"/>
              </a:rPr>
              <a:t>AROVERDUE</a:t>
            </a:r>
          </a:p>
          <a:p>
            <a:pPr marL="57150" indent="-57150" fontAlgn="auto">
              <a:spcBef>
                <a:spcPts val="0"/>
              </a:spcBef>
              <a:spcAft>
                <a:spcPts val="300"/>
              </a:spcAft>
              <a:buFont typeface="Arial" pitchFamily="34" charset="0"/>
              <a:buChar char="•"/>
              <a:defRPr/>
            </a:pPr>
            <a:r>
              <a:rPr lang="en-US" sz="1200" b="1" kern="0" dirty="0" smtClean="0">
                <a:solidFill>
                  <a:prstClr val="black">
                    <a:hueOff val="0"/>
                    <a:satOff val="0"/>
                    <a:lumOff val="0"/>
                    <a:alphaOff val="0"/>
                  </a:prstClr>
                </a:solidFill>
                <a:latin typeface="Calibri"/>
              </a:rPr>
              <a:t>ARDUNNING</a:t>
            </a:r>
            <a:endParaRPr lang="en-US" sz="1200" b="1" kern="0" dirty="0">
              <a:solidFill>
                <a:prstClr val="black">
                  <a:hueOff val="0"/>
                  <a:satOff val="0"/>
                  <a:lumOff val="0"/>
                  <a:alphaOff val="0"/>
                </a:prstClr>
              </a:solidFill>
              <a:latin typeface="Calibri"/>
            </a:endParaRPr>
          </a:p>
        </p:txBody>
      </p:sp>
      <p:sp>
        <p:nvSpPr>
          <p:cNvPr id="22" name="Rounded Rectangle 21"/>
          <p:cNvSpPr/>
          <p:nvPr/>
        </p:nvSpPr>
        <p:spPr>
          <a:xfrm>
            <a:off x="5153105" y="4147190"/>
            <a:ext cx="1651518" cy="660483"/>
          </a:xfrm>
          <a:prstGeom prst="roundRect">
            <a:avLst/>
          </a:prstGeom>
          <a:solidFill>
            <a:sysClr val="window" lastClr="FFFFFF"/>
          </a:solidFill>
          <a:ln w="25400" cap="flat" cmpd="sng" algn="ctr">
            <a:solidFill>
              <a:srgbClr val="4F81BD">
                <a:shade val="50000"/>
              </a:srgbClr>
            </a:solidFill>
            <a:prstDash val="solid"/>
          </a:ln>
          <a:effectLst/>
        </p:spPr>
        <p:txBody>
          <a:bodyPr rtlCol="0" anchor="t"/>
          <a:lstStyle/>
          <a:p>
            <a:pPr marL="57150" indent="-57150" fontAlgn="auto">
              <a:spcBef>
                <a:spcPts val="0"/>
              </a:spcBef>
              <a:spcAft>
                <a:spcPts val="0"/>
              </a:spcAft>
              <a:buFont typeface="Arial" pitchFamily="34" charset="0"/>
              <a:buChar char="•"/>
              <a:defRPr/>
            </a:pPr>
            <a:r>
              <a:rPr lang="en-US" sz="1200" b="1" kern="0" dirty="0" smtClean="0">
                <a:solidFill>
                  <a:prstClr val="black">
                    <a:hueOff val="0"/>
                    <a:satOff val="0"/>
                    <a:lumOff val="0"/>
                    <a:alphaOff val="0"/>
                  </a:prstClr>
                </a:solidFill>
                <a:latin typeface="Calibri"/>
              </a:rPr>
              <a:t>Accrual Interface</a:t>
            </a:r>
          </a:p>
          <a:p>
            <a:pPr marL="57150" indent="-57150" fontAlgn="auto">
              <a:spcBef>
                <a:spcPts val="0"/>
              </a:spcBef>
              <a:spcAft>
                <a:spcPts val="0"/>
              </a:spcAft>
              <a:buFont typeface="Arial" pitchFamily="34" charset="0"/>
              <a:buChar char="•"/>
              <a:defRPr/>
            </a:pPr>
            <a:r>
              <a:rPr lang="en-US" sz="1200" b="1" kern="0" dirty="0">
                <a:solidFill>
                  <a:prstClr val="black">
                    <a:hueOff val="0"/>
                    <a:satOff val="0"/>
                    <a:lumOff val="0"/>
                    <a:alphaOff val="0"/>
                  </a:prstClr>
                </a:solidFill>
                <a:latin typeface="Calibri"/>
              </a:rPr>
              <a:t>Mass Import</a:t>
            </a:r>
          </a:p>
          <a:p>
            <a:pPr marL="57150" indent="-57150" fontAlgn="auto">
              <a:spcBef>
                <a:spcPts val="0"/>
              </a:spcBef>
              <a:spcAft>
                <a:spcPts val="0"/>
              </a:spcAft>
              <a:buFont typeface="Arial" pitchFamily="34" charset="0"/>
              <a:buChar char="•"/>
              <a:defRPr/>
            </a:pPr>
            <a:r>
              <a:rPr lang="en-US" sz="1200" b="1" kern="0" dirty="0" smtClean="0">
                <a:solidFill>
                  <a:prstClr val="black">
                    <a:hueOff val="0"/>
                    <a:satOff val="0"/>
                    <a:lumOff val="0"/>
                    <a:alphaOff val="0"/>
                  </a:prstClr>
                </a:solidFill>
                <a:latin typeface="Calibri"/>
              </a:rPr>
              <a:t>Manual Creation</a:t>
            </a:r>
          </a:p>
        </p:txBody>
      </p:sp>
    </p:spTree>
    <p:extLst>
      <p:ext uri="{BB962C8B-B14F-4D97-AF65-F5344CB8AC3E}">
        <p14:creationId xmlns:p14="http://schemas.microsoft.com/office/powerpoint/2010/main" val="2211009232"/>
      </p:ext>
    </p:extLst>
  </p:cSld>
  <p:clrMapOvr>
    <a:masterClrMapping/>
  </p:clrMapOvr>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IPAC Designated </a:t>
            </a:r>
            <a:r>
              <a:rPr lang="en-US" dirty="0" smtClean="0"/>
              <a:t>Agents – AAS/ITS Hybrid </a:t>
            </a:r>
            <a:endParaRPr lang="en-US" dirty="0"/>
          </a:p>
        </p:txBody>
      </p:sp>
      <p:sp>
        <p:nvSpPr>
          <p:cNvPr id="3" name="Content Placeholder 2"/>
          <p:cNvSpPr>
            <a:spLocks noGrp="1"/>
          </p:cNvSpPr>
          <p:nvPr>
            <p:ph idx="1"/>
          </p:nvPr>
        </p:nvSpPr>
        <p:spPr>
          <a:xfrm>
            <a:off x="390525" y="1362074"/>
            <a:ext cx="8562975" cy="4889869"/>
          </a:xfrm>
        </p:spPr>
        <p:txBody>
          <a:bodyPr/>
          <a:lstStyle/>
          <a:p>
            <a:pPr marL="231775" lvl="1" indent="-231775">
              <a:spcBef>
                <a:spcPts val="600"/>
              </a:spcBef>
              <a:spcAft>
                <a:spcPts val="600"/>
              </a:spcAft>
            </a:pPr>
            <a:r>
              <a:rPr lang="en-US" sz="2000" b="1" dirty="0"/>
              <a:t>Designated Agent for </a:t>
            </a:r>
            <a:r>
              <a:rPr lang="en-US" sz="2000" b="1" dirty="0" smtClean="0"/>
              <a:t>AAS/ITS Hybrid</a:t>
            </a:r>
            <a:endParaRPr lang="en-US" sz="2000" b="1" dirty="0"/>
          </a:p>
          <a:p>
            <a:pPr marL="577850" lvl="2">
              <a:spcBef>
                <a:spcPts val="600"/>
              </a:spcBef>
              <a:spcAft>
                <a:spcPts val="600"/>
              </a:spcAft>
            </a:pPr>
            <a:r>
              <a:rPr lang="en-US" sz="1600" dirty="0" smtClean="0"/>
              <a:t>Designated </a:t>
            </a:r>
            <a:r>
              <a:rPr lang="en-US" sz="1600" dirty="0"/>
              <a:t>Agent is </a:t>
            </a:r>
            <a:r>
              <a:rPr lang="en-US" sz="1600" b="1" u="sng" dirty="0"/>
              <a:t>NOT</a:t>
            </a:r>
            <a:r>
              <a:rPr lang="en-US" sz="1600" dirty="0"/>
              <a:t> ALC for </a:t>
            </a:r>
            <a:r>
              <a:rPr lang="en-US" sz="1600" dirty="0" smtClean="0"/>
              <a:t>AAS/ITS Hybrid</a:t>
            </a:r>
          </a:p>
          <a:p>
            <a:pPr marL="577850" lvl="2">
              <a:spcBef>
                <a:spcPts val="600"/>
              </a:spcBef>
              <a:spcAft>
                <a:spcPts val="600"/>
              </a:spcAft>
            </a:pPr>
            <a:r>
              <a:rPr lang="en-US" sz="1600" dirty="0" smtClean="0"/>
              <a:t>Instead will use </a:t>
            </a:r>
            <a:r>
              <a:rPr lang="en-US" sz="1600" b="1" dirty="0" smtClean="0"/>
              <a:t>Vendor Code </a:t>
            </a:r>
            <a:r>
              <a:rPr lang="en-US" sz="1600" dirty="0" smtClean="0"/>
              <a:t>and </a:t>
            </a:r>
            <a:r>
              <a:rPr lang="en-US" sz="1600" b="1" dirty="0" smtClean="0"/>
              <a:t>Designated Agent </a:t>
            </a:r>
            <a:r>
              <a:rPr lang="en-US" sz="1600" dirty="0" smtClean="0"/>
              <a:t>on the Billing Document to track </a:t>
            </a:r>
            <a:r>
              <a:rPr lang="en-US" sz="1600" b="1" u="sng" dirty="0" smtClean="0"/>
              <a:t>BOAC1</a:t>
            </a:r>
            <a:r>
              <a:rPr lang="en-US" sz="1600" dirty="0" smtClean="0"/>
              <a:t> and </a:t>
            </a:r>
            <a:r>
              <a:rPr lang="en-US" sz="1600" b="1" u="sng" dirty="0" smtClean="0"/>
              <a:t>BOAC2</a:t>
            </a:r>
          </a:p>
          <a:p>
            <a:pPr marL="923925" lvl="3">
              <a:spcBef>
                <a:spcPts val="600"/>
              </a:spcBef>
              <a:spcAft>
                <a:spcPts val="600"/>
              </a:spcAft>
            </a:pPr>
            <a:r>
              <a:rPr lang="en-US" sz="1600" b="1" dirty="0" smtClean="0"/>
              <a:t>Vendor </a:t>
            </a:r>
            <a:r>
              <a:rPr lang="en-US" sz="1600" b="1" dirty="0"/>
              <a:t>Code/Vendor Address Code </a:t>
            </a:r>
            <a:r>
              <a:rPr lang="en-US" sz="1600" dirty="0"/>
              <a:t>– </a:t>
            </a:r>
            <a:r>
              <a:rPr lang="en-US" sz="1600" dirty="0" smtClean="0"/>
              <a:t>BOAC2 </a:t>
            </a:r>
            <a:r>
              <a:rPr lang="en-US" sz="1600" dirty="0"/>
              <a:t>(the recipient of the goods/services)</a:t>
            </a:r>
          </a:p>
          <a:p>
            <a:pPr marL="923925" lvl="3">
              <a:spcBef>
                <a:spcPts val="600"/>
              </a:spcBef>
              <a:spcAft>
                <a:spcPts val="600"/>
              </a:spcAft>
            </a:pPr>
            <a:r>
              <a:rPr lang="en-US" sz="1600" b="1" dirty="0"/>
              <a:t>Designated Agent Code/Address Code </a:t>
            </a:r>
            <a:r>
              <a:rPr lang="en-US" sz="1600" dirty="0"/>
              <a:t>– </a:t>
            </a:r>
            <a:r>
              <a:rPr lang="en-US" sz="1600" dirty="0" smtClean="0"/>
              <a:t>BOAC1 </a:t>
            </a:r>
            <a:r>
              <a:rPr lang="en-US" sz="1600" dirty="0"/>
              <a:t>(the agency paying for the goods/services)</a:t>
            </a:r>
          </a:p>
          <a:p>
            <a:pPr marL="1203325" lvl="4">
              <a:spcBef>
                <a:spcPts val="600"/>
              </a:spcBef>
              <a:spcAft>
                <a:spcPts val="600"/>
              </a:spcAft>
            </a:pPr>
            <a:r>
              <a:rPr lang="en-US" sz="1600" dirty="0"/>
              <a:t>If blank, then </a:t>
            </a:r>
            <a:r>
              <a:rPr lang="en-US" sz="1600" dirty="0" smtClean="0"/>
              <a:t>BOAC1 </a:t>
            </a:r>
            <a:r>
              <a:rPr lang="en-US" sz="1600" dirty="0"/>
              <a:t>is the same as </a:t>
            </a:r>
            <a:r>
              <a:rPr lang="en-US" sz="1600" dirty="0" smtClean="0"/>
              <a:t>BOAC2</a:t>
            </a:r>
          </a:p>
          <a:p>
            <a:pPr marL="1038225" lvl="4" indent="0">
              <a:spcBef>
                <a:spcPts val="600"/>
              </a:spcBef>
              <a:spcAft>
                <a:spcPts val="600"/>
              </a:spcAft>
              <a:buNone/>
            </a:pPr>
            <a:endParaRPr lang="en-US" sz="1600" dirty="0" smtClean="0"/>
          </a:p>
          <a:p>
            <a:pPr marL="231775" lvl="1">
              <a:spcBef>
                <a:spcPts val="600"/>
              </a:spcBef>
              <a:spcAft>
                <a:spcPts val="600"/>
              </a:spcAft>
            </a:pPr>
            <a:r>
              <a:rPr lang="en-US" sz="2000" b="1" dirty="0" smtClean="0"/>
              <a:t>Group by Designated Agent for AAS/ITS Hybrid</a:t>
            </a:r>
            <a:endParaRPr lang="en-US" sz="1600" dirty="0" smtClean="0"/>
          </a:p>
          <a:p>
            <a:pPr marL="577850" lvl="2">
              <a:spcBef>
                <a:spcPts val="600"/>
              </a:spcBef>
              <a:spcAft>
                <a:spcPts val="600"/>
              </a:spcAft>
            </a:pPr>
            <a:r>
              <a:rPr lang="en-US" sz="1600" dirty="0" smtClean="0"/>
              <a:t>NOTE: </a:t>
            </a:r>
            <a:r>
              <a:rPr lang="en-US" sz="1600" b="1" u="sng" dirty="0" smtClean="0"/>
              <a:t>AAS/ITS Hybrid Business Lines do NOT group by Designated Agent</a:t>
            </a:r>
          </a:p>
          <a:p>
            <a:pPr marL="923925" lvl="3">
              <a:spcBef>
                <a:spcPts val="600"/>
              </a:spcBef>
              <a:spcAft>
                <a:spcPts val="600"/>
              </a:spcAft>
            </a:pPr>
            <a:r>
              <a:rPr lang="en-US" sz="1600" b="1" u="sng" dirty="0" smtClean="0"/>
              <a:t>One </a:t>
            </a:r>
            <a:r>
              <a:rPr lang="en-US" sz="1600" b="1" u="sng" dirty="0" smtClean="0"/>
              <a:t>billing record per </a:t>
            </a:r>
            <a:r>
              <a:rPr lang="en-US" sz="1600" b="1" u="sng" dirty="0"/>
              <a:t>statement</a:t>
            </a:r>
            <a:r>
              <a:rPr lang="en-US" sz="1600" dirty="0"/>
              <a:t>, even if the </a:t>
            </a:r>
            <a:r>
              <a:rPr lang="en-US" sz="1600" smtClean="0"/>
              <a:t>billing records share </a:t>
            </a:r>
            <a:r>
              <a:rPr lang="en-US" sz="1600" dirty="0"/>
              <a:t>the same </a:t>
            </a:r>
            <a:r>
              <a:rPr lang="en-US" sz="1600" dirty="0" smtClean="0"/>
              <a:t>Designated Agent</a:t>
            </a:r>
            <a:endParaRPr lang="en-US" sz="1600" dirty="0"/>
          </a:p>
          <a:p>
            <a:pPr marL="346075" lvl="1" indent="0">
              <a:spcBef>
                <a:spcPts val="480"/>
              </a:spcBef>
              <a:spcAft>
                <a:spcPts val="600"/>
              </a:spcAft>
              <a:buNone/>
            </a:pPr>
            <a:endParaRPr lang="en-US" sz="1600" dirty="0" smtClean="0"/>
          </a:p>
          <a:p>
            <a:endParaRPr lang="en-US" dirty="0"/>
          </a:p>
        </p:txBody>
      </p:sp>
      <p:sp>
        <p:nvSpPr>
          <p:cNvPr id="6" name="Slide Number Placeholder 5"/>
          <p:cNvSpPr>
            <a:spLocks noGrp="1"/>
          </p:cNvSpPr>
          <p:nvPr>
            <p:ph type="sldNum" sz="quarter" idx="11"/>
          </p:nvPr>
        </p:nvSpPr>
        <p:spPr>
          <a:prstGeom prst="rect">
            <a:avLst/>
          </a:prstGeom>
        </p:spPr>
        <p:txBody>
          <a:bodyPr/>
          <a:lstStyle/>
          <a:p>
            <a:fld id="{525A3C56-E491-49B2-93F3-63532DF516BC}" type="slidenum">
              <a:rPr lang="en-US" smtClean="0">
                <a:solidFill>
                  <a:srgbClr val="000000"/>
                </a:solidFill>
              </a:rPr>
              <a:pPr/>
              <a:t>200</a:t>
            </a:fld>
            <a:endParaRPr lang="en-US" dirty="0">
              <a:solidFill>
                <a:srgbClr val="000000"/>
              </a:solidFill>
            </a:endParaRPr>
          </a:p>
        </p:txBody>
      </p:sp>
      <p:sp>
        <p:nvSpPr>
          <p:cNvPr id="4" name="Footer Placeholder 3"/>
          <p:cNvSpPr>
            <a:spLocks noGrp="1"/>
          </p:cNvSpPr>
          <p:nvPr>
            <p:ph type="ftr" sz="quarter" idx="10"/>
          </p:nvPr>
        </p:nvSpPr>
        <p:spPr/>
        <p:txBody>
          <a:bodyPr/>
          <a:lstStyle/>
          <a:p>
            <a:pPr>
              <a:defRPr/>
            </a:pPr>
            <a:r>
              <a:rPr lang="en-US" dirty="0" smtClean="0">
                <a:solidFill>
                  <a:srgbClr val="000000"/>
                </a:solidFill>
              </a:rPr>
              <a:t>CGI Federal Proprietary and Confidential</a:t>
            </a:r>
            <a:endParaRPr lang="en-US" dirty="0">
              <a:solidFill>
                <a:srgbClr val="000000"/>
              </a:solidFill>
            </a:endParaRPr>
          </a:p>
        </p:txBody>
      </p:sp>
    </p:spTree>
    <p:extLst>
      <p:ext uri="{BB962C8B-B14F-4D97-AF65-F5344CB8AC3E}">
        <p14:creationId xmlns:p14="http://schemas.microsoft.com/office/powerpoint/2010/main" val="2655624497"/>
      </p:ext>
    </p:extLst>
  </p:cSld>
  <p:clrMapOvr>
    <a:masterClrMapping/>
  </p:clrMapOvr>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Title 1"/>
          <p:cNvSpPr>
            <a:spLocks noGrp="1"/>
          </p:cNvSpPr>
          <p:nvPr>
            <p:ph type="title"/>
          </p:nvPr>
        </p:nvSpPr>
        <p:spPr>
          <a:xfrm>
            <a:off x="455613" y="331788"/>
            <a:ext cx="8688387" cy="563562"/>
          </a:xfrm>
        </p:spPr>
        <p:txBody>
          <a:bodyPr/>
          <a:lstStyle/>
          <a:p>
            <a:r>
              <a:rPr lang="en-US" dirty="0" smtClean="0"/>
              <a:t/>
            </a:r>
            <a:br>
              <a:rPr lang="en-US" dirty="0" smtClean="0"/>
            </a:br>
            <a:r>
              <a:rPr lang="en-US" dirty="0" smtClean="0"/>
              <a:t>Billing Document – IPAC – Header</a:t>
            </a:r>
            <a:br>
              <a:rPr lang="en-US" dirty="0" smtClean="0"/>
            </a:br>
            <a:r>
              <a:rPr lang="en-US" dirty="0" smtClean="0"/>
              <a:t>Inter-Agency Transfer</a:t>
            </a:r>
          </a:p>
        </p:txBody>
      </p:sp>
      <p:sp>
        <p:nvSpPr>
          <p:cNvPr id="96259" name="Footer Placeholder 3"/>
          <p:cNvSpPr>
            <a:spLocks noGrp="1"/>
          </p:cNvSpPr>
          <p:nvPr>
            <p:ph type="ftr" sz="quarter" idx="10"/>
          </p:nvPr>
        </p:nvSpPr>
        <p:spPr>
          <a:noFill/>
        </p:spPr>
        <p:txBody>
          <a:bodyPr/>
          <a:lstStyle/>
          <a:p>
            <a:r>
              <a:rPr lang="en-US" dirty="0" smtClean="0"/>
              <a:t>CGI Federal Proprietary and Confidential</a:t>
            </a:r>
          </a:p>
        </p:txBody>
      </p:sp>
      <p:sp>
        <p:nvSpPr>
          <p:cNvPr id="96260" name="Slide Number Placeholder 4"/>
          <p:cNvSpPr>
            <a:spLocks noGrp="1"/>
          </p:cNvSpPr>
          <p:nvPr>
            <p:ph type="sldNum" sz="quarter" idx="11"/>
          </p:nvPr>
        </p:nvSpPr>
        <p:spPr>
          <a:noFill/>
        </p:spPr>
        <p:txBody>
          <a:bodyPr/>
          <a:lstStyle/>
          <a:p>
            <a:fld id="{FADF17A5-ECB9-4DF8-B14D-C0C29C22F147}" type="slidenum">
              <a:rPr lang="en-US" smtClean="0"/>
              <a:pPr/>
              <a:t>201</a:t>
            </a:fld>
            <a:endParaRPr lang="en-US" dirty="0" smtClean="0"/>
          </a:p>
        </p:txBody>
      </p:sp>
      <p:sp>
        <p:nvSpPr>
          <p:cNvPr id="96261" name="Content Placeholder 5"/>
          <p:cNvSpPr>
            <a:spLocks noGrp="1"/>
          </p:cNvSpPr>
          <p:nvPr>
            <p:ph idx="1"/>
          </p:nvPr>
        </p:nvSpPr>
        <p:spPr>
          <a:xfrm>
            <a:off x="628650" y="1330035"/>
            <a:ext cx="8328025" cy="2639292"/>
          </a:xfrm>
        </p:spPr>
        <p:txBody>
          <a:bodyPr/>
          <a:lstStyle/>
          <a:p>
            <a:r>
              <a:rPr lang="en-US" sz="2000" dirty="0" smtClean="0"/>
              <a:t>IPAC Bills are designated for IPAC via the following:</a:t>
            </a:r>
          </a:p>
          <a:p>
            <a:pPr marL="688975" lvl="1" indent="-342900">
              <a:buFont typeface="+mj-lt"/>
              <a:buAutoNum type="arabicPeriod"/>
            </a:pPr>
            <a:r>
              <a:rPr lang="en-US" sz="1800" dirty="0" smtClean="0"/>
              <a:t>BD Header </a:t>
            </a:r>
            <a:r>
              <a:rPr lang="en-US" sz="1800" b="1" u="sng" dirty="0" smtClean="0"/>
              <a:t>Interagency Transfer Flag</a:t>
            </a:r>
            <a:r>
              <a:rPr lang="en-US" sz="1800" dirty="0" smtClean="0"/>
              <a:t> = checked (true)</a:t>
            </a:r>
          </a:p>
          <a:p>
            <a:pPr marL="688975" lvl="1" indent="-342900">
              <a:buFont typeface="+mj-lt"/>
              <a:buAutoNum type="arabicPeriod"/>
            </a:pPr>
            <a:r>
              <a:rPr lang="en-US" sz="1800" dirty="0" smtClean="0"/>
              <a:t>BD Header </a:t>
            </a:r>
            <a:r>
              <a:rPr lang="en-US" sz="1800" b="1" u="sng" dirty="0" smtClean="0"/>
              <a:t>Type of Transfer</a:t>
            </a:r>
            <a:r>
              <a:rPr lang="en-US" sz="1800" dirty="0" smtClean="0"/>
              <a:t> = IPAC</a:t>
            </a:r>
            <a:endParaRPr lang="en-US" sz="2200" dirty="0" smtClean="0"/>
          </a:p>
          <a:p>
            <a:endParaRPr lang="en-US" sz="1000" dirty="0" smtClean="0"/>
          </a:p>
          <a:p>
            <a:r>
              <a:rPr lang="en-US" sz="2000" dirty="0" smtClean="0"/>
              <a:t>Interagency flag, Type of Transfer, Use Statement Flag, IPAC Article Qty are defaulted when IPAC Document Type is selected</a:t>
            </a:r>
          </a:p>
          <a:p>
            <a:endParaRPr lang="en-US" sz="2800" dirty="0" smtClean="0"/>
          </a:p>
          <a:p>
            <a:pPr>
              <a:buFont typeface="Wingdings" pitchFamily="2" charset="2"/>
              <a:buNone/>
            </a:pPr>
            <a:endParaRPr lang="en-US" sz="2800" dirty="0" smtClean="0"/>
          </a:p>
        </p:txBody>
      </p:sp>
      <p:pic>
        <p:nvPicPr>
          <p:cNvPr id="7" name="Picture 6"/>
          <p:cNvPicPr/>
          <p:nvPr/>
        </p:nvPicPr>
        <p:blipFill>
          <a:blip r:embed="rId3" cstate="print"/>
          <a:srcRect/>
          <a:stretch>
            <a:fillRect/>
          </a:stretch>
        </p:blipFill>
        <p:spPr bwMode="auto">
          <a:xfrm>
            <a:off x="1353724" y="3462924"/>
            <a:ext cx="6889296" cy="2084388"/>
          </a:xfrm>
          <a:prstGeom prst="rect">
            <a:avLst/>
          </a:prstGeom>
          <a:noFill/>
          <a:ln w="31750">
            <a:solidFill>
              <a:schemeClr val="tx1"/>
            </a:solidFill>
            <a:miter lim="800000"/>
            <a:headEnd/>
            <a:tailEnd/>
          </a:ln>
        </p:spPr>
      </p:pic>
      <p:sp>
        <p:nvSpPr>
          <p:cNvPr id="8" name="Rectangle 7"/>
          <p:cNvSpPr/>
          <p:nvPr/>
        </p:nvSpPr>
        <p:spPr bwMode="auto">
          <a:xfrm>
            <a:off x="1497000" y="3920833"/>
            <a:ext cx="2089348" cy="223656"/>
          </a:xfrm>
          <a:prstGeom prst="rect">
            <a:avLst/>
          </a:prstGeom>
          <a:noFill/>
          <a:ln w="28575"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9" name="Rectangle 8"/>
          <p:cNvSpPr/>
          <p:nvPr/>
        </p:nvSpPr>
        <p:spPr bwMode="auto">
          <a:xfrm>
            <a:off x="1495025" y="3693233"/>
            <a:ext cx="2089348" cy="223656"/>
          </a:xfrm>
          <a:prstGeom prst="rect">
            <a:avLst/>
          </a:prstGeom>
          <a:noFill/>
          <a:ln w="28575"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10" name="Rectangle 9"/>
          <p:cNvSpPr/>
          <p:nvPr/>
        </p:nvSpPr>
        <p:spPr bwMode="auto">
          <a:xfrm>
            <a:off x="4380723" y="3914909"/>
            <a:ext cx="3718247" cy="229579"/>
          </a:xfrm>
          <a:prstGeom prst="rect">
            <a:avLst/>
          </a:prstGeom>
          <a:noFill/>
          <a:ln w="28575"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Tree>
    <p:extLst>
      <p:ext uri="{BB962C8B-B14F-4D97-AF65-F5344CB8AC3E}">
        <p14:creationId xmlns:p14="http://schemas.microsoft.com/office/powerpoint/2010/main" val="2418335645"/>
      </p:ext>
    </p:extLst>
  </p:cSld>
  <p:clrMapOvr>
    <a:masterClrMapping/>
  </p:clrMapOvr>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4988" y="70538"/>
            <a:ext cx="7381875" cy="974498"/>
          </a:xfrm>
        </p:spPr>
        <p:txBody>
          <a:bodyPr/>
          <a:lstStyle/>
          <a:p>
            <a:r>
              <a:rPr lang="en-US" dirty="0" smtClean="0"/>
              <a:t>Billing Document – IPAC</a:t>
            </a:r>
            <a:r>
              <a:rPr lang="en-US" dirty="0"/>
              <a:t> </a:t>
            </a:r>
            <a:r>
              <a:rPr lang="en-US" dirty="0" smtClean="0"/>
              <a:t>– Accounting Line</a:t>
            </a:r>
            <a:br>
              <a:rPr lang="en-US" dirty="0" smtClean="0"/>
            </a:br>
            <a:r>
              <a:rPr lang="en-US" dirty="0" smtClean="0"/>
              <a:t>Inter-Agency Transfer</a:t>
            </a:r>
            <a:endParaRPr lang="en-US" dirty="0"/>
          </a:p>
        </p:txBody>
      </p:sp>
      <p:sp>
        <p:nvSpPr>
          <p:cNvPr id="4" name="Footer Placeholder 3"/>
          <p:cNvSpPr>
            <a:spLocks noGrp="1"/>
          </p:cNvSpPr>
          <p:nvPr>
            <p:ph type="ftr" sz="quarter" idx="10"/>
          </p:nvPr>
        </p:nvSpPr>
        <p:spPr/>
        <p:txBody>
          <a:bodyPr/>
          <a:lstStyle/>
          <a:p>
            <a:pPr>
              <a:defRPr/>
            </a:pPr>
            <a:r>
              <a:rPr lang="en-US" dirty="0" smtClean="0"/>
              <a:t>CGI Federal Proprietary and Confidential</a:t>
            </a:r>
            <a:endParaRPr lang="en-US" dirty="0"/>
          </a:p>
        </p:txBody>
      </p:sp>
      <p:sp>
        <p:nvSpPr>
          <p:cNvPr id="5" name="Slide Number Placeholder 4"/>
          <p:cNvSpPr>
            <a:spLocks noGrp="1"/>
          </p:cNvSpPr>
          <p:nvPr>
            <p:ph type="sldNum" sz="quarter" idx="11"/>
          </p:nvPr>
        </p:nvSpPr>
        <p:spPr/>
        <p:txBody>
          <a:bodyPr/>
          <a:lstStyle/>
          <a:p>
            <a:pPr>
              <a:defRPr/>
            </a:pPr>
            <a:fld id="{215F2CEC-58A8-492B-AD0D-C2BF1A7F0D89}" type="slidenum">
              <a:rPr lang="en-US" smtClean="0"/>
              <a:pPr>
                <a:defRPr/>
              </a:pPr>
              <a:t>202</a:t>
            </a:fld>
            <a:endParaRPr lang="en-US" dirty="0"/>
          </a:p>
        </p:txBody>
      </p:sp>
      <p:pic>
        <p:nvPicPr>
          <p:cNvPr id="819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9278" y="1282845"/>
            <a:ext cx="8634722" cy="4726077"/>
          </a:xfrm>
          <a:prstGeom prst="rect">
            <a:avLst/>
          </a:prstGeom>
          <a:noFill/>
          <a:ln w="3175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1711646945"/>
      </p:ext>
    </p:extLst>
  </p:cSld>
  <p:clrMapOvr>
    <a:masterClrMapping/>
  </p:clrMapOvr>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Title 1"/>
          <p:cNvSpPr>
            <a:spLocks noGrp="1"/>
          </p:cNvSpPr>
          <p:nvPr>
            <p:ph type="title"/>
          </p:nvPr>
        </p:nvSpPr>
        <p:spPr/>
        <p:txBody>
          <a:bodyPr/>
          <a:lstStyle/>
          <a:p>
            <a:r>
              <a:rPr lang="en-US" dirty="0" smtClean="0"/>
              <a:t>Billing Document – IPAC  – Accounting Line</a:t>
            </a:r>
            <a:br>
              <a:rPr lang="en-US" dirty="0" smtClean="0"/>
            </a:br>
            <a:r>
              <a:rPr lang="en-US" dirty="0" smtClean="0"/>
              <a:t>Article</a:t>
            </a:r>
          </a:p>
        </p:txBody>
      </p:sp>
      <p:sp>
        <p:nvSpPr>
          <p:cNvPr id="87043" name="Footer Placeholder 3"/>
          <p:cNvSpPr>
            <a:spLocks noGrp="1"/>
          </p:cNvSpPr>
          <p:nvPr>
            <p:ph type="ftr" sz="quarter" idx="10"/>
          </p:nvPr>
        </p:nvSpPr>
        <p:spPr>
          <a:noFill/>
        </p:spPr>
        <p:txBody>
          <a:bodyPr/>
          <a:lstStyle/>
          <a:p>
            <a:r>
              <a:rPr lang="en-US" dirty="0" smtClean="0"/>
              <a:t>CGI Federal Proprietary and Confidential</a:t>
            </a:r>
          </a:p>
        </p:txBody>
      </p:sp>
      <p:sp>
        <p:nvSpPr>
          <p:cNvPr id="87044" name="Slide Number Placeholder 4"/>
          <p:cNvSpPr>
            <a:spLocks noGrp="1"/>
          </p:cNvSpPr>
          <p:nvPr>
            <p:ph type="sldNum" sz="quarter" idx="11"/>
          </p:nvPr>
        </p:nvSpPr>
        <p:spPr>
          <a:noFill/>
        </p:spPr>
        <p:txBody>
          <a:bodyPr/>
          <a:lstStyle/>
          <a:p>
            <a:fld id="{8D1FED25-F284-463D-B8E5-AF60CD50C896}" type="slidenum">
              <a:rPr lang="en-US" smtClean="0"/>
              <a:pPr/>
              <a:t>203</a:t>
            </a:fld>
            <a:endParaRPr lang="en-US" dirty="0" smtClean="0"/>
          </a:p>
        </p:txBody>
      </p:sp>
      <p:pic>
        <p:nvPicPr>
          <p:cNvPr id="1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0139" y="1182762"/>
            <a:ext cx="8713861" cy="4441861"/>
          </a:xfrm>
          <a:prstGeom prst="rect">
            <a:avLst/>
          </a:prstGeom>
          <a:noFill/>
          <a:ln w="31750">
            <a:solidFill>
              <a:schemeClr val="tx1"/>
            </a:solidFill>
            <a:miter lim="800000"/>
            <a:headEnd/>
            <a:tailEnd/>
          </a:ln>
          <a:effectLst/>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831040768"/>
      </p:ext>
    </p:extLst>
  </p:cSld>
  <p:clrMapOvr>
    <a:masterClrMapping/>
  </p:clrMapOvr>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Title 1"/>
          <p:cNvSpPr>
            <a:spLocks noGrp="1"/>
          </p:cNvSpPr>
          <p:nvPr>
            <p:ph type="title"/>
          </p:nvPr>
        </p:nvSpPr>
        <p:spPr>
          <a:xfrm>
            <a:off x="455613" y="109538"/>
            <a:ext cx="8197850" cy="785812"/>
          </a:xfrm>
        </p:spPr>
        <p:txBody>
          <a:bodyPr/>
          <a:lstStyle/>
          <a:p>
            <a:r>
              <a:rPr lang="en-US" dirty="0" smtClean="0"/>
              <a:t>IPAC DBE Detail</a:t>
            </a:r>
          </a:p>
        </p:txBody>
      </p:sp>
      <p:sp>
        <p:nvSpPr>
          <p:cNvPr id="95235" name="Content Placeholder 2"/>
          <p:cNvSpPr>
            <a:spLocks noGrp="1"/>
          </p:cNvSpPr>
          <p:nvPr>
            <p:ph idx="1"/>
          </p:nvPr>
        </p:nvSpPr>
        <p:spPr>
          <a:xfrm>
            <a:off x="373063" y="1412887"/>
            <a:ext cx="8770937" cy="4979987"/>
          </a:xfrm>
        </p:spPr>
        <p:txBody>
          <a:bodyPr/>
          <a:lstStyle/>
          <a:p>
            <a:pPr>
              <a:spcBef>
                <a:spcPts val="300"/>
              </a:spcBef>
              <a:spcAft>
                <a:spcPts val="300"/>
              </a:spcAft>
            </a:pPr>
            <a:r>
              <a:rPr lang="en-US" sz="1800" dirty="0"/>
              <a:t>GSA IPAC billing is performed at the </a:t>
            </a:r>
            <a:r>
              <a:rPr lang="en-US" sz="1800" u="sng" dirty="0"/>
              <a:t>DBR level </a:t>
            </a:r>
            <a:r>
              <a:rPr lang="en-US" sz="1800" dirty="0" smtClean="0"/>
              <a:t>(vs. </a:t>
            </a:r>
            <a:r>
              <a:rPr lang="en-US" sz="1800" dirty="0"/>
              <a:t>the accounting line level) when the IPAC Article Qty/Unit Price Indicator is set to "</a:t>
            </a:r>
            <a:r>
              <a:rPr lang="en-US" sz="1800" b="1" u="sng" dirty="0"/>
              <a:t>Use DBE </a:t>
            </a:r>
            <a:r>
              <a:rPr lang="en-US" sz="1800" b="1" u="sng" dirty="0" smtClean="0"/>
              <a:t>Detail</a:t>
            </a:r>
            <a:r>
              <a:rPr lang="en-US" sz="1800" dirty="0" smtClean="0"/>
              <a:t>”</a:t>
            </a:r>
            <a:endParaRPr lang="en-US" sz="1000" b="1" u="sng" dirty="0" smtClean="0"/>
          </a:p>
          <a:p>
            <a:pPr lvl="1">
              <a:spcBef>
                <a:spcPts val="300"/>
              </a:spcBef>
              <a:spcAft>
                <a:spcPts val="300"/>
              </a:spcAft>
            </a:pPr>
            <a:endParaRPr lang="en-US" sz="1000" b="1" u="sng" dirty="0" smtClean="0"/>
          </a:p>
          <a:p>
            <a:pPr lvl="1">
              <a:spcBef>
                <a:spcPts val="300"/>
              </a:spcBef>
              <a:spcAft>
                <a:spcPts val="300"/>
              </a:spcAft>
            </a:pPr>
            <a:endParaRPr lang="en-US" sz="1000" b="1" u="sng" dirty="0"/>
          </a:p>
          <a:p>
            <a:pPr lvl="1">
              <a:spcBef>
                <a:spcPts val="300"/>
              </a:spcBef>
              <a:spcAft>
                <a:spcPts val="300"/>
              </a:spcAft>
            </a:pPr>
            <a:endParaRPr lang="en-US" sz="1000" b="1" u="sng" dirty="0" smtClean="0"/>
          </a:p>
          <a:p>
            <a:pPr lvl="1">
              <a:spcBef>
                <a:spcPts val="300"/>
              </a:spcBef>
              <a:spcAft>
                <a:spcPts val="300"/>
              </a:spcAft>
            </a:pPr>
            <a:r>
              <a:rPr lang="en-US" sz="1800" dirty="0" smtClean="0"/>
              <a:t>Use DBE Detail - DBR level billing</a:t>
            </a:r>
          </a:p>
          <a:p>
            <a:pPr lvl="2">
              <a:spcBef>
                <a:spcPts val="300"/>
              </a:spcBef>
              <a:spcAft>
                <a:spcPts val="300"/>
              </a:spcAft>
            </a:pPr>
            <a:r>
              <a:rPr lang="en-US" sz="1600" dirty="0" smtClean="0"/>
              <a:t>Used by </a:t>
            </a:r>
            <a:r>
              <a:rPr lang="en-US" sz="1600" u="sng" dirty="0" smtClean="0"/>
              <a:t>AAS/ITS/Telecom/WAN</a:t>
            </a:r>
            <a:r>
              <a:rPr lang="en-US" sz="1600" dirty="0" smtClean="0"/>
              <a:t> to send detail billing information to the customer via IPAC</a:t>
            </a:r>
          </a:p>
          <a:p>
            <a:pPr lvl="3">
              <a:spcBef>
                <a:spcPts val="300"/>
              </a:spcBef>
              <a:spcAft>
                <a:spcPts val="300"/>
              </a:spcAft>
            </a:pPr>
            <a:r>
              <a:rPr lang="en-US" sz="1600" dirty="0" smtClean="0"/>
              <a:t>Used to send information </a:t>
            </a:r>
            <a:r>
              <a:rPr lang="en-US" sz="1600" u="sng" dirty="0" smtClean="0"/>
              <a:t>in the IPAC file</a:t>
            </a:r>
            <a:r>
              <a:rPr lang="en-US" sz="1600" dirty="0" smtClean="0"/>
              <a:t> from </a:t>
            </a:r>
            <a:r>
              <a:rPr lang="en-US" sz="1600" b="1" u="sng" dirty="0" smtClean="0"/>
              <a:t>a lower level than the Article/ accounting line</a:t>
            </a:r>
            <a:r>
              <a:rPr lang="en-US" sz="1600" dirty="0" smtClean="0"/>
              <a:t> (such as GSA Order Number)</a:t>
            </a:r>
          </a:p>
          <a:p>
            <a:pPr lvl="2">
              <a:spcBef>
                <a:spcPts val="300"/>
              </a:spcBef>
              <a:spcAft>
                <a:spcPts val="300"/>
              </a:spcAft>
            </a:pPr>
            <a:endParaRPr lang="en-US" sz="1600" dirty="0" smtClean="0"/>
          </a:p>
          <a:p>
            <a:pPr lvl="2">
              <a:spcBef>
                <a:spcPts val="300"/>
              </a:spcBef>
              <a:spcAft>
                <a:spcPts val="300"/>
              </a:spcAft>
            </a:pPr>
            <a:r>
              <a:rPr lang="en-US" sz="1600" dirty="0" smtClean="0"/>
              <a:t>IPAC DBE Detail records:</a:t>
            </a:r>
          </a:p>
          <a:p>
            <a:pPr lvl="3">
              <a:spcBef>
                <a:spcPts val="300"/>
              </a:spcBef>
              <a:spcAft>
                <a:spcPts val="300"/>
              </a:spcAft>
            </a:pPr>
            <a:r>
              <a:rPr lang="en-US" sz="1600" dirty="0" smtClean="0"/>
              <a:t>Different from the Detail Billing Records associated with the BD accounting line</a:t>
            </a:r>
          </a:p>
          <a:p>
            <a:pPr lvl="3">
              <a:spcBef>
                <a:spcPts val="300"/>
              </a:spcBef>
              <a:spcAft>
                <a:spcPts val="300"/>
              </a:spcAft>
            </a:pPr>
            <a:r>
              <a:rPr lang="en-US" sz="1600" u="sng" dirty="0" smtClean="0"/>
              <a:t>Only visible from the IPAC Transaction Query</a:t>
            </a:r>
            <a:r>
              <a:rPr lang="en-US" sz="1600" dirty="0" smtClean="0"/>
              <a:t> </a:t>
            </a:r>
          </a:p>
          <a:p>
            <a:pPr lvl="1">
              <a:spcBef>
                <a:spcPts val="300"/>
              </a:spcBef>
              <a:spcAft>
                <a:spcPts val="300"/>
              </a:spcAft>
            </a:pPr>
            <a:endParaRPr lang="en-US" sz="1000" b="1" u="sng" dirty="0" smtClean="0"/>
          </a:p>
          <a:p>
            <a:endParaRPr lang="en-US" sz="1600" dirty="0" smtClean="0"/>
          </a:p>
        </p:txBody>
      </p:sp>
      <p:sp>
        <p:nvSpPr>
          <p:cNvPr id="109572" name="Footer Placeholder 3"/>
          <p:cNvSpPr>
            <a:spLocks noGrp="1"/>
          </p:cNvSpPr>
          <p:nvPr>
            <p:ph type="ftr" sz="quarter" idx="10"/>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r>
              <a:rPr lang="en-US" dirty="0" smtClean="0">
                <a:solidFill>
                  <a:srgbClr val="000000"/>
                </a:solidFill>
              </a:rPr>
              <a:t>CGI Federal Proprietary and Confidential</a:t>
            </a:r>
          </a:p>
        </p:txBody>
      </p:sp>
      <p:sp>
        <p:nvSpPr>
          <p:cNvPr id="109573" name="Slide Number Placeholder 4"/>
          <p:cNvSpPr>
            <a:spLocks noGrp="1"/>
          </p:cNvSpPr>
          <p:nvPr>
            <p:ph type="sldNum" sz="quarter" idx="11"/>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fld id="{D33F0847-8FBA-45B8-A32A-49E56F840927}" type="slidenum">
              <a:rPr lang="en-US" smtClean="0">
                <a:solidFill>
                  <a:srgbClr val="000000"/>
                </a:solidFill>
              </a:rPr>
              <a:pPr eaLnBrk="1" hangingPunct="1">
                <a:defRPr/>
              </a:pPr>
              <a:t>204</a:t>
            </a:fld>
            <a:endParaRPr lang="en-US" dirty="0" smtClean="0">
              <a:solidFill>
                <a:srgbClr val="000000"/>
              </a:solidFill>
            </a:endParaRPr>
          </a:p>
        </p:txBody>
      </p:sp>
      <p:pic>
        <p:nvPicPr>
          <p:cNvPr id="6" name="Picture 4"/>
          <p:cNvPicPr>
            <a:picLocks noChangeAspect="1" noChangeArrowheads="1"/>
          </p:cNvPicPr>
          <p:nvPr/>
        </p:nvPicPr>
        <p:blipFill>
          <a:blip r:embed="rId3" cstate="print"/>
          <a:srcRect/>
          <a:stretch>
            <a:fillRect/>
          </a:stretch>
        </p:blipFill>
        <p:spPr bwMode="auto">
          <a:xfrm>
            <a:off x="1901173" y="2178036"/>
            <a:ext cx="4745536" cy="287286"/>
          </a:xfrm>
          <a:prstGeom prst="rect">
            <a:avLst/>
          </a:prstGeom>
          <a:noFill/>
          <a:ln w="31750">
            <a:solidFill>
              <a:schemeClr val="tx1"/>
            </a:solidFill>
            <a:miter lim="800000"/>
            <a:headEnd/>
            <a:tailEnd/>
          </a:ln>
        </p:spPr>
      </p:pic>
    </p:spTree>
    <p:extLst>
      <p:ext uri="{BB962C8B-B14F-4D97-AF65-F5344CB8AC3E}">
        <p14:creationId xmlns:p14="http://schemas.microsoft.com/office/powerpoint/2010/main" val="24815924"/>
      </p:ext>
    </p:extLst>
  </p:cSld>
  <p:clrMapOvr>
    <a:masterClrMapping/>
  </p:clrMapOvr>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IPAC </a:t>
            </a:r>
            <a:r>
              <a:rPr lang="en-US" dirty="0" smtClean="0"/>
              <a:t>Statement Structure</a:t>
            </a:r>
            <a:endParaRPr lang="en-US" dirty="0"/>
          </a:p>
        </p:txBody>
      </p:sp>
      <p:sp>
        <p:nvSpPr>
          <p:cNvPr id="4" name="Footer Placeholder 3"/>
          <p:cNvSpPr>
            <a:spLocks noGrp="1"/>
          </p:cNvSpPr>
          <p:nvPr>
            <p:ph type="ftr" sz="quarter" idx="10"/>
          </p:nvPr>
        </p:nvSpPr>
        <p:spPr/>
        <p:txBody>
          <a:bodyPr/>
          <a:lstStyle/>
          <a:p>
            <a:pPr>
              <a:defRPr/>
            </a:pPr>
            <a:r>
              <a:rPr lang="en-US" dirty="0" smtClean="0"/>
              <a:t>CGI Federal Proprietary and Confidential</a:t>
            </a:r>
            <a:endParaRPr lang="en-US" dirty="0"/>
          </a:p>
        </p:txBody>
      </p:sp>
      <p:sp>
        <p:nvSpPr>
          <p:cNvPr id="5" name="Slide Number Placeholder 4"/>
          <p:cNvSpPr>
            <a:spLocks noGrp="1"/>
          </p:cNvSpPr>
          <p:nvPr>
            <p:ph type="sldNum" sz="quarter" idx="11"/>
          </p:nvPr>
        </p:nvSpPr>
        <p:spPr/>
        <p:txBody>
          <a:bodyPr/>
          <a:lstStyle/>
          <a:p>
            <a:pPr>
              <a:defRPr/>
            </a:pPr>
            <a:fld id="{4EDCA422-FC28-491A-B4EC-C3FACFB2D33D}" type="slidenum">
              <a:rPr lang="en-US" smtClean="0"/>
              <a:pPr>
                <a:defRPr/>
              </a:pPr>
              <a:t>205</a:t>
            </a:fld>
            <a:endParaRPr lang="en-US" dirty="0"/>
          </a:p>
        </p:txBody>
      </p:sp>
      <p:graphicFrame>
        <p:nvGraphicFramePr>
          <p:cNvPr id="6" name="Object 5"/>
          <p:cNvGraphicFramePr>
            <a:graphicFrameLocks noChangeAspect="1"/>
          </p:cNvGraphicFramePr>
          <p:nvPr>
            <p:extLst>
              <p:ext uri="{D42A27DB-BD31-4B8C-83A1-F6EECF244321}">
                <p14:modId xmlns:p14="http://schemas.microsoft.com/office/powerpoint/2010/main" val="2711085317"/>
              </p:ext>
            </p:extLst>
          </p:nvPr>
        </p:nvGraphicFramePr>
        <p:xfrm>
          <a:off x="514350" y="1676400"/>
          <a:ext cx="8629650" cy="4365625"/>
        </p:xfrm>
        <a:graphic>
          <a:graphicData uri="http://schemas.openxmlformats.org/presentationml/2006/ole">
            <mc:AlternateContent xmlns:mc="http://schemas.openxmlformats.org/markup-compatibility/2006">
              <mc:Choice xmlns:v="urn:schemas-microsoft-com:vml" Requires="v">
                <p:oleObj spid="_x0000_s9476" name="Visio" r:id="rId3" imgW="9055126" imgH="4365090" progId="Visio.Drawing.11">
                  <p:embed/>
                </p:oleObj>
              </mc:Choice>
              <mc:Fallback>
                <p:oleObj name="Visio" r:id="rId3" imgW="9055126" imgH="4365090"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4350" y="1676400"/>
                        <a:ext cx="8629650" cy="4365625"/>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2437168612"/>
      </p:ext>
    </p:extLst>
  </p:cSld>
  <p:clrMapOvr>
    <a:masterClrMapping/>
  </p:clrMapOvr>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613" y="331788"/>
            <a:ext cx="8391504" cy="563562"/>
          </a:xfrm>
        </p:spPr>
        <p:txBody>
          <a:bodyPr/>
          <a:lstStyle/>
          <a:p>
            <a:r>
              <a:rPr lang="en-US" dirty="0"/>
              <a:t>Billing Document – </a:t>
            </a:r>
            <a:r>
              <a:rPr lang="en-US" dirty="0" smtClean="0"/>
              <a:t>IPAC </a:t>
            </a:r>
            <a:r>
              <a:rPr lang="en-US" dirty="0"/>
              <a:t>– Document Types</a:t>
            </a:r>
          </a:p>
        </p:txBody>
      </p:sp>
      <p:sp>
        <p:nvSpPr>
          <p:cNvPr id="3" name="Content Placeholder 2"/>
          <p:cNvSpPr>
            <a:spLocks noGrp="1"/>
          </p:cNvSpPr>
          <p:nvPr>
            <p:ph idx="1"/>
          </p:nvPr>
        </p:nvSpPr>
        <p:spPr>
          <a:xfrm>
            <a:off x="712788" y="1270660"/>
            <a:ext cx="8229600" cy="4863440"/>
          </a:xfrm>
        </p:spPr>
        <p:txBody>
          <a:bodyPr/>
          <a:lstStyle/>
          <a:p>
            <a:pPr marL="0" indent="0">
              <a:buNone/>
            </a:pPr>
            <a:r>
              <a:rPr lang="en-US" sz="2400" dirty="0" smtClean="0"/>
              <a:t>Billing Vehicle: Standard DBR</a:t>
            </a:r>
            <a:endParaRPr lang="en-US" sz="2400" dirty="0"/>
          </a:p>
        </p:txBody>
      </p:sp>
      <p:sp>
        <p:nvSpPr>
          <p:cNvPr id="4" name="Footer Placeholder 3"/>
          <p:cNvSpPr>
            <a:spLocks noGrp="1"/>
          </p:cNvSpPr>
          <p:nvPr>
            <p:ph type="ftr" sz="quarter" idx="10"/>
          </p:nvPr>
        </p:nvSpPr>
        <p:spPr/>
        <p:txBody>
          <a:bodyPr/>
          <a:lstStyle/>
          <a:p>
            <a:pPr>
              <a:defRPr/>
            </a:pPr>
            <a:r>
              <a:rPr lang="en-US" dirty="0" smtClean="0"/>
              <a:t>CGI Federal Proprietary and Confidential</a:t>
            </a:r>
            <a:endParaRPr lang="en-US" dirty="0"/>
          </a:p>
        </p:txBody>
      </p:sp>
      <p:sp>
        <p:nvSpPr>
          <p:cNvPr id="5" name="Slide Number Placeholder 4"/>
          <p:cNvSpPr>
            <a:spLocks noGrp="1"/>
          </p:cNvSpPr>
          <p:nvPr>
            <p:ph type="sldNum" sz="quarter" idx="11"/>
          </p:nvPr>
        </p:nvSpPr>
        <p:spPr/>
        <p:txBody>
          <a:bodyPr/>
          <a:lstStyle/>
          <a:p>
            <a:pPr>
              <a:defRPr/>
            </a:pPr>
            <a:fld id="{5842F1FC-5FDD-41D6-BAD6-160FC7BE3BC4}" type="slidenum">
              <a:rPr lang="en-US" smtClean="0"/>
              <a:pPr>
                <a:defRPr/>
              </a:pPr>
              <a:t>206</a:t>
            </a:fld>
            <a:endParaRPr lang="en-US" dirty="0"/>
          </a:p>
        </p:txBody>
      </p:sp>
      <p:graphicFrame>
        <p:nvGraphicFramePr>
          <p:cNvPr id="6" name="Content Placeholder 7"/>
          <p:cNvGraphicFramePr>
            <a:graphicFrameLocks/>
          </p:cNvGraphicFramePr>
          <p:nvPr>
            <p:extLst>
              <p:ext uri="{D42A27DB-BD31-4B8C-83A1-F6EECF244321}">
                <p14:modId xmlns:p14="http://schemas.microsoft.com/office/powerpoint/2010/main" val="4148303236"/>
              </p:ext>
            </p:extLst>
          </p:nvPr>
        </p:nvGraphicFramePr>
        <p:xfrm>
          <a:off x="724664" y="2232563"/>
          <a:ext cx="8043809" cy="1841269"/>
        </p:xfrm>
        <a:graphic>
          <a:graphicData uri="http://schemas.openxmlformats.org/drawingml/2006/table">
            <a:tbl>
              <a:tblPr firstRow="1" bandRow="1">
                <a:tableStyleId>{21E4AEA4-8DFA-4A89-87EB-49C32662AFE0}</a:tableStyleId>
              </a:tblPr>
              <a:tblGrid>
                <a:gridCol w="1448521"/>
                <a:gridCol w="1413164"/>
                <a:gridCol w="5182124"/>
              </a:tblGrid>
              <a:tr h="35625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500" b="1" kern="1200" dirty="0" smtClean="0">
                          <a:solidFill>
                            <a:schemeClr val="lt1"/>
                          </a:solidFill>
                          <a:latin typeface="+mn-lt"/>
                          <a:ea typeface="+mn-ea"/>
                          <a:cs typeface="+mn-cs"/>
                        </a:rPr>
                        <a:t>Business</a:t>
                      </a:r>
                      <a:r>
                        <a:rPr lang="en-US" sz="1500" b="1" kern="1200" baseline="0" dirty="0" smtClean="0">
                          <a:solidFill>
                            <a:schemeClr val="lt1"/>
                          </a:solidFill>
                          <a:latin typeface="+mn-lt"/>
                          <a:ea typeface="+mn-ea"/>
                          <a:cs typeface="+mn-cs"/>
                        </a:rPr>
                        <a:t> Line</a:t>
                      </a:r>
                      <a:endParaRPr lang="en-US" sz="1500" b="1" kern="1200" dirty="0" smtClean="0">
                        <a:solidFill>
                          <a:schemeClr val="tx1"/>
                        </a:solidFill>
                        <a:latin typeface="+mn-lt"/>
                        <a:ea typeface="+mn-ea"/>
                        <a:cs typeface="+mn-cs"/>
                      </a:endParaRPr>
                    </a:p>
                  </a:txBody>
                  <a:tcPr anchor="ctr"/>
                </a:tc>
                <a:tc>
                  <a:txBody>
                    <a:bodyPr/>
                    <a:lstStyle/>
                    <a:p>
                      <a:pPr algn="ctr"/>
                      <a:r>
                        <a:rPr lang="en-US" sz="1500" kern="1200" dirty="0" smtClean="0"/>
                        <a:t>Document Type</a:t>
                      </a:r>
                      <a:endParaRPr lang="en-US" sz="1500" b="1" kern="1200" dirty="0" smtClean="0">
                        <a:solidFill>
                          <a:schemeClr val="tx1"/>
                        </a:solidFill>
                        <a:latin typeface="+mn-lt"/>
                        <a:ea typeface="+mn-ea"/>
                        <a:cs typeface="+mn-cs"/>
                      </a:endParaRPr>
                    </a:p>
                  </a:txBody>
                  <a:tcPr anchor="ctr"/>
                </a:tc>
                <a:tc>
                  <a:txBody>
                    <a:bodyPr/>
                    <a:lstStyle/>
                    <a:p>
                      <a:pPr algn="ctr" fontAlgn="b"/>
                      <a:r>
                        <a:rPr lang="en-US" sz="1500" u="none" strike="noStrike" dirty="0" smtClean="0"/>
                        <a:t>Name</a:t>
                      </a:r>
                      <a:endParaRPr lang="en-US" sz="1500" b="1" i="0" u="none" strike="noStrike" dirty="0">
                        <a:solidFill>
                          <a:srgbClr val="000000"/>
                        </a:solidFill>
                        <a:latin typeface="Arial"/>
                      </a:endParaRPr>
                    </a:p>
                  </a:txBody>
                  <a:tcPr marL="0" marR="0" marT="0" marB="0" anchor="ctr"/>
                </a:tc>
              </a:tr>
              <a:tr h="308759">
                <a:tc>
                  <a:txBody>
                    <a:bodyPr/>
                    <a:lstStyle/>
                    <a:p>
                      <a:pPr algn="ctr"/>
                      <a:r>
                        <a:rPr lang="en-US" sz="1500" dirty="0" smtClean="0"/>
                        <a:t>ITSWAN</a:t>
                      </a:r>
                      <a:endParaRPr lang="en-US" sz="1500" b="0" kern="1200" dirty="0" smtClean="0">
                        <a:solidFill>
                          <a:schemeClr val="tx1"/>
                        </a:solidFill>
                        <a:latin typeface="+mn-lt"/>
                        <a:ea typeface="+mn-ea"/>
                        <a:cs typeface="+mn-cs"/>
                      </a:endParaRPr>
                    </a:p>
                  </a:txBody>
                  <a:tcPr anchor="ctr"/>
                </a:tc>
                <a:tc>
                  <a:txBody>
                    <a:bodyPr/>
                    <a:lstStyle/>
                    <a:p>
                      <a:pPr algn="ctr"/>
                      <a:r>
                        <a:rPr lang="en-US" sz="1500" b="0" kern="1200" dirty="0" smtClean="0">
                          <a:solidFill>
                            <a:schemeClr val="tx1"/>
                          </a:solidFill>
                          <a:latin typeface="+mn-lt"/>
                          <a:ea typeface="+mn-ea"/>
                          <a:cs typeface="+mn-cs"/>
                        </a:rPr>
                        <a:t>WDI</a:t>
                      </a:r>
                    </a:p>
                  </a:txBody>
                  <a:tcPr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en-US" sz="1600" dirty="0" smtClean="0"/>
                        <a:t>Wide Area Network IPAC BD</a:t>
                      </a:r>
                      <a:endParaRPr lang="en-US" sz="1600" b="0" i="0" u="none" strike="noStrike" dirty="0" smtClean="0">
                        <a:solidFill>
                          <a:srgbClr val="000000"/>
                        </a:solidFill>
                        <a:latin typeface="+mn-lt"/>
                      </a:endParaRPr>
                    </a:p>
                  </a:txBody>
                  <a:tcPr marL="0" marR="0" marT="0" marB="0" anchor="ctr"/>
                </a:tc>
              </a:tr>
              <a:tr h="28500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500" dirty="0" smtClean="0"/>
                        <a:t>ITSWAN</a:t>
                      </a:r>
                      <a:endParaRPr lang="en-US" sz="1500" b="0" kern="1200" dirty="0" smtClean="0">
                        <a:solidFill>
                          <a:schemeClr val="tx1"/>
                        </a:solidFill>
                        <a:latin typeface="+mn-lt"/>
                        <a:ea typeface="+mn-ea"/>
                        <a:cs typeface="+mn-cs"/>
                      </a:endParaRPr>
                    </a:p>
                  </a:txBody>
                  <a:tcPr anchor="ctr"/>
                </a:tc>
                <a:tc>
                  <a:txBody>
                    <a:bodyPr/>
                    <a:lstStyle/>
                    <a:p>
                      <a:pPr algn="ctr"/>
                      <a:r>
                        <a:rPr lang="en-US" sz="1500" b="0" kern="1200" dirty="0" smtClean="0">
                          <a:solidFill>
                            <a:schemeClr val="tx1"/>
                          </a:solidFill>
                          <a:latin typeface="+mn-lt"/>
                          <a:ea typeface="+mn-ea"/>
                          <a:cs typeface="+mn-cs"/>
                        </a:rPr>
                        <a:t>WMI</a:t>
                      </a:r>
                    </a:p>
                  </a:txBody>
                  <a:tcPr anchor="ctr"/>
                </a:tc>
                <a:tc>
                  <a:txBody>
                    <a:bodyPr/>
                    <a:lstStyle/>
                    <a:p>
                      <a:pPr algn="ctr" fontAlgn="b"/>
                      <a:r>
                        <a:rPr lang="en-US" sz="1600" dirty="0" smtClean="0"/>
                        <a:t>Wide Area Network Manual IPAC BD</a:t>
                      </a:r>
                      <a:endParaRPr lang="en-US" sz="1600" b="0" i="0" u="none" strike="noStrike" dirty="0" smtClean="0">
                        <a:solidFill>
                          <a:srgbClr val="000000"/>
                        </a:solidFill>
                        <a:latin typeface="+mn-lt"/>
                      </a:endParaRPr>
                    </a:p>
                  </a:txBody>
                  <a:tcPr marL="0" marR="0" marT="0" marB="0" anchor="ctr"/>
                </a:tc>
              </a:tr>
              <a:tr h="332509">
                <a:tc>
                  <a:txBody>
                    <a:bodyPr/>
                    <a:lstStyle/>
                    <a:p>
                      <a:pPr algn="ctr"/>
                      <a:r>
                        <a:rPr lang="en-US" sz="1500" kern="0" dirty="0" smtClean="0"/>
                        <a:t>ITSREGTEL</a:t>
                      </a:r>
                      <a:endParaRPr lang="en-US" sz="1500" b="0" kern="1200" dirty="0" smtClean="0">
                        <a:solidFill>
                          <a:schemeClr val="tx1"/>
                        </a:solidFill>
                        <a:latin typeface="+mn-lt"/>
                        <a:ea typeface="+mn-ea"/>
                        <a:cs typeface="+mn-cs"/>
                      </a:endParaRPr>
                    </a:p>
                  </a:txBody>
                  <a:tcPr anchor="ctr"/>
                </a:tc>
                <a:tc>
                  <a:txBody>
                    <a:bodyPr/>
                    <a:lstStyle/>
                    <a:p>
                      <a:pPr algn="ctr"/>
                      <a:r>
                        <a:rPr lang="en-US" sz="1500" b="0" kern="1200" dirty="0" smtClean="0">
                          <a:solidFill>
                            <a:schemeClr val="tx1"/>
                          </a:solidFill>
                          <a:latin typeface="+mn-lt"/>
                          <a:ea typeface="+mn-ea"/>
                          <a:cs typeface="+mn-cs"/>
                        </a:rPr>
                        <a:t>TDI</a:t>
                      </a:r>
                    </a:p>
                  </a:txBody>
                  <a:tcPr anchor="ctr"/>
                </a:tc>
                <a:tc>
                  <a:txBody>
                    <a:bodyPr/>
                    <a:lstStyle/>
                    <a:p>
                      <a:pPr algn="ctr" fontAlgn="b"/>
                      <a:r>
                        <a:rPr lang="en-US" sz="1600" dirty="0" smtClean="0"/>
                        <a:t>Telecom</a:t>
                      </a:r>
                      <a:r>
                        <a:rPr lang="en-US" sz="1600" baseline="0" dirty="0" smtClean="0"/>
                        <a:t> </a:t>
                      </a:r>
                      <a:r>
                        <a:rPr lang="en-US" sz="1600" dirty="0" smtClean="0"/>
                        <a:t>IPAC BD</a:t>
                      </a:r>
                      <a:endParaRPr lang="en-US" sz="1600" b="0" i="0" u="none" strike="noStrike" dirty="0">
                        <a:solidFill>
                          <a:srgbClr val="000000"/>
                        </a:solidFill>
                        <a:latin typeface="+mn-lt"/>
                      </a:endParaRPr>
                    </a:p>
                  </a:txBody>
                  <a:tcPr marL="0" marR="0" marT="0" marB="0" anchor="ctr"/>
                </a:tc>
              </a:tr>
              <a:tr h="296884">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500" kern="0" dirty="0" smtClean="0"/>
                        <a:t>ITSREGTEL</a:t>
                      </a:r>
                      <a:endParaRPr lang="en-US" sz="1500" b="0" kern="1200" dirty="0" smtClean="0">
                        <a:solidFill>
                          <a:schemeClr val="tx1"/>
                        </a:solidFill>
                        <a:latin typeface="+mn-lt"/>
                        <a:ea typeface="+mn-ea"/>
                        <a:cs typeface="+mn-cs"/>
                      </a:endParaRPr>
                    </a:p>
                  </a:txBody>
                  <a:tcPr anchor="ctr"/>
                </a:tc>
                <a:tc>
                  <a:txBody>
                    <a:bodyPr/>
                    <a:lstStyle/>
                    <a:p>
                      <a:pPr algn="ctr"/>
                      <a:r>
                        <a:rPr lang="en-US" sz="1500" b="0" kern="1200" dirty="0" smtClean="0">
                          <a:solidFill>
                            <a:schemeClr val="tx1"/>
                          </a:solidFill>
                          <a:latin typeface="+mn-lt"/>
                          <a:ea typeface="+mn-ea"/>
                          <a:cs typeface="+mn-cs"/>
                        </a:rPr>
                        <a:t>TMI</a:t>
                      </a:r>
                    </a:p>
                  </a:txBody>
                  <a:tcPr anchor="ctr"/>
                </a:tc>
                <a:tc>
                  <a:txBody>
                    <a:bodyPr/>
                    <a:lstStyle/>
                    <a:p>
                      <a:pPr algn="ctr" fontAlgn="b"/>
                      <a:r>
                        <a:rPr lang="en-US" sz="1600" dirty="0" smtClean="0"/>
                        <a:t>Telecom Manual IPAC BD</a:t>
                      </a:r>
                      <a:endParaRPr lang="en-US" sz="1600" b="0" i="0" u="none" strike="noStrike" dirty="0">
                        <a:solidFill>
                          <a:srgbClr val="000000"/>
                        </a:solidFill>
                        <a:latin typeface="+mn-lt"/>
                      </a:endParaRPr>
                    </a:p>
                  </a:txBody>
                  <a:tcPr marL="0" marR="0" marT="0" marB="0" anchor="ctr"/>
                </a:tc>
              </a:tr>
            </a:tbl>
          </a:graphicData>
        </a:graphic>
      </p:graphicFrame>
    </p:spTree>
    <p:extLst>
      <p:ext uri="{BB962C8B-B14F-4D97-AF65-F5344CB8AC3E}">
        <p14:creationId xmlns:p14="http://schemas.microsoft.com/office/powerpoint/2010/main" val="4090030910"/>
      </p:ext>
    </p:extLst>
  </p:cSld>
  <p:clrMapOvr>
    <a:masterClrMapping/>
  </p:clrMapOvr>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613" y="331788"/>
            <a:ext cx="8367753" cy="563562"/>
          </a:xfrm>
        </p:spPr>
        <p:txBody>
          <a:bodyPr/>
          <a:lstStyle/>
          <a:p>
            <a:r>
              <a:rPr lang="en-US" dirty="0"/>
              <a:t>Billing Document – </a:t>
            </a:r>
            <a:r>
              <a:rPr lang="en-US" dirty="0" smtClean="0"/>
              <a:t>IPAC </a:t>
            </a:r>
            <a:r>
              <a:rPr lang="en-US" dirty="0"/>
              <a:t>– Document Types</a:t>
            </a:r>
          </a:p>
        </p:txBody>
      </p:sp>
      <p:sp>
        <p:nvSpPr>
          <p:cNvPr id="3" name="Content Placeholder 2"/>
          <p:cNvSpPr>
            <a:spLocks noGrp="1"/>
          </p:cNvSpPr>
          <p:nvPr>
            <p:ph idx="1"/>
          </p:nvPr>
        </p:nvSpPr>
        <p:spPr>
          <a:xfrm>
            <a:off x="712788" y="1068779"/>
            <a:ext cx="8229600" cy="5065321"/>
          </a:xfrm>
        </p:spPr>
        <p:txBody>
          <a:bodyPr/>
          <a:lstStyle/>
          <a:p>
            <a:pPr marL="0" indent="0">
              <a:buNone/>
            </a:pPr>
            <a:r>
              <a:rPr lang="en-US" sz="2400" dirty="0" smtClean="0"/>
              <a:t>Billing Vehicle: DBR/PCAS Hybrid</a:t>
            </a:r>
            <a:endParaRPr lang="en-US" sz="2400" dirty="0"/>
          </a:p>
          <a:p>
            <a:endParaRPr lang="en-US" dirty="0"/>
          </a:p>
        </p:txBody>
      </p:sp>
      <p:sp>
        <p:nvSpPr>
          <p:cNvPr id="4" name="Footer Placeholder 3"/>
          <p:cNvSpPr>
            <a:spLocks noGrp="1"/>
          </p:cNvSpPr>
          <p:nvPr>
            <p:ph type="ftr" sz="quarter" idx="10"/>
          </p:nvPr>
        </p:nvSpPr>
        <p:spPr/>
        <p:txBody>
          <a:bodyPr/>
          <a:lstStyle/>
          <a:p>
            <a:pPr>
              <a:defRPr/>
            </a:pPr>
            <a:r>
              <a:rPr lang="en-US" dirty="0" smtClean="0"/>
              <a:t>CGI Federal Proprietary and Confidential</a:t>
            </a:r>
            <a:endParaRPr lang="en-US" dirty="0"/>
          </a:p>
        </p:txBody>
      </p:sp>
      <p:sp>
        <p:nvSpPr>
          <p:cNvPr id="5" name="Slide Number Placeholder 4"/>
          <p:cNvSpPr>
            <a:spLocks noGrp="1"/>
          </p:cNvSpPr>
          <p:nvPr>
            <p:ph type="sldNum" sz="quarter" idx="11"/>
          </p:nvPr>
        </p:nvSpPr>
        <p:spPr/>
        <p:txBody>
          <a:bodyPr/>
          <a:lstStyle/>
          <a:p>
            <a:pPr>
              <a:defRPr/>
            </a:pPr>
            <a:fld id="{5842F1FC-5FDD-41D6-BAD6-160FC7BE3BC4}" type="slidenum">
              <a:rPr lang="en-US" smtClean="0"/>
              <a:pPr>
                <a:defRPr/>
              </a:pPr>
              <a:t>207</a:t>
            </a:fld>
            <a:endParaRPr lang="en-US" dirty="0"/>
          </a:p>
        </p:txBody>
      </p:sp>
      <p:graphicFrame>
        <p:nvGraphicFramePr>
          <p:cNvPr id="6" name="Content Placeholder 7"/>
          <p:cNvGraphicFramePr>
            <a:graphicFrameLocks/>
          </p:cNvGraphicFramePr>
          <p:nvPr>
            <p:extLst>
              <p:ext uri="{D42A27DB-BD31-4B8C-83A1-F6EECF244321}">
                <p14:modId xmlns:p14="http://schemas.microsoft.com/office/powerpoint/2010/main" val="985974089"/>
              </p:ext>
            </p:extLst>
          </p:nvPr>
        </p:nvGraphicFramePr>
        <p:xfrm>
          <a:off x="784040" y="1543795"/>
          <a:ext cx="8043809" cy="4402183"/>
        </p:xfrm>
        <a:graphic>
          <a:graphicData uri="http://schemas.openxmlformats.org/drawingml/2006/table">
            <a:tbl>
              <a:tblPr firstRow="1" bandRow="1">
                <a:tableStyleId>{21E4AEA4-8DFA-4A89-87EB-49C32662AFE0}</a:tableStyleId>
              </a:tblPr>
              <a:tblGrid>
                <a:gridCol w="1448521"/>
                <a:gridCol w="1413164"/>
                <a:gridCol w="5182124"/>
              </a:tblGrid>
              <a:tr h="35625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500" b="1" kern="1200" dirty="0" smtClean="0">
                          <a:solidFill>
                            <a:schemeClr val="lt1"/>
                          </a:solidFill>
                          <a:latin typeface="+mn-lt"/>
                          <a:ea typeface="+mn-ea"/>
                          <a:cs typeface="+mn-cs"/>
                        </a:rPr>
                        <a:t>Business</a:t>
                      </a:r>
                      <a:r>
                        <a:rPr lang="en-US" sz="1500" b="1" kern="1200" baseline="0" dirty="0" smtClean="0">
                          <a:solidFill>
                            <a:schemeClr val="lt1"/>
                          </a:solidFill>
                          <a:latin typeface="+mn-lt"/>
                          <a:ea typeface="+mn-ea"/>
                          <a:cs typeface="+mn-cs"/>
                        </a:rPr>
                        <a:t> Line</a:t>
                      </a:r>
                      <a:endParaRPr lang="en-US" sz="1500" b="1" kern="1200" dirty="0" smtClean="0">
                        <a:solidFill>
                          <a:schemeClr val="tx1"/>
                        </a:solidFill>
                        <a:latin typeface="+mn-lt"/>
                        <a:ea typeface="+mn-ea"/>
                        <a:cs typeface="+mn-cs"/>
                      </a:endParaRPr>
                    </a:p>
                  </a:txBody>
                  <a:tcPr anchor="ctr"/>
                </a:tc>
                <a:tc>
                  <a:txBody>
                    <a:bodyPr/>
                    <a:lstStyle/>
                    <a:p>
                      <a:pPr algn="ctr"/>
                      <a:r>
                        <a:rPr lang="en-US" sz="1500" kern="1200" dirty="0" smtClean="0"/>
                        <a:t>Document Type</a:t>
                      </a:r>
                      <a:endParaRPr lang="en-US" sz="1500" b="1" kern="1200" dirty="0" smtClean="0">
                        <a:solidFill>
                          <a:schemeClr val="tx1"/>
                        </a:solidFill>
                        <a:latin typeface="+mn-lt"/>
                        <a:ea typeface="+mn-ea"/>
                        <a:cs typeface="+mn-cs"/>
                      </a:endParaRPr>
                    </a:p>
                  </a:txBody>
                  <a:tcPr anchor="ctr"/>
                </a:tc>
                <a:tc>
                  <a:txBody>
                    <a:bodyPr/>
                    <a:lstStyle/>
                    <a:p>
                      <a:pPr algn="ctr" fontAlgn="b"/>
                      <a:r>
                        <a:rPr lang="en-US" sz="1500" u="none" strike="noStrike" dirty="0" smtClean="0"/>
                        <a:t>Name</a:t>
                      </a:r>
                      <a:endParaRPr lang="en-US" sz="1500" b="1" i="0" u="none" strike="noStrike" dirty="0">
                        <a:solidFill>
                          <a:srgbClr val="000000"/>
                        </a:solidFill>
                        <a:latin typeface="Arial"/>
                      </a:endParaRPr>
                    </a:p>
                  </a:txBody>
                  <a:tcPr marL="0" marR="0" marT="0" marB="0" anchor="ctr"/>
                </a:tc>
              </a:tr>
              <a:tr h="308759">
                <a:tc>
                  <a:txBody>
                    <a:bodyPr/>
                    <a:lstStyle/>
                    <a:p>
                      <a:pPr algn="ctr"/>
                      <a:r>
                        <a:rPr lang="en-US" sz="1500" kern="0" dirty="0" smtClean="0"/>
                        <a:t>AASFedSim</a:t>
                      </a:r>
                      <a:endParaRPr lang="en-US" sz="1500" b="0" kern="1200" dirty="0" smtClean="0">
                        <a:solidFill>
                          <a:schemeClr val="tx1"/>
                        </a:solidFill>
                        <a:latin typeface="+mn-lt"/>
                        <a:ea typeface="+mn-ea"/>
                        <a:cs typeface="+mn-cs"/>
                      </a:endParaRPr>
                    </a:p>
                  </a:txBody>
                  <a:tcPr anchor="ctr"/>
                </a:tc>
                <a:tc>
                  <a:txBody>
                    <a:bodyPr/>
                    <a:lstStyle/>
                    <a:p>
                      <a:pPr algn="ctr"/>
                      <a:r>
                        <a:rPr lang="en-US" sz="1500" b="0" kern="1200" dirty="0" smtClean="0">
                          <a:solidFill>
                            <a:schemeClr val="tx1"/>
                          </a:solidFill>
                          <a:latin typeface="+mn-lt"/>
                          <a:ea typeface="+mn-ea"/>
                          <a:cs typeface="+mn-cs"/>
                        </a:rPr>
                        <a:t>SDI</a:t>
                      </a:r>
                    </a:p>
                  </a:txBody>
                  <a:tcPr anchor="ctr"/>
                </a:tc>
                <a:tc>
                  <a:txBody>
                    <a:bodyPr/>
                    <a:lstStyle/>
                    <a:p>
                      <a:pPr algn="ctr" fontAlgn="b"/>
                      <a:r>
                        <a:rPr lang="en-US" sz="1500" dirty="0" smtClean="0"/>
                        <a:t>FEDSIM IPAC BD</a:t>
                      </a:r>
                      <a:endParaRPr lang="en-US" sz="1500" b="0" i="0" u="none" strike="noStrike" dirty="0">
                        <a:solidFill>
                          <a:srgbClr val="000000"/>
                        </a:solidFill>
                        <a:latin typeface="Arial"/>
                      </a:endParaRPr>
                    </a:p>
                  </a:txBody>
                  <a:tcPr marL="0" marR="0" marT="0" marB="0" anchor="ctr"/>
                </a:tc>
              </a:tr>
              <a:tr h="28500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500" kern="0" dirty="0" smtClean="0"/>
                        <a:t>AASFedSim</a:t>
                      </a:r>
                      <a:endParaRPr lang="en-US" sz="1500" b="0" kern="1200" dirty="0" smtClean="0">
                        <a:solidFill>
                          <a:schemeClr val="tx1"/>
                        </a:solidFill>
                        <a:latin typeface="+mn-lt"/>
                        <a:ea typeface="+mn-ea"/>
                        <a:cs typeface="+mn-cs"/>
                      </a:endParaRPr>
                    </a:p>
                  </a:txBody>
                  <a:tcPr anchor="ctr"/>
                </a:tc>
                <a:tc>
                  <a:txBody>
                    <a:bodyPr/>
                    <a:lstStyle/>
                    <a:p>
                      <a:pPr algn="ctr"/>
                      <a:r>
                        <a:rPr lang="en-US" sz="1500" b="0" kern="1200" dirty="0" smtClean="0">
                          <a:solidFill>
                            <a:schemeClr val="tx1"/>
                          </a:solidFill>
                          <a:latin typeface="+mn-lt"/>
                          <a:ea typeface="+mn-ea"/>
                          <a:cs typeface="+mn-cs"/>
                        </a:rPr>
                        <a:t>SMI</a:t>
                      </a:r>
                    </a:p>
                  </a:txBody>
                  <a:tcPr anchor="ctr"/>
                </a:tc>
                <a:tc>
                  <a:txBody>
                    <a:bodyPr/>
                    <a:lstStyle/>
                    <a:p>
                      <a:pPr algn="ctr" fontAlgn="b"/>
                      <a:r>
                        <a:rPr lang="en-US" sz="1500" dirty="0" smtClean="0"/>
                        <a:t>FEDSIM Manual-IPAC BD</a:t>
                      </a:r>
                      <a:endParaRPr lang="en-US" sz="1500" b="0" i="0" u="none" strike="noStrike" dirty="0">
                        <a:solidFill>
                          <a:srgbClr val="000000"/>
                        </a:solidFill>
                        <a:latin typeface="Arial"/>
                      </a:endParaRPr>
                    </a:p>
                  </a:txBody>
                  <a:tcPr marL="0" marR="0" marT="0" marB="0" anchor="ctr"/>
                </a:tc>
              </a:tr>
              <a:tr h="332509">
                <a:tc>
                  <a:txBody>
                    <a:bodyPr/>
                    <a:lstStyle/>
                    <a:p>
                      <a:pPr algn="ctr"/>
                      <a:r>
                        <a:rPr lang="en-US" sz="1500" kern="0" dirty="0" smtClean="0"/>
                        <a:t>AASREGIT</a:t>
                      </a:r>
                    </a:p>
                  </a:txBody>
                  <a:tcPr anchor="ctr"/>
                </a:tc>
                <a:tc>
                  <a:txBody>
                    <a:bodyPr/>
                    <a:lstStyle/>
                    <a:p>
                      <a:pPr algn="ctr"/>
                      <a:r>
                        <a:rPr lang="en-US" sz="1500" b="0" kern="1200" dirty="0" smtClean="0">
                          <a:solidFill>
                            <a:schemeClr val="tx1"/>
                          </a:solidFill>
                          <a:latin typeface="+mn-lt"/>
                          <a:ea typeface="+mn-ea"/>
                          <a:cs typeface="+mn-cs"/>
                        </a:rPr>
                        <a:t>EDI</a:t>
                      </a:r>
                    </a:p>
                  </a:txBody>
                  <a:tcPr anchor="ctr"/>
                </a:tc>
                <a:tc>
                  <a:txBody>
                    <a:bodyPr/>
                    <a:lstStyle/>
                    <a:p>
                      <a:pPr algn="ctr" fontAlgn="b"/>
                      <a:r>
                        <a:rPr lang="en-US" sz="1500" dirty="0" smtClean="0"/>
                        <a:t>Regional Assisted Acquisition Services IPAC BD</a:t>
                      </a:r>
                      <a:endParaRPr lang="en-US" sz="1500" b="0" i="0" u="none" strike="noStrike" dirty="0">
                        <a:solidFill>
                          <a:srgbClr val="000000"/>
                        </a:solidFill>
                        <a:latin typeface="Arial"/>
                      </a:endParaRPr>
                    </a:p>
                  </a:txBody>
                  <a:tcPr marL="0" marR="0" marT="0" marB="0" anchor="ctr"/>
                </a:tc>
              </a:tr>
              <a:tr h="296884">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500" kern="0" dirty="0" smtClean="0"/>
                        <a:t>AASREGIT</a:t>
                      </a:r>
                      <a:endParaRPr lang="en-US" sz="1500" b="0" kern="1200" dirty="0" smtClean="0">
                        <a:solidFill>
                          <a:schemeClr val="tx1"/>
                        </a:solidFill>
                        <a:latin typeface="+mn-lt"/>
                        <a:ea typeface="+mn-ea"/>
                        <a:cs typeface="+mn-cs"/>
                      </a:endParaRPr>
                    </a:p>
                  </a:txBody>
                  <a:tcPr anchor="ctr"/>
                </a:tc>
                <a:tc>
                  <a:txBody>
                    <a:bodyPr/>
                    <a:lstStyle/>
                    <a:p>
                      <a:pPr algn="ctr"/>
                      <a:r>
                        <a:rPr lang="en-US" sz="1500" b="0" kern="1200" dirty="0" smtClean="0">
                          <a:solidFill>
                            <a:schemeClr val="tx1"/>
                          </a:solidFill>
                          <a:latin typeface="+mn-lt"/>
                          <a:ea typeface="+mn-ea"/>
                          <a:cs typeface="+mn-cs"/>
                        </a:rPr>
                        <a:t>EMI</a:t>
                      </a:r>
                    </a:p>
                  </a:txBody>
                  <a:tcPr anchor="ctr"/>
                </a:tc>
                <a:tc>
                  <a:txBody>
                    <a:bodyPr/>
                    <a:lstStyle/>
                    <a:p>
                      <a:pPr algn="ctr" fontAlgn="b"/>
                      <a:r>
                        <a:rPr lang="en-US" sz="1500" dirty="0" smtClean="0"/>
                        <a:t>Regional Assisted Acquisition Services Manual IPAC BD</a:t>
                      </a:r>
                      <a:endParaRPr lang="en-US" sz="1500" b="0" i="0" u="none" strike="noStrike" dirty="0">
                        <a:solidFill>
                          <a:srgbClr val="000000"/>
                        </a:solidFill>
                        <a:latin typeface="Arial"/>
                      </a:endParaRPr>
                    </a:p>
                  </a:txBody>
                  <a:tcPr marL="0" marR="0" marT="0" marB="0" anchor="ctr"/>
                </a:tc>
              </a:tr>
              <a:tr h="296883">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500" b="0" kern="1200" dirty="0" smtClean="0">
                          <a:solidFill>
                            <a:schemeClr val="tx1"/>
                          </a:solidFill>
                          <a:latin typeface="+mn-lt"/>
                          <a:ea typeface="+mn-ea"/>
                          <a:cs typeface="+mn-cs"/>
                        </a:rPr>
                        <a:t>IWAC</a:t>
                      </a:r>
                    </a:p>
                  </a:txBody>
                  <a:tcPr anchor="ctr"/>
                </a:tc>
                <a:tc>
                  <a:txBody>
                    <a:bodyPr/>
                    <a:lstStyle/>
                    <a:p>
                      <a:pPr algn="ctr"/>
                      <a:r>
                        <a:rPr lang="en-US" sz="1500" b="0" kern="1200" dirty="0" smtClean="0">
                          <a:solidFill>
                            <a:schemeClr val="tx1"/>
                          </a:solidFill>
                          <a:latin typeface="+mn-lt"/>
                          <a:ea typeface="+mn-ea"/>
                          <a:cs typeface="+mn-cs"/>
                        </a:rPr>
                        <a:t>KDI</a:t>
                      </a:r>
                    </a:p>
                  </a:txBody>
                  <a:tcPr anchor="ctr"/>
                </a:tc>
                <a:tc>
                  <a:txBody>
                    <a:bodyPr/>
                    <a:lstStyle/>
                    <a:p>
                      <a:pPr algn="ctr" fontAlgn="b"/>
                      <a:r>
                        <a:rPr lang="en-US" sz="1500" b="0" i="0" u="none" strike="noStrike" dirty="0" smtClean="0">
                          <a:solidFill>
                            <a:srgbClr val="000000"/>
                          </a:solidFill>
                          <a:latin typeface="+mn-lt"/>
                        </a:rPr>
                        <a:t>Integrated Workplace Acquisition Center IPAC BD</a:t>
                      </a:r>
                      <a:endParaRPr lang="en-US" sz="1500" b="0" i="0" u="none" strike="noStrike" dirty="0">
                        <a:solidFill>
                          <a:srgbClr val="000000"/>
                        </a:solidFill>
                        <a:latin typeface="Arial"/>
                      </a:endParaRPr>
                    </a:p>
                  </a:txBody>
                  <a:tcPr marL="0" marR="0" marT="0" marB="0" anchor="ctr"/>
                </a:tc>
              </a:tr>
              <a:tr h="296883">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500" b="0" kern="1200" dirty="0" smtClean="0">
                          <a:solidFill>
                            <a:schemeClr val="tx1"/>
                          </a:solidFill>
                          <a:latin typeface="+mn-lt"/>
                          <a:ea typeface="+mn-ea"/>
                          <a:cs typeface="+mn-cs"/>
                        </a:rPr>
                        <a:t>IWAC</a:t>
                      </a:r>
                    </a:p>
                  </a:txBody>
                  <a:tcPr anchor="ctr"/>
                </a:tc>
                <a:tc>
                  <a:txBody>
                    <a:bodyPr/>
                    <a:lstStyle/>
                    <a:p>
                      <a:pPr algn="ctr"/>
                      <a:r>
                        <a:rPr lang="en-US" sz="1500" b="0" kern="1200" dirty="0" smtClean="0">
                          <a:solidFill>
                            <a:schemeClr val="tx1"/>
                          </a:solidFill>
                          <a:latin typeface="+mn-lt"/>
                          <a:ea typeface="+mn-ea"/>
                          <a:cs typeface="+mn-cs"/>
                        </a:rPr>
                        <a:t>KMI</a:t>
                      </a:r>
                    </a:p>
                  </a:txBody>
                  <a:tcPr anchor="ctr"/>
                </a:tc>
                <a:tc>
                  <a:txBody>
                    <a:bodyPr/>
                    <a:lstStyle/>
                    <a:p>
                      <a:pPr algn="ctr" fontAlgn="b"/>
                      <a:r>
                        <a:rPr lang="en-US" sz="1500" dirty="0" smtClean="0"/>
                        <a:t>Integrated Workplace Acquisition Center Manual IPAC BD</a:t>
                      </a:r>
                      <a:endParaRPr lang="en-US" sz="1500" b="0" i="0" u="none" strike="noStrike" dirty="0">
                        <a:solidFill>
                          <a:srgbClr val="000000"/>
                        </a:solidFill>
                        <a:latin typeface="Arial"/>
                      </a:endParaRPr>
                    </a:p>
                  </a:txBody>
                  <a:tcPr marL="0" marR="0" marT="0" marB="0" anchor="ctr"/>
                </a:tc>
              </a:tr>
              <a:tr h="320634">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500" b="0" kern="1200" dirty="0" smtClean="0">
                          <a:solidFill>
                            <a:schemeClr val="tx1"/>
                          </a:solidFill>
                          <a:latin typeface="+mn-lt"/>
                          <a:ea typeface="+mn-ea"/>
                          <a:cs typeface="+mn-cs"/>
                        </a:rPr>
                        <a:t>ITSEXPSER</a:t>
                      </a:r>
                    </a:p>
                  </a:txBody>
                  <a:tcPr anchor="ctr"/>
                </a:tc>
                <a:tc>
                  <a:txBody>
                    <a:bodyPr/>
                    <a:lstStyle/>
                    <a:p>
                      <a:pPr algn="ctr"/>
                      <a:r>
                        <a:rPr lang="en-US" sz="1500" b="0" kern="1200" dirty="0" smtClean="0">
                          <a:solidFill>
                            <a:schemeClr val="tx1"/>
                          </a:solidFill>
                          <a:latin typeface="+mn-lt"/>
                          <a:ea typeface="+mn-ea"/>
                          <a:cs typeface="+mn-cs"/>
                        </a:rPr>
                        <a:t>XDI</a:t>
                      </a:r>
                    </a:p>
                  </a:txBody>
                  <a:tcPr anchor="ctr"/>
                </a:tc>
                <a:tc>
                  <a:txBody>
                    <a:bodyPr/>
                    <a:lstStyle/>
                    <a:p>
                      <a:pPr algn="ctr" fontAlgn="b"/>
                      <a:r>
                        <a:rPr lang="en-US" sz="1500" dirty="0" smtClean="0"/>
                        <a:t>Regional Network Expanded Services IPAC BD</a:t>
                      </a:r>
                      <a:endParaRPr lang="en-US" sz="1500" b="0" i="0" u="none" strike="noStrike" dirty="0">
                        <a:solidFill>
                          <a:srgbClr val="000000"/>
                        </a:solidFill>
                        <a:latin typeface="Arial"/>
                      </a:endParaRPr>
                    </a:p>
                  </a:txBody>
                  <a:tcPr marL="0" marR="0" marT="0" marB="0" anchor="ctr"/>
                </a:tc>
              </a:tr>
              <a:tr h="296883">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500" b="0" kern="1200" dirty="0" smtClean="0">
                          <a:solidFill>
                            <a:schemeClr val="tx1"/>
                          </a:solidFill>
                          <a:latin typeface="+mn-lt"/>
                          <a:ea typeface="+mn-ea"/>
                          <a:cs typeface="+mn-cs"/>
                        </a:rPr>
                        <a:t>ITSEXPSER</a:t>
                      </a:r>
                    </a:p>
                  </a:txBody>
                  <a:tcPr anchor="ctr"/>
                </a:tc>
                <a:tc>
                  <a:txBody>
                    <a:bodyPr/>
                    <a:lstStyle/>
                    <a:p>
                      <a:pPr algn="ctr"/>
                      <a:r>
                        <a:rPr lang="en-US" sz="1500" b="0" kern="1200" dirty="0" smtClean="0">
                          <a:solidFill>
                            <a:schemeClr val="tx1"/>
                          </a:solidFill>
                          <a:latin typeface="+mn-lt"/>
                          <a:ea typeface="+mn-ea"/>
                          <a:cs typeface="+mn-cs"/>
                        </a:rPr>
                        <a:t>XMI</a:t>
                      </a:r>
                    </a:p>
                  </a:txBody>
                  <a:tcPr anchor="ctr"/>
                </a:tc>
                <a:tc>
                  <a:txBody>
                    <a:bodyPr/>
                    <a:lstStyle/>
                    <a:p>
                      <a:pPr algn="ctr" fontAlgn="b"/>
                      <a:r>
                        <a:rPr lang="en-US" sz="1500" dirty="0" smtClean="0"/>
                        <a:t>Regional Network Expanded Services Manual IPAC BD</a:t>
                      </a:r>
                      <a:endParaRPr lang="en-US" sz="1500" b="0" i="0" u="none" strike="noStrike" dirty="0">
                        <a:solidFill>
                          <a:srgbClr val="000000"/>
                        </a:solidFill>
                        <a:latin typeface="Arial"/>
                      </a:endParaRPr>
                    </a:p>
                  </a:txBody>
                  <a:tcPr marL="0" marR="0" marT="0" marB="0" anchor="ctr"/>
                </a:tc>
              </a:tr>
              <a:tr h="296883">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500" b="0" kern="1200" dirty="0" smtClean="0">
                          <a:solidFill>
                            <a:schemeClr val="tx1"/>
                          </a:solidFill>
                          <a:latin typeface="+mn-lt"/>
                          <a:ea typeface="+mn-ea"/>
                          <a:cs typeface="+mn-cs"/>
                        </a:rPr>
                        <a:t>ITSHSPD12</a:t>
                      </a:r>
                    </a:p>
                  </a:txBody>
                  <a:tcPr anchor="ctr"/>
                </a:tc>
                <a:tc>
                  <a:txBody>
                    <a:bodyPr/>
                    <a:lstStyle/>
                    <a:p>
                      <a:pPr algn="ctr"/>
                      <a:r>
                        <a:rPr lang="en-US" sz="1500" b="0" kern="1200" dirty="0" smtClean="0">
                          <a:solidFill>
                            <a:schemeClr val="tx1"/>
                          </a:solidFill>
                          <a:latin typeface="+mn-lt"/>
                          <a:ea typeface="+mn-ea"/>
                          <a:cs typeface="+mn-cs"/>
                        </a:rPr>
                        <a:t>HDI</a:t>
                      </a:r>
                    </a:p>
                  </a:txBody>
                  <a:tcPr anchor="ctr"/>
                </a:tc>
                <a:tc>
                  <a:txBody>
                    <a:bodyPr/>
                    <a:lstStyle/>
                    <a:p>
                      <a:pPr algn="ctr" fontAlgn="b"/>
                      <a:r>
                        <a:rPr lang="en-US" sz="1500" dirty="0" smtClean="0"/>
                        <a:t>HSPD-12 IPAC BD</a:t>
                      </a:r>
                      <a:endParaRPr lang="en-US" sz="1500" b="0" i="0" u="none" strike="noStrike" dirty="0">
                        <a:solidFill>
                          <a:srgbClr val="000000"/>
                        </a:solidFill>
                        <a:latin typeface="Arial"/>
                      </a:endParaRPr>
                    </a:p>
                  </a:txBody>
                  <a:tcPr marL="0" marR="0" marT="0" marB="0" anchor="ctr"/>
                </a:tc>
              </a:tr>
              <a:tr h="30875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500" b="0" kern="1200" dirty="0" smtClean="0">
                          <a:solidFill>
                            <a:schemeClr val="tx1"/>
                          </a:solidFill>
                          <a:latin typeface="+mn-lt"/>
                          <a:ea typeface="+mn-ea"/>
                          <a:cs typeface="+mn-cs"/>
                        </a:rPr>
                        <a:t>ITSHSPD12</a:t>
                      </a:r>
                    </a:p>
                  </a:txBody>
                  <a:tcPr anchor="ctr"/>
                </a:tc>
                <a:tc>
                  <a:txBody>
                    <a:bodyPr/>
                    <a:lstStyle/>
                    <a:p>
                      <a:pPr algn="ctr"/>
                      <a:r>
                        <a:rPr lang="en-US" sz="1500" b="0" kern="1200" dirty="0" smtClean="0">
                          <a:solidFill>
                            <a:schemeClr val="tx1"/>
                          </a:solidFill>
                          <a:latin typeface="+mn-lt"/>
                          <a:ea typeface="+mn-ea"/>
                          <a:cs typeface="+mn-cs"/>
                        </a:rPr>
                        <a:t>HMI</a:t>
                      </a:r>
                    </a:p>
                  </a:txBody>
                  <a:tcPr anchor="ctr"/>
                </a:tc>
                <a:tc>
                  <a:txBody>
                    <a:bodyPr/>
                    <a:lstStyle/>
                    <a:p>
                      <a:pPr algn="ctr" fontAlgn="b"/>
                      <a:r>
                        <a:rPr lang="en-US" sz="1500" dirty="0" smtClean="0"/>
                        <a:t>HSPD-12 Manual IPAC BD</a:t>
                      </a:r>
                      <a:endParaRPr lang="en-US" sz="1500" b="0" i="0" u="none" strike="noStrike" dirty="0">
                        <a:solidFill>
                          <a:srgbClr val="000000"/>
                        </a:solidFill>
                        <a:latin typeface="Arial"/>
                      </a:endParaRPr>
                    </a:p>
                  </a:txBody>
                  <a:tcPr marL="0" marR="0" marT="0" marB="0" anchor="ctr"/>
                </a:tc>
              </a:tr>
              <a:tr h="30875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500" b="0" kern="1200" dirty="0" smtClean="0">
                          <a:solidFill>
                            <a:schemeClr val="tx1"/>
                          </a:solidFill>
                          <a:latin typeface="+mn-lt"/>
                          <a:ea typeface="+mn-ea"/>
                          <a:cs typeface="+mn-cs"/>
                        </a:rPr>
                        <a:t>ITSNATITCM</a:t>
                      </a:r>
                    </a:p>
                  </a:txBody>
                  <a:tcPr anchor="ctr"/>
                </a:tc>
                <a:tc>
                  <a:txBody>
                    <a:bodyPr/>
                    <a:lstStyle/>
                    <a:p>
                      <a:pPr algn="ctr"/>
                      <a:r>
                        <a:rPr lang="en-US" sz="1500" b="0" kern="1200" dirty="0" smtClean="0">
                          <a:solidFill>
                            <a:schemeClr val="tx1"/>
                          </a:solidFill>
                          <a:latin typeface="+mn-lt"/>
                          <a:ea typeface="+mn-ea"/>
                          <a:cs typeface="+mn-cs"/>
                        </a:rPr>
                        <a:t>NDI</a:t>
                      </a:r>
                    </a:p>
                  </a:txBody>
                  <a:tcPr anchor="ctr"/>
                </a:tc>
                <a:tc>
                  <a:txBody>
                    <a:bodyPr/>
                    <a:lstStyle/>
                    <a:p>
                      <a:pPr algn="ctr" fontAlgn="b"/>
                      <a:r>
                        <a:rPr lang="en-US" sz="1500" dirty="0" smtClean="0"/>
                        <a:t>National IT Commodity Program IPAC BD</a:t>
                      </a:r>
                      <a:endParaRPr lang="en-US" sz="1500" b="0" i="0" u="none" strike="noStrike" dirty="0">
                        <a:solidFill>
                          <a:srgbClr val="000000"/>
                        </a:solidFill>
                        <a:latin typeface="Arial"/>
                      </a:endParaRPr>
                    </a:p>
                  </a:txBody>
                  <a:tcPr marL="0" marR="0" marT="0" marB="0" anchor="ctr"/>
                </a:tc>
              </a:tr>
              <a:tr h="30875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500" b="0" kern="1200" dirty="0" smtClean="0">
                          <a:solidFill>
                            <a:schemeClr val="tx1"/>
                          </a:solidFill>
                          <a:latin typeface="+mn-lt"/>
                          <a:ea typeface="+mn-ea"/>
                          <a:cs typeface="+mn-cs"/>
                        </a:rPr>
                        <a:t>ITSNATITCM</a:t>
                      </a:r>
                    </a:p>
                  </a:txBody>
                  <a:tcPr anchor="ctr"/>
                </a:tc>
                <a:tc>
                  <a:txBody>
                    <a:bodyPr/>
                    <a:lstStyle/>
                    <a:p>
                      <a:pPr algn="ctr"/>
                      <a:r>
                        <a:rPr lang="en-US" sz="1500" b="0" kern="1200" dirty="0" smtClean="0">
                          <a:solidFill>
                            <a:schemeClr val="tx1"/>
                          </a:solidFill>
                          <a:latin typeface="+mn-lt"/>
                          <a:ea typeface="+mn-ea"/>
                          <a:cs typeface="+mn-cs"/>
                        </a:rPr>
                        <a:t>NMI</a:t>
                      </a:r>
                    </a:p>
                  </a:txBody>
                  <a:tcPr anchor="ctr"/>
                </a:tc>
                <a:tc>
                  <a:txBody>
                    <a:bodyPr/>
                    <a:lstStyle/>
                    <a:p>
                      <a:pPr algn="ctr" fontAlgn="b"/>
                      <a:r>
                        <a:rPr lang="en-US" sz="1500" b="0" i="0" u="none" strike="noStrike" dirty="0" smtClean="0">
                          <a:solidFill>
                            <a:srgbClr val="000000"/>
                          </a:solidFill>
                          <a:latin typeface="+mn-lt"/>
                        </a:rPr>
                        <a:t>National IT Commodity Program Manual IPAC BD</a:t>
                      </a:r>
                      <a:endParaRPr lang="en-US" sz="1500" b="0" i="0" u="none" strike="noStrike" dirty="0">
                        <a:solidFill>
                          <a:srgbClr val="000000"/>
                        </a:solidFill>
                        <a:latin typeface="Arial"/>
                      </a:endParaRPr>
                    </a:p>
                  </a:txBody>
                  <a:tcPr marL="0" marR="0" marT="0" marB="0" anchor="ctr"/>
                </a:tc>
              </a:tr>
            </a:tbl>
          </a:graphicData>
        </a:graphic>
      </p:graphicFrame>
    </p:spTree>
    <p:extLst>
      <p:ext uri="{BB962C8B-B14F-4D97-AF65-F5344CB8AC3E}">
        <p14:creationId xmlns:p14="http://schemas.microsoft.com/office/powerpoint/2010/main" val="1389853063"/>
      </p:ext>
    </p:extLst>
  </p:cSld>
  <p:clrMapOvr>
    <a:masterClrMapping/>
  </p:clrMapOvr>
  <p:timing>
    <p:tnLst>
      <p:par>
        <p:cT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a:t>
            </a:r>
            <a:r>
              <a:rPr lang="en-US" dirty="0"/>
              <a:t>4</a:t>
            </a:r>
          </a:p>
        </p:txBody>
      </p:sp>
      <p:sp>
        <p:nvSpPr>
          <p:cNvPr id="3" name="Content Placeholder 2"/>
          <p:cNvSpPr>
            <a:spLocks noGrp="1"/>
          </p:cNvSpPr>
          <p:nvPr>
            <p:ph idx="1"/>
          </p:nvPr>
        </p:nvSpPr>
        <p:spPr/>
        <p:txBody>
          <a:bodyPr/>
          <a:lstStyle/>
          <a:p>
            <a:r>
              <a:rPr lang="en-US" sz="2800" dirty="0" smtClean="0"/>
              <a:t>Exercise </a:t>
            </a:r>
            <a:r>
              <a:rPr lang="en-US" sz="2800" dirty="0"/>
              <a:t>4</a:t>
            </a:r>
            <a:r>
              <a:rPr lang="en-US" sz="2800" dirty="0" smtClean="0"/>
              <a:t> – </a:t>
            </a:r>
            <a:r>
              <a:rPr lang="en-US" sz="2800" dirty="0"/>
              <a:t>Manually Create </a:t>
            </a:r>
            <a:r>
              <a:rPr lang="en-US" sz="2800" dirty="0" smtClean="0"/>
              <a:t>Telecom </a:t>
            </a:r>
            <a:r>
              <a:rPr lang="en-US" sz="2800" dirty="0"/>
              <a:t>IPAC DBR</a:t>
            </a:r>
            <a:endParaRPr lang="en-US" dirty="0" smtClean="0">
              <a:solidFill>
                <a:srgbClr val="0000CC"/>
              </a:solidFill>
              <a:sym typeface="Symbol"/>
            </a:endParaRPr>
          </a:p>
          <a:p>
            <a:pPr lvl="1"/>
            <a:endParaRPr lang="en-US" b="1" dirty="0">
              <a:solidFill>
                <a:srgbClr val="0000CC"/>
              </a:solidFill>
            </a:endParaRPr>
          </a:p>
          <a:p>
            <a:pPr marL="0" indent="0">
              <a:buNone/>
            </a:pPr>
            <a:endParaRPr lang="en-US" dirty="0" smtClean="0"/>
          </a:p>
          <a:p>
            <a:pPr marL="0" indent="0">
              <a:buNone/>
            </a:pPr>
            <a:endParaRPr lang="en-US" dirty="0" smtClean="0"/>
          </a:p>
        </p:txBody>
      </p:sp>
      <p:sp>
        <p:nvSpPr>
          <p:cNvPr id="4" name="Footer Placeholder 3"/>
          <p:cNvSpPr>
            <a:spLocks noGrp="1"/>
          </p:cNvSpPr>
          <p:nvPr>
            <p:ph type="ftr" sz="quarter" idx="10"/>
          </p:nvPr>
        </p:nvSpPr>
        <p:spPr/>
        <p:txBody>
          <a:bodyPr/>
          <a:lstStyle/>
          <a:p>
            <a:pPr>
              <a:defRPr/>
            </a:pPr>
            <a:r>
              <a:rPr lang="en-US" dirty="0" smtClean="0"/>
              <a:t>CGI Federal Proprietary and Confidential</a:t>
            </a:r>
            <a:endParaRPr lang="en-US" dirty="0"/>
          </a:p>
        </p:txBody>
      </p:sp>
      <p:sp>
        <p:nvSpPr>
          <p:cNvPr id="5" name="Slide Number Placeholder 4"/>
          <p:cNvSpPr>
            <a:spLocks noGrp="1"/>
          </p:cNvSpPr>
          <p:nvPr>
            <p:ph type="sldNum" sz="quarter" idx="11"/>
          </p:nvPr>
        </p:nvSpPr>
        <p:spPr/>
        <p:txBody>
          <a:bodyPr/>
          <a:lstStyle/>
          <a:p>
            <a:pPr>
              <a:defRPr/>
            </a:pPr>
            <a:fld id="{5842F1FC-5FDD-41D6-BAD6-160FC7BE3BC4}" type="slidenum">
              <a:rPr lang="en-US" smtClean="0"/>
              <a:pPr>
                <a:defRPr/>
              </a:pPr>
              <a:t>208</a:t>
            </a:fld>
            <a:endParaRPr lang="en-US" dirty="0"/>
          </a:p>
        </p:txBody>
      </p:sp>
    </p:spTree>
    <p:extLst>
      <p:ext uri="{BB962C8B-B14F-4D97-AF65-F5344CB8AC3E}">
        <p14:creationId xmlns:p14="http://schemas.microsoft.com/office/powerpoint/2010/main" val="4220376242"/>
      </p:ext>
    </p:extLst>
  </p:cSld>
  <p:clrMapOvr>
    <a:masterClrMapping/>
  </p:clrMapOvr>
  <p:timing>
    <p:tnLst>
      <p:par>
        <p:cT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Internal Billing</a:t>
            </a:r>
            <a:endParaRPr lang="en-US" dirty="0"/>
          </a:p>
        </p:txBody>
      </p:sp>
      <p:sp>
        <p:nvSpPr>
          <p:cNvPr id="3" name="Content Placeholder 2"/>
          <p:cNvSpPr>
            <a:spLocks noGrp="1"/>
          </p:cNvSpPr>
          <p:nvPr>
            <p:ph idx="1"/>
          </p:nvPr>
        </p:nvSpPr>
        <p:spPr/>
        <p:txBody>
          <a:bodyPr/>
          <a:lstStyle/>
          <a:p>
            <a:pPr marL="231775" lvl="1" indent="-231775">
              <a:spcBef>
                <a:spcPts val="600"/>
              </a:spcBef>
              <a:spcAft>
                <a:spcPts val="600"/>
              </a:spcAft>
            </a:pPr>
            <a:r>
              <a:rPr lang="en-US" sz="2000" dirty="0"/>
              <a:t>Internal GSA Billing</a:t>
            </a:r>
          </a:p>
          <a:p>
            <a:pPr marL="577850" lvl="2">
              <a:spcBef>
                <a:spcPts val="600"/>
              </a:spcBef>
              <a:spcAft>
                <a:spcPts val="600"/>
              </a:spcAft>
            </a:pPr>
            <a:r>
              <a:rPr lang="en-US" sz="1800" dirty="0"/>
              <a:t>Billing internal GSA customers for goods/services provided from one GSA business unit to another </a:t>
            </a:r>
            <a:endParaRPr lang="en-US" sz="1800" dirty="0" smtClean="0"/>
          </a:p>
          <a:p>
            <a:pPr marL="923925" lvl="3">
              <a:spcBef>
                <a:spcPts val="600"/>
              </a:spcBef>
              <a:spcAft>
                <a:spcPts val="600"/>
              </a:spcAft>
            </a:pPr>
            <a:r>
              <a:rPr lang="en-US" sz="1800" u="sng" dirty="0" smtClean="0"/>
              <a:t>Two types</a:t>
            </a:r>
            <a:r>
              <a:rPr lang="en-US" sz="1800" dirty="0" smtClean="0"/>
              <a:t> of Internal Billing:</a:t>
            </a:r>
            <a:endParaRPr lang="en-US" sz="1800" dirty="0"/>
          </a:p>
          <a:p>
            <a:pPr marL="1203325" lvl="4">
              <a:spcBef>
                <a:spcPts val="600"/>
              </a:spcBef>
              <a:spcAft>
                <a:spcPts val="600"/>
              </a:spcAft>
            </a:pPr>
            <a:r>
              <a:rPr lang="en-US" sz="1800" b="1" u="sng" dirty="0"/>
              <a:t>Intrafund</a:t>
            </a:r>
            <a:r>
              <a:rPr lang="en-US" sz="1800" dirty="0"/>
              <a:t> – billing within the same Treasury Account Symbol (</a:t>
            </a:r>
            <a:r>
              <a:rPr lang="en-US" sz="1800" dirty="0" smtClean="0"/>
              <a:t>TSYM) </a:t>
            </a:r>
            <a:r>
              <a:rPr lang="en-US" sz="1800" dirty="0"/>
              <a:t>(e.g</a:t>
            </a:r>
            <a:r>
              <a:rPr lang="en-US" sz="1800" dirty="0" smtClean="0"/>
              <a:t>., </a:t>
            </a:r>
            <a:r>
              <a:rPr lang="en-US" sz="1800" dirty="0"/>
              <a:t>455 Fund billing 255 Fund)</a:t>
            </a:r>
          </a:p>
          <a:p>
            <a:pPr marL="1203325" lvl="4">
              <a:spcBef>
                <a:spcPts val="600"/>
              </a:spcBef>
              <a:spcAft>
                <a:spcPts val="600"/>
              </a:spcAft>
            </a:pPr>
            <a:r>
              <a:rPr lang="en-US" sz="1800" b="1" u="sng" dirty="0"/>
              <a:t>Interfund</a:t>
            </a:r>
            <a:r>
              <a:rPr lang="en-US" sz="1800" dirty="0"/>
              <a:t> – billing within GSA, but not with the same </a:t>
            </a:r>
            <a:r>
              <a:rPr lang="en-US" sz="1800" dirty="0" smtClean="0"/>
              <a:t>TSYM </a:t>
            </a:r>
            <a:r>
              <a:rPr lang="en-US" sz="1800" dirty="0"/>
              <a:t>(e.g</a:t>
            </a:r>
            <a:r>
              <a:rPr lang="en-US" sz="1800" dirty="0" smtClean="0"/>
              <a:t>., </a:t>
            </a:r>
            <a:r>
              <a:rPr lang="en-US" sz="1800" dirty="0"/>
              <a:t>255/455 paying rent to 192X)</a:t>
            </a:r>
          </a:p>
          <a:p>
            <a:endParaRPr lang="en-US" dirty="0"/>
          </a:p>
        </p:txBody>
      </p:sp>
      <p:sp>
        <p:nvSpPr>
          <p:cNvPr id="4" name="Footer Placeholder 3"/>
          <p:cNvSpPr>
            <a:spLocks noGrp="1"/>
          </p:cNvSpPr>
          <p:nvPr>
            <p:ph type="ftr" sz="quarter" idx="10"/>
          </p:nvPr>
        </p:nvSpPr>
        <p:spPr/>
        <p:txBody>
          <a:bodyPr/>
          <a:lstStyle/>
          <a:p>
            <a:pPr>
              <a:defRPr/>
            </a:pPr>
            <a:r>
              <a:rPr lang="en-US" dirty="0" smtClean="0"/>
              <a:t>CGI Federal Proprietary and Confidential</a:t>
            </a:r>
            <a:endParaRPr lang="en-US" dirty="0"/>
          </a:p>
        </p:txBody>
      </p:sp>
      <p:sp>
        <p:nvSpPr>
          <p:cNvPr id="5" name="Slide Number Placeholder 4"/>
          <p:cNvSpPr>
            <a:spLocks noGrp="1"/>
          </p:cNvSpPr>
          <p:nvPr>
            <p:ph type="sldNum" sz="quarter" idx="11"/>
          </p:nvPr>
        </p:nvSpPr>
        <p:spPr/>
        <p:txBody>
          <a:bodyPr/>
          <a:lstStyle/>
          <a:p>
            <a:pPr>
              <a:defRPr/>
            </a:pPr>
            <a:fld id="{215F2CEC-58A8-492B-AD0D-C2BF1A7F0D89}" type="slidenum">
              <a:rPr lang="en-US" smtClean="0"/>
              <a:pPr>
                <a:defRPr/>
              </a:pPr>
              <a:t>209</a:t>
            </a:fld>
            <a:endParaRPr lang="en-US" dirty="0"/>
          </a:p>
        </p:txBody>
      </p:sp>
    </p:spTree>
    <p:extLst>
      <p:ext uri="{BB962C8B-B14F-4D97-AF65-F5344CB8AC3E}">
        <p14:creationId xmlns:p14="http://schemas.microsoft.com/office/powerpoint/2010/main" val="38173100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Title 1"/>
          <p:cNvSpPr>
            <a:spLocks noGrp="1"/>
          </p:cNvSpPr>
          <p:nvPr>
            <p:ph type="title"/>
          </p:nvPr>
        </p:nvSpPr>
        <p:spPr/>
        <p:txBody>
          <a:bodyPr/>
          <a:lstStyle/>
          <a:p>
            <a:r>
              <a:rPr lang="en-US" sz="2400" dirty="0" smtClean="0"/>
              <a:t>DBR Batch Processing Overview</a:t>
            </a:r>
          </a:p>
        </p:txBody>
      </p:sp>
      <p:sp>
        <p:nvSpPr>
          <p:cNvPr id="81925" name="Content Placeholder 5"/>
          <p:cNvSpPr>
            <a:spLocks noGrp="1"/>
          </p:cNvSpPr>
          <p:nvPr>
            <p:ph idx="1"/>
          </p:nvPr>
        </p:nvSpPr>
        <p:spPr>
          <a:xfrm>
            <a:off x="461147" y="1210624"/>
            <a:ext cx="8280400" cy="2330018"/>
          </a:xfrm>
        </p:spPr>
        <p:txBody>
          <a:bodyPr/>
          <a:lstStyle/>
          <a:p>
            <a:pPr>
              <a:spcBef>
                <a:spcPts val="600"/>
              </a:spcBef>
              <a:spcAft>
                <a:spcPts val="600"/>
              </a:spcAft>
            </a:pPr>
            <a:r>
              <a:rPr lang="en-US" sz="2000" dirty="0" smtClean="0"/>
              <a:t>Detail Billing Records for all billing methods and vehicles will be:</a:t>
            </a:r>
          </a:p>
          <a:p>
            <a:pPr marL="688975" lvl="1" indent="-342900">
              <a:spcBef>
                <a:spcPts val="600"/>
              </a:spcBef>
              <a:spcAft>
                <a:spcPts val="600"/>
              </a:spcAft>
              <a:buFont typeface="+mj-lt"/>
              <a:buAutoNum type="arabicPeriod"/>
            </a:pPr>
            <a:r>
              <a:rPr lang="en-US" sz="2000" b="1" u="sng" dirty="0" smtClean="0"/>
              <a:t>Imported</a:t>
            </a:r>
            <a:r>
              <a:rPr lang="en-US" sz="2000" dirty="0" smtClean="0"/>
              <a:t> – Loaded into Pegasys from external billing systems</a:t>
            </a:r>
          </a:p>
          <a:p>
            <a:pPr marL="688975" lvl="1" indent="-342900">
              <a:spcBef>
                <a:spcPts val="600"/>
              </a:spcBef>
              <a:spcAft>
                <a:spcPts val="600"/>
              </a:spcAft>
              <a:buFont typeface="+mj-lt"/>
              <a:buAutoNum type="arabicPeriod"/>
            </a:pPr>
            <a:r>
              <a:rPr lang="en-US" sz="2000" b="1" u="sng" dirty="0" smtClean="0"/>
              <a:t>Crosswalked</a:t>
            </a:r>
            <a:r>
              <a:rPr lang="en-US" sz="2000" dirty="0" smtClean="0"/>
              <a:t> – Pegasys specific field values are derived based on established rules in the system</a:t>
            </a:r>
          </a:p>
          <a:p>
            <a:pPr marL="688975" lvl="1" indent="-342900">
              <a:spcBef>
                <a:spcPts val="600"/>
              </a:spcBef>
              <a:spcAft>
                <a:spcPts val="600"/>
              </a:spcAft>
              <a:buFont typeface="+mj-lt"/>
              <a:buAutoNum type="arabicPeriod"/>
            </a:pPr>
            <a:r>
              <a:rPr lang="en-US" sz="2000" b="1" u="sng" dirty="0" smtClean="0"/>
              <a:t>Summarized</a:t>
            </a:r>
            <a:r>
              <a:rPr lang="en-US" sz="2000" dirty="0" smtClean="0"/>
              <a:t> – </a:t>
            </a:r>
            <a:r>
              <a:rPr lang="en-US" sz="2000" dirty="0"/>
              <a:t>Pegasys billing transaction </a:t>
            </a:r>
            <a:r>
              <a:rPr lang="en-US" sz="2000" dirty="0" smtClean="0"/>
              <a:t>processed</a:t>
            </a:r>
            <a:endParaRPr lang="en-US" sz="800" dirty="0" smtClean="0"/>
          </a:p>
        </p:txBody>
      </p:sp>
      <p:sp>
        <p:nvSpPr>
          <p:cNvPr id="2" name="Footer Placeholder 1"/>
          <p:cNvSpPr>
            <a:spLocks noGrp="1"/>
          </p:cNvSpPr>
          <p:nvPr>
            <p:ph type="ftr" sz="quarter" idx="10"/>
          </p:nvPr>
        </p:nvSpPr>
        <p:spPr/>
        <p:txBody>
          <a:bodyPr/>
          <a:lstStyle/>
          <a:p>
            <a:pPr>
              <a:defRPr/>
            </a:pPr>
            <a:r>
              <a:rPr lang="en-US" dirty="0" smtClean="0">
                <a:solidFill>
                  <a:srgbClr val="000000"/>
                </a:solidFill>
              </a:rPr>
              <a:t>CGI Federal Proprietary and Confidential</a:t>
            </a:r>
            <a:endParaRPr lang="en-US" dirty="0">
              <a:solidFill>
                <a:srgbClr val="000000"/>
              </a:solidFill>
            </a:endParaRPr>
          </a:p>
        </p:txBody>
      </p:sp>
      <p:sp>
        <p:nvSpPr>
          <p:cNvPr id="3" name="Slide Number Placeholder 2"/>
          <p:cNvSpPr>
            <a:spLocks noGrp="1"/>
          </p:cNvSpPr>
          <p:nvPr>
            <p:ph type="sldNum" sz="quarter" idx="11"/>
          </p:nvPr>
        </p:nvSpPr>
        <p:spPr/>
        <p:txBody>
          <a:bodyPr/>
          <a:lstStyle/>
          <a:p>
            <a:pPr>
              <a:defRPr/>
            </a:pPr>
            <a:fld id="{215F2CEC-58A8-492B-AD0D-C2BF1A7F0D89}" type="slidenum">
              <a:rPr lang="en-US" smtClean="0">
                <a:solidFill>
                  <a:srgbClr val="000000"/>
                </a:solidFill>
              </a:rPr>
              <a:pPr>
                <a:defRPr/>
              </a:pPr>
              <a:t>21</a:t>
            </a:fld>
            <a:endParaRPr lang="en-US" dirty="0">
              <a:solidFill>
                <a:srgbClr val="000000"/>
              </a:solidFill>
            </a:endParaRPr>
          </a:p>
        </p:txBody>
      </p:sp>
      <p:sp>
        <p:nvSpPr>
          <p:cNvPr id="69" name="Right Arrow 68"/>
          <p:cNvSpPr/>
          <p:nvPr/>
        </p:nvSpPr>
        <p:spPr bwMode="auto">
          <a:xfrm>
            <a:off x="4602137" y="4794275"/>
            <a:ext cx="261257" cy="213756"/>
          </a:xfrm>
          <a:prstGeom prst="rightArrow">
            <a:avLst/>
          </a:prstGeom>
          <a:solidFill>
            <a:schemeClr val="tx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72" name="Right Arrow 71"/>
          <p:cNvSpPr/>
          <p:nvPr/>
        </p:nvSpPr>
        <p:spPr bwMode="auto">
          <a:xfrm>
            <a:off x="2674358" y="4794275"/>
            <a:ext cx="261257" cy="213756"/>
          </a:xfrm>
          <a:prstGeom prst="rightArrow">
            <a:avLst/>
          </a:prstGeom>
          <a:solidFill>
            <a:schemeClr val="tx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73" name="Right Arrow 72"/>
          <p:cNvSpPr/>
          <p:nvPr/>
        </p:nvSpPr>
        <p:spPr bwMode="auto">
          <a:xfrm>
            <a:off x="6405261" y="4794275"/>
            <a:ext cx="261257" cy="213756"/>
          </a:xfrm>
          <a:prstGeom prst="rightArrow">
            <a:avLst/>
          </a:prstGeom>
          <a:solidFill>
            <a:schemeClr val="tx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grpSp>
        <p:nvGrpSpPr>
          <p:cNvPr id="76" name="Group 75"/>
          <p:cNvGrpSpPr/>
          <p:nvPr/>
        </p:nvGrpSpPr>
        <p:grpSpPr>
          <a:xfrm>
            <a:off x="1063223" y="3961479"/>
            <a:ext cx="1627853" cy="794783"/>
            <a:chOff x="-1491783" y="298619"/>
            <a:chExt cx="1524686" cy="794783"/>
          </a:xfrm>
          <a:scene3d>
            <a:camera prst="orthographicFront"/>
            <a:lightRig rig="threePt" dir="t">
              <a:rot lat="0" lon="0" rev="7500000"/>
            </a:lightRig>
          </a:scene3d>
        </p:grpSpPr>
        <p:sp>
          <p:nvSpPr>
            <p:cNvPr id="77" name="Rounded Rectangle 76"/>
            <p:cNvSpPr/>
            <p:nvPr/>
          </p:nvSpPr>
          <p:spPr>
            <a:xfrm>
              <a:off x="-1465882" y="298619"/>
              <a:ext cx="1498785" cy="794783"/>
            </a:xfrm>
            <a:prstGeom prst="roundRect">
              <a:avLst>
                <a:gd name="adj" fmla="val 10000"/>
              </a:avLst>
            </a:prstGeom>
            <a:gradFill rotWithShape="1">
              <a:gsLst>
                <a:gs pos="0">
                  <a:srgbClr val="4F81BD">
                    <a:hueOff val="0"/>
                    <a:satOff val="0"/>
                    <a:lumOff val="0"/>
                    <a:alphaOff val="0"/>
                    <a:shade val="51000"/>
                    <a:satMod val="130000"/>
                  </a:srgbClr>
                </a:gs>
                <a:gs pos="80000">
                  <a:srgbClr val="4F81BD">
                    <a:hueOff val="0"/>
                    <a:satOff val="0"/>
                    <a:lumOff val="0"/>
                    <a:alphaOff val="0"/>
                    <a:shade val="93000"/>
                    <a:satMod val="130000"/>
                  </a:srgbClr>
                </a:gs>
                <a:gs pos="100000">
                  <a:srgbClr val="4F81BD">
                    <a:hueOff val="0"/>
                    <a:satOff val="0"/>
                    <a:lumOff val="0"/>
                    <a:alphaOff val="0"/>
                    <a:shade val="94000"/>
                    <a:satMod val="135000"/>
                  </a:srgbClr>
                </a:gs>
              </a:gsLst>
              <a:lin ang="16200000" scaled="0"/>
            </a:gradFill>
            <a:ln>
              <a:noFill/>
            </a:ln>
            <a:effectLst>
              <a:outerShdw blurRad="40000" dist="23000" dir="5400000" rotWithShape="0">
                <a:srgbClr val="000000">
                  <a:alpha val="35000"/>
                </a:srgbClr>
              </a:outerShdw>
            </a:effectLst>
            <a:sp3d prstMaterial="plastic">
              <a:bevelT w="127000" h="25400" prst="relaxedInset"/>
            </a:sp3d>
          </p:spPr>
        </p:sp>
        <p:sp>
          <p:nvSpPr>
            <p:cNvPr id="78" name="Rounded Rectangle 4"/>
            <p:cNvSpPr/>
            <p:nvPr/>
          </p:nvSpPr>
          <p:spPr>
            <a:xfrm>
              <a:off x="-1491783" y="403640"/>
              <a:ext cx="1498785" cy="529855"/>
            </a:xfrm>
            <a:prstGeom prst="rect">
              <a:avLst/>
            </a:prstGeom>
            <a:noFill/>
            <a:ln>
              <a:noFill/>
            </a:ln>
            <a:effectLst/>
            <a:sp3d/>
          </p:spPr>
          <p:txBody>
            <a:bodyPr spcFirstLastPara="0" vert="horz" wrap="square" lIns="113792" tIns="113792" rIns="113792" bIns="60960" numCol="1" spcCol="1270" anchor="ctr" anchorCtr="0">
              <a:noAutofit/>
            </a:bodyPr>
            <a:lstStyle/>
            <a:p>
              <a:pPr marL="0" marR="0" lvl="0" indent="0" algn="ctr" defTabSz="711200" eaLnBrk="1" fontAlgn="auto" latinLnBrk="0" hangingPunct="1">
                <a:lnSpc>
                  <a:spcPct val="90000"/>
                </a:lnSpc>
                <a:spcBef>
                  <a:spcPct val="0"/>
                </a:spcBef>
                <a:spcAft>
                  <a:spcPct val="35000"/>
                </a:spcAft>
                <a:buClrTx/>
                <a:buSzTx/>
                <a:buFontTx/>
                <a:buNone/>
                <a:tabLst/>
                <a:defRPr/>
              </a:pPr>
              <a:r>
                <a:rPr kumimoji="0" lang="en-US" sz="1600" b="1" i="0" u="none" strike="noStrike" kern="1200" cap="none" spc="0" normalizeH="0" baseline="0" noProof="0" dirty="0" smtClean="0">
                  <a:ln>
                    <a:noFill/>
                  </a:ln>
                  <a:solidFill>
                    <a:sysClr val="window" lastClr="FFFFFF"/>
                  </a:solidFill>
                  <a:effectLst/>
                  <a:uLnTx/>
                  <a:uFillTx/>
                  <a:latin typeface="Calibri"/>
                  <a:ea typeface="+mn-ea"/>
                  <a:cs typeface="+mn-cs"/>
                </a:rPr>
                <a:t>DBR Import</a:t>
              </a:r>
              <a:endParaRPr kumimoji="0" lang="en-US" sz="900" b="1" i="0" u="none" strike="noStrike" kern="1200" cap="none" spc="0" normalizeH="0" baseline="0" noProof="0" dirty="0">
                <a:ln>
                  <a:noFill/>
                </a:ln>
                <a:solidFill>
                  <a:sysClr val="window" lastClr="FFFFFF"/>
                </a:solidFill>
                <a:effectLst/>
                <a:uLnTx/>
                <a:uFillTx/>
                <a:latin typeface="Calibri"/>
                <a:ea typeface="+mn-ea"/>
                <a:cs typeface="+mn-cs"/>
              </a:endParaRPr>
            </a:p>
          </p:txBody>
        </p:sp>
      </p:grpSp>
      <p:grpSp>
        <p:nvGrpSpPr>
          <p:cNvPr id="79" name="Group 78"/>
          <p:cNvGrpSpPr/>
          <p:nvPr/>
        </p:nvGrpSpPr>
        <p:grpSpPr>
          <a:xfrm>
            <a:off x="3000950" y="4503762"/>
            <a:ext cx="1601188" cy="794783"/>
            <a:chOff x="-1247084" y="-548205"/>
            <a:chExt cx="1499711" cy="794783"/>
          </a:xfrm>
          <a:scene3d>
            <a:camera prst="orthographicFront"/>
            <a:lightRig rig="threePt" dir="t">
              <a:rot lat="0" lon="0" rev="7500000"/>
            </a:lightRig>
          </a:scene3d>
        </p:grpSpPr>
        <p:sp>
          <p:nvSpPr>
            <p:cNvPr id="80" name="Rounded Rectangle 79"/>
            <p:cNvSpPr/>
            <p:nvPr/>
          </p:nvSpPr>
          <p:spPr>
            <a:xfrm>
              <a:off x="-1247084" y="-548205"/>
              <a:ext cx="1498785" cy="794783"/>
            </a:xfrm>
            <a:prstGeom prst="roundRect">
              <a:avLst>
                <a:gd name="adj" fmla="val 10000"/>
              </a:avLst>
            </a:prstGeom>
            <a:gradFill rotWithShape="1">
              <a:gsLst>
                <a:gs pos="0">
                  <a:srgbClr val="4F81BD">
                    <a:hueOff val="0"/>
                    <a:satOff val="0"/>
                    <a:lumOff val="0"/>
                    <a:alphaOff val="0"/>
                    <a:shade val="51000"/>
                    <a:satMod val="130000"/>
                  </a:srgbClr>
                </a:gs>
                <a:gs pos="80000">
                  <a:srgbClr val="4F81BD">
                    <a:hueOff val="0"/>
                    <a:satOff val="0"/>
                    <a:lumOff val="0"/>
                    <a:alphaOff val="0"/>
                    <a:shade val="93000"/>
                    <a:satMod val="130000"/>
                  </a:srgbClr>
                </a:gs>
                <a:gs pos="100000">
                  <a:srgbClr val="4F81BD">
                    <a:hueOff val="0"/>
                    <a:satOff val="0"/>
                    <a:lumOff val="0"/>
                    <a:alphaOff val="0"/>
                    <a:shade val="94000"/>
                    <a:satMod val="135000"/>
                  </a:srgbClr>
                </a:gs>
              </a:gsLst>
              <a:lin ang="16200000" scaled="0"/>
            </a:gradFill>
            <a:ln>
              <a:noFill/>
            </a:ln>
            <a:effectLst>
              <a:outerShdw blurRad="40000" dist="23000" dir="5400000" rotWithShape="0">
                <a:srgbClr val="000000">
                  <a:alpha val="35000"/>
                </a:srgbClr>
              </a:outerShdw>
            </a:effectLst>
            <a:sp3d prstMaterial="plastic">
              <a:bevelT w="127000" h="25400" prst="relaxedInset"/>
            </a:sp3d>
          </p:spPr>
        </p:sp>
        <p:sp>
          <p:nvSpPr>
            <p:cNvPr id="81" name="Rounded Rectangle 4"/>
            <p:cNvSpPr/>
            <p:nvPr/>
          </p:nvSpPr>
          <p:spPr>
            <a:xfrm>
              <a:off x="-1246158" y="-448833"/>
              <a:ext cx="1498785" cy="529855"/>
            </a:xfrm>
            <a:prstGeom prst="rect">
              <a:avLst/>
            </a:prstGeom>
            <a:noFill/>
            <a:ln>
              <a:noFill/>
            </a:ln>
            <a:effectLst/>
            <a:sp3d/>
          </p:spPr>
          <p:txBody>
            <a:bodyPr spcFirstLastPara="0" vert="horz" wrap="square" lIns="113792" tIns="113792" rIns="113792" bIns="60960" numCol="1" spcCol="1270" anchor="ctr" anchorCtr="0">
              <a:noAutofit/>
            </a:bodyPr>
            <a:lstStyle/>
            <a:p>
              <a:pPr marL="0" marR="0" lvl="0" indent="0" algn="ctr" defTabSz="711200" eaLnBrk="1" fontAlgn="auto" latinLnBrk="0" hangingPunct="1">
                <a:lnSpc>
                  <a:spcPct val="90000"/>
                </a:lnSpc>
                <a:spcBef>
                  <a:spcPct val="0"/>
                </a:spcBef>
                <a:spcAft>
                  <a:spcPct val="35000"/>
                </a:spcAft>
                <a:buClrTx/>
                <a:buSzTx/>
                <a:buFontTx/>
                <a:buNone/>
                <a:tabLst/>
                <a:defRPr/>
              </a:pPr>
              <a:r>
                <a:rPr kumimoji="0" lang="en-US" sz="1600" b="1" i="0" u="none" strike="noStrike" kern="1200" cap="none" spc="0" normalizeH="0" baseline="0" noProof="0" dirty="0" smtClean="0">
                  <a:ln>
                    <a:noFill/>
                  </a:ln>
                  <a:solidFill>
                    <a:sysClr val="window" lastClr="FFFFFF"/>
                  </a:solidFill>
                  <a:effectLst/>
                  <a:uLnTx/>
                  <a:uFillTx/>
                  <a:latin typeface="Calibri"/>
                  <a:ea typeface="+mn-ea"/>
                  <a:cs typeface="+mn-cs"/>
                </a:rPr>
                <a:t>DBR Crosswalk</a:t>
              </a:r>
              <a:endParaRPr kumimoji="0" lang="en-US" sz="900" b="1" i="0" u="none" strike="noStrike" kern="1200" cap="none" spc="0" normalizeH="0" baseline="0" noProof="0" dirty="0">
                <a:ln>
                  <a:noFill/>
                </a:ln>
                <a:solidFill>
                  <a:sysClr val="window" lastClr="FFFFFF"/>
                </a:solidFill>
                <a:effectLst/>
                <a:uLnTx/>
                <a:uFillTx/>
                <a:latin typeface="Calibri"/>
                <a:ea typeface="+mn-ea"/>
                <a:cs typeface="+mn-cs"/>
              </a:endParaRPr>
            </a:p>
          </p:txBody>
        </p:sp>
      </p:grpSp>
      <p:grpSp>
        <p:nvGrpSpPr>
          <p:cNvPr id="85" name="Group 84"/>
          <p:cNvGrpSpPr/>
          <p:nvPr/>
        </p:nvGrpSpPr>
        <p:grpSpPr>
          <a:xfrm>
            <a:off x="4863394" y="4503762"/>
            <a:ext cx="1541867" cy="794783"/>
            <a:chOff x="-1491783" y="298619"/>
            <a:chExt cx="1524686" cy="794783"/>
          </a:xfrm>
          <a:scene3d>
            <a:camera prst="orthographicFront"/>
            <a:lightRig rig="threePt" dir="t">
              <a:rot lat="0" lon="0" rev="7500000"/>
            </a:lightRig>
          </a:scene3d>
        </p:grpSpPr>
        <p:sp>
          <p:nvSpPr>
            <p:cNvPr id="86" name="Rounded Rectangle 85"/>
            <p:cNvSpPr/>
            <p:nvPr/>
          </p:nvSpPr>
          <p:spPr>
            <a:xfrm>
              <a:off x="-1465882" y="298619"/>
              <a:ext cx="1498785" cy="794783"/>
            </a:xfrm>
            <a:prstGeom prst="roundRect">
              <a:avLst>
                <a:gd name="adj" fmla="val 10000"/>
              </a:avLst>
            </a:prstGeom>
            <a:gradFill rotWithShape="1">
              <a:gsLst>
                <a:gs pos="0">
                  <a:srgbClr val="4F81BD">
                    <a:hueOff val="0"/>
                    <a:satOff val="0"/>
                    <a:lumOff val="0"/>
                    <a:alphaOff val="0"/>
                    <a:shade val="51000"/>
                    <a:satMod val="130000"/>
                  </a:srgbClr>
                </a:gs>
                <a:gs pos="80000">
                  <a:srgbClr val="4F81BD">
                    <a:hueOff val="0"/>
                    <a:satOff val="0"/>
                    <a:lumOff val="0"/>
                    <a:alphaOff val="0"/>
                    <a:shade val="93000"/>
                    <a:satMod val="130000"/>
                  </a:srgbClr>
                </a:gs>
                <a:gs pos="100000">
                  <a:srgbClr val="4F81BD">
                    <a:hueOff val="0"/>
                    <a:satOff val="0"/>
                    <a:lumOff val="0"/>
                    <a:alphaOff val="0"/>
                    <a:shade val="94000"/>
                    <a:satMod val="135000"/>
                  </a:srgbClr>
                </a:gs>
              </a:gsLst>
              <a:lin ang="16200000" scaled="0"/>
            </a:gradFill>
            <a:ln>
              <a:noFill/>
            </a:ln>
            <a:effectLst>
              <a:outerShdw blurRad="40000" dist="23000" dir="5400000" rotWithShape="0">
                <a:srgbClr val="000000">
                  <a:alpha val="35000"/>
                </a:srgbClr>
              </a:outerShdw>
            </a:effectLst>
            <a:sp3d prstMaterial="plastic">
              <a:bevelT w="127000" h="25400" prst="relaxedInset"/>
            </a:sp3d>
          </p:spPr>
        </p:sp>
        <p:sp>
          <p:nvSpPr>
            <p:cNvPr id="87" name="Rounded Rectangle 4"/>
            <p:cNvSpPr/>
            <p:nvPr/>
          </p:nvSpPr>
          <p:spPr>
            <a:xfrm>
              <a:off x="-1491783" y="403640"/>
              <a:ext cx="1498785" cy="529855"/>
            </a:xfrm>
            <a:prstGeom prst="rect">
              <a:avLst/>
            </a:prstGeom>
            <a:noFill/>
            <a:ln>
              <a:noFill/>
            </a:ln>
            <a:effectLst/>
            <a:sp3d/>
          </p:spPr>
          <p:txBody>
            <a:bodyPr spcFirstLastPara="0" vert="horz" wrap="square" lIns="113792" tIns="113792" rIns="113792" bIns="60960" numCol="1" spcCol="1270" anchor="ctr" anchorCtr="0">
              <a:noAutofit/>
            </a:bodyPr>
            <a:lstStyle/>
            <a:p>
              <a:pPr marL="0" marR="0" lvl="0" indent="0" algn="ctr" defTabSz="711200" eaLnBrk="1" fontAlgn="auto" latinLnBrk="0" hangingPunct="1">
                <a:lnSpc>
                  <a:spcPct val="90000"/>
                </a:lnSpc>
                <a:spcBef>
                  <a:spcPct val="0"/>
                </a:spcBef>
                <a:spcAft>
                  <a:spcPct val="35000"/>
                </a:spcAft>
                <a:buClrTx/>
                <a:buSzTx/>
                <a:buFontTx/>
                <a:buNone/>
                <a:tabLst/>
                <a:defRPr/>
              </a:pPr>
              <a:r>
                <a:rPr kumimoji="0" lang="en-US" sz="1600" b="1" i="0" u="none" strike="noStrike" kern="1200" cap="none" spc="0" normalizeH="0" baseline="0" noProof="0" dirty="0" smtClean="0">
                  <a:ln>
                    <a:noFill/>
                  </a:ln>
                  <a:solidFill>
                    <a:sysClr val="window" lastClr="FFFFFF"/>
                  </a:solidFill>
                  <a:effectLst/>
                  <a:uLnTx/>
                  <a:uFillTx/>
                  <a:latin typeface="Calibri"/>
                  <a:ea typeface="+mn-ea"/>
                  <a:cs typeface="+mn-cs"/>
                </a:rPr>
                <a:t>DBR Summarization</a:t>
              </a:r>
              <a:endParaRPr kumimoji="0" lang="en-US" sz="900" b="1" i="0" u="none" strike="noStrike" kern="1200" cap="none" spc="0" normalizeH="0" baseline="0" noProof="0" dirty="0">
                <a:ln>
                  <a:noFill/>
                </a:ln>
                <a:solidFill>
                  <a:sysClr val="window" lastClr="FFFFFF"/>
                </a:solidFill>
                <a:effectLst/>
                <a:uLnTx/>
                <a:uFillTx/>
                <a:latin typeface="Calibri"/>
                <a:ea typeface="+mn-ea"/>
                <a:cs typeface="+mn-cs"/>
              </a:endParaRPr>
            </a:p>
          </p:txBody>
        </p:sp>
      </p:grpSp>
      <p:grpSp>
        <p:nvGrpSpPr>
          <p:cNvPr id="88" name="Group 87"/>
          <p:cNvGrpSpPr/>
          <p:nvPr/>
        </p:nvGrpSpPr>
        <p:grpSpPr>
          <a:xfrm>
            <a:off x="1077050" y="5052007"/>
            <a:ext cx="1600199" cy="794783"/>
            <a:chOff x="-3516185" y="109110"/>
            <a:chExt cx="1498785" cy="794783"/>
          </a:xfrm>
          <a:scene3d>
            <a:camera prst="orthographicFront"/>
            <a:lightRig rig="threePt" dir="t">
              <a:rot lat="0" lon="0" rev="7500000"/>
            </a:lightRig>
          </a:scene3d>
        </p:grpSpPr>
        <p:sp>
          <p:nvSpPr>
            <p:cNvPr id="89" name="Rounded Rectangle 88"/>
            <p:cNvSpPr/>
            <p:nvPr/>
          </p:nvSpPr>
          <p:spPr>
            <a:xfrm>
              <a:off x="-3516185" y="109110"/>
              <a:ext cx="1498785" cy="794783"/>
            </a:xfrm>
            <a:prstGeom prst="roundRect">
              <a:avLst>
                <a:gd name="adj" fmla="val 10000"/>
              </a:avLst>
            </a:prstGeom>
            <a:gradFill rotWithShape="1">
              <a:gsLst>
                <a:gs pos="0">
                  <a:srgbClr val="4F81BD">
                    <a:hueOff val="0"/>
                    <a:satOff val="0"/>
                    <a:lumOff val="0"/>
                    <a:alphaOff val="0"/>
                    <a:shade val="51000"/>
                    <a:satMod val="130000"/>
                  </a:srgbClr>
                </a:gs>
                <a:gs pos="80000">
                  <a:srgbClr val="4F81BD">
                    <a:hueOff val="0"/>
                    <a:satOff val="0"/>
                    <a:lumOff val="0"/>
                    <a:alphaOff val="0"/>
                    <a:shade val="93000"/>
                    <a:satMod val="130000"/>
                  </a:srgbClr>
                </a:gs>
                <a:gs pos="100000">
                  <a:srgbClr val="4F81BD">
                    <a:hueOff val="0"/>
                    <a:satOff val="0"/>
                    <a:lumOff val="0"/>
                    <a:alphaOff val="0"/>
                    <a:shade val="94000"/>
                    <a:satMod val="135000"/>
                  </a:srgbClr>
                </a:gs>
              </a:gsLst>
              <a:lin ang="16200000" scaled="0"/>
            </a:gradFill>
            <a:ln>
              <a:noFill/>
            </a:ln>
            <a:effectLst>
              <a:outerShdw blurRad="40000" dist="23000" dir="5400000" rotWithShape="0">
                <a:srgbClr val="000000">
                  <a:alpha val="35000"/>
                </a:srgbClr>
              </a:outerShdw>
            </a:effectLst>
            <a:sp3d prstMaterial="plastic">
              <a:bevelT w="127000" h="25400" prst="relaxedInset"/>
            </a:sp3d>
          </p:spPr>
        </p:sp>
        <p:sp>
          <p:nvSpPr>
            <p:cNvPr id="90" name="Rounded Rectangle 4"/>
            <p:cNvSpPr/>
            <p:nvPr/>
          </p:nvSpPr>
          <p:spPr>
            <a:xfrm>
              <a:off x="-3516185" y="241573"/>
              <a:ext cx="1498785" cy="529855"/>
            </a:xfrm>
            <a:prstGeom prst="rect">
              <a:avLst/>
            </a:prstGeom>
            <a:noFill/>
            <a:ln>
              <a:noFill/>
            </a:ln>
            <a:effectLst/>
            <a:sp3d/>
          </p:spPr>
          <p:txBody>
            <a:bodyPr spcFirstLastPara="0" vert="horz" wrap="square" lIns="113792" tIns="113792" rIns="113792" bIns="60960" numCol="1" spcCol="1270" anchor="ctr" anchorCtr="0">
              <a:noAutofit/>
            </a:bodyPr>
            <a:lstStyle/>
            <a:p>
              <a:pPr marL="0" marR="0" lvl="0" indent="0" algn="ctr" defTabSz="711200" eaLnBrk="1" fontAlgn="auto" latinLnBrk="0" hangingPunct="1">
                <a:lnSpc>
                  <a:spcPct val="90000"/>
                </a:lnSpc>
                <a:spcBef>
                  <a:spcPct val="0"/>
                </a:spcBef>
                <a:spcAft>
                  <a:spcPct val="35000"/>
                </a:spcAft>
                <a:buClrTx/>
                <a:buSzTx/>
                <a:buFontTx/>
                <a:buNone/>
                <a:tabLst/>
                <a:defRPr/>
              </a:pPr>
              <a:r>
                <a:rPr kumimoji="0" lang="en-US" sz="1600" b="1" i="0" u="none" strike="noStrike" kern="1200" cap="none" spc="0" normalizeH="0" baseline="0" noProof="0" dirty="0" smtClean="0">
                  <a:ln>
                    <a:noFill/>
                  </a:ln>
                  <a:solidFill>
                    <a:sysClr val="window" lastClr="FFFFFF"/>
                  </a:solidFill>
                  <a:effectLst/>
                  <a:uLnTx/>
                  <a:uFillTx/>
                  <a:latin typeface="Calibri"/>
                  <a:ea typeface="+mn-ea"/>
                  <a:cs typeface="+mn-cs"/>
                </a:rPr>
                <a:t>Manually Add or Edit DBR</a:t>
              </a:r>
              <a:endParaRPr kumimoji="0" lang="en-US" sz="900" b="1" i="0" u="none" strike="noStrike" kern="1200" cap="none" spc="0" normalizeH="0" baseline="0" noProof="0" dirty="0">
                <a:ln>
                  <a:noFill/>
                </a:ln>
                <a:solidFill>
                  <a:sysClr val="window" lastClr="FFFFFF"/>
                </a:solidFill>
                <a:effectLst/>
                <a:uLnTx/>
                <a:uFillTx/>
                <a:latin typeface="Calibri"/>
                <a:ea typeface="+mn-ea"/>
                <a:cs typeface="+mn-cs"/>
              </a:endParaRPr>
            </a:p>
          </p:txBody>
        </p:sp>
      </p:grpSp>
      <p:grpSp>
        <p:nvGrpSpPr>
          <p:cNvPr id="91" name="Group 90"/>
          <p:cNvGrpSpPr/>
          <p:nvPr/>
        </p:nvGrpSpPr>
        <p:grpSpPr>
          <a:xfrm>
            <a:off x="6677151" y="4395579"/>
            <a:ext cx="1600200" cy="1011149"/>
            <a:chOff x="428280" y="316302"/>
            <a:chExt cx="1498785" cy="794783"/>
          </a:xfrm>
          <a:scene3d>
            <a:camera prst="orthographicFront"/>
            <a:lightRig rig="threePt" dir="t">
              <a:rot lat="0" lon="0" rev="7500000"/>
            </a:lightRig>
          </a:scene3d>
        </p:grpSpPr>
        <p:sp>
          <p:nvSpPr>
            <p:cNvPr id="92" name="Rounded Rectangle 91"/>
            <p:cNvSpPr/>
            <p:nvPr/>
          </p:nvSpPr>
          <p:spPr>
            <a:xfrm>
              <a:off x="428280" y="316302"/>
              <a:ext cx="1498785" cy="794783"/>
            </a:xfrm>
            <a:prstGeom prst="roundRect">
              <a:avLst>
                <a:gd name="adj" fmla="val 10000"/>
              </a:avLst>
            </a:prstGeom>
            <a:gradFill rotWithShape="1">
              <a:gsLst>
                <a:gs pos="0">
                  <a:srgbClr val="4F81BD">
                    <a:hueOff val="0"/>
                    <a:satOff val="0"/>
                    <a:lumOff val="0"/>
                    <a:alphaOff val="0"/>
                    <a:shade val="51000"/>
                    <a:satMod val="130000"/>
                  </a:srgbClr>
                </a:gs>
                <a:gs pos="80000">
                  <a:srgbClr val="4F81BD">
                    <a:hueOff val="0"/>
                    <a:satOff val="0"/>
                    <a:lumOff val="0"/>
                    <a:alphaOff val="0"/>
                    <a:shade val="93000"/>
                    <a:satMod val="130000"/>
                  </a:srgbClr>
                </a:gs>
                <a:gs pos="100000">
                  <a:srgbClr val="4F81BD">
                    <a:hueOff val="0"/>
                    <a:satOff val="0"/>
                    <a:lumOff val="0"/>
                    <a:alphaOff val="0"/>
                    <a:shade val="94000"/>
                    <a:satMod val="135000"/>
                  </a:srgbClr>
                </a:gs>
              </a:gsLst>
              <a:lin ang="16200000" scaled="0"/>
            </a:gradFill>
            <a:ln>
              <a:noFill/>
            </a:ln>
            <a:effectLst>
              <a:outerShdw blurRad="40000" dist="23000" dir="5400000" rotWithShape="0">
                <a:srgbClr val="000000">
                  <a:alpha val="35000"/>
                </a:srgbClr>
              </a:outerShdw>
            </a:effectLst>
            <a:sp3d prstMaterial="plastic">
              <a:bevelT w="127000" h="25400" prst="relaxedInset"/>
            </a:sp3d>
          </p:spPr>
        </p:sp>
        <p:sp>
          <p:nvSpPr>
            <p:cNvPr id="93" name="Rounded Rectangle 4"/>
            <p:cNvSpPr/>
            <p:nvPr/>
          </p:nvSpPr>
          <p:spPr>
            <a:xfrm>
              <a:off x="428280" y="431082"/>
              <a:ext cx="1498785" cy="529855"/>
            </a:xfrm>
            <a:prstGeom prst="rect">
              <a:avLst/>
            </a:prstGeom>
            <a:noFill/>
            <a:ln>
              <a:noFill/>
            </a:ln>
            <a:effectLst/>
            <a:sp3d/>
          </p:spPr>
          <p:txBody>
            <a:bodyPr spcFirstLastPara="0" vert="horz" wrap="square" lIns="113792" tIns="113792" rIns="113792" bIns="60960" numCol="1" spcCol="1270" anchor="ctr" anchorCtr="0">
              <a:noAutofit/>
            </a:bodyPr>
            <a:lstStyle/>
            <a:p>
              <a:pPr marL="0" marR="0" lvl="0" indent="0" algn="ctr" defTabSz="711200" eaLnBrk="1" fontAlgn="auto" latinLnBrk="0" hangingPunct="1">
                <a:lnSpc>
                  <a:spcPct val="90000"/>
                </a:lnSpc>
                <a:spcBef>
                  <a:spcPct val="0"/>
                </a:spcBef>
                <a:spcAft>
                  <a:spcPct val="35000"/>
                </a:spcAft>
                <a:buClrTx/>
                <a:buSzTx/>
                <a:buFontTx/>
                <a:buNone/>
                <a:tabLst/>
                <a:defRPr/>
              </a:pPr>
              <a:r>
                <a:rPr kumimoji="0" lang="en-US" sz="1400" b="1" i="0" u="none" strike="noStrike" kern="1200" cap="none" spc="0" normalizeH="0" baseline="0" noProof="0" dirty="0" smtClean="0">
                  <a:ln>
                    <a:noFill/>
                  </a:ln>
                  <a:solidFill>
                    <a:sysClr val="window" lastClr="FFFFFF"/>
                  </a:solidFill>
                  <a:effectLst/>
                  <a:uLnTx/>
                  <a:uFillTx/>
                  <a:latin typeface="Calibri"/>
                  <a:ea typeface="+mn-ea"/>
                  <a:cs typeface="+mn-cs"/>
                </a:rPr>
                <a:t>Billing Documents</a:t>
              </a:r>
              <a:r>
                <a:rPr kumimoji="0" lang="en-US" sz="1400" b="1" i="0" u="none" strike="noStrike" kern="1200" cap="none" spc="0" normalizeH="0" noProof="0" dirty="0" smtClean="0">
                  <a:ln>
                    <a:noFill/>
                  </a:ln>
                  <a:solidFill>
                    <a:sysClr val="window" lastClr="FFFFFF"/>
                  </a:solidFill>
                  <a:effectLst/>
                  <a:uLnTx/>
                  <a:uFillTx/>
                  <a:latin typeface="Calibri"/>
                  <a:ea typeface="+mn-ea"/>
                  <a:cs typeface="+mn-cs"/>
                </a:rPr>
                <a:t> and Internal Vouchers are created</a:t>
              </a:r>
              <a:endParaRPr kumimoji="0" lang="en-US" sz="1400" b="1" i="0" u="none" strike="noStrike" kern="1200" cap="none" spc="0" normalizeH="0" baseline="0" noProof="0" dirty="0">
                <a:ln>
                  <a:noFill/>
                </a:ln>
                <a:solidFill>
                  <a:sysClr val="window" lastClr="FFFFFF"/>
                </a:solidFill>
                <a:effectLst/>
                <a:uLnTx/>
                <a:uFillTx/>
                <a:latin typeface="Calibri"/>
                <a:ea typeface="+mn-ea"/>
                <a:cs typeface="+mn-cs"/>
              </a:endParaRPr>
            </a:p>
          </p:txBody>
        </p:sp>
      </p:grpSp>
    </p:spTree>
    <p:extLst>
      <p:ext uri="{BB962C8B-B14F-4D97-AF65-F5344CB8AC3E}">
        <p14:creationId xmlns:p14="http://schemas.microsoft.com/office/powerpoint/2010/main" val="1114605697"/>
      </p:ext>
    </p:extLst>
  </p:cSld>
  <p:clrMapOvr>
    <a:masterClrMapping/>
  </p:clrMapOvr>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Internal DBRs</a:t>
            </a:r>
            <a:endParaRPr lang="en-US" dirty="0"/>
          </a:p>
        </p:txBody>
      </p:sp>
      <p:sp>
        <p:nvSpPr>
          <p:cNvPr id="3" name="Content Placeholder 2"/>
          <p:cNvSpPr>
            <a:spLocks noGrp="1"/>
          </p:cNvSpPr>
          <p:nvPr>
            <p:ph idx="1"/>
          </p:nvPr>
        </p:nvSpPr>
        <p:spPr>
          <a:xfrm>
            <a:off x="522783" y="1228128"/>
            <a:ext cx="8229600" cy="4525962"/>
          </a:xfrm>
        </p:spPr>
        <p:txBody>
          <a:bodyPr/>
          <a:lstStyle/>
          <a:p>
            <a:pPr marL="231775" lvl="1" indent="-231775">
              <a:spcBef>
                <a:spcPts val="600"/>
              </a:spcBef>
              <a:spcAft>
                <a:spcPts val="600"/>
              </a:spcAft>
            </a:pPr>
            <a:r>
              <a:rPr lang="en-US" sz="2000" dirty="0" smtClean="0"/>
              <a:t>Interfund/Intrafund DBRs are:</a:t>
            </a:r>
          </a:p>
          <a:p>
            <a:pPr marL="688975" lvl="2" indent="-342900">
              <a:spcBef>
                <a:spcPts val="600"/>
              </a:spcBef>
              <a:spcAft>
                <a:spcPts val="600"/>
              </a:spcAft>
              <a:buFont typeface="+mj-lt"/>
              <a:buAutoNum type="arabicPeriod"/>
            </a:pPr>
            <a:r>
              <a:rPr lang="en-US" sz="1800" dirty="0" smtClean="0"/>
              <a:t>Received from feeder systems (RBA, TOPS, etc.) or </a:t>
            </a:r>
          </a:p>
          <a:p>
            <a:pPr marL="688975" lvl="2" indent="-342900">
              <a:spcBef>
                <a:spcPts val="600"/>
              </a:spcBef>
              <a:spcAft>
                <a:spcPts val="600"/>
              </a:spcAft>
              <a:buFont typeface="+mj-lt"/>
              <a:buAutoNum type="arabicPeriod"/>
            </a:pPr>
            <a:r>
              <a:rPr lang="en-US" sz="1800" dirty="0" smtClean="0"/>
              <a:t>Manually created to facilitate internal GSA billing</a:t>
            </a:r>
          </a:p>
          <a:p>
            <a:pPr marL="231775" lvl="1" indent="-231775">
              <a:spcBef>
                <a:spcPts val="600"/>
              </a:spcBef>
              <a:spcAft>
                <a:spcPts val="600"/>
              </a:spcAft>
            </a:pPr>
            <a:r>
              <a:rPr lang="en-US" sz="2000" dirty="0" smtClean="0"/>
              <a:t>Billing Method field on DBR determines that it is an internal DBR</a:t>
            </a:r>
          </a:p>
          <a:p>
            <a:pPr marL="577850" lvl="2">
              <a:spcBef>
                <a:spcPts val="600"/>
              </a:spcBef>
              <a:spcAft>
                <a:spcPts val="600"/>
              </a:spcAft>
            </a:pPr>
            <a:r>
              <a:rPr lang="en-US" sz="2000" dirty="0"/>
              <a:t>Detail Billing Element Fields </a:t>
            </a:r>
            <a:r>
              <a:rPr lang="en-US" sz="2000" dirty="0" smtClean="0"/>
              <a:t>tab</a:t>
            </a:r>
            <a:endParaRPr lang="en-US" sz="900" dirty="0"/>
          </a:p>
          <a:p>
            <a:pPr lvl="2">
              <a:spcBef>
                <a:spcPts val="600"/>
              </a:spcBef>
              <a:spcAft>
                <a:spcPts val="600"/>
              </a:spcAft>
            </a:pPr>
            <a:r>
              <a:rPr lang="en-US" sz="1800" b="1" dirty="0" smtClean="0"/>
              <a:t>Interfund Indicator</a:t>
            </a:r>
          </a:p>
          <a:p>
            <a:pPr lvl="3">
              <a:spcBef>
                <a:spcPts val="600"/>
              </a:spcBef>
              <a:spcAft>
                <a:spcPts val="600"/>
              </a:spcAft>
            </a:pPr>
            <a:r>
              <a:rPr lang="en-US" sz="1800" dirty="0"/>
              <a:t>Interfund: T</a:t>
            </a:r>
          </a:p>
          <a:p>
            <a:pPr lvl="3">
              <a:spcBef>
                <a:spcPts val="600"/>
              </a:spcBef>
              <a:spcAft>
                <a:spcPts val="600"/>
              </a:spcAft>
            </a:pPr>
            <a:r>
              <a:rPr lang="en-US" sz="1800" dirty="0"/>
              <a:t>Intrafund: </a:t>
            </a:r>
            <a:r>
              <a:rPr lang="en-US" sz="1800" dirty="0" smtClean="0"/>
              <a:t>A</a:t>
            </a:r>
            <a:endParaRPr lang="en-US" sz="2000" dirty="0" smtClean="0"/>
          </a:p>
          <a:p>
            <a:pPr marL="577850" lvl="2">
              <a:spcBef>
                <a:spcPts val="600"/>
              </a:spcBef>
              <a:spcAft>
                <a:spcPts val="600"/>
              </a:spcAft>
            </a:pPr>
            <a:r>
              <a:rPr lang="en-US" sz="2000" dirty="0" smtClean="0"/>
              <a:t>Accounting Elements tab</a:t>
            </a:r>
          </a:p>
          <a:p>
            <a:pPr marL="923925" lvl="3">
              <a:spcBef>
                <a:spcPts val="600"/>
              </a:spcBef>
              <a:spcAft>
                <a:spcPts val="600"/>
              </a:spcAft>
            </a:pPr>
            <a:r>
              <a:rPr lang="en-US" sz="1800" b="1" dirty="0" smtClean="0"/>
              <a:t>Seller Accounting Dimensions</a:t>
            </a:r>
          </a:p>
          <a:p>
            <a:pPr marL="923925" lvl="3">
              <a:spcBef>
                <a:spcPts val="600"/>
              </a:spcBef>
              <a:spcAft>
                <a:spcPts val="600"/>
              </a:spcAft>
            </a:pPr>
            <a:r>
              <a:rPr lang="en-US" sz="1800" b="1" dirty="0" smtClean="0"/>
              <a:t>Buyer Accounting Dimensions</a:t>
            </a:r>
          </a:p>
          <a:p>
            <a:pPr marL="923925" lvl="3">
              <a:spcBef>
                <a:spcPts val="600"/>
              </a:spcBef>
              <a:spcAft>
                <a:spcPts val="600"/>
              </a:spcAft>
            </a:pPr>
            <a:r>
              <a:rPr lang="en-US" sz="1800" b="1" dirty="0" smtClean="0"/>
              <a:t>Vender Code = internal GSA vendor</a:t>
            </a:r>
          </a:p>
          <a:p>
            <a:pPr lvl="5">
              <a:buNone/>
            </a:pPr>
            <a:endParaRPr lang="en-US" sz="1800" dirty="0" smtClean="0"/>
          </a:p>
          <a:p>
            <a:pPr lvl="5">
              <a:buNone/>
            </a:pPr>
            <a:r>
              <a:rPr lang="en-US" sz="1800" dirty="0" smtClean="0"/>
              <a:t>		</a:t>
            </a:r>
            <a:endParaRPr lang="en-US" sz="1000" dirty="0"/>
          </a:p>
        </p:txBody>
      </p:sp>
      <p:sp>
        <p:nvSpPr>
          <p:cNvPr id="4" name="Footer Placeholder 3"/>
          <p:cNvSpPr>
            <a:spLocks noGrp="1"/>
          </p:cNvSpPr>
          <p:nvPr>
            <p:ph type="ftr" sz="quarter" idx="10"/>
          </p:nvPr>
        </p:nvSpPr>
        <p:spPr/>
        <p:txBody>
          <a:bodyPr/>
          <a:lstStyle/>
          <a:p>
            <a:pPr>
              <a:defRPr/>
            </a:pPr>
            <a:r>
              <a:rPr lang="en-US" dirty="0" smtClean="0"/>
              <a:t>CGI Federal Proprietary and Confidential</a:t>
            </a:r>
            <a:endParaRPr lang="en-US" dirty="0"/>
          </a:p>
        </p:txBody>
      </p:sp>
      <p:sp>
        <p:nvSpPr>
          <p:cNvPr id="5" name="Slide Number Placeholder 4"/>
          <p:cNvSpPr>
            <a:spLocks noGrp="1"/>
          </p:cNvSpPr>
          <p:nvPr>
            <p:ph type="sldNum" sz="quarter" idx="11"/>
          </p:nvPr>
        </p:nvSpPr>
        <p:spPr/>
        <p:txBody>
          <a:bodyPr/>
          <a:lstStyle/>
          <a:p>
            <a:pPr>
              <a:defRPr/>
            </a:pPr>
            <a:fld id="{215F2CEC-58A8-492B-AD0D-C2BF1A7F0D89}" type="slidenum">
              <a:rPr lang="en-US" smtClean="0"/>
              <a:pPr>
                <a:defRPr/>
              </a:pPr>
              <a:t>210</a:t>
            </a:fld>
            <a:endParaRPr lang="en-US" dirty="0"/>
          </a:p>
        </p:txBody>
      </p:sp>
      <p:pic>
        <p:nvPicPr>
          <p:cNvPr id="9219" name="Picture 3"/>
          <p:cNvPicPr>
            <a:picLocks noChangeAspect="1" noChangeArrowheads="1"/>
          </p:cNvPicPr>
          <p:nvPr/>
        </p:nvPicPr>
        <p:blipFill>
          <a:blip r:embed="rId3" cstate="print"/>
          <a:srcRect/>
          <a:stretch>
            <a:fillRect/>
          </a:stretch>
        </p:blipFill>
        <p:spPr bwMode="auto">
          <a:xfrm>
            <a:off x="3748210" y="4028538"/>
            <a:ext cx="2943225" cy="381000"/>
          </a:xfrm>
          <a:prstGeom prst="rect">
            <a:avLst/>
          </a:prstGeom>
          <a:noFill/>
          <a:ln w="31750">
            <a:solidFill>
              <a:schemeClr val="tx1"/>
            </a:solidFill>
            <a:miter lim="800000"/>
            <a:headEnd/>
            <a:tailEnd/>
          </a:ln>
        </p:spPr>
      </p:pic>
    </p:spTree>
    <p:extLst>
      <p:ext uri="{BB962C8B-B14F-4D97-AF65-F5344CB8AC3E}">
        <p14:creationId xmlns:p14="http://schemas.microsoft.com/office/powerpoint/2010/main" val="728368747"/>
      </p:ext>
    </p:extLst>
  </p:cSld>
  <p:clrMapOvr>
    <a:masterClrMapping/>
  </p:clrMapOvr>
  <p:timing>
    <p:tnLst>
      <p:par>
        <p:cT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Internal DBRs</a:t>
            </a:r>
            <a:endParaRPr lang="en-US" dirty="0"/>
          </a:p>
        </p:txBody>
      </p:sp>
      <p:sp>
        <p:nvSpPr>
          <p:cNvPr id="3" name="Content Placeholder 2"/>
          <p:cNvSpPr>
            <a:spLocks noGrp="1"/>
          </p:cNvSpPr>
          <p:nvPr>
            <p:ph idx="1"/>
          </p:nvPr>
        </p:nvSpPr>
        <p:spPr>
          <a:xfrm>
            <a:off x="416458" y="1132435"/>
            <a:ext cx="8229600" cy="4525962"/>
          </a:xfrm>
        </p:spPr>
        <p:txBody>
          <a:bodyPr/>
          <a:lstStyle/>
          <a:p>
            <a:pPr lvl="5">
              <a:buNone/>
            </a:pPr>
            <a:r>
              <a:rPr lang="en-US" sz="1800" dirty="0" smtClean="0"/>
              <a:t>		</a:t>
            </a:r>
            <a:endParaRPr lang="en-US" sz="1000" dirty="0"/>
          </a:p>
        </p:txBody>
      </p:sp>
      <p:sp>
        <p:nvSpPr>
          <p:cNvPr id="4" name="Footer Placeholder 3"/>
          <p:cNvSpPr>
            <a:spLocks noGrp="1"/>
          </p:cNvSpPr>
          <p:nvPr>
            <p:ph type="ftr" sz="quarter" idx="10"/>
          </p:nvPr>
        </p:nvSpPr>
        <p:spPr/>
        <p:txBody>
          <a:bodyPr/>
          <a:lstStyle/>
          <a:p>
            <a:pPr>
              <a:defRPr/>
            </a:pPr>
            <a:r>
              <a:rPr lang="en-US" dirty="0" smtClean="0"/>
              <a:t>CGI Federal Proprietary and Confidential</a:t>
            </a:r>
            <a:endParaRPr lang="en-US" dirty="0"/>
          </a:p>
        </p:txBody>
      </p:sp>
      <p:sp>
        <p:nvSpPr>
          <p:cNvPr id="5" name="Slide Number Placeholder 4"/>
          <p:cNvSpPr>
            <a:spLocks noGrp="1"/>
          </p:cNvSpPr>
          <p:nvPr>
            <p:ph type="sldNum" sz="quarter" idx="11"/>
          </p:nvPr>
        </p:nvSpPr>
        <p:spPr/>
        <p:txBody>
          <a:bodyPr/>
          <a:lstStyle/>
          <a:p>
            <a:pPr>
              <a:defRPr/>
            </a:pPr>
            <a:fld id="{215F2CEC-58A8-492B-AD0D-C2BF1A7F0D89}" type="slidenum">
              <a:rPr lang="en-US" smtClean="0"/>
              <a:pPr>
                <a:defRPr/>
              </a:pPr>
              <a:t>211</a:t>
            </a:fld>
            <a:endParaRPr lang="en-US" dirty="0"/>
          </a:p>
        </p:txBody>
      </p:sp>
      <p:pic>
        <p:nvPicPr>
          <p:cNvPr id="1024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6190" y="1160804"/>
            <a:ext cx="8621485" cy="4294257"/>
          </a:xfrm>
          <a:prstGeom prst="rect">
            <a:avLst/>
          </a:prstGeom>
          <a:noFill/>
          <a:ln w="3175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0246"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2515" y="5800788"/>
            <a:ext cx="3324225" cy="695325"/>
          </a:xfrm>
          <a:prstGeom prst="rect">
            <a:avLst/>
          </a:prstGeom>
          <a:noFill/>
          <a:ln w="3175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6" name="Rectangle 5"/>
          <p:cNvSpPr/>
          <p:nvPr/>
        </p:nvSpPr>
        <p:spPr bwMode="auto">
          <a:xfrm>
            <a:off x="6056969" y="1899362"/>
            <a:ext cx="1389412" cy="344384"/>
          </a:xfrm>
          <a:prstGeom prst="rect">
            <a:avLst/>
          </a:prstGeom>
          <a:noFill/>
          <a:ln w="28575"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pic>
        <p:nvPicPr>
          <p:cNvPr id="56322"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62558" y="4135695"/>
            <a:ext cx="1323975" cy="2952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Rectangle 8"/>
          <p:cNvSpPr/>
          <p:nvPr/>
        </p:nvSpPr>
        <p:spPr bwMode="auto">
          <a:xfrm>
            <a:off x="4726932" y="4135695"/>
            <a:ext cx="1330037" cy="295275"/>
          </a:xfrm>
          <a:prstGeom prst="rect">
            <a:avLst/>
          </a:prstGeom>
          <a:noFill/>
          <a:ln w="28575"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12" name="Rectangle 11"/>
          <p:cNvSpPr/>
          <p:nvPr/>
        </p:nvSpPr>
        <p:spPr bwMode="auto">
          <a:xfrm>
            <a:off x="606194" y="1160805"/>
            <a:ext cx="1056904" cy="132915"/>
          </a:xfrm>
          <a:prstGeom prst="rect">
            <a:avLst/>
          </a:prstGeom>
          <a:no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15" name="TextBox 14"/>
          <p:cNvSpPr txBox="1"/>
          <p:nvPr/>
        </p:nvSpPr>
        <p:spPr>
          <a:xfrm>
            <a:off x="4453798" y="4651301"/>
            <a:ext cx="4595753" cy="2123658"/>
          </a:xfrm>
          <a:prstGeom prst="rect">
            <a:avLst/>
          </a:prstGeom>
          <a:solidFill>
            <a:schemeClr val="bg1"/>
          </a:solidFill>
          <a:ln w="22225">
            <a:solidFill>
              <a:schemeClr val="tx1"/>
            </a:solidFill>
          </a:ln>
        </p:spPr>
        <p:txBody>
          <a:bodyPr wrap="square" rtlCol="0">
            <a:spAutoFit/>
          </a:bodyPr>
          <a:lstStyle/>
          <a:p>
            <a:pPr marL="111125" indent="-342900">
              <a:spcBef>
                <a:spcPts val="600"/>
              </a:spcBef>
              <a:spcAft>
                <a:spcPts val="0"/>
              </a:spcAft>
              <a:buFont typeface="Arial" pitchFamily="34" charset="0"/>
              <a:buChar char="•"/>
              <a:defRPr/>
            </a:pPr>
            <a:r>
              <a:rPr lang="en-US" sz="1600" dirty="0" smtClean="0"/>
              <a:t>Accounting Elements</a:t>
            </a:r>
          </a:p>
          <a:p>
            <a:pPr marL="568325" lvl="1" indent="-342900">
              <a:spcBef>
                <a:spcPts val="600"/>
              </a:spcBef>
              <a:spcAft>
                <a:spcPts val="0"/>
              </a:spcAft>
              <a:buFont typeface="Arial" pitchFamily="34" charset="0"/>
              <a:buChar char="•"/>
              <a:defRPr/>
            </a:pPr>
            <a:r>
              <a:rPr lang="en-US" sz="1600" b="1" dirty="0" smtClean="0"/>
              <a:t>Revenue Source </a:t>
            </a:r>
            <a:r>
              <a:rPr lang="en-US" sz="1600" dirty="0" smtClean="0"/>
              <a:t>– Seller recognizes revenue</a:t>
            </a:r>
            <a:endParaRPr lang="en-US" sz="1400" dirty="0"/>
          </a:p>
          <a:p>
            <a:pPr marL="111125" indent="-342900">
              <a:spcBef>
                <a:spcPts val="600"/>
              </a:spcBef>
              <a:spcAft>
                <a:spcPts val="0"/>
              </a:spcAft>
              <a:buFont typeface="Arial" pitchFamily="34" charset="0"/>
              <a:buChar char="•"/>
              <a:defRPr/>
            </a:pPr>
            <a:r>
              <a:rPr lang="en-US" sz="1600" dirty="0" smtClean="0"/>
              <a:t>Accounting Elements – Buyer</a:t>
            </a:r>
          </a:p>
          <a:p>
            <a:pPr marL="568325" lvl="1" indent="-342900">
              <a:spcBef>
                <a:spcPts val="600"/>
              </a:spcBef>
              <a:spcAft>
                <a:spcPts val="0"/>
              </a:spcAft>
              <a:buFont typeface="Arial" pitchFamily="34" charset="0"/>
              <a:buChar char="•"/>
              <a:defRPr/>
            </a:pPr>
            <a:r>
              <a:rPr lang="en-US" sz="1600" b="1" dirty="0" smtClean="0"/>
              <a:t>Sub-Object Class </a:t>
            </a:r>
            <a:r>
              <a:rPr lang="en-US" sz="1600" dirty="0" smtClean="0"/>
              <a:t>– Buyer recognizes expense</a:t>
            </a:r>
          </a:p>
          <a:p>
            <a:pPr marL="111125" indent="-342900">
              <a:spcBef>
                <a:spcPts val="600"/>
              </a:spcBef>
              <a:spcAft>
                <a:spcPts val="0"/>
              </a:spcAft>
              <a:buFont typeface="Arial" pitchFamily="34" charset="0"/>
              <a:buChar char="•"/>
              <a:defRPr/>
            </a:pPr>
            <a:r>
              <a:rPr lang="en-US" sz="1600" dirty="0" smtClean="0"/>
              <a:t>Vendor Code – Internal GSA Vendor</a:t>
            </a:r>
            <a:endParaRPr lang="en-US" sz="1600" dirty="0"/>
          </a:p>
        </p:txBody>
      </p:sp>
    </p:spTree>
    <p:extLst>
      <p:ext uri="{BB962C8B-B14F-4D97-AF65-F5344CB8AC3E}">
        <p14:creationId xmlns:p14="http://schemas.microsoft.com/office/powerpoint/2010/main" val="1253627714"/>
      </p:ext>
    </p:extLst>
  </p:cSld>
  <p:clrMapOvr>
    <a:masterClrMapping/>
  </p:clrMapOvr>
  <p:timing>
    <p:tnLst>
      <p:par>
        <p:cT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Internal Voucher – Header</a:t>
            </a:r>
            <a:endParaRPr lang="en-US" dirty="0"/>
          </a:p>
        </p:txBody>
      </p:sp>
      <p:sp>
        <p:nvSpPr>
          <p:cNvPr id="3" name="Content Placeholder 2"/>
          <p:cNvSpPr>
            <a:spLocks noGrp="1"/>
          </p:cNvSpPr>
          <p:nvPr>
            <p:ph idx="1"/>
          </p:nvPr>
        </p:nvSpPr>
        <p:spPr>
          <a:xfrm>
            <a:off x="522783" y="1228128"/>
            <a:ext cx="8229600" cy="4525962"/>
          </a:xfrm>
        </p:spPr>
        <p:txBody>
          <a:bodyPr/>
          <a:lstStyle/>
          <a:p>
            <a:r>
              <a:rPr lang="en-US" dirty="0" smtClean="0"/>
              <a:t>Vendor Code: internal vendor</a:t>
            </a:r>
          </a:p>
          <a:p>
            <a:pPr marL="0" indent="0">
              <a:buNone/>
            </a:pPr>
            <a:endParaRPr lang="en-US" dirty="0"/>
          </a:p>
          <a:p>
            <a:pPr marL="0" indent="0">
              <a:buNone/>
            </a:pPr>
            <a:r>
              <a:rPr lang="en-US" dirty="0" smtClean="0"/>
              <a:t>		</a:t>
            </a:r>
            <a:endParaRPr lang="en-US" sz="1600" dirty="0"/>
          </a:p>
        </p:txBody>
      </p:sp>
      <p:sp>
        <p:nvSpPr>
          <p:cNvPr id="4" name="Footer Placeholder 3"/>
          <p:cNvSpPr>
            <a:spLocks noGrp="1"/>
          </p:cNvSpPr>
          <p:nvPr>
            <p:ph type="ftr" sz="quarter" idx="10"/>
          </p:nvPr>
        </p:nvSpPr>
        <p:spPr/>
        <p:txBody>
          <a:bodyPr/>
          <a:lstStyle/>
          <a:p>
            <a:pPr>
              <a:defRPr/>
            </a:pPr>
            <a:r>
              <a:rPr lang="en-US" dirty="0" smtClean="0"/>
              <a:t>CGI Federal Proprietary and Confidential</a:t>
            </a:r>
            <a:endParaRPr lang="en-US" dirty="0"/>
          </a:p>
        </p:txBody>
      </p:sp>
      <p:sp>
        <p:nvSpPr>
          <p:cNvPr id="5" name="Slide Number Placeholder 4"/>
          <p:cNvSpPr>
            <a:spLocks noGrp="1"/>
          </p:cNvSpPr>
          <p:nvPr>
            <p:ph type="sldNum" sz="quarter" idx="11"/>
          </p:nvPr>
        </p:nvSpPr>
        <p:spPr/>
        <p:txBody>
          <a:bodyPr/>
          <a:lstStyle/>
          <a:p>
            <a:pPr>
              <a:defRPr/>
            </a:pPr>
            <a:fld id="{215F2CEC-58A8-492B-AD0D-C2BF1A7F0D89}" type="slidenum">
              <a:rPr lang="en-US" smtClean="0"/>
              <a:pPr>
                <a:defRPr/>
              </a:pPr>
              <a:t>212</a:t>
            </a:fld>
            <a:endParaRPr lang="en-US" dirty="0"/>
          </a:p>
        </p:txBody>
      </p:sp>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0802" y="1879581"/>
            <a:ext cx="7710673" cy="4051220"/>
          </a:xfrm>
          <a:prstGeom prst="rect">
            <a:avLst/>
          </a:prstGeom>
          <a:noFill/>
          <a:ln w="3175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1928381404"/>
      </p:ext>
    </p:extLst>
  </p:cSld>
  <p:clrMapOvr>
    <a:masterClrMapping/>
  </p:clrMapOvr>
  <p:timing>
    <p:tnLst>
      <p:par>
        <p:cT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Title 1"/>
          <p:cNvSpPr>
            <a:spLocks noGrp="1"/>
          </p:cNvSpPr>
          <p:nvPr>
            <p:ph type="title"/>
          </p:nvPr>
        </p:nvSpPr>
        <p:spPr>
          <a:xfrm>
            <a:off x="455613" y="331788"/>
            <a:ext cx="8485187" cy="563562"/>
          </a:xfrm>
        </p:spPr>
        <p:txBody>
          <a:bodyPr/>
          <a:lstStyle/>
          <a:p>
            <a:r>
              <a:rPr lang="en-US" dirty="0" smtClean="0"/>
              <a:t>Internal Voucher – Accounting Line</a:t>
            </a:r>
            <a:br>
              <a:rPr lang="en-US" dirty="0" smtClean="0"/>
            </a:br>
            <a:r>
              <a:rPr lang="en-US" dirty="0" smtClean="0"/>
              <a:t>Buyer Section</a:t>
            </a:r>
          </a:p>
        </p:txBody>
      </p:sp>
      <p:sp>
        <p:nvSpPr>
          <p:cNvPr id="106500" name="Slide Number Placeholder 4"/>
          <p:cNvSpPr>
            <a:spLocks noGrp="1"/>
          </p:cNvSpPr>
          <p:nvPr>
            <p:ph type="sldNum" sz="quarter" idx="11"/>
          </p:nvPr>
        </p:nvSpPr>
        <p:spPr>
          <a:noFill/>
        </p:spPr>
        <p:txBody>
          <a:bodyPr/>
          <a:lstStyle/>
          <a:p>
            <a:fld id="{D70F506A-70EE-48B7-BB14-21D765965A0C}" type="slidenum">
              <a:rPr lang="en-US" smtClean="0"/>
              <a:pPr/>
              <a:t>213</a:t>
            </a:fld>
            <a:endParaRPr lang="en-US" dirty="0" smtClean="0"/>
          </a:p>
        </p:txBody>
      </p:sp>
      <p:sp>
        <p:nvSpPr>
          <p:cNvPr id="10" name="Content Placeholder 2"/>
          <p:cNvSpPr>
            <a:spLocks noGrp="1"/>
          </p:cNvSpPr>
          <p:nvPr>
            <p:ph idx="1"/>
          </p:nvPr>
        </p:nvSpPr>
        <p:spPr>
          <a:xfrm>
            <a:off x="95272" y="1054353"/>
            <a:ext cx="8229600" cy="2092611"/>
          </a:xfrm>
        </p:spPr>
        <p:txBody>
          <a:bodyPr/>
          <a:lstStyle/>
          <a:p>
            <a:pPr marL="622300" lvl="1" indent="-285750">
              <a:defRPr/>
            </a:pPr>
            <a:r>
              <a:rPr lang="en-US" sz="1800" dirty="0" smtClean="0"/>
              <a:t>The following fields are populated in the Buyer group box:</a:t>
            </a:r>
          </a:p>
        </p:txBody>
      </p:sp>
      <p:pic>
        <p:nvPicPr>
          <p:cNvPr id="1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7461" y="1392233"/>
            <a:ext cx="5776461" cy="5306285"/>
          </a:xfrm>
          <a:prstGeom prst="rect">
            <a:avLst/>
          </a:prstGeom>
          <a:noFill/>
          <a:ln w="1905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2" name="Rectangle 1"/>
          <p:cNvSpPr/>
          <p:nvPr/>
        </p:nvSpPr>
        <p:spPr bwMode="auto">
          <a:xfrm>
            <a:off x="517461" y="1686296"/>
            <a:ext cx="1382591" cy="178130"/>
          </a:xfrm>
          <a:prstGeom prst="rect">
            <a:avLst/>
          </a:prstGeom>
          <a:noFill/>
          <a:ln w="28575"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16" name="Rectangle 15"/>
          <p:cNvSpPr/>
          <p:nvPr/>
        </p:nvSpPr>
        <p:spPr bwMode="auto">
          <a:xfrm>
            <a:off x="669861" y="3792890"/>
            <a:ext cx="4911542" cy="1170996"/>
          </a:xfrm>
          <a:prstGeom prst="rect">
            <a:avLst/>
          </a:prstGeom>
          <a:noFill/>
          <a:ln w="28575"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17" name="Rectangle 16"/>
          <p:cNvSpPr/>
          <p:nvPr/>
        </p:nvSpPr>
        <p:spPr bwMode="auto">
          <a:xfrm>
            <a:off x="3571944" y="4045375"/>
            <a:ext cx="976305" cy="253494"/>
          </a:xfrm>
          <a:prstGeom prst="rect">
            <a:avLst/>
          </a:prstGeom>
          <a:noFill/>
          <a:ln w="28575"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18" name="Rectangle 17"/>
          <p:cNvSpPr/>
          <p:nvPr/>
        </p:nvSpPr>
        <p:spPr bwMode="auto">
          <a:xfrm>
            <a:off x="622359" y="5242804"/>
            <a:ext cx="2370223" cy="253494"/>
          </a:xfrm>
          <a:prstGeom prst="rect">
            <a:avLst/>
          </a:prstGeom>
          <a:noFill/>
          <a:ln w="28575"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19" name="Rectangle 18"/>
          <p:cNvSpPr/>
          <p:nvPr/>
        </p:nvSpPr>
        <p:spPr bwMode="auto">
          <a:xfrm>
            <a:off x="622358" y="6436350"/>
            <a:ext cx="3925891" cy="126747"/>
          </a:xfrm>
          <a:prstGeom prst="rect">
            <a:avLst/>
          </a:prstGeom>
          <a:noFill/>
          <a:ln w="28575"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12" name="TextBox 11"/>
          <p:cNvSpPr txBox="1"/>
          <p:nvPr/>
        </p:nvSpPr>
        <p:spPr>
          <a:xfrm>
            <a:off x="4263240" y="1546612"/>
            <a:ext cx="4595753" cy="2646878"/>
          </a:xfrm>
          <a:prstGeom prst="rect">
            <a:avLst/>
          </a:prstGeom>
          <a:solidFill>
            <a:schemeClr val="bg1"/>
          </a:solidFill>
          <a:ln w="22225">
            <a:solidFill>
              <a:schemeClr val="tx1"/>
            </a:solidFill>
          </a:ln>
        </p:spPr>
        <p:txBody>
          <a:bodyPr wrap="square" rtlCol="0">
            <a:spAutoFit/>
          </a:bodyPr>
          <a:lstStyle/>
          <a:p>
            <a:pPr marL="568325" lvl="1" indent="-342900">
              <a:spcBef>
                <a:spcPts val="600"/>
              </a:spcBef>
              <a:spcAft>
                <a:spcPts val="600"/>
              </a:spcAft>
              <a:buFont typeface="Arial" pitchFamily="34" charset="0"/>
              <a:buChar char="•"/>
              <a:defRPr/>
            </a:pPr>
            <a:r>
              <a:rPr lang="en-US" sz="1600" dirty="0"/>
              <a:t>Transactions Type = </a:t>
            </a:r>
            <a:r>
              <a:rPr lang="en-US" sz="1600" dirty="0" smtClean="0"/>
              <a:t>buyer-specific; starts with “B”</a:t>
            </a:r>
            <a:endParaRPr lang="en-US" sz="1600" dirty="0"/>
          </a:p>
          <a:p>
            <a:pPr marL="742950" lvl="1" indent="-285750">
              <a:spcBef>
                <a:spcPts val="600"/>
              </a:spcBef>
              <a:spcAft>
                <a:spcPts val="600"/>
              </a:spcAft>
              <a:buFont typeface="Arial" pitchFamily="34" charset="0"/>
              <a:buChar char="•"/>
              <a:defRPr/>
            </a:pPr>
            <a:r>
              <a:rPr lang="en-US" sz="1400" dirty="0"/>
              <a:t>Records expense in the General </a:t>
            </a:r>
            <a:r>
              <a:rPr lang="en-US" sz="1400" dirty="0" smtClean="0"/>
              <a:t>Ledger</a:t>
            </a:r>
            <a:endParaRPr lang="en-US" sz="1400" dirty="0"/>
          </a:p>
          <a:p>
            <a:pPr marL="568325" lvl="1" indent="-342900">
              <a:spcBef>
                <a:spcPts val="600"/>
              </a:spcBef>
              <a:spcAft>
                <a:spcPts val="600"/>
              </a:spcAft>
              <a:buFont typeface="Arial" pitchFamily="34" charset="0"/>
              <a:buChar char="•"/>
              <a:defRPr/>
            </a:pPr>
            <a:r>
              <a:rPr lang="en-US" sz="1600" dirty="0" smtClean="0"/>
              <a:t>Accounting Template/Dimensions</a:t>
            </a:r>
          </a:p>
          <a:p>
            <a:pPr marL="568325" lvl="1" indent="-342900">
              <a:spcBef>
                <a:spcPts val="600"/>
              </a:spcBef>
              <a:spcAft>
                <a:spcPts val="600"/>
              </a:spcAft>
              <a:buFont typeface="Arial" pitchFamily="34" charset="0"/>
              <a:buChar char="•"/>
              <a:defRPr/>
            </a:pPr>
            <a:r>
              <a:rPr lang="en-US" sz="1600" dirty="0" smtClean="0"/>
              <a:t>Sub-Object </a:t>
            </a:r>
            <a:r>
              <a:rPr lang="en-US" sz="1600" dirty="0"/>
              <a:t>Class (SOC) Code –  identifies the expense for the buyer</a:t>
            </a:r>
          </a:p>
          <a:p>
            <a:pPr marL="568325" lvl="1" indent="-342900">
              <a:spcBef>
                <a:spcPts val="600"/>
              </a:spcBef>
              <a:spcAft>
                <a:spcPts val="600"/>
              </a:spcAft>
              <a:buFont typeface="Arial" pitchFamily="34" charset="0"/>
              <a:buChar char="•"/>
              <a:defRPr/>
            </a:pPr>
            <a:r>
              <a:rPr lang="en-US" sz="1600" dirty="0"/>
              <a:t>Funding Document – IX Funding Document Reference</a:t>
            </a:r>
          </a:p>
        </p:txBody>
      </p:sp>
      <p:sp>
        <p:nvSpPr>
          <p:cNvPr id="20" name="TextBox 19"/>
          <p:cNvSpPr txBox="1"/>
          <p:nvPr/>
        </p:nvSpPr>
        <p:spPr>
          <a:xfrm>
            <a:off x="3218212" y="5496298"/>
            <a:ext cx="3728855" cy="738664"/>
          </a:xfrm>
          <a:prstGeom prst="rect">
            <a:avLst/>
          </a:prstGeom>
          <a:solidFill>
            <a:schemeClr val="bg1"/>
          </a:solidFill>
          <a:ln w="22225">
            <a:solidFill>
              <a:schemeClr val="tx1"/>
            </a:solidFill>
          </a:ln>
        </p:spPr>
        <p:txBody>
          <a:bodyPr wrap="square" rtlCol="0">
            <a:spAutoFit/>
          </a:bodyPr>
          <a:lstStyle/>
          <a:p>
            <a:pPr marL="568325" lvl="1" indent="-342900">
              <a:spcBef>
                <a:spcPts val="600"/>
              </a:spcBef>
              <a:spcAft>
                <a:spcPts val="600"/>
              </a:spcAft>
              <a:buFont typeface="Arial" pitchFamily="34" charset="0"/>
              <a:buChar char="•"/>
              <a:defRPr/>
            </a:pPr>
            <a:r>
              <a:rPr lang="en-US" sz="1600" dirty="0" smtClean="0"/>
              <a:t>Agreement Number = blank</a:t>
            </a:r>
          </a:p>
          <a:p>
            <a:pPr marL="568325" lvl="1" indent="-342900">
              <a:spcBef>
                <a:spcPts val="600"/>
              </a:spcBef>
              <a:spcAft>
                <a:spcPts val="600"/>
              </a:spcAft>
              <a:buFont typeface="Arial" pitchFamily="34" charset="0"/>
              <a:buChar char="•"/>
              <a:defRPr/>
            </a:pPr>
            <a:r>
              <a:rPr lang="en-US" sz="1600" dirty="0" smtClean="0"/>
              <a:t>Agreement Line Number = blank</a:t>
            </a:r>
            <a:endParaRPr lang="en-US" sz="1600" dirty="0"/>
          </a:p>
        </p:txBody>
      </p:sp>
    </p:spTree>
    <p:extLst>
      <p:ext uri="{BB962C8B-B14F-4D97-AF65-F5344CB8AC3E}">
        <p14:creationId xmlns:p14="http://schemas.microsoft.com/office/powerpoint/2010/main" val="1788759575"/>
      </p:ext>
    </p:extLst>
  </p:cSld>
  <p:clrMapOvr>
    <a:masterClrMapping/>
  </p:clrMapOvr>
  <p:timing>
    <p:tnLst>
      <p:par>
        <p:cT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4366" y="1593948"/>
            <a:ext cx="6365486" cy="4977066"/>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17" name="Rectangle 16"/>
          <p:cNvSpPr/>
          <p:nvPr/>
        </p:nvSpPr>
        <p:spPr bwMode="auto">
          <a:xfrm>
            <a:off x="7836195" y="6030243"/>
            <a:ext cx="1169582" cy="794783"/>
          </a:xfrm>
          <a:prstGeom prst="rect">
            <a:avLst/>
          </a:pr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2" name="Title 1"/>
          <p:cNvSpPr>
            <a:spLocks noGrp="1"/>
          </p:cNvSpPr>
          <p:nvPr>
            <p:ph type="title"/>
          </p:nvPr>
        </p:nvSpPr>
        <p:spPr/>
        <p:txBody>
          <a:bodyPr/>
          <a:lstStyle/>
          <a:p>
            <a:r>
              <a:rPr lang="en-US" dirty="0" smtClean="0"/>
              <a:t>Internal Voucher – Accounting Line</a:t>
            </a:r>
            <a:br>
              <a:rPr lang="en-US" dirty="0" smtClean="0"/>
            </a:br>
            <a:r>
              <a:rPr lang="en-US" dirty="0" smtClean="0"/>
              <a:t>Seller Section</a:t>
            </a:r>
            <a:endParaRPr lang="en-US" dirty="0"/>
          </a:p>
        </p:txBody>
      </p:sp>
      <p:sp>
        <p:nvSpPr>
          <p:cNvPr id="5" name="Slide Number Placeholder 4"/>
          <p:cNvSpPr>
            <a:spLocks noGrp="1"/>
          </p:cNvSpPr>
          <p:nvPr>
            <p:ph type="sldNum" sz="quarter" idx="11"/>
          </p:nvPr>
        </p:nvSpPr>
        <p:spPr/>
        <p:txBody>
          <a:bodyPr/>
          <a:lstStyle/>
          <a:p>
            <a:pPr>
              <a:defRPr/>
            </a:pPr>
            <a:fld id="{215F2CEC-58A8-492B-AD0D-C2BF1A7F0D89}" type="slidenum">
              <a:rPr lang="en-US" smtClean="0"/>
              <a:pPr>
                <a:defRPr/>
              </a:pPr>
              <a:t>214</a:t>
            </a:fld>
            <a:endParaRPr lang="en-US" dirty="0"/>
          </a:p>
        </p:txBody>
      </p:sp>
      <p:sp>
        <p:nvSpPr>
          <p:cNvPr id="8" name="Content Placeholder 7"/>
          <p:cNvSpPr>
            <a:spLocks noGrp="1"/>
          </p:cNvSpPr>
          <p:nvPr>
            <p:ph idx="1"/>
          </p:nvPr>
        </p:nvSpPr>
        <p:spPr>
          <a:xfrm>
            <a:off x="452714" y="1132632"/>
            <a:ext cx="8229600" cy="4525962"/>
          </a:xfrm>
        </p:spPr>
        <p:txBody>
          <a:bodyPr/>
          <a:lstStyle/>
          <a:p>
            <a:pPr marL="622300" lvl="1" indent="-285750">
              <a:defRPr/>
            </a:pPr>
            <a:r>
              <a:rPr lang="en-US" sz="2000" dirty="0"/>
              <a:t>The following fields are populated in the </a:t>
            </a:r>
            <a:r>
              <a:rPr lang="en-US" sz="2000" dirty="0" smtClean="0"/>
              <a:t>Seller </a:t>
            </a:r>
            <a:r>
              <a:rPr lang="en-US" sz="2000" dirty="0"/>
              <a:t>group box</a:t>
            </a:r>
            <a:r>
              <a:rPr lang="en-US" sz="2000" dirty="0" smtClean="0"/>
              <a:t>:</a:t>
            </a:r>
            <a:endParaRPr lang="en-US" sz="2000" dirty="0"/>
          </a:p>
        </p:txBody>
      </p:sp>
      <p:sp>
        <p:nvSpPr>
          <p:cNvPr id="12" name="Rectangle 11"/>
          <p:cNvSpPr/>
          <p:nvPr/>
        </p:nvSpPr>
        <p:spPr bwMode="auto">
          <a:xfrm>
            <a:off x="544366" y="1888177"/>
            <a:ext cx="1382591" cy="178130"/>
          </a:xfrm>
          <a:prstGeom prst="rect">
            <a:avLst/>
          </a:prstGeom>
          <a:noFill/>
          <a:ln w="28575"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13" name="Rectangle 12"/>
          <p:cNvSpPr/>
          <p:nvPr/>
        </p:nvSpPr>
        <p:spPr bwMode="auto">
          <a:xfrm>
            <a:off x="650692" y="4325587"/>
            <a:ext cx="5642125" cy="1415993"/>
          </a:xfrm>
          <a:prstGeom prst="rect">
            <a:avLst/>
          </a:prstGeom>
          <a:noFill/>
          <a:ln w="28575"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14" name="Rectangle 13"/>
          <p:cNvSpPr/>
          <p:nvPr/>
        </p:nvSpPr>
        <p:spPr bwMode="auto">
          <a:xfrm>
            <a:off x="5129380" y="4614530"/>
            <a:ext cx="1157292" cy="229614"/>
          </a:xfrm>
          <a:prstGeom prst="rect">
            <a:avLst/>
          </a:prstGeom>
          <a:noFill/>
          <a:ln w="28575"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15" name="Rectangle 14"/>
          <p:cNvSpPr/>
          <p:nvPr/>
        </p:nvSpPr>
        <p:spPr bwMode="auto">
          <a:xfrm>
            <a:off x="544366" y="6129872"/>
            <a:ext cx="4127219" cy="350967"/>
          </a:xfrm>
          <a:prstGeom prst="rect">
            <a:avLst/>
          </a:prstGeom>
          <a:noFill/>
          <a:ln w="28575"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11" name="TextBox 10"/>
          <p:cNvSpPr txBox="1"/>
          <p:nvPr/>
        </p:nvSpPr>
        <p:spPr>
          <a:xfrm>
            <a:off x="5284519" y="1703730"/>
            <a:ext cx="3574474" cy="2708434"/>
          </a:xfrm>
          <a:prstGeom prst="rect">
            <a:avLst/>
          </a:prstGeom>
          <a:solidFill>
            <a:schemeClr val="bg1"/>
          </a:solidFill>
          <a:ln w="22225">
            <a:solidFill>
              <a:schemeClr val="tx1"/>
            </a:solidFill>
          </a:ln>
        </p:spPr>
        <p:txBody>
          <a:bodyPr wrap="square" rtlCol="0">
            <a:spAutoFit/>
          </a:bodyPr>
          <a:lstStyle/>
          <a:p>
            <a:pPr marL="568325" lvl="1" indent="-342900">
              <a:spcBef>
                <a:spcPts val="600"/>
              </a:spcBef>
              <a:spcAft>
                <a:spcPts val="600"/>
              </a:spcAft>
              <a:buFont typeface="Arial" pitchFamily="34" charset="0"/>
              <a:buChar char="•"/>
              <a:defRPr/>
            </a:pPr>
            <a:r>
              <a:rPr lang="en-US" sz="1600" dirty="0"/>
              <a:t>Transactions Type = </a:t>
            </a:r>
            <a:r>
              <a:rPr lang="en-US" sz="1600" dirty="0" smtClean="0"/>
              <a:t>seller-specific</a:t>
            </a:r>
            <a:r>
              <a:rPr lang="en-US" sz="1600" dirty="0"/>
              <a:t>; starts with </a:t>
            </a:r>
            <a:r>
              <a:rPr lang="en-US" sz="1600" dirty="0" smtClean="0"/>
              <a:t>“S”</a:t>
            </a:r>
          </a:p>
          <a:p>
            <a:pPr marL="742950" lvl="1" indent="-285750">
              <a:spcBef>
                <a:spcPts val="600"/>
              </a:spcBef>
              <a:spcAft>
                <a:spcPts val="600"/>
              </a:spcAft>
              <a:buFont typeface="Arial" pitchFamily="34" charset="0"/>
              <a:buChar char="•"/>
              <a:defRPr/>
            </a:pPr>
            <a:r>
              <a:rPr lang="en-US" sz="1400" dirty="0" smtClean="0"/>
              <a:t>Records revenue in the General Ledger</a:t>
            </a:r>
          </a:p>
          <a:p>
            <a:pPr marL="568325" lvl="1" indent="-342900">
              <a:spcBef>
                <a:spcPts val="600"/>
              </a:spcBef>
              <a:spcAft>
                <a:spcPts val="600"/>
              </a:spcAft>
              <a:buFont typeface="Arial" pitchFamily="34" charset="0"/>
              <a:buChar char="•"/>
              <a:defRPr/>
            </a:pPr>
            <a:r>
              <a:rPr lang="en-US" sz="1600" dirty="0" smtClean="0"/>
              <a:t>Accounting Template/Dimensions </a:t>
            </a:r>
            <a:endParaRPr lang="en-US" sz="1600" dirty="0"/>
          </a:p>
          <a:p>
            <a:pPr marL="568325" lvl="1" indent="-342900">
              <a:spcBef>
                <a:spcPts val="600"/>
              </a:spcBef>
              <a:spcAft>
                <a:spcPts val="600"/>
              </a:spcAft>
              <a:buFont typeface="Arial" pitchFamily="34" charset="0"/>
              <a:buChar char="•"/>
              <a:defRPr/>
            </a:pPr>
            <a:r>
              <a:rPr lang="en-US" sz="1600" dirty="0"/>
              <a:t>Revenue Source Code-  identifies the revenue for the seller</a:t>
            </a:r>
          </a:p>
        </p:txBody>
      </p:sp>
      <p:sp>
        <p:nvSpPr>
          <p:cNvPr id="16" name="TextBox 15"/>
          <p:cNvSpPr txBox="1"/>
          <p:nvPr/>
        </p:nvSpPr>
        <p:spPr>
          <a:xfrm>
            <a:off x="4952148" y="5033583"/>
            <a:ext cx="3728855" cy="1723549"/>
          </a:xfrm>
          <a:prstGeom prst="rect">
            <a:avLst/>
          </a:prstGeom>
          <a:solidFill>
            <a:schemeClr val="bg1"/>
          </a:solidFill>
          <a:ln w="22225">
            <a:solidFill>
              <a:schemeClr val="tx1"/>
            </a:solidFill>
          </a:ln>
        </p:spPr>
        <p:txBody>
          <a:bodyPr wrap="square" rtlCol="0">
            <a:spAutoFit/>
          </a:bodyPr>
          <a:lstStyle/>
          <a:p>
            <a:pPr marL="568325" lvl="1" indent="-342900">
              <a:spcBef>
                <a:spcPts val="600"/>
              </a:spcBef>
              <a:spcAft>
                <a:spcPts val="600"/>
              </a:spcAft>
              <a:buFont typeface="Arial" pitchFamily="34" charset="0"/>
              <a:buChar char="•"/>
              <a:defRPr/>
            </a:pPr>
            <a:r>
              <a:rPr lang="en-US" sz="1600" dirty="0" smtClean="0"/>
              <a:t>Agreement Number = populated for Hybrid DBR/PCAS business lines</a:t>
            </a:r>
          </a:p>
          <a:p>
            <a:pPr marL="568325" lvl="1" indent="-342900">
              <a:spcBef>
                <a:spcPts val="600"/>
              </a:spcBef>
              <a:spcAft>
                <a:spcPts val="600"/>
              </a:spcAft>
              <a:buFont typeface="Arial" pitchFamily="34" charset="0"/>
              <a:buChar char="•"/>
              <a:defRPr/>
            </a:pPr>
            <a:r>
              <a:rPr lang="en-US" sz="1600" dirty="0" smtClean="0"/>
              <a:t>Agreement Line Number</a:t>
            </a:r>
            <a:r>
              <a:rPr lang="en-US" sz="1600" dirty="0"/>
              <a:t> </a:t>
            </a:r>
            <a:r>
              <a:rPr lang="en-US" sz="1600" dirty="0" smtClean="0"/>
              <a:t>= </a:t>
            </a:r>
            <a:r>
              <a:rPr lang="en-US" sz="1600" dirty="0"/>
              <a:t>populated for Hybrid DBR/PCAS business </a:t>
            </a:r>
            <a:r>
              <a:rPr lang="en-US" sz="1600" dirty="0" smtClean="0"/>
              <a:t>lines</a:t>
            </a:r>
            <a:endParaRPr lang="en-US" sz="1600" dirty="0"/>
          </a:p>
        </p:txBody>
      </p:sp>
    </p:spTree>
    <p:extLst>
      <p:ext uri="{BB962C8B-B14F-4D97-AF65-F5344CB8AC3E}">
        <p14:creationId xmlns:p14="http://schemas.microsoft.com/office/powerpoint/2010/main" val="1323054938"/>
      </p:ext>
    </p:extLst>
  </p:cSld>
  <p:clrMapOvr>
    <a:masterClrMapping/>
  </p:clrMapOvr>
  <p:timing>
    <p:tnLst>
      <p:par>
        <p:cT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613" y="331788"/>
            <a:ext cx="8391504" cy="563562"/>
          </a:xfrm>
        </p:spPr>
        <p:txBody>
          <a:bodyPr/>
          <a:lstStyle/>
          <a:p>
            <a:r>
              <a:rPr lang="en-US" dirty="0" smtClean="0"/>
              <a:t>Internal Voucher – </a:t>
            </a:r>
            <a:r>
              <a:rPr lang="en-US" dirty="0"/>
              <a:t>Document Types</a:t>
            </a:r>
          </a:p>
        </p:txBody>
      </p:sp>
      <p:sp>
        <p:nvSpPr>
          <p:cNvPr id="3" name="Content Placeholder 2"/>
          <p:cNvSpPr>
            <a:spLocks noGrp="1"/>
          </p:cNvSpPr>
          <p:nvPr>
            <p:ph idx="1"/>
          </p:nvPr>
        </p:nvSpPr>
        <p:spPr>
          <a:xfrm>
            <a:off x="712788" y="1270660"/>
            <a:ext cx="8229600" cy="4863440"/>
          </a:xfrm>
        </p:spPr>
        <p:txBody>
          <a:bodyPr/>
          <a:lstStyle/>
          <a:p>
            <a:pPr marL="0" indent="0">
              <a:buNone/>
            </a:pPr>
            <a:r>
              <a:rPr lang="en-US" sz="2400" dirty="0" smtClean="0"/>
              <a:t>Billing Vehicle: Standard DBR</a:t>
            </a:r>
            <a:endParaRPr lang="en-US" sz="2400" dirty="0"/>
          </a:p>
        </p:txBody>
      </p:sp>
      <p:sp>
        <p:nvSpPr>
          <p:cNvPr id="4" name="Footer Placeholder 3"/>
          <p:cNvSpPr>
            <a:spLocks noGrp="1"/>
          </p:cNvSpPr>
          <p:nvPr>
            <p:ph type="ftr" sz="quarter" idx="10"/>
          </p:nvPr>
        </p:nvSpPr>
        <p:spPr/>
        <p:txBody>
          <a:bodyPr/>
          <a:lstStyle/>
          <a:p>
            <a:pPr>
              <a:defRPr/>
            </a:pPr>
            <a:r>
              <a:rPr lang="en-US" dirty="0" smtClean="0"/>
              <a:t>CGI Federal Proprietary and Confidential</a:t>
            </a:r>
            <a:endParaRPr lang="en-US" dirty="0"/>
          </a:p>
        </p:txBody>
      </p:sp>
      <p:sp>
        <p:nvSpPr>
          <p:cNvPr id="5" name="Slide Number Placeholder 4"/>
          <p:cNvSpPr>
            <a:spLocks noGrp="1"/>
          </p:cNvSpPr>
          <p:nvPr>
            <p:ph type="sldNum" sz="quarter" idx="11"/>
          </p:nvPr>
        </p:nvSpPr>
        <p:spPr/>
        <p:txBody>
          <a:bodyPr/>
          <a:lstStyle/>
          <a:p>
            <a:pPr>
              <a:defRPr/>
            </a:pPr>
            <a:fld id="{5842F1FC-5FDD-41D6-BAD6-160FC7BE3BC4}" type="slidenum">
              <a:rPr lang="en-US" smtClean="0"/>
              <a:pPr>
                <a:defRPr/>
              </a:pPr>
              <a:t>215</a:t>
            </a:fld>
            <a:endParaRPr lang="en-US" dirty="0"/>
          </a:p>
        </p:txBody>
      </p:sp>
      <p:graphicFrame>
        <p:nvGraphicFramePr>
          <p:cNvPr id="6" name="Content Placeholder 7"/>
          <p:cNvGraphicFramePr>
            <a:graphicFrameLocks/>
          </p:cNvGraphicFramePr>
          <p:nvPr>
            <p:extLst>
              <p:ext uri="{D42A27DB-BD31-4B8C-83A1-F6EECF244321}">
                <p14:modId xmlns:p14="http://schemas.microsoft.com/office/powerpoint/2010/main" val="3609570370"/>
              </p:ext>
            </p:extLst>
          </p:nvPr>
        </p:nvGraphicFramePr>
        <p:xfrm>
          <a:off x="724664" y="2232563"/>
          <a:ext cx="8043809" cy="1841269"/>
        </p:xfrm>
        <a:graphic>
          <a:graphicData uri="http://schemas.openxmlformats.org/drawingml/2006/table">
            <a:tbl>
              <a:tblPr firstRow="1" bandRow="1">
                <a:tableStyleId>{21E4AEA4-8DFA-4A89-87EB-49C32662AFE0}</a:tableStyleId>
              </a:tblPr>
              <a:tblGrid>
                <a:gridCol w="1448521"/>
                <a:gridCol w="1413164"/>
                <a:gridCol w="5182124"/>
              </a:tblGrid>
              <a:tr h="35625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500" b="1" kern="1200" dirty="0" smtClean="0">
                          <a:solidFill>
                            <a:schemeClr val="lt1"/>
                          </a:solidFill>
                          <a:latin typeface="+mn-lt"/>
                          <a:ea typeface="+mn-ea"/>
                          <a:cs typeface="+mn-cs"/>
                        </a:rPr>
                        <a:t>Business</a:t>
                      </a:r>
                      <a:r>
                        <a:rPr lang="en-US" sz="1500" b="1" kern="1200" baseline="0" dirty="0" smtClean="0">
                          <a:solidFill>
                            <a:schemeClr val="lt1"/>
                          </a:solidFill>
                          <a:latin typeface="+mn-lt"/>
                          <a:ea typeface="+mn-ea"/>
                          <a:cs typeface="+mn-cs"/>
                        </a:rPr>
                        <a:t> Line</a:t>
                      </a:r>
                      <a:endParaRPr lang="en-US" sz="1500" b="1" kern="1200" dirty="0" smtClean="0">
                        <a:solidFill>
                          <a:schemeClr val="tx1"/>
                        </a:solidFill>
                        <a:latin typeface="+mn-lt"/>
                        <a:ea typeface="+mn-ea"/>
                        <a:cs typeface="+mn-cs"/>
                      </a:endParaRPr>
                    </a:p>
                  </a:txBody>
                  <a:tcPr anchor="ctr"/>
                </a:tc>
                <a:tc>
                  <a:txBody>
                    <a:bodyPr/>
                    <a:lstStyle/>
                    <a:p>
                      <a:pPr algn="ctr"/>
                      <a:r>
                        <a:rPr lang="en-US" sz="1500" kern="1200" dirty="0" smtClean="0"/>
                        <a:t>Document Type</a:t>
                      </a:r>
                      <a:endParaRPr lang="en-US" sz="1500" b="1" kern="1200" dirty="0" smtClean="0">
                        <a:solidFill>
                          <a:schemeClr val="tx1"/>
                        </a:solidFill>
                        <a:latin typeface="+mn-lt"/>
                        <a:ea typeface="+mn-ea"/>
                        <a:cs typeface="+mn-cs"/>
                      </a:endParaRPr>
                    </a:p>
                  </a:txBody>
                  <a:tcPr anchor="ctr"/>
                </a:tc>
                <a:tc>
                  <a:txBody>
                    <a:bodyPr/>
                    <a:lstStyle/>
                    <a:p>
                      <a:pPr algn="ctr" fontAlgn="b"/>
                      <a:r>
                        <a:rPr lang="en-US" sz="1500" u="none" strike="noStrike" dirty="0" smtClean="0"/>
                        <a:t>Name</a:t>
                      </a:r>
                      <a:endParaRPr lang="en-US" sz="1500" b="1" i="0" u="none" strike="noStrike" dirty="0">
                        <a:solidFill>
                          <a:srgbClr val="000000"/>
                        </a:solidFill>
                        <a:latin typeface="Arial"/>
                      </a:endParaRPr>
                    </a:p>
                  </a:txBody>
                  <a:tcPr marL="0" marR="0" marT="0" marB="0" anchor="ctr"/>
                </a:tc>
              </a:tr>
              <a:tr h="308759">
                <a:tc>
                  <a:txBody>
                    <a:bodyPr/>
                    <a:lstStyle/>
                    <a:p>
                      <a:pPr algn="ctr"/>
                      <a:r>
                        <a:rPr lang="en-US" sz="1500" dirty="0" smtClean="0"/>
                        <a:t>ITSWAN</a:t>
                      </a:r>
                      <a:endParaRPr lang="en-US" sz="1500" b="0" kern="1200" dirty="0" smtClean="0">
                        <a:solidFill>
                          <a:schemeClr val="tx1"/>
                        </a:solidFill>
                        <a:latin typeface="+mn-lt"/>
                        <a:ea typeface="+mn-ea"/>
                        <a:cs typeface="+mn-cs"/>
                      </a:endParaRPr>
                    </a:p>
                  </a:txBody>
                  <a:tcPr anchor="ctr"/>
                </a:tc>
                <a:tc>
                  <a:txBody>
                    <a:bodyPr/>
                    <a:lstStyle/>
                    <a:p>
                      <a:pPr algn="ctr"/>
                      <a:r>
                        <a:rPr lang="en-US" sz="1500" b="0" kern="1200" dirty="0" smtClean="0">
                          <a:solidFill>
                            <a:schemeClr val="tx1"/>
                          </a:solidFill>
                          <a:latin typeface="+mn-lt"/>
                          <a:ea typeface="+mn-ea"/>
                          <a:cs typeface="+mn-cs"/>
                        </a:rPr>
                        <a:t>WDV</a:t>
                      </a:r>
                    </a:p>
                  </a:txBody>
                  <a:tcPr anchor="ctr"/>
                </a:tc>
                <a:tc>
                  <a:txBody>
                    <a:bodyPr/>
                    <a:lstStyle/>
                    <a:p>
                      <a:pPr algn="ctr" fontAlgn="b"/>
                      <a:r>
                        <a:rPr lang="en-US" sz="1600" dirty="0" smtClean="0"/>
                        <a:t>ITSWAN NV</a:t>
                      </a:r>
                      <a:endParaRPr lang="en-US" sz="1500" b="0" i="0" u="none" strike="noStrike" dirty="0">
                        <a:solidFill>
                          <a:srgbClr val="000000"/>
                        </a:solidFill>
                        <a:latin typeface="Arial"/>
                      </a:endParaRPr>
                    </a:p>
                  </a:txBody>
                  <a:tcPr marL="0" marR="0" marT="0" marB="0" anchor="ctr"/>
                </a:tc>
              </a:tr>
              <a:tr h="28500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500" dirty="0" smtClean="0"/>
                        <a:t>ITSWAN</a:t>
                      </a:r>
                      <a:endParaRPr lang="en-US" sz="1500" b="0" kern="1200" dirty="0" smtClean="0">
                        <a:solidFill>
                          <a:schemeClr val="tx1"/>
                        </a:solidFill>
                        <a:latin typeface="+mn-lt"/>
                        <a:ea typeface="+mn-ea"/>
                        <a:cs typeface="+mn-cs"/>
                      </a:endParaRPr>
                    </a:p>
                  </a:txBody>
                  <a:tcPr anchor="ctr"/>
                </a:tc>
                <a:tc>
                  <a:txBody>
                    <a:bodyPr/>
                    <a:lstStyle/>
                    <a:p>
                      <a:pPr algn="ctr"/>
                      <a:r>
                        <a:rPr lang="en-US" sz="1500" b="0" kern="1200" dirty="0" smtClean="0">
                          <a:solidFill>
                            <a:schemeClr val="tx1"/>
                          </a:solidFill>
                          <a:latin typeface="+mn-lt"/>
                          <a:ea typeface="+mn-ea"/>
                          <a:cs typeface="+mn-cs"/>
                        </a:rPr>
                        <a:t>WMV</a:t>
                      </a:r>
                    </a:p>
                  </a:txBody>
                  <a:tcPr anchor="ctr"/>
                </a:tc>
                <a:tc>
                  <a:txBody>
                    <a:bodyPr/>
                    <a:lstStyle/>
                    <a:p>
                      <a:pPr algn="ctr" fontAlgn="b"/>
                      <a:r>
                        <a:rPr lang="en-US" sz="1600" dirty="0" smtClean="0"/>
                        <a:t>ITSWAN Manual NV</a:t>
                      </a:r>
                      <a:endParaRPr lang="en-US" sz="1500" b="0" i="0" u="none" strike="noStrike" dirty="0">
                        <a:solidFill>
                          <a:srgbClr val="000000"/>
                        </a:solidFill>
                        <a:latin typeface="Arial"/>
                      </a:endParaRPr>
                    </a:p>
                  </a:txBody>
                  <a:tcPr marL="0" marR="0" marT="0" marB="0" anchor="ctr"/>
                </a:tc>
              </a:tr>
              <a:tr h="332509">
                <a:tc>
                  <a:txBody>
                    <a:bodyPr/>
                    <a:lstStyle/>
                    <a:p>
                      <a:pPr algn="ctr"/>
                      <a:r>
                        <a:rPr lang="en-US" sz="1500" kern="0" dirty="0" smtClean="0"/>
                        <a:t>ITSREGTEL</a:t>
                      </a:r>
                      <a:endParaRPr lang="en-US" sz="1500" b="0" kern="1200" dirty="0" smtClean="0">
                        <a:solidFill>
                          <a:schemeClr val="tx1"/>
                        </a:solidFill>
                        <a:latin typeface="+mn-lt"/>
                        <a:ea typeface="+mn-ea"/>
                        <a:cs typeface="+mn-cs"/>
                      </a:endParaRPr>
                    </a:p>
                  </a:txBody>
                  <a:tcPr anchor="ctr"/>
                </a:tc>
                <a:tc>
                  <a:txBody>
                    <a:bodyPr/>
                    <a:lstStyle/>
                    <a:p>
                      <a:pPr algn="ctr"/>
                      <a:r>
                        <a:rPr lang="en-US" sz="1500" b="0" kern="1200" dirty="0" smtClean="0">
                          <a:solidFill>
                            <a:schemeClr val="tx1"/>
                          </a:solidFill>
                          <a:latin typeface="+mn-lt"/>
                          <a:ea typeface="+mn-ea"/>
                          <a:cs typeface="+mn-cs"/>
                        </a:rPr>
                        <a:t>TDV</a:t>
                      </a:r>
                    </a:p>
                  </a:txBody>
                  <a:tcPr anchor="ctr"/>
                </a:tc>
                <a:tc>
                  <a:txBody>
                    <a:bodyPr/>
                    <a:lstStyle/>
                    <a:p>
                      <a:pPr algn="ctr"/>
                      <a:r>
                        <a:rPr lang="en-US" sz="1600" dirty="0" smtClean="0"/>
                        <a:t>ITSREGTEL NV</a:t>
                      </a:r>
                      <a:endParaRPr lang="en-US" sz="1500" b="0" kern="1200" dirty="0" smtClean="0">
                        <a:solidFill>
                          <a:schemeClr val="tx1"/>
                        </a:solidFill>
                        <a:latin typeface="+mn-lt"/>
                        <a:ea typeface="+mn-ea"/>
                        <a:cs typeface="+mn-cs"/>
                      </a:endParaRPr>
                    </a:p>
                  </a:txBody>
                  <a:tcPr marL="0" marR="0" marT="0" marB="0" anchor="ctr"/>
                </a:tc>
              </a:tr>
              <a:tr h="296884">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500" kern="0" dirty="0" smtClean="0"/>
                        <a:t>ITSREGTEL</a:t>
                      </a:r>
                      <a:endParaRPr lang="en-US" sz="1500" b="0" kern="1200" dirty="0" smtClean="0">
                        <a:solidFill>
                          <a:schemeClr val="tx1"/>
                        </a:solidFill>
                        <a:latin typeface="+mn-lt"/>
                        <a:ea typeface="+mn-ea"/>
                        <a:cs typeface="+mn-cs"/>
                      </a:endParaRPr>
                    </a:p>
                  </a:txBody>
                  <a:tcPr anchor="ctr"/>
                </a:tc>
                <a:tc>
                  <a:txBody>
                    <a:bodyPr/>
                    <a:lstStyle/>
                    <a:p>
                      <a:pPr algn="ctr"/>
                      <a:r>
                        <a:rPr lang="en-US" sz="1500" b="0" kern="1200" dirty="0" smtClean="0">
                          <a:solidFill>
                            <a:schemeClr val="tx1"/>
                          </a:solidFill>
                          <a:latin typeface="+mn-lt"/>
                          <a:ea typeface="+mn-ea"/>
                          <a:cs typeface="+mn-cs"/>
                        </a:rPr>
                        <a:t>TMV</a:t>
                      </a:r>
                    </a:p>
                  </a:txBody>
                  <a:tcPr anchor="ctr"/>
                </a:tc>
                <a:tc>
                  <a:txBody>
                    <a:bodyPr/>
                    <a:lstStyle/>
                    <a:p>
                      <a:pPr algn="ctr" fontAlgn="b"/>
                      <a:r>
                        <a:rPr lang="en-US" sz="1600" dirty="0" smtClean="0"/>
                        <a:t>ITSREGTEL Manual NV</a:t>
                      </a:r>
                      <a:endParaRPr lang="en-US" sz="1500" b="0" i="0" u="none" strike="noStrike" dirty="0">
                        <a:solidFill>
                          <a:srgbClr val="000000"/>
                        </a:solidFill>
                        <a:latin typeface="Arial"/>
                      </a:endParaRPr>
                    </a:p>
                  </a:txBody>
                  <a:tcPr marL="0" marR="0" marT="0" marB="0" anchor="ctr"/>
                </a:tc>
              </a:tr>
            </a:tbl>
          </a:graphicData>
        </a:graphic>
      </p:graphicFrame>
    </p:spTree>
    <p:extLst>
      <p:ext uri="{BB962C8B-B14F-4D97-AF65-F5344CB8AC3E}">
        <p14:creationId xmlns:p14="http://schemas.microsoft.com/office/powerpoint/2010/main" val="1488529023"/>
      </p:ext>
    </p:extLst>
  </p:cSld>
  <p:clrMapOvr>
    <a:masterClrMapping/>
  </p:clrMapOvr>
  <p:timing>
    <p:tnLst>
      <p:par>
        <p:cT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613" y="331788"/>
            <a:ext cx="8367753" cy="563562"/>
          </a:xfrm>
        </p:spPr>
        <p:txBody>
          <a:bodyPr/>
          <a:lstStyle/>
          <a:p>
            <a:r>
              <a:rPr lang="en-US" dirty="0" smtClean="0"/>
              <a:t>Internal Voucher – </a:t>
            </a:r>
            <a:r>
              <a:rPr lang="en-US" dirty="0"/>
              <a:t>Document Types</a:t>
            </a:r>
          </a:p>
        </p:txBody>
      </p:sp>
      <p:sp>
        <p:nvSpPr>
          <p:cNvPr id="3" name="Content Placeholder 2"/>
          <p:cNvSpPr>
            <a:spLocks noGrp="1"/>
          </p:cNvSpPr>
          <p:nvPr>
            <p:ph idx="1"/>
          </p:nvPr>
        </p:nvSpPr>
        <p:spPr>
          <a:xfrm>
            <a:off x="712788" y="1068779"/>
            <a:ext cx="8229600" cy="5065321"/>
          </a:xfrm>
        </p:spPr>
        <p:txBody>
          <a:bodyPr/>
          <a:lstStyle/>
          <a:p>
            <a:pPr marL="0" indent="0">
              <a:buNone/>
            </a:pPr>
            <a:r>
              <a:rPr lang="en-US" sz="2400" dirty="0" smtClean="0"/>
              <a:t>Billing Vehicle: DBR/PCAS Hybrid</a:t>
            </a:r>
            <a:endParaRPr lang="en-US" sz="2400" dirty="0"/>
          </a:p>
          <a:p>
            <a:endParaRPr lang="en-US" dirty="0"/>
          </a:p>
        </p:txBody>
      </p:sp>
      <p:sp>
        <p:nvSpPr>
          <p:cNvPr id="4" name="Footer Placeholder 3"/>
          <p:cNvSpPr>
            <a:spLocks noGrp="1"/>
          </p:cNvSpPr>
          <p:nvPr>
            <p:ph type="ftr" sz="quarter" idx="10"/>
          </p:nvPr>
        </p:nvSpPr>
        <p:spPr/>
        <p:txBody>
          <a:bodyPr/>
          <a:lstStyle/>
          <a:p>
            <a:pPr>
              <a:defRPr/>
            </a:pPr>
            <a:r>
              <a:rPr lang="en-US" dirty="0" smtClean="0"/>
              <a:t>CGI Federal Proprietary and Confidential</a:t>
            </a:r>
            <a:endParaRPr lang="en-US" dirty="0"/>
          </a:p>
        </p:txBody>
      </p:sp>
      <p:sp>
        <p:nvSpPr>
          <p:cNvPr id="5" name="Slide Number Placeholder 4"/>
          <p:cNvSpPr>
            <a:spLocks noGrp="1"/>
          </p:cNvSpPr>
          <p:nvPr>
            <p:ph type="sldNum" sz="quarter" idx="11"/>
          </p:nvPr>
        </p:nvSpPr>
        <p:spPr/>
        <p:txBody>
          <a:bodyPr/>
          <a:lstStyle/>
          <a:p>
            <a:pPr>
              <a:defRPr/>
            </a:pPr>
            <a:fld id="{5842F1FC-5FDD-41D6-BAD6-160FC7BE3BC4}" type="slidenum">
              <a:rPr lang="en-US" smtClean="0"/>
              <a:pPr>
                <a:defRPr/>
              </a:pPr>
              <a:t>216</a:t>
            </a:fld>
            <a:endParaRPr lang="en-US" dirty="0"/>
          </a:p>
        </p:txBody>
      </p:sp>
      <p:graphicFrame>
        <p:nvGraphicFramePr>
          <p:cNvPr id="6" name="Content Placeholder 7"/>
          <p:cNvGraphicFramePr>
            <a:graphicFrameLocks/>
          </p:cNvGraphicFramePr>
          <p:nvPr>
            <p:extLst>
              <p:ext uri="{D42A27DB-BD31-4B8C-83A1-F6EECF244321}">
                <p14:modId xmlns:p14="http://schemas.microsoft.com/office/powerpoint/2010/main" val="2249109258"/>
              </p:ext>
            </p:extLst>
          </p:nvPr>
        </p:nvGraphicFramePr>
        <p:xfrm>
          <a:off x="784040" y="1543795"/>
          <a:ext cx="8043809" cy="4402183"/>
        </p:xfrm>
        <a:graphic>
          <a:graphicData uri="http://schemas.openxmlformats.org/drawingml/2006/table">
            <a:tbl>
              <a:tblPr firstRow="1" bandRow="1">
                <a:tableStyleId>{21E4AEA4-8DFA-4A89-87EB-49C32662AFE0}</a:tableStyleId>
              </a:tblPr>
              <a:tblGrid>
                <a:gridCol w="1448521"/>
                <a:gridCol w="1413164"/>
                <a:gridCol w="5182124"/>
              </a:tblGrid>
              <a:tr h="35625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500" b="1" kern="1200" dirty="0" smtClean="0">
                          <a:solidFill>
                            <a:schemeClr val="lt1"/>
                          </a:solidFill>
                          <a:latin typeface="+mn-lt"/>
                          <a:ea typeface="+mn-ea"/>
                          <a:cs typeface="+mn-cs"/>
                        </a:rPr>
                        <a:t>Business</a:t>
                      </a:r>
                      <a:r>
                        <a:rPr lang="en-US" sz="1500" b="1" kern="1200" baseline="0" dirty="0" smtClean="0">
                          <a:solidFill>
                            <a:schemeClr val="lt1"/>
                          </a:solidFill>
                          <a:latin typeface="+mn-lt"/>
                          <a:ea typeface="+mn-ea"/>
                          <a:cs typeface="+mn-cs"/>
                        </a:rPr>
                        <a:t> Line</a:t>
                      </a:r>
                      <a:endParaRPr lang="en-US" sz="1500" b="1" kern="1200" dirty="0" smtClean="0">
                        <a:solidFill>
                          <a:schemeClr val="tx1"/>
                        </a:solidFill>
                        <a:latin typeface="+mn-lt"/>
                        <a:ea typeface="+mn-ea"/>
                        <a:cs typeface="+mn-cs"/>
                      </a:endParaRPr>
                    </a:p>
                  </a:txBody>
                  <a:tcPr anchor="ctr"/>
                </a:tc>
                <a:tc>
                  <a:txBody>
                    <a:bodyPr/>
                    <a:lstStyle/>
                    <a:p>
                      <a:pPr algn="ctr"/>
                      <a:r>
                        <a:rPr lang="en-US" sz="1500" kern="1200" dirty="0" smtClean="0"/>
                        <a:t>Document Type</a:t>
                      </a:r>
                      <a:endParaRPr lang="en-US" sz="1500" b="1" kern="1200" dirty="0" smtClean="0">
                        <a:solidFill>
                          <a:schemeClr val="tx1"/>
                        </a:solidFill>
                        <a:latin typeface="+mn-lt"/>
                        <a:ea typeface="+mn-ea"/>
                        <a:cs typeface="+mn-cs"/>
                      </a:endParaRPr>
                    </a:p>
                  </a:txBody>
                  <a:tcPr anchor="ctr"/>
                </a:tc>
                <a:tc>
                  <a:txBody>
                    <a:bodyPr/>
                    <a:lstStyle/>
                    <a:p>
                      <a:pPr algn="ctr" fontAlgn="b"/>
                      <a:r>
                        <a:rPr lang="en-US" sz="1500" u="none" strike="noStrike" dirty="0" smtClean="0"/>
                        <a:t>Name</a:t>
                      </a:r>
                      <a:endParaRPr lang="en-US" sz="1500" b="1" i="0" u="none" strike="noStrike" dirty="0">
                        <a:solidFill>
                          <a:srgbClr val="000000"/>
                        </a:solidFill>
                        <a:latin typeface="Arial"/>
                      </a:endParaRPr>
                    </a:p>
                  </a:txBody>
                  <a:tcPr marL="0" marR="0" marT="0" marB="0" anchor="ctr"/>
                </a:tc>
              </a:tr>
              <a:tr h="308759">
                <a:tc>
                  <a:txBody>
                    <a:bodyPr/>
                    <a:lstStyle/>
                    <a:p>
                      <a:pPr algn="ctr"/>
                      <a:r>
                        <a:rPr lang="en-US" sz="1500" kern="0" dirty="0" smtClean="0"/>
                        <a:t>AASFedSim</a:t>
                      </a:r>
                      <a:endParaRPr lang="en-US" sz="1500" b="0" kern="1200" dirty="0" smtClean="0">
                        <a:solidFill>
                          <a:schemeClr val="tx1"/>
                        </a:solidFill>
                        <a:latin typeface="+mn-lt"/>
                        <a:ea typeface="+mn-ea"/>
                        <a:cs typeface="+mn-cs"/>
                      </a:endParaRPr>
                    </a:p>
                  </a:txBody>
                  <a:tcPr anchor="ctr"/>
                </a:tc>
                <a:tc>
                  <a:txBody>
                    <a:bodyPr/>
                    <a:lstStyle/>
                    <a:p>
                      <a:pPr algn="ctr"/>
                      <a:r>
                        <a:rPr lang="en-US" sz="1500" b="0" kern="1200" dirty="0" smtClean="0">
                          <a:solidFill>
                            <a:schemeClr val="tx1"/>
                          </a:solidFill>
                          <a:latin typeface="+mn-lt"/>
                          <a:ea typeface="+mn-ea"/>
                          <a:cs typeface="+mn-cs"/>
                        </a:rPr>
                        <a:t>SDV</a:t>
                      </a:r>
                    </a:p>
                  </a:txBody>
                  <a:tcPr anchor="ctr"/>
                </a:tc>
                <a:tc>
                  <a:txBody>
                    <a:bodyPr/>
                    <a:lstStyle/>
                    <a:p>
                      <a:pPr algn="ctr" fontAlgn="b"/>
                      <a:r>
                        <a:rPr lang="en-US" sz="1600" dirty="0" smtClean="0"/>
                        <a:t>AASFedSim NV</a:t>
                      </a:r>
                      <a:endParaRPr lang="en-US" sz="1500" b="0" i="0" u="none" strike="noStrike" dirty="0">
                        <a:solidFill>
                          <a:srgbClr val="000000"/>
                        </a:solidFill>
                        <a:latin typeface="Arial"/>
                      </a:endParaRPr>
                    </a:p>
                  </a:txBody>
                  <a:tcPr marL="0" marR="0" marT="0" marB="0" anchor="ctr"/>
                </a:tc>
              </a:tr>
              <a:tr h="28500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500" kern="0" dirty="0" smtClean="0"/>
                        <a:t>AASFedSim</a:t>
                      </a:r>
                      <a:endParaRPr lang="en-US" sz="1500" b="0" kern="1200" dirty="0" smtClean="0">
                        <a:solidFill>
                          <a:schemeClr val="tx1"/>
                        </a:solidFill>
                        <a:latin typeface="+mn-lt"/>
                        <a:ea typeface="+mn-ea"/>
                        <a:cs typeface="+mn-cs"/>
                      </a:endParaRPr>
                    </a:p>
                  </a:txBody>
                  <a:tcPr anchor="ctr"/>
                </a:tc>
                <a:tc>
                  <a:txBody>
                    <a:bodyPr/>
                    <a:lstStyle/>
                    <a:p>
                      <a:pPr algn="ctr"/>
                      <a:r>
                        <a:rPr lang="en-US" sz="1500" b="0" kern="1200" dirty="0" smtClean="0">
                          <a:solidFill>
                            <a:schemeClr val="tx1"/>
                          </a:solidFill>
                          <a:latin typeface="+mn-lt"/>
                          <a:ea typeface="+mn-ea"/>
                          <a:cs typeface="+mn-cs"/>
                        </a:rPr>
                        <a:t>SMV</a:t>
                      </a:r>
                    </a:p>
                  </a:txBody>
                  <a:tcPr anchor="ctr"/>
                </a:tc>
                <a:tc>
                  <a:txBody>
                    <a:bodyPr/>
                    <a:lstStyle/>
                    <a:p>
                      <a:pPr algn="ctr" fontAlgn="b"/>
                      <a:r>
                        <a:rPr lang="en-US" sz="1600" dirty="0" smtClean="0"/>
                        <a:t>AASFedSim Manual NV</a:t>
                      </a:r>
                      <a:endParaRPr lang="en-US" sz="1500" b="0" i="0" u="none" strike="noStrike" dirty="0">
                        <a:solidFill>
                          <a:srgbClr val="000000"/>
                        </a:solidFill>
                        <a:latin typeface="Arial"/>
                      </a:endParaRPr>
                    </a:p>
                  </a:txBody>
                  <a:tcPr marL="0" marR="0" marT="0" marB="0" anchor="ctr"/>
                </a:tc>
              </a:tr>
              <a:tr h="332509">
                <a:tc>
                  <a:txBody>
                    <a:bodyPr/>
                    <a:lstStyle/>
                    <a:p>
                      <a:pPr algn="ctr"/>
                      <a:r>
                        <a:rPr lang="en-US" sz="1500" kern="0" dirty="0" smtClean="0"/>
                        <a:t>AASREGIT</a:t>
                      </a:r>
                    </a:p>
                  </a:txBody>
                  <a:tcPr anchor="ctr"/>
                </a:tc>
                <a:tc>
                  <a:txBody>
                    <a:bodyPr/>
                    <a:lstStyle/>
                    <a:p>
                      <a:pPr algn="ctr"/>
                      <a:r>
                        <a:rPr lang="en-US" sz="1500" b="0" kern="1200" dirty="0" smtClean="0">
                          <a:solidFill>
                            <a:schemeClr val="tx1"/>
                          </a:solidFill>
                          <a:latin typeface="+mn-lt"/>
                          <a:ea typeface="+mn-ea"/>
                          <a:cs typeface="+mn-cs"/>
                        </a:rPr>
                        <a:t>EDV</a:t>
                      </a:r>
                    </a:p>
                  </a:txBody>
                  <a:tcPr anchor="ctr"/>
                </a:tc>
                <a:tc>
                  <a:txBody>
                    <a:bodyPr/>
                    <a:lstStyle/>
                    <a:p>
                      <a:pPr algn="ctr" fontAlgn="b"/>
                      <a:r>
                        <a:rPr lang="en-US" sz="1600" dirty="0" smtClean="0"/>
                        <a:t>AASREGIT NV</a:t>
                      </a:r>
                      <a:endParaRPr lang="en-US" sz="1500" b="0" i="0" u="none" strike="noStrike" dirty="0">
                        <a:solidFill>
                          <a:srgbClr val="000000"/>
                        </a:solidFill>
                        <a:latin typeface="Arial"/>
                      </a:endParaRPr>
                    </a:p>
                  </a:txBody>
                  <a:tcPr marL="0" marR="0" marT="0" marB="0" anchor="ctr"/>
                </a:tc>
              </a:tr>
              <a:tr h="296884">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500" kern="0" dirty="0" smtClean="0"/>
                        <a:t>AASREGIT</a:t>
                      </a:r>
                      <a:endParaRPr lang="en-US" sz="1500" b="0" kern="1200" dirty="0" smtClean="0">
                        <a:solidFill>
                          <a:schemeClr val="tx1"/>
                        </a:solidFill>
                        <a:latin typeface="+mn-lt"/>
                        <a:ea typeface="+mn-ea"/>
                        <a:cs typeface="+mn-cs"/>
                      </a:endParaRPr>
                    </a:p>
                  </a:txBody>
                  <a:tcPr anchor="ctr"/>
                </a:tc>
                <a:tc>
                  <a:txBody>
                    <a:bodyPr/>
                    <a:lstStyle/>
                    <a:p>
                      <a:pPr algn="ctr"/>
                      <a:r>
                        <a:rPr lang="en-US" sz="1500" b="0" kern="1200" dirty="0" smtClean="0">
                          <a:solidFill>
                            <a:schemeClr val="tx1"/>
                          </a:solidFill>
                          <a:latin typeface="+mn-lt"/>
                          <a:ea typeface="+mn-ea"/>
                          <a:cs typeface="+mn-cs"/>
                        </a:rPr>
                        <a:t>EMV</a:t>
                      </a:r>
                    </a:p>
                  </a:txBody>
                  <a:tcPr anchor="ctr"/>
                </a:tc>
                <a:tc>
                  <a:txBody>
                    <a:bodyPr/>
                    <a:lstStyle/>
                    <a:p>
                      <a:pPr algn="ctr" fontAlgn="b"/>
                      <a:r>
                        <a:rPr lang="en-US" sz="1600" dirty="0" smtClean="0"/>
                        <a:t>AASREGIT Manual NV</a:t>
                      </a:r>
                      <a:endParaRPr lang="en-US" sz="1500" b="0" i="0" u="none" strike="noStrike" dirty="0">
                        <a:solidFill>
                          <a:srgbClr val="000000"/>
                        </a:solidFill>
                        <a:latin typeface="Arial"/>
                      </a:endParaRPr>
                    </a:p>
                  </a:txBody>
                  <a:tcPr marL="0" marR="0" marT="0" marB="0" anchor="ctr"/>
                </a:tc>
              </a:tr>
              <a:tr h="296883">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500" b="0" kern="1200" dirty="0" smtClean="0">
                          <a:solidFill>
                            <a:schemeClr val="tx1"/>
                          </a:solidFill>
                          <a:latin typeface="+mn-lt"/>
                          <a:ea typeface="+mn-ea"/>
                          <a:cs typeface="+mn-cs"/>
                        </a:rPr>
                        <a:t>IWAC</a:t>
                      </a:r>
                    </a:p>
                  </a:txBody>
                  <a:tcPr anchor="ctr"/>
                </a:tc>
                <a:tc>
                  <a:txBody>
                    <a:bodyPr/>
                    <a:lstStyle/>
                    <a:p>
                      <a:pPr algn="ctr"/>
                      <a:r>
                        <a:rPr lang="en-US" sz="1500" b="0" kern="1200" dirty="0" smtClean="0">
                          <a:solidFill>
                            <a:schemeClr val="tx1"/>
                          </a:solidFill>
                          <a:latin typeface="+mn-lt"/>
                          <a:ea typeface="+mn-ea"/>
                          <a:cs typeface="+mn-cs"/>
                        </a:rPr>
                        <a:t>KDV</a:t>
                      </a:r>
                    </a:p>
                  </a:txBody>
                  <a:tcPr anchor="ctr"/>
                </a:tc>
                <a:tc>
                  <a:txBody>
                    <a:bodyPr/>
                    <a:lstStyle/>
                    <a:p>
                      <a:pPr algn="ctr" fontAlgn="b"/>
                      <a:r>
                        <a:rPr lang="en-US" sz="1500" dirty="0" smtClean="0"/>
                        <a:t>AASIWAC </a:t>
                      </a:r>
                      <a:r>
                        <a:rPr lang="en-US" sz="1500" b="0" i="0" u="none" strike="noStrike" dirty="0" smtClean="0">
                          <a:solidFill>
                            <a:srgbClr val="000000"/>
                          </a:solidFill>
                          <a:latin typeface="+mn-lt"/>
                        </a:rPr>
                        <a:t>NV</a:t>
                      </a:r>
                      <a:endParaRPr lang="en-US" sz="1500" b="0" i="0" u="none" strike="noStrike" dirty="0">
                        <a:solidFill>
                          <a:srgbClr val="000000"/>
                        </a:solidFill>
                        <a:latin typeface="Arial"/>
                      </a:endParaRPr>
                    </a:p>
                  </a:txBody>
                  <a:tcPr marL="0" marR="0" marT="0" marB="0" anchor="ctr"/>
                </a:tc>
              </a:tr>
              <a:tr h="296883">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500" b="0" kern="1200" dirty="0" smtClean="0">
                          <a:solidFill>
                            <a:schemeClr val="tx1"/>
                          </a:solidFill>
                          <a:latin typeface="+mn-lt"/>
                          <a:ea typeface="+mn-ea"/>
                          <a:cs typeface="+mn-cs"/>
                        </a:rPr>
                        <a:t>IWAC</a:t>
                      </a:r>
                    </a:p>
                  </a:txBody>
                  <a:tcPr anchor="ctr"/>
                </a:tc>
                <a:tc>
                  <a:txBody>
                    <a:bodyPr/>
                    <a:lstStyle/>
                    <a:p>
                      <a:pPr algn="ctr"/>
                      <a:r>
                        <a:rPr lang="en-US" sz="1500" b="0" kern="1200" dirty="0" smtClean="0">
                          <a:solidFill>
                            <a:schemeClr val="tx1"/>
                          </a:solidFill>
                          <a:latin typeface="+mn-lt"/>
                          <a:ea typeface="+mn-ea"/>
                          <a:cs typeface="+mn-cs"/>
                        </a:rPr>
                        <a:t>KMV</a:t>
                      </a:r>
                    </a:p>
                  </a:txBody>
                  <a:tcPr anchor="ctr"/>
                </a:tc>
                <a:tc>
                  <a:txBody>
                    <a:bodyPr/>
                    <a:lstStyle/>
                    <a:p>
                      <a:pPr algn="ctr" fontAlgn="b"/>
                      <a:r>
                        <a:rPr lang="en-US" sz="1500" dirty="0" smtClean="0"/>
                        <a:t>AASIWAC Manual NV</a:t>
                      </a:r>
                      <a:endParaRPr lang="en-US" sz="1500" b="0" i="0" u="none" strike="noStrike" dirty="0">
                        <a:solidFill>
                          <a:srgbClr val="000000"/>
                        </a:solidFill>
                        <a:latin typeface="Arial"/>
                      </a:endParaRPr>
                    </a:p>
                  </a:txBody>
                  <a:tcPr marL="0" marR="0" marT="0" marB="0" anchor="ctr"/>
                </a:tc>
              </a:tr>
              <a:tr h="320634">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500" b="0" kern="1200" dirty="0" smtClean="0">
                          <a:solidFill>
                            <a:schemeClr val="tx1"/>
                          </a:solidFill>
                          <a:latin typeface="+mn-lt"/>
                          <a:ea typeface="+mn-ea"/>
                          <a:cs typeface="+mn-cs"/>
                        </a:rPr>
                        <a:t>ITSEXPSER</a:t>
                      </a:r>
                    </a:p>
                  </a:txBody>
                  <a:tcPr anchor="ctr"/>
                </a:tc>
                <a:tc>
                  <a:txBody>
                    <a:bodyPr/>
                    <a:lstStyle/>
                    <a:p>
                      <a:pPr algn="ctr"/>
                      <a:r>
                        <a:rPr lang="en-US" sz="1500" b="0" kern="1200" dirty="0" smtClean="0">
                          <a:solidFill>
                            <a:schemeClr val="tx1"/>
                          </a:solidFill>
                          <a:latin typeface="+mn-lt"/>
                          <a:ea typeface="+mn-ea"/>
                          <a:cs typeface="+mn-cs"/>
                        </a:rPr>
                        <a:t>XDV</a:t>
                      </a:r>
                    </a:p>
                  </a:txBody>
                  <a:tcPr anchor="ctr"/>
                </a:tc>
                <a:tc>
                  <a:txBody>
                    <a:bodyPr/>
                    <a:lstStyle/>
                    <a:p>
                      <a:pPr algn="ctr" fontAlgn="b"/>
                      <a:r>
                        <a:rPr lang="en-US" sz="1600" dirty="0" smtClean="0"/>
                        <a:t>AASITSEXPSER NV</a:t>
                      </a:r>
                      <a:endParaRPr lang="en-US" sz="1500" b="0" i="0" u="none" strike="noStrike" dirty="0">
                        <a:solidFill>
                          <a:srgbClr val="000000"/>
                        </a:solidFill>
                        <a:latin typeface="Arial"/>
                      </a:endParaRPr>
                    </a:p>
                  </a:txBody>
                  <a:tcPr marL="0" marR="0" marT="0" marB="0" anchor="ctr"/>
                </a:tc>
              </a:tr>
              <a:tr h="296883">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500" b="0" kern="1200" dirty="0" smtClean="0">
                          <a:solidFill>
                            <a:schemeClr val="tx1"/>
                          </a:solidFill>
                          <a:latin typeface="+mn-lt"/>
                          <a:ea typeface="+mn-ea"/>
                          <a:cs typeface="+mn-cs"/>
                        </a:rPr>
                        <a:t>ITSEXPSER</a:t>
                      </a:r>
                    </a:p>
                  </a:txBody>
                  <a:tcPr anchor="ctr"/>
                </a:tc>
                <a:tc>
                  <a:txBody>
                    <a:bodyPr/>
                    <a:lstStyle/>
                    <a:p>
                      <a:pPr algn="ctr"/>
                      <a:r>
                        <a:rPr lang="en-US" sz="1500" b="0" kern="1200" dirty="0" smtClean="0">
                          <a:solidFill>
                            <a:schemeClr val="tx1"/>
                          </a:solidFill>
                          <a:latin typeface="+mn-lt"/>
                          <a:ea typeface="+mn-ea"/>
                          <a:cs typeface="+mn-cs"/>
                        </a:rPr>
                        <a:t>XMV</a:t>
                      </a:r>
                    </a:p>
                  </a:txBody>
                  <a:tcPr anchor="ctr"/>
                </a:tc>
                <a:tc>
                  <a:txBody>
                    <a:bodyPr/>
                    <a:lstStyle/>
                    <a:p>
                      <a:pPr algn="ctr" fontAlgn="b"/>
                      <a:r>
                        <a:rPr lang="en-US" sz="1600" dirty="0" smtClean="0"/>
                        <a:t>AASITSEXPSER Manual NV</a:t>
                      </a:r>
                      <a:endParaRPr lang="en-US" sz="1500" b="0" i="0" u="none" strike="noStrike" dirty="0">
                        <a:solidFill>
                          <a:srgbClr val="000000"/>
                        </a:solidFill>
                        <a:latin typeface="Arial"/>
                      </a:endParaRPr>
                    </a:p>
                  </a:txBody>
                  <a:tcPr marL="0" marR="0" marT="0" marB="0" anchor="ctr"/>
                </a:tc>
              </a:tr>
              <a:tr h="296883">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500" b="0" kern="1200" dirty="0" smtClean="0">
                          <a:solidFill>
                            <a:schemeClr val="tx1"/>
                          </a:solidFill>
                          <a:latin typeface="+mn-lt"/>
                          <a:ea typeface="+mn-ea"/>
                          <a:cs typeface="+mn-cs"/>
                        </a:rPr>
                        <a:t>ITSHSPD12</a:t>
                      </a:r>
                    </a:p>
                  </a:txBody>
                  <a:tcPr anchor="ctr"/>
                </a:tc>
                <a:tc>
                  <a:txBody>
                    <a:bodyPr/>
                    <a:lstStyle/>
                    <a:p>
                      <a:pPr algn="ctr"/>
                      <a:r>
                        <a:rPr lang="en-US" sz="1500" b="0" kern="1200" dirty="0" smtClean="0">
                          <a:solidFill>
                            <a:schemeClr val="tx1"/>
                          </a:solidFill>
                          <a:latin typeface="+mn-lt"/>
                          <a:ea typeface="+mn-ea"/>
                          <a:cs typeface="+mn-cs"/>
                        </a:rPr>
                        <a:t>HDV</a:t>
                      </a:r>
                    </a:p>
                  </a:txBody>
                  <a:tcPr anchor="ctr"/>
                </a:tc>
                <a:tc>
                  <a:txBody>
                    <a:bodyPr/>
                    <a:lstStyle/>
                    <a:p>
                      <a:pPr algn="ctr" fontAlgn="b"/>
                      <a:r>
                        <a:rPr lang="en-US" sz="1600" dirty="0" smtClean="0"/>
                        <a:t>ITSHSPD12 NV</a:t>
                      </a:r>
                      <a:endParaRPr lang="en-US" sz="1500" b="0" i="0" u="none" strike="noStrike" dirty="0">
                        <a:solidFill>
                          <a:srgbClr val="000000"/>
                        </a:solidFill>
                        <a:latin typeface="Arial"/>
                      </a:endParaRPr>
                    </a:p>
                  </a:txBody>
                  <a:tcPr marL="0" marR="0" marT="0" marB="0" anchor="ctr"/>
                </a:tc>
              </a:tr>
              <a:tr h="30875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500" b="0" kern="1200" dirty="0" smtClean="0">
                          <a:solidFill>
                            <a:schemeClr val="tx1"/>
                          </a:solidFill>
                          <a:latin typeface="+mn-lt"/>
                          <a:ea typeface="+mn-ea"/>
                          <a:cs typeface="+mn-cs"/>
                        </a:rPr>
                        <a:t>ITSHSPD12</a:t>
                      </a:r>
                    </a:p>
                  </a:txBody>
                  <a:tcPr anchor="ctr"/>
                </a:tc>
                <a:tc>
                  <a:txBody>
                    <a:bodyPr/>
                    <a:lstStyle/>
                    <a:p>
                      <a:pPr algn="ctr"/>
                      <a:r>
                        <a:rPr lang="en-US" sz="1500" b="0" kern="1200" dirty="0" smtClean="0">
                          <a:solidFill>
                            <a:schemeClr val="tx1"/>
                          </a:solidFill>
                          <a:latin typeface="+mn-lt"/>
                          <a:ea typeface="+mn-ea"/>
                          <a:cs typeface="+mn-cs"/>
                        </a:rPr>
                        <a:t>HMV</a:t>
                      </a:r>
                    </a:p>
                  </a:txBody>
                  <a:tcPr anchor="ctr"/>
                </a:tc>
                <a:tc>
                  <a:txBody>
                    <a:bodyPr/>
                    <a:lstStyle/>
                    <a:p>
                      <a:pPr algn="ctr" fontAlgn="b"/>
                      <a:r>
                        <a:rPr lang="en-US" sz="1600" dirty="0" smtClean="0"/>
                        <a:t>ITSHSPD12 Manual NV</a:t>
                      </a:r>
                      <a:endParaRPr lang="en-US" sz="1500" b="0" i="0" u="none" strike="noStrike" dirty="0">
                        <a:solidFill>
                          <a:srgbClr val="000000"/>
                        </a:solidFill>
                        <a:latin typeface="Arial"/>
                      </a:endParaRPr>
                    </a:p>
                  </a:txBody>
                  <a:tcPr marL="0" marR="0" marT="0" marB="0" anchor="ctr"/>
                </a:tc>
              </a:tr>
              <a:tr h="30875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500" b="0" kern="1200" dirty="0" smtClean="0">
                          <a:solidFill>
                            <a:schemeClr val="tx1"/>
                          </a:solidFill>
                          <a:latin typeface="+mn-lt"/>
                          <a:ea typeface="+mn-ea"/>
                          <a:cs typeface="+mn-cs"/>
                        </a:rPr>
                        <a:t>ITSNATITCM</a:t>
                      </a:r>
                    </a:p>
                  </a:txBody>
                  <a:tcPr anchor="ctr"/>
                </a:tc>
                <a:tc>
                  <a:txBody>
                    <a:bodyPr/>
                    <a:lstStyle/>
                    <a:p>
                      <a:pPr algn="ctr"/>
                      <a:r>
                        <a:rPr lang="en-US" sz="1500" b="0" kern="1200" dirty="0" smtClean="0">
                          <a:solidFill>
                            <a:schemeClr val="tx1"/>
                          </a:solidFill>
                          <a:latin typeface="+mn-lt"/>
                          <a:ea typeface="+mn-ea"/>
                          <a:cs typeface="+mn-cs"/>
                        </a:rPr>
                        <a:t>NDV</a:t>
                      </a:r>
                    </a:p>
                  </a:txBody>
                  <a:tcPr anchor="ctr"/>
                </a:tc>
                <a:tc>
                  <a:txBody>
                    <a:bodyPr/>
                    <a:lstStyle/>
                    <a:p>
                      <a:pPr algn="ctr" fontAlgn="b"/>
                      <a:r>
                        <a:rPr lang="en-US" sz="1600" dirty="0" smtClean="0"/>
                        <a:t>ITSNATITCM NV</a:t>
                      </a:r>
                      <a:endParaRPr lang="en-US" sz="1500" b="0" i="0" u="none" strike="noStrike" dirty="0">
                        <a:solidFill>
                          <a:srgbClr val="000000"/>
                        </a:solidFill>
                        <a:latin typeface="Arial"/>
                      </a:endParaRPr>
                    </a:p>
                  </a:txBody>
                  <a:tcPr marL="0" marR="0" marT="0" marB="0" anchor="ctr"/>
                </a:tc>
              </a:tr>
              <a:tr h="30875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500" b="0" kern="1200" dirty="0" smtClean="0">
                          <a:solidFill>
                            <a:schemeClr val="tx1"/>
                          </a:solidFill>
                          <a:latin typeface="+mn-lt"/>
                          <a:ea typeface="+mn-ea"/>
                          <a:cs typeface="+mn-cs"/>
                        </a:rPr>
                        <a:t>ITSNATITCM</a:t>
                      </a:r>
                    </a:p>
                  </a:txBody>
                  <a:tcPr anchor="ctr"/>
                </a:tc>
                <a:tc>
                  <a:txBody>
                    <a:bodyPr/>
                    <a:lstStyle/>
                    <a:p>
                      <a:pPr algn="ctr"/>
                      <a:r>
                        <a:rPr lang="en-US" sz="1500" b="0" kern="1200" dirty="0" smtClean="0">
                          <a:solidFill>
                            <a:schemeClr val="tx1"/>
                          </a:solidFill>
                          <a:latin typeface="+mn-lt"/>
                          <a:ea typeface="+mn-ea"/>
                          <a:cs typeface="+mn-cs"/>
                        </a:rPr>
                        <a:t>NMV</a:t>
                      </a:r>
                    </a:p>
                  </a:txBody>
                  <a:tcPr anchor="ctr"/>
                </a:tc>
                <a:tc>
                  <a:txBody>
                    <a:bodyPr/>
                    <a:lstStyle/>
                    <a:p>
                      <a:pPr algn="ctr" fontAlgn="b"/>
                      <a:r>
                        <a:rPr lang="en-US" sz="1600" dirty="0" smtClean="0"/>
                        <a:t>ITSNATITCM Manual NV</a:t>
                      </a:r>
                      <a:endParaRPr lang="en-US" sz="1500" b="0" i="0" u="none" strike="noStrike" dirty="0">
                        <a:solidFill>
                          <a:srgbClr val="000000"/>
                        </a:solidFill>
                        <a:latin typeface="Arial"/>
                      </a:endParaRPr>
                    </a:p>
                  </a:txBody>
                  <a:tcPr marL="0" marR="0" marT="0" marB="0" anchor="ctr"/>
                </a:tc>
              </a:tr>
            </a:tbl>
          </a:graphicData>
        </a:graphic>
      </p:graphicFrame>
    </p:spTree>
    <p:extLst>
      <p:ext uri="{BB962C8B-B14F-4D97-AF65-F5344CB8AC3E}">
        <p14:creationId xmlns:p14="http://schemas.microsoft.com/office/powerpoint/2010/main" val="2953834325"/>
      </p:ext>
    </p:extLst>
  </p:cSld>
  <p:clrMapOvr>
    <a:masterClrMapping/>
  </p:clrMapOvr>
  <p:timing>
    <p:tnLst>
      <p:par>
        <p:cT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a:t>
            </a:r>
            <a:r>
              <a:rPr lang="en-US" dirty="0"/>
              <a:t>5</a:t>
            </a:r>
          </a:p>
        </p:txBody>
      </p:sp>
      <p:sp>
        <p:nvSpPr>
          <p:cNvPr id="3" name="Content Placeholder 2"/>
          <p:cNvSpPr>
            <a:spLocks noGrp="1"/>
          </p:cNvSpPr>
          <p:nvPr>
            <p:ph idx="1"/>
          </p:nvPr>
        </p:nvSpPr>
        <p:spPr/>
        <p:txBody>
          <a:bodyPr/>
          <a:lstStyle/>
          <a:p>
            <a:r>
              <a:rPr lang="en-US" sz="2800" dirty="0" smtClean="0"/>
              <a:t>Exercise 5 – </a:t>
            </a:r>
            <a:r>
              <a:rPr lang="en-US" sz="2800" dirty="0"/>
              <a:t>Manually create ITS </a:t>
            </a:r>
            <a:r>
              <a:rPr lang="en-US" sz="2800" dirty="0" smtClean="0"/>
              <a:t>Internal DBR</a:t>
            </a:r>
            <a:endParaRPr lang="en-US" dirty="0">
              <a:solidFill>
                <a:srgbClr val="0000CC"/>
              </a:solidFill>
            </a:endParaRPr>
          </a:p>
          <a:p>
            <a:pPr marL="0" indent="0">
              <a:buNone/>
            </a:pPr>
            <a:endParaRPr lang="en-US" dirty="0" smtClean="0"/>
          </a:p>
          <a:p>
            <a:pPr marL="0" indent="0">
              <a:buNone/>
            </a:pPr>
            <a:endParaRPr lang="en-US" dirty="0" smtClean="0"/>
          </a:p>
        </p:txBody>
      </p:sp>
      <p:sp>
        <p:nvSpPr>
          <p:cNvPr id="4" name="Footer Placeholder 3"/>
          <p:cNvSpPr>
            <a:spLocks noGrp="1"/>
          </p:cNvSpPr>
          <p:nvPr>
            <p:ph type="ftr" sz="quarter" idx="10"/>
          </p:nvPr>
        </p:nvSpPr>
        <p:spPr/>
        <p:txBody>
          <a:bodyPr/>
          <a:lstStyle/>
          <a:p>
            <a:pPr>
              <a:defRPr/>
            </a:pPr>
            <a:r>
              <a:rPr lang="en-US" dirty="0" smtClean="0"/>
              <a:t>CGI Federal Proprietary and Confidential</a:t>
            </a:r>
            <a:endParaRPr lang="en-US" dirty="0"/>
          </a:p>
        </p:txBody>
      </p:sp>
      <p:sp>
        <p:nvSpPr>
          <p:cNvPr id="5" name="Slide Number Placeholder 4"/>
          <p:cNvSpPr>
            <a:spLocks noGrp="1"/>
          </p:cNvSpPr>
          <p:nvPr>
            <p:ph type="sldNum" sz="quarter" idx="11"/>
          </p:nvPr>
        </p:nvSpPr>
        <p:spPr/>
        <p:txBody>
          <a:bodyPr/>
          <a:lstStyle/>
          <a:p>
            <a:pPr>
              <a:defRPr/>
            </a:pPr>
            <a:fld id="{5842F1FC-5FDD-41D6-BAD6-160FC7BE3BC4}" type="slidenum">
              <a:rPr lang="en-US" smtClean="0"/>
              <a:pPr>
                <a:defRPr/>
              </a:pPr>
              <a:t>217</a:t>
            </a:fld>
            <a:endParaRPr lang="en-US" dirty="0"/>
          </a:p>
        </p:txBody>
      </p:sp>
    </p:spTree>
    <p:extLst>
      <p:ext uri="{BB962C8B-B14F-4D97-AF65-F5344CB8AC3E}">
        <p14:creationId xmlns:p14="http://schemas.microsoft.com/office/powerpoint/2010/main" val="2362956616"/>
      </p:ext>
    </p:extLst>
  </p:cSld>
  <p:clrMapOvr>
    <a:masterClrMapping/>
  </p:clrMapOvr>
  <p:timing>
    <p:tnLst>
      <p:par>
        <p:cT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6</a:t>
            </a:r>
            <a:endParaRPr lang="en-US" dirty="0"/>
          </a:p>
        </p:txBody>
      </p:sp>
      <p:sp>
        <p:nvSpPr>
          <p:cNvPr id="3" name="Content Placeholder 2"/>
          <p:cNvSpPr>
            <a:spLocks noGrp="1"/>
          </p:cNvSpPr>
          <p:nvPr>
            <p:ph idx="1"/>
          </p:nvPr>
        </p:nvSpPr>
        <p:spPr/>
        <p:txBody>
          <a:bodyPr/>
          <a:lstStyle/>
          <a:p>
            <a:r>
              <a:rPr lang="en-US" sz="2800" dirty="0" smtClean="0"/>
              <a:t>Exercise 6 – Review ITS Internal </a:t>
            </a:r>
            <a:r>
              <a:rPr lang="en-US" sz="2800" dirty="0"/>
              <a:t>Voucher</a:t>
            </a:r>
            <a:endParaRPr lang="en-US" dirty="0" smtClean="0">
              <a:solidFill>
                <a:srgbClr val="0000CC"/>
              </a:solidFill>
              <a:sym typeface="Symbol"/>
            </a:endParaRPr>
          </a:p>
          <a:p>
            <a:pPr lvl="1"/>
            <a:endParaRPr lang="en-US" dirty="0">
              <a:solidFill>
                <a:srgbClr val="0000CC"/>
              </a:solidFill>
            </a:endParaRPr>
          </a:p>
          <a:p>
            <a:pPr marL="0" indent="0">
              <a:buNone/>
            </a:pPr>
            <a:endParaRPr lang="en-US" dirty="0" smtClean="0"/>
          </a:p>
          <a:p>
            <a:pPr marL="0" indent="0">
              <a:buNone/>
            </a:pPr>
            <a:endParaRPr lang="en-US" dirty="0" smtClean="0"/>
          </a:p>
        </p:txBody>
      </p:sp>
      <p:sp>
        <p:nvSpPr>
          <p:cNvPr id="4" name="Footer Placeholder 3"/>
          <p:cNvSpPr>
            <a:spLocks noGrp="1"/>
          </p:cNvSpPr>
          <p:nvPr>
            <p:ph type="ftr" sz="quarter" idx="10"/>
          </p:nvPr>
        </p:nvSpPr>
        <p:spPr/>
        <p:txBody>
          <a:bodyPr/>
          <a:lstStyle/>
          <a:p>
            <a:pPr>
              <a:defRPr/>
            </a:pPr>
            <a:r>
              <a:rPr lang="en-US" dirty="0" smtClean="0"/>
              <a:t>CGI Federal Proprietary and Confidential</a:t>
            </a:r>
            <a:endParaRPr lang="en-US" dirty="0"/>
          </a:p>
        </p:txBody>
      </p:sp>
      <p:sp>
        <p:nvSpPr>
          <p:cNvPr id="5" name="Slide Number Placeholder 4"/>
          <p:cNvSpPr>
            <a:spLocks noGrp="1"/>
          </p:cNvSpPr>
          <p:nvPr>
            <p:ph type="sldNum" sz="quarter" idx="11"/>
          </p:nvPr>
        </p:nvSpPr>
        <p:spPr/>
        <p:txBody>
          <a:bodyPr/>
          <a:lstStyle/>
          <a:p>
            <a:pPr>
              <a:defRPr/>
            </a:pPr>
            <a:fld id="{5842F1FC-5FDD-41D6-BAD6-160FC7BE3BC4}" type="slidenum">
              <a:rPr lang="en-US" smtClean="0"/>
              <a:pPr>
                <a:defRPr/>
              </a:pPr>
              <a:t>218</a:t>
            </a:fld>
            <a:endParaRPr lang="en-US" dirty="0"/>
          </a:p>
        </p:txBody>
      </p:sp>
    </p:spTree>
    <p:extLst>
      <p:ext uri="{BB962C8B-B14F-4D97-AF65-F5344CB8AC3E}">
        <p14:creationId xmlns:p14="http://schemas.microsoft.com/office/powerpoint/2010/main" val="2313775172"/>
      </p:ext>
    </p:extLst>
  </p:cSld>
  <p:clrMapOvr>
    <a:masterClrMapping/>
  </p:clrMapOvr>
  <p:timing>
    <p:tnLst>
      <p:par>
        <p:cT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All DBRs</a:t>
            </a:r>
            <a:endParaRPr lang="en-US" dirty="0"/>
          </a:p>
        </p:txBody>
      </p:sp>
      <p:sp>
        <p:nvSpPr>
          <p:cNvPr id="3" name="Content Placeholder 2"/>
          <p:cNvSpPr>
            <a:spLocks noGrp="1"/>
          </p:cNvSpPr>
          <p:nvPr>
            <p:ph idx="1"/>
          </p:nvPr>
        </p:nvSpPr>
        <p:spPr>
          <a:xfrm>
            <a:off x="391886" y="1265913"/>
            <a:ext cx="8752113" cy="4525962"/>
          </a:xfrm>
        </p:spPr>
        <p:txBody>
          <a:bodyPr/>
          <a:lstStyle/>
          <a:p>
            <a:pPr>
              <a:spcAft>
                <a:spcPts val="600"/>
              </a:spcAft>
            </a:pPr>
            <a:r>
              <a:rPr lang="en-US" sz="2400" b="1" dirty="0" smtClean="0"/>
              <a:t>Standard DBR billing vehicle</a:t>
            </a:r>
          </a:p>
          <a:p>
            <a:pPr lvl="1">
              <a:spcAft>
                <a:spcPts val="600"/>
              </a:spcAft>
            </a:pPr>
            <a:r>
              <a:rPr lang="en-US" dirty="0" smtClean="0"/>
              <a:t>Blank Agreement Number or Agreement Line Number</a:t>
            </a:r>
          </a:p>
          <a:p>
            <a:pPr lvl="1">
              <a:spcAft>
                <a:spcPts val="600"/>
              </a:spcAft>
            </a:pPr>
            <a:endParaRPr lang="en-US" dirty="0" smtClean="0"/>
          </a:p>
          <a:p>
            <a:pPr marL="346075" lvl="1" indent="0">
              <a:spcAft>
                <a:spcPts val="600"/>
              </a:spcAft>
              <a:buNone/>
            </a:pPr>
            <a:endParaRPr lang="en-US" dirty="0"/>
          </a:p>
          <a:p>
            <a:pPr>
              <a:spcAft>
                <a:spcPts val="600"/>
              </a:spcAft>
            </a:pPr>
            <a:r>
              <a:rPr lang="en-US" sz="2400" b="1" dirty="0" smtClean="0"/>
              <a:t>DBR/PCAS Hybrid billing vehicle</a:t>
            </a:r>
          </a:p>
          <a:p>
            <a:pPr lvl="1">
              <a:spcAft>
                <a:spcPts val="600"/>
              </a:spcAft>
            </a:pPr>
            <a:r>
              <a:rPr lang="en-US" dirty="0" smtClean="0"/>
              <a:t>Populated Agreement </a:t>
            </a:r>
            <a:r>
              <a:rPr lang="en-US" dirty="0"/>
              <a:t>Number </a:t>
            </a:r>
            <a:r>
              <a:rPr lang="en-US" dirty="0" smtClean="0"/>
              <a:t>and </a:t>
            </a:r>
            <a:r>
              <a:rPr lang="en-US" dirty="0"/>
              <a:t>Agreement Line Number</a:t>
            </a:r>
          </a:p>
          <a:p>
            <a:pPr lvl="1">
              <a:spcAft>
                <a:spcPts val="600"/>
              </a:spcAft>
            </a:pPr>
            <a:endParaRPr lang="en-US" dirty="0"/>
          </a:p>
        </p:txBody>
      </p:sp>
      <p:sp>
        <p:nvSpPr>
          <p:cNvPr id="4" name="Footer Placeholder 3"/>
          <p:cNvSpPr>
            <a:spLocks noGrp="1"/>
          </p:cNvSpPr>
          <p:nvPr>
            <p:ph type="ftr" sz="quarter" idx="10"/>
          </p:nvPr>
        </p:nvSpPr>
        <p:spPr/>
        <p:txBody>
          <a:bodyPr/>
          <a:lstStyle/>
          <a:p>
            <a:pPr>
              <a:defRPr/>
            </a:pPr>
            <a:r>
              <a:rPr lang="en-US" dirty="0" smtClean="0"/>
              <a:t>CGI Federal Proprietary and Confidential</a:t>
            </a:r>
            <a:endParaRPr lang="en-US" dirty="0"/>
          </a:p>
        </p:txBody>
      </p:sp>
      <p:sp>
        <p:nvSpPr>
          <p:cNvPr id="5" name="Slide Number Placeholder 4"/>
          <p:cNvSpPr>
            <a:spLocks noGrp="1"/>
          </p:cNvSpPr>
          <p:nvPr>
            <p:ph type="sldNum" sz="quarter" idx="11"/>
          </p:nvPr>
        </p:nvSpPr>
        <p:spPr/>
        <p:txBody>
          <a:bodyPr/>
          <a:lstStyle/>
          <a:p>
            <a:pPr>
              <a:defRPr/>
            </a:pPr>
            <a:fld id="{215F2CEC-58A8-492B-AD0D-C2BF1A7F0D89}" type="slidenum">
              <a:rPr lang="en-US" smtClean="0"/>
              <a:pPr>
                <a:defRPr/>
              </a:pPr>
              <a:t>219</a:t>
            </a:fld>
            <a:endParaRPr 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00560" y="4745058"/>
            <a:ext cx="5867400" cy="590550"/>
          </a:xfrm>
          <a:prstGeom prst="rect">
            <a:avLst/>
          </a:prstGeom>
          <a:noFill/>
          <a:ln w="3175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38536" y="2323852"/>
            <a:ext cx="5876925" cy="571500"/>
          </a:xfrm>
          <a:prstGeom prst="rect">
            <a:avLst/>
          </a:prstGeom>
          <a:noFill/>
          <a:ln w="3175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368927764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itle 1"/>
          <p:cNvSpPr>
            <a:spLocks noGrp="1"/>
          </p:cNvSpPr>
          <p:nvPr>
            <p:ph type="title"/>
          </p:nvPr>
        </p:nvSpPr>
        <p:spPr/>
        <p:txBody>
          <a:bodyPr/>
          <a:lstStyle/>
          <a:p>
            <a:r>
              <a:rPr lang="en-US" dirty="0" smtClean="0"/>
              <a:t>DBR Billing Structure</a:t>
            </a:r>
          </a:p>
        </p:txBody>
      </p:sp>
      <p:pic>
        <p:nvPicPr>
          <p:cNvPr id="37893" name="Content Placeholder 6"/>
          <p:cNvPicPr>
            <a:picLocks noGrp="1" noChangeAspect="1" noChangeArrowheads="1"/>
          </p:cNvPicPr>
          <p:nvPr>
            <p:ph idx="4294967295"/>
          </p:nvPr>
        </p:nvPicPr>
        <p:blipFill>
          <a:blip r:embed="rId3" cstate="print"/>
          <a:srcRect/>
          <a:stretch>
            <a:fillRect/>
          </a:stretch>
        </p:blipFill>
        <p:spPr>
          <a:xfrm>
            <a:off x="1030288" y="1874838"/>
            <a:ext cx="7583487" cy="3379787"/>
          </a:xfrm>
          <a:prstGeom prst="rect">
            <a:avLst/>
          </a:prstGeom>
          <a:noFill/>
        </p:spPr>
      </p:pic>
      <p:sp>
        <p:nvSpPr>
          <p:cNvPr id="37894" name="Rectangle 6"/>
          <p:cNvSpPr>
            <a:spLocks noChangeArrowheads="1"/>
          </p:cNvSpPr>
          <p:nvPr/>
        </p:nvSpPr>
        <p:spPr bwMode="auto">
          <a:xfrm>
            <a:off x="6530196" y="1358006"/>
            <a:ext cx="2237601" cy="4213762"/>
          </a:xfrm>
          <a:prstGeom prst="rect">
            <a:avLst/>
          </a:prstGeom>
          <a:noFill/>
          <a:ln w="38100" algn="ctr">
            <a:solidFill>
              <a:srgbClr val="C00000"/>
            </a:solidFill>
            <a:round/>
            <a:headEnd/>
            <a:tailEnd/>
          </a:ln>
        </p:spPr>
        <p:txBody>
          <a:bodyPr wrap="none" anchor="ctr"/>
          <a:lstStyle/>
          <a:p>
            <a:endParaRPr lang="en-US" dirty="0">
              <a:solidFill>
                <a:srgbClr val="000000"/>
              </a:solidFill>
            </a:endParaRPr>
          </a:p>
        </p:txBody>
      </p:sp>
      <p:sp>
        <p:nvSpPr>
          <p:cNvPr id="3" name="Footer Placeholder 2"/>
          <p:cNvSpPr>
            <a:spLocks noGrp="1"/>
          </p:cNvSpPr>
          <p:nvPr>
            <p:ph type="ftr" sz="quarter" idx="10"/>
          </p:nvPr>
        </p:nvSpPr>
        <p:spPr/>
        <p:txBody>
          <a:bodyPr/>
          <a:lstStyle/>
          <a:p>
            <a:pPr>
              <a:defRPr/>
            </a:pPr>
            <a:r>
              <a:rPr lang="en-US" dirty="0" smtClean="0">
                <a:solidFill>
                  <a:srgbClr val="000000"/>
                </a:solidFill>
              </a:rPr>
              <a:t>CGI Federal Proprietary and Confidential</a:t>
            </a:r>
            <a:endParaRPr lang="en-US" dirty="0">
              <a:solidFill>
                <a:srgbClr val="000000"/>
              </a:solidFill>
            </a:endParaRPr>
          </a:p>
        </p:txBody>
      </p:sp>
      <p:sp>
        <p:nvSpPr>
          <p:cNvPr id="4" name="Slide Number Placeholder 3"/>
          <p:cNvSpPr>
            <a:spLocks noGrp="1"/>
          </p:cNvSpPr>
          <p:nvPr>
            <p:ph type="sldNum" sz="quarter" idx="11"/>
          </p:nvPr>
        </p:nvSpPr>
        <p:spPr/>
        <p:txBody>
          <a:bodyPr/>
          <a:lstStyle/>
          <a:p>
            <a:pPr>
              <a:defRPr/>
            </a:pPr>
            <a:fld id="{215F2CEC-58A8-492B-AD0D-C2BF1A7F0D89}" type="slidenum">
              <a:rPr lang="en-US" smtClean="0">
                <a:solidFill>
                  <a:srgbClr val="000000"/>
                </a:solidFill>
              </a:rPr>
              <a:pPr>
                <a:defRPr/>
              </a:pPr>
              <a:t>22</a:t>
            </a:fld>
            <a:endParaRPr lang="en-US" dirty="0">
              <a:solidFill>
                <a:srgbClr val="000000"/>
              </a:solidFill>
            </a:endParaRPr>
          </a:p>
        </p:txBody>
      </p:sp>
    </p:spTree>
    <p:extLst>
      <p:ext uri="{BB962C8B-B14F-4D97-AF65-F5344CB8AC3E}">
        <p14:creationId xmlns:p14="http://schemas.microsoft.com/office/powerpoint/2010/main" val="4096359826"/>
      </p:ext>
    </p:extLst>
  </p:cSld>
  <p:clrMapOvr>
    <a:masterClrMapping/>
  </p:clrMapOvr>
  <p:timing>
    <p:tnLst>
      <p:par>
        <p:cT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All BD and NVs – Accounting Line</a:t>
            </a:r>
            <a:endParaRPr lang="en-US" dirty="0"/>
          </a:p>
        </p:txBody>
      </p:sp>
      <p:sp>
        <p:nvSpPr>
          <p:cNvPr id="3" name="Content Placeholder 2"/>
          <p:cNvSpPr>
            <a:spLocks noGrp="1"/>
          </p:cNvSpPr>
          <p:nvPr>
            <p:ph idx="1"/>
          </p:nvPr>
        </p:nvSpPr>
        <p:spPr>
          <a:xfrm>
            <a:off x="391886" y="1265913"/>
            <a:ext cx="8752113" cy="4525962"/>
          </a:xfrm>
        </p:spPr>
        <p:txBody>
          <a:bodyPr/>
          <a:lstStyle/>
          <a:p>
            <a:pPr>
              <a:spcAft>
                <a:spcPts val="600"/>
              </a:spcAft>
            </a:pPr>
            <a:r>
              <a:rPr lang="en-US" sz="2400" b="1" dirty="0" smtClean="0"/>
              <a:t>Standard DBR billing vehicle</a:t>
            </a:r>
          </a:p>
          <a:p>
            <a:pPr lvl="1">
              <a:spcAft>
                <a:spcPts val="600"/>
              </a:spcAft>
            </a:pPr>
            <a:r>
              <a:rPr lang="en-US" dirty="0" smtClean="0"/>
              <a:t>Blank Agreement Number or Agreement Line Number</a:t>
            </a:r>
          </a:p>
          <a:p>
            <a:pPr lvl="1">
              <a:spcAft>
                <a:spcPts val="600"/>
              </a:spcAft>
            </a:pPr>
            <a:endParaRPr lang="en-US" dirty="0" smtClean="0"/>
          </a:p>
          <a:p>
            <a:pPr marL="346075" lvl="1" indent="0">
              <a:spcAft>
                <a:spcPts val="600"/>
              </a:spcAft>
              <a:buNone/>
            </a:pPr>
            <a:endParaRPr lang="en-US" dirty="0"/>
          </a:p>
          <a:p>
            <a:pPr>
              <a:spcAft>
                <a:spcPts val="600"/>
              </a:spcAft>
            </a:pPr>
            <a:r>
              <a:rPr lang="en-US" sz="2400" b="1" dirty="0" smtClean="0"/>
              <a:t>DBR/PCAS Hybrid billing vehicle</a:t>
            </a:r>
          </a:p>
          <a:p>
            <a:pPr lvl="1">
              <a:spcAft>
                <a:spcPts val="600"/>
              </a:spcAft>
            </a:pPr>
            <a:r>
              <a:rPr lang="en-US" dirty="0" smtClean="0"/>
              <a:t>Populated Agreement </a:t>
            </a:r>
            <a:r>
              <a:rPr lang="en-US" dirty="0"/>
              <a:t>Number </a:t>
            </a:r>
            <a:r>
              <a:rPr lang="en-US" dirty="0" smtClean="0"/>
              <a:t>and </a:t>
            </a:r>
            <a:r>
              <a:rPr lang="en-US" dirty="0"/>
              <a:t>Agreement Line Number</a:t>
            </a:r>
          </a:p>
          <a:p>
            <a:pPr lvl="1">
              <a:spcAft>
                <a:spcPts val="600"/>
              </a:spcAft>
            </a:pPr>
            <a:endParaRPr lang="en-US" dirty="0"/>
          </a:p>
        </p:txBody>
      </p:sp>
      <p:sp>
        <p:nvSpPr>
          <p:cNvPr id="4" name="Footer Placeholder 3"/>
          <p:cNvSpPr>
            <a:spLocks noGrp="1"/>
          </p:cNvSpPr>
          <p:nvPr>
            <p:ph type="ftr" sz="quarter" idx="10"/>
          </p:nvPr>
        </p:nvSpPr>
        <p:spPr/>
        <p:txBody>
          <a:bodyPr/>
          <a:lstStyle/>
          <a:p>
            <a:pPr>
              <a:defRPr/>
            </a:pPr>
            <a:r>
              <a:rPr lang="en-US" dirty="0" smtClean="0"/>
              <a:t>CGI Federal Proprietary and Confidential</a:t>
            </a:r>
            <a:endParaRPr lang="en-US" dirty="0"/>
          </a:p>
        </p:txBody>
      </p:sp>
      <p:sp>
        <p:nvSpPr>
          <p:cNvPr id="5" name="Slide Number Placeholder 4"/>
          <p:cNvSpPr>
            <a:spLocks noGrp="1"/>
          </p:cNvSpPr>
          <p:nvPr>
            <p:ph type="sldNum" sz="quarter" idx="11"/>
          </p:nvPr>
        </p:nvSpPr>
        <p:spPr/>
        <p:txBody>
          <a:bodyPr/>
          <a:lstStyle/>
          <a:p>
            <a:pPr>
              <a:defRPr/>
            </a:pPr>
            <a:fld id="{215F2CEC-58A8-492B-AD0D-C2BF1A7F0D89}" type="slidenum">
              <a:rPr lang="en-US" smtClean="0"/>
              <a:pPr>
                <a:defRPr/>
              </a:pPr>
              <a:t>220</a:t>
            </a:fld>
            <a:endParaRPr 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00560" y="4764108"/>
            <a:ext cx="5867400" cy="590550"/>
          </a:xfrm>
          <a:prstGeom prst="rect">
            <a:avLst/>
          </a:prstGeom>
          <a:noFill/>
          <a:ln w="3175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38536" y="2323852"/>
            <a:ext cx="5876925" cy="571500"/>
          </a:xfrm>
          <a:prstGeom prst="rect">
            <a:avLst/>
          </a:prstGeom>
          <a:noFill/>
          <a:ln w="3175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29834814"/>
      </p:ext>
    </p:extLst>
  </p:cSld>
  <p:clrMapOvr>
    <a:masterClrMapping/>
  </p:clrMapOvr>
  <p:timing>
    <p:tnLst>
      <p:par>
        <p:cT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algn="ctr">
              <a:buNone/>
            </a:pPr>
            <a:endParaRPr lang="en-US" sz="3600" b="1" dirty="0" smtClean="0"/>
          </a:p>
          <a:p>
            <a:pPr algn="ctr">
              <a:buNone/>
            </a:pPr>
            <a:endParaRPr lang="en-US" sz="3600" b="1" dirty="0"/>
          </a:p>
          <a:p>
            <a:pPr algn="ctr">
              <a:buNone/>
            </a:pPr>
            <a:r>
              <a:rPr lang="en-US" sz="3600" b="1" dirty="0" smtClean="0"/>
              <a:t>Segment </a:t>
            </a:r>
            <a:r>
              <a:rPr lang="en-US" sz="3600" b="1" dirty="0"/>
              <a:t>7</a:t>
            </a:r>
            <a:r>
              <a:rPr lang="en-US" sz="3600" b="1" dirty="0" smtClean="0"/>
              <a:t>:</a:t>
            </a:r>
          </a:p>
          <a:p>
            <a:pPr algn="ctr">
              <a:buNone/>
            </a:pPr>
            <a:r>
              <a:rPr lang="en-US" sz="3600" dirty="0" smtClean="0"/>
              <a:t>DBR Billing Batch Processes</a:t>
            </a:r>
            <a:endParaRPr lang="en-US" sz="3600" dirty="0"/>
          </a:p>
        </p:txBody>
      </p:sp>
      <p:sp>
        <p:nvSpPr>
          <p:cNvPr id="4" name="Footer Placeholder 3"/>
          <p:cNvSpPr>
            <a:spLocks noGrp="1"/>
          </p:cNvSpPr>
          <p:nvPr>
            <p:ph type="ftr" sz="quarter" idx="10"/>
          </p:nvPr>
        </p:nvSpPr>
        <p:spPr/>
        <p:txBody>
          <a:bodyPr/>
          <a:lstStyle/>
          <a:p>
            <a:pPr>
              <a:defRPr/>
            </a:pPr>
            <a:r>
              <a:rPr lang="en-US" dirty="0" smtClean="0"/>
              <a:t>CGI Federal Proprietary and Confidential</a:t>
            </a:r>
            <a:endParaRPr lang="en-US" dirty="0"/>
          </a:p>
        </p:txBody>
      </p:sp>
      <p:sp>
        <p:nvSpPr>
          <p:cNvPr id="5" name="Slide Number Placeholder 4"/>
          <p:cNvSpPr>
            <a:spLocks noGrp="1"/>
          </p:cNvSpPr>
          <p:nvPr>
            <p:ph type="sldNum" sz="quarter" idx="11"/>
          </p:nvPr>
        </p:nvSpPr>
        <p:spPr/>
        <p:txBody>
          <a:bodyPr/>
          <a:lstStyle/>
          <a:p>
            <a:pPr>
              <a:defRPr/>
            </a:pPr>
            <a:fld id="{215F2CEC-58A8-492B-AD0D-C2BF1A7F0D89}" type="slidenum">
              <a:rPr lang="en-US" smtClean="0"/>
              <a:pPr>
                <a:defRPr/>
              </a:pPr>
              <a:t>221</a:t>
            </a:fld>
            <a:endParaRPr lang="en-US" dirty="0"/>
          </a:p>
        </p:txBody>
      </p:sp>
    </p:spTree>
    <p:extLst>
      <p:ext uri="{BB962C8B-B14F-4D97-AF65-F5344CB8AC3E}">
        <p14:creationId xmlns:p14="http://schemas.microsoft.com/office/powerpoint/2010/main" val="889842410"/>
      </p:ext>
    </p:extLst>
  </p:cSld>
  <p:clrMapOvr>
    <a:masterClrMapping/>
  </p:clrMapOvr>
  <p:timing>
    <p:tnLst>
      <p:par>
        <p:cTn id="1" dur="indefinite" restart="never" nodeType="tmRoot"/>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427511" y="3111334"/>
            <a:ext cx="8716489" cy="1223159"/>
          </a:xfrm>
          <a:prstGeom prst="rect">
            <a:avLst/>
          </a:prstGeom>
          <a:solidFill>
            <a:srgbClr val="FFFF0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6146" name="Rectangle 6"/>
          <p:cNvSpPr>
            <a:spLocks noGrp="1" noChangeArrowheads="1"/>
          </p:cNvSpPr>
          <p:nvPr>
            <p:ph type="title"/>
          </p:nvPr>
        </p:nvSpPr>
        <p:spPr/>
        <p:txBody>
          <a:bodyPr/>
          <a:lstStyle/>
          <a:p>
            <a:pPr eaLnBrk="1" hangingPunct="1"/>
            <a:r>
              <a:rPr lang="en-US" dirty="0" smtClean="0"/>
              <a:t>Table of Contents</a:t>
            </a:r>
          </a:p>
        </p:txBody>
      </p:sp>
      <p:sp>
        <p:nvSpPr>
          <p:cNvPr id="7" name="Rectangle 7"/>
          <p:cNvSpPr>
            <a:spLocks noGrp="1" noChangeArrowheads="1"/>
          </p:cNvSpPr>
          <p:nvPr>
            <p:ph idx="1"/>
          </p:nvPr>
        </p:nvSpPr>
        <p:spPr>
          <a:xfrm>
            <a:off x="712788" y="1211283"/>
            <a:ext cx="8229600" cy="5072559"/>
          </a:xfrm>
        </p:spPr>
        <p:txBody>
          <a:bodyPr/>
          <a:lstStyle/>
          <a:p>
            <a:pPr marL="288925" indent="-288925" eaLnBrk="1" hangingPunct="1">
              <a:spcBef>
                <a:spcPts val="600"/>
              </a:spcBef>
              <a:spcAft>
                <a:spcPts val="0"/>
              </a:spcAft>
            </a:pPr>
            <a:r>
              <a:rPr lang="en-US" sz="1600" b="1" dirty="0">
                <a:solidFill>
                  <a:schemeClr val="bg1">
                    <a:lumMod val="50000"/>
                  </a:schemeClr>
                </a:solidFill>
              </a:rPr>
              <a:t>Segment 1</a:t>
            </a:r>
            <a:r>
              <a:rPr lang="en-US" sz="1600" dirty="0">
                <a:solidFill>
                  <a:schemeClr val="bg1">
                    <a:lumMod val="50000"/>
                  </a:schemeClr>
                </a:solidFill>
              </a:rPr>
              <a:t>:    Detail Billing Record (DBR) Overview and Key Concepts</a:t>
            </a:r>
          </a:p>
          <a:p>
            <a:pPr marL="288925" indent="-288925" eaLnBrk="1" hangingPunct="1">
              <a:spcBef>
                <a:spcPts val="600"/>
              </a:spcBef>
              <a:spcAft>
                <a:spcPts val="0"/>
              </a:spcAft>
            </a:pPr>
            <a:r>
              <a:rPr lang="en-US" sz="1600" b="1" dirty="0" smtClean="0">
                <a:solidFill>
                  <a:schemeClr val="bg1">
                    <a:lumMod val="50000"/>
                  </a:schemeClr>
                </a:solidFill>
              </a:rPr>
              <a:t>Segment 2:    </a:t>
            </a:r>
            <a:r>
              <a:rPr lang="en-US" sz="1600" dirty="0" smtClean="0">
                <a:solidFill>
                  <a:schemeClr val="bg1">
                    <a:lumMod val="50000"/>
                  </a:schemeClr>
                </a:solidFill>
              </a:rPr>
              <a:t>DBRs and Associated Batch Processing </a:t>
            </a:r>
            <a:endParaRPr lang="en-US" sz="1600" b="1" dirty="0" smtClean="0">
              <a:solidFill>
                <a:schemeClr val="bg1">
                  <a:lumMod val="50000"/>
                </a:schemeClr>
              </a:solidFill>
            </a:endParaRPr>
          </a:p>
          <a:p>
            <a:pPr marL="288925" indent="-288925" eaLnBrk="1" hangingPunct="1">
              <a:spcBef>
                <a:spcPts val="600"/>
              </a:spcBef>
              <a:spcAft>
                <a:spcPts val="0"/>
              </a:spcAft>
            </a:pPr>
            <a:r>
              <a:rPr lang="en-US" sz="1600" b="1" dirty="0" smtClean="0">
                <a:solidFill>
                  <a:schemeClr val="bg1">
                    <a:lumMod val="50000"/>
                  </a:schemeClr>
                </a:solidFill>
              </a:rPr>
              <a:t>Segment 3</a:t>
            </a:r>
            <a:r>
              <a:rPr lang="en-US" sz="1600" dirty="0" smtClean="0">
                <a:solidFill>
                  <a:schemeClr val="bg1">
                    <a:lumMod val="50000"/>
                  </a:schemeClr>
                </a:solidFill>
              </a:rPr>
              <a:t>:    DBR Query	</a:t>
            </a:r>
          </a:p>
          <a:p>
            <a:pPr marL="288925" indent="-288925" eaLnBrk="1" hangingPunct="1">
              <a:spcBef>
                <a:spcPts val="600"/>
              </a:spcBef>
              <a:spcAft>
                <a:spcPts val="0"/>
              </a:spcAft>
            </a:pPr>
            <a:r>
              <a:rPr lang="en-US" sz="1600" b="1" dirty="0" smtClean="0">
                <a:solidFill>
                  <a:schemeClr val="bg1">
                    <a:lumMod val="50000"/>
                  </a:schemeClr>
                </a:solidFill>
              </a:rPr>
              <a:t>Segment 4:</a:t>
            </a:r>
            <a:r>
              <a:rPr lang="en-US" sz="1600" dirty="0" smtClean="0">
                <a:solidFill>
                  <a:schemeClr val="bg1">
                    <a:lumMod val="50000"/>
                  </a:schemeClr>
                </a:solidFill>
              </a:rPr>
              <a:t>    AAS Agreements		</a:t>
            </a:r>
          </a:p>
          <a:p>
            <a:pPr marL="288925" indent="-288925" eaLnBrk="1" hangingPunct="1">
              <a:spcBef>
                <a:spcPts val="600"/>
              </a:spcBef>
              <a:spcAft>
                <a:spcPts val="0"/>
              </a:spcAft>
            </a:pPr>
            <a:r>
              <a:rPr lang="en-US" sz="1600" b="1" dirty="0" smtClean="0">
                <a:solidFill>
                  <a:schemeClr val="bg1">
                    <a:lumMod val="50000"/>
                  </a:schemeClr>
                </a:solidFill>
              </a:rPr>
              <a:t>Segment 5:    </a:t>
            </a:r>
            <a:r>
              <a:rPr lang="en-US" sz="1600" dirty="0" smtClean="0">
                <a:solidFill>
                  <a:schemeClr val="bg1">
                    <a:lumMod val="50000"/>
                  </a:schemeClr>
                </a:solidFill>
              </a:rPr>
              <a:t>Pegasys </a:t>
            </a:r>
            <a:r>
              <a:rPr lang="en-US" sz="1600" dirty="0">
                <a:solidFill>
                  <a:schemeClr val="bg1">
                    <a:lumMod val="50000"/>
                  </a:schemeClr>
                </a:solidFill>
              </a:rPr>
              <a:t>Billing Transactions </a:t>
            </a:r>
            <a:r>
              <a:rPr lang="en-US" sz="1600" dirty="0" smtClean="0">
                <a:solidFill>
                  <a:schemeClr val="bg1">
                    <a:lumMod val="50000"/>
                  </a:schemeClr>
                </a:solidFill>
              </a:rPr>
              <a:t>Overview		</a:t>
            </a:r>
          </a:p>
          <a:p>
            <a:pPr marL="288925" indent="-288925" eaLnBrk="1" hangingPunct="1">
              <a:spcBef>
                <a:spcPts val="600"/>
              </a:spcBef>
              <a:spcAft>
                <a:spcPts val="0"/>
              </a:spcAft>
            </a:pPr>
            <a:r>
              <a:rPr lang="en-US" sz="1600" b="1" dirty="0" smtClean="0">
                <a:solidFill>
                  <a:schemeClr val="bg1">
                    <a:lumMod val="50000"/>
                  </a:schemeClr>
                </a:solidFill>
              </a:rPr>
              <a:t>Segment 6:    </a:t>
            </a:r>
            <a:r>
              <a:rPr lang="en-US" sz="1600" dirty="0" smtClean="0">
                <a:solidFill>
                  <a:schemeClr val="bg1">
                    <a:lumMod val="50000"/>
                  </a:schemeClr>
                </a:solidFill>
              </a:rPr>
              <a:t>DBR Billing </a:t>
            </a:r>
            <a:r>
              <a:rPr lang="en-US" sz="1600" dirty="0">
                <a:solidFill>
                  <a:schemeClr val="bg1">
                    <a:lumMod val="50000"/>
                  </a:schemeClr>
                </a:solidFill>
              </a:rPr>
              <a:t>Methods and Resulting </a:t>
            </a:r>
            <a:r>
              <a:rPr lang="en-US" sz="1600" dirty="0" smtClean="0">
                <a:solidFill>
                  <a:schemeClr val="bg1">
                    <a:lumMod val="50000"/>
                  </a:schemeClr>
                </a:solidFill>
              </a:rPr>
              <a:t>Transactions</a:t>
            </a:r>
            <a:endParaRPr lang="en-US" sz="1600" dirty="0">
              <a:solidFill>
                <a:schemeClr val="bg1">
                  <a:lumMod val="50000"/>
                </a:schemeClr>
              </a:solidFill>
            </a:endParaRPr>
          </a:p>
          <a:p>
            <a:pPr marL="288925" indent="-288925" eaLnBrk="1" hangingPunct="1">
              <a:spcBef>
                <a:spcPts val="600"/>
              </a:spcBef>
              <a:spcAft>
                <a:spcPts val="0"/>
              </a:spcAft>
            </a:pPr>
            <a:r>
              <a:rPr lang="en-US" sz="1600" b="1" dirty="0" smtClean="0"/>
              <a:t>Segment 7:    </a:t>
            </a:r>
            <a:r>
              <a:rPr lang="en-US" sz="1600" dirty="0" smtClean="0"/>
              <a:t>DBR Billing Batch Processes</a:t>
            </a:r>
            <a:r>
              <a:rPr lang="en-US" sz="1600" dirty="0"/>
              <a:t>	</a:t>
            </a:r>
            <a:endParaRPr lang="en-US" sz="1600" dirty="0" smtClean="0"/>
          </a:p>
          <a:p>
            <a:pPr marL="625475" lvl="1" indent="-288925" eaLnBrk="1" hangingPunct="1">
              <a:spcBef>
                <a:spcPts val="600"/>
              </a:spcBef>
              <a:spcAft>
                <a:spcPts val="0"/>
              </a:spcAft>
            </a:pPr>
            <a:r>
              <a:rPr lang="en-US" sz="1400" dirty="0" smtClean="0"/>
              <a:t>DBR </a:t>
            </a:r>
            <a:r>
              <a:rPr lang="en-US" sz="1400" dirty="0"/>
              <a:t>Billing </a:t>
            </a:r>
            <a:r>
              <a:rPr lang="en-US" sz="1400" dirty="0" smtClean="0"/>
              <a:t>Batch Processes Overview</a:t>
            </a:r>
          </a:p>
          <a:p>
            <a:pPr marL="625475" lvl="1" indent="-288925" eaLnBrk="1" hangingPunct="1">
              <a:spcBef>
                <a:spcPts val="600"/>
              </a:spcBef>
              <a:spcAft>
                <a:spcPts val="0"/>
              </a:spcAft>
            </a:pPr>
            <a:r>
              <a:rPr lang="en-US" sz="1400" dirty="0" smtClean="0"/>
              <a:t>Non-IPAC </a:t>
            </a:r>
            <a:r>
              <a:rPr lang="en-US" sz="1400" dirty="0"/>
              <a:t>DBR Billing Batch </a:t>
            </a:r>
            <a:r>
              <a:rPr lang="en-US" sz="1400" dirty="0" smtClean="0"/>
              <a:t>Processes</a:t>
            </a:r>
          </a:p>
          <a:p>
            <a:pPr marL="625475" lvl="1" indent="-288925" eaLnBrk="1" hangingPunct="1">
              <a:spcBef>
                <a:spcPts val="600"/>
              </a:spcBef>
              <a:spcAft>
                <a:spcPts val="0"/>
              </a:spcAft>
            </a:pPr>
            <a:r>
              <a:rPr lang="en-US" sz="1400" dirty="0" smtClean="0"/>
              <a:t>IPAC DBR </a:t>
            </a:r>
            <a:r>
              <a:rPr lang="en-US" sz="1400" dirty="0"/>
              <a:t>Billing </a:t>
            </a:r>
            <a:r>
              <a:rPr lang="en-US" sz="1400" dirty="0" smtClean="0"/>
              <a:t>Batch Processes</a:t>
            </a:r>
          </a:p>
          <a:p>
            <a:pPr marL="288925" indent="-288925" eaLnBrk="1" hangingPunct="1">
              <a:spcBef>
                <a:spcPts val="600"/>
              </a:spcBef>
              <a:spcAft>
                <a:spcPts val="0"/>
              </a:spcAft>
            </a:pPr>
            <a:r>
              <a:rPr lang="en-US" sz="1600" b="1" dirty="0">
                <a:solidFill>
                  <a:schemeClr val="bg1">
                    <a:lumMod val="50000"/>
                  </a:schemeClr>
                </a:solidFill>
              </a:rPr>
              <a:t>Segment 8:    </a:t>
            </a:r>
            <a:r>
              <a:rPr lang="en-US" sz="1600" dirty="0">
                <a:solidFill>
                  <a:schemeClr val="bg1">
                    <a:lumMod val="50000"/>
                  </a:schemeClr>
                </a:solidFill>
              </a:rPr>
              <a:t>Advances	</a:t>
            </a:r>
          </a:p>
          <a:p>
            <a:pPr marL="288925" indent="-288925" eaLnBrk="1" hangingPunct="1">
              <a:spcBef>
                <a:spcPts val="600"/>
              </a:spcBef>
              <a:spcAft>
                <a:spcPts val="0"/>
              </a:spcAft>
            </a:pPr>
            <a:r>
              <a:rPr lang="en-US" sz="1600" b="1" dirty="0">
                <a:solidFill>
                  <a:schemeClr val="bg1">
                    <a:lumMod val="50000"/>
                  </a:schemeClr>
                </a:solidFill>
              </a:rPr>
              <a:t>Segment 9:    </a:t>
            </a:r>
            <a:r>
              <a:rPr lang="en-US" sz="1600" dirty="0">
                <a:solidFill>
                  <a:schemeClr val="bg1">
                    <a:lumMod val="50000"/>
                  </a:schemeClr>
                </a:solidFill>
              </a:rPr>
              <a:t>Accruals	</a:t>
            </a:r>
          </a:p>
          <a:p>
            <a:pPr marL="288925" indent="-288925" eaLnBrk="1" hangingPunct="1">
              <a:spcBef>
                <a:spcPts val="600"/>
              </a:spcBef>
              <a:spcAft>
                <a:spcPts val="0"/>
              </a:spcAft>
            </a:pPr>
            <a:r>
              <a:rPr lang="en-US" sz="1600" b="1" dirty="0">
                <a:solidFill>
                  <a:schemeClr val="bg1">
                    <a:lumMod val="50000"/>
                  </a:schemeClr>
                </a:solidFill>
              </a:rPr>
              <a:t>Segment 10:  </a:t>
            </a:r>
            <a:r>
              <a:rPr lang="en-US" sz="1600" dirty="0">
                <a:solidFill>
                  <a:schemeClr val="bg1">
                    <a:lumMod val="50000"/>
                  </a:schemeClr>
                </a:solidFill>
              </a:rPr>
              <a:t>Billing-Related Queries				</a:t>
            </a:r>
          </a:p>
          <a:p>
            <a:pPr marL="288925" indent="-288925" eaLnBrk="1" hangingPunct="1">
              <a:spcBef>
                <a:spcPts val="600"/>
              </a:spcBef>
              <a:spcAft>
                <a:spcPts val="0"/>
              </a:spcAft>
            </a:pPr>
            <a:r>
              <a:rPr lang="en-US" sz="1600" b="1" dirty="0">
                <a:solidFill>
                  <a:schemeClr val="bg1">
                    <a:lumMod val="50000"/>
                  </a:schemeClr>
                </a:solidFill>
              </a:rPr>
              <a:t>Segment 11:  </a:t>
            </a:r>
            <a:r>
              <a:rPr lang="en-US" sz="1600" dirty="0">
                <a:solidFill>
                  <a:schemeClr val="bg1">
                    <a:lumMod val="50000"/>
                  </a:schemeClr>
                </a:solidFill>
              </a:rPr>
              <a:t>Credit Management		</a:t>
            </a:r>
            <a:r>
              <a:rPr lang="en-US" sz="1600" b="1" dirty="0">
                <a:solidFill>
                  <a:schemeClr val="bg1">
                    <a:lumMod val="50000"/>
                  </a:schemeClr>
                </a:solidFill>
              </a:rPr>
              <a:t>		</a:t>
            </a:r>
            <a:endParaRPr lang="en-US" sz="1600" dirty="0">
              <a:solidFill>
                <a:schemeClr val="bg1">
                  <a:lumMod val="50000"/>
                </a:schemeClr>
              </a:solidFill>
            </a:endParaRPr>
          </a:p>
          <a:p>
            <a:pPr marL="288925" indent="-288925" eaLnBrk="1" hangingPunct="1">
              <a:spcBef>
                <a:spcPts val="600"/>
              </a:spcBef>
              <a:spcAft>
                <a:spcPts val="0"/>
              </a:spcAft>
            </a:pPr>
            <a:r>
              <a:rPr lang="en-US" sz="1600" b="1" dirty="0">
                <a:solidFill>
                  <a:schemeClr val="bg1">
                    <a:lumMod val="50000"/>
                  </a:schemeClr>
                </a:solidFill>
              </a:rPr>
              <a:t>Segment 12:  </a:t>
            </a:r>
            <a:r>
              <a:rPr lang="en-US" sz="1600" dirty="0" smtClean="0">
                <a:solidFill>
                  <a:schemeClr val="bg1">
                    <a:lumMod val="50000"/>
                  </a:schemeClr>
                </a:solidFill>
              </a:rPr>
              <a:t>Reports Related to DBR Billing</a:t>
            </a:r>
            <a:r>
              <a:rPr lang="en-US" sz="1600" dirty="0">
                <a:solidFill>
                  <a:schemeClr val="bg1">
                    <a:lumMod val="50000"/>
                  </a:schemeClr>
                </a:solidFill>
              </a:rPr>
              <a:t>			</a:t>
            </a:r>
          </a:p>
          <a:p>
            <a:pPr marL="288925" indent="-288925" eaLnBrk="1" hangingPunct="1">
              <a:spcBef>
                <a:spcPts val="600"/>
              </a:spcBef>
              <a:spcAft>
                <a:spcPts val="0"/>
              </a:spcAft>
            </a:pPr>
            <a:r>
              <a:rPr lang="en-US" sz="1600" b="1" dirty="0">
                <a:solidFill>
                  <a:schemeClr val="bg1">
                    <a:lumMod val="50000"/>
                  </a:schemeClr>
                </a:solidFill>
              </a:rPr>
              <a:t>Segment 13:  </a:t>
            </a:r>
            <a:r>
              <a:rPr lang="en-US" sz="1600" dirty="0">
                <a:solidFill>
                  <a:schemeClr val="bg1">
                    <a:lumMod val="50000"/>
                  </a:schemeClr>
                </a:solidFill>
              </a:rPr>
              <a:t>Mass Import	</a:t>
            </a:r>
            <a:r>
              <a:rPr lang="en-US" sz="1400" dirty="0"/>
              <a:t>				</a:t>
            </a:r>
          </a:p>
        </p:txBody>
      </p:sp>
      <p:sp>
        <p:nvSpPr>
          <p:cNvPr id="5" name="Footer Placeholder 3"/>
          <p:cNvSpPr>
            <a:spLocks noGrp="1"/>
          </p:cNvSpPr>
          <p:nvPr>
            <p:ph type="ftr" sz="quarter" idx="10"/>
          </p:nvPr>
        </p:nvSpPr>
        <p:spPr>
          <a:xfrm>
            <a:off x="457200" y="6553200"/>
            <a:ext cx="7010400" cy="304800"/>
          </a:xfrm>
        </p:spPr>
        <p:txBody>
          <a:bodyPr/>
          <a:lstStyle/>
          <a:p>
            <a:pPr>
              <a:defRPr/>
            </a:pPr>
            <a:r>
              <a:rPr lang="en-US" dirty="0" smtClean="0"/>
              <a:t>CGI Federal Proprietary and Confidential</a:t>
            </a:r>
            <a:endParaRPr lang="en-US" dirty="0"/>
          </a:p>
        </p:txBody>
      </p:sp>
      <p:sp>
        <p:nvSpPr>
          <p:cNvPr id="6" name="Slide Number Placeholder 4"/>
          <p:cNvSpPr>
            <a:spLocks noGrp="1"/>
          </p:cNvSpPr>
          <p:nvPr>
            <p:ph type="sldNum" sz="quarter" idx="11"/>
          </p:nvPr>
        </p:nvSpPr>
        <p:spPr>
          <a:xfrm>
            <a:off x="-35625" y="6245225"/>
            <a:ext cx="476662" cy="612775"/>
          </a:xfrm>
        </p:spPr>
        <p:txBody>
          <a:bodyPr/>
          <a:lstStyle/>
          <a:p>
            <a:pPr>
              <a:defRPr/>
            </a:pPr>
            <a:fld id="{215F2CEC-58A8-492B-AD0D-C2BF1A7F0D89}" type="slidenum">
              <a:rPr lang="en-US" smtClean="0"/>
              <a:pPr>
                <a:defRPr/>
              </a:pPr>
              <a:t>222</a:t>
            </a:fld>
            <a:endParaRPr lang="en-US" dirty="0"/>
          </a:p>
        </p:txBody>
      </p:sp>
    </p:spTree>
    <p:extLst>
      <p:ext uri="{BB962C8B-B14F-4D97-AF65-F5344CB8AC3E}">
        <p14:creationId xmlns:p14="http://schemas.microsoft.com/office/powerpoint/2010/main" val="892436238"/>
      </p:ext>
    </p:extLst>
  </p:cSld>
  <p:clrMapOvr>
    <a:masterClrMapping/>
  </p:clrMapOvr>
  <p:timing>
    <p:tnLst>
      <p:par>
        <p:cT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a:t>
            </a:r>
            <a:r>
              <a:rPr lang="en-US" dirty="0" smtClean="0"/>
              <a:t>General Receivables Lifecycle</a:t>
            </a:r>
            <a:endParaRPr lang="en-US" dirty="0"/>
          </a:p>
        </p:txBody>
      </p:sp>
      <p:sp>
        <p:nvSpPr>
          <p:cNvPr id="4" name="Footer Placeholder 3"/>
          <p:cNvSpPr>
            <a:spLocks noGrp="1"/>
          </p:cNvSpPr>
          <p:nvPr>
            <p:ph type="ftr" sz="quarter" idx="10"/>
          </p:nvPr>
        </p:nvSpPr>
        <p:spPr/>
        <p:txBody>
          <a:bodyPr/>
          <a:lstStyle/>
          <a:p>
            <a:pPr>
              <a:defRPr/>
            </a:pPr>
            <a:r>
              <a:rPr lang="en-US" dirty="0" smtClean="0"/>
              <a:t>CGI Federal Proprietary and Confidential</a:t>
            </a:r>
            <a:endParaRPr lang="en-US" dirty="0"/>
          </a:p>
        </p:txBody>
      </p:sp>
      <p:sp>
        <p:nvSpPr>
          <p:cNvPr id="5" name="Slide Number Placeholder 4"/>
          <p:cNvSpPr>
            <a:spLocks noGrp="1"/>
          </p:cNvSpPr>
          <p:nvPr>
            <p:ph type="sldNum" sz="quarter" idx="11"/>
          </p:nvPr>
        </p:nvSpPr>
        <p:spPr/>
        <p:txBody>
          <a:bodyPr/>
          <a:lstStyle/>
          <a:p>
            <a:pPr>
              <a:defRPr/>
            </a:pPr>
            <a:fld id="{5842F1FC-5FDD-41D6-BAD6-160FC7BE3BC4}" type="slidenum">
              <a:rPr lang="en-US" smtClean="0"/>
              <a:pPr>
                <a:defRPr/>
              </a:pPr>
              <a:t>223</a:t>
            </a:fld>
            <a:endParaRPr lang="en-US" dirty="0"/>
          </a:p>
        </p:txBody>
      </p:sp>
      <p:sp>
        <p:nvSpPr>
          <p:cNvPr id="9" name="TextBox 6"/>
          <p:cNvSpPr txBox="1">
            <a:spLocks noChangeArrowheads="1"/>
          </p:cNvSpPr>
          <p:nvPr/>
        </p:nvSpPr>
        <p:spPr bwMode="auto">
          <a:xfrm>
            <a:off x="432355" y="1144393"/>
            <a:ext cx="333737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sz="1000" b="1" dirty="0"/>
              <a:t>Note:  </a:t>
            </a:r>
            <a:r>
              <a:rPr lang="en-US" sz="1000" dirty="0"/>
              <a:t>Not all steps will apply to every </a:t>
            </a:r>
            <a:r>
              <a:rPr lang="en-US" sz="1000" dirty="0" smtClean="0"/>
              <a:t>Receivable.  </a:t>
            </a:r>
            <a:r>
              <a:rPr lang="en-US" sz="1000" dirty="0"/>
              <a:t>These are potential events in the AR Life Cycle.</a:t>
            </a:r>
          </a:p>
        </p:txBody>
      </p:sp>
      <p:pic>
        <p:nvPicPr>
          <p:cNvPr id="307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2463" y="2000250"/>
            <a:ext cx="8181975" cy="2857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56988324"/>
      </p:ext>
    </p:extLst>
  </p:cSld>
  <p:clrMapOvr>
    <a:masterClrMapping/>
  </p:clrMapOvr>
  <p:timing>
    <p:tnLst>
      <p:par>
        <p:cT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6"/>
          <p:cNvSpPr>
            <a:spLocks noGrp="1" noChangeArrowheads="1"/>
          </p:cNvSpPr>
          <p:nvPr>
            <p:ph type="title"/>
          </p:nvPr>
        </p:nvSpPr>
        <p:spPr/>
        <p:txBody>
          <a:bodyPr/>
          <a:lstStyle/>
          <a:p>
            <a:pPr eaLnBrk="1" hangingPunct="1"/>
            <a:r>
              <a:rPr lang="en-US" dirty="0" smtClean="0"/>
              <a:t>Billing Methods</a:t>
            </a:r>
          </a:p>
        </p:txBody>
      </p:sp>
      <p:sp>
        <p:nvSpPr>
          <p:cNvPr id="8195" name="Rectangle 7"/>
          <p:cNvSpPr>
            <a:spLocks noGrp="1" noChangeArrowheads="1"/>
          </p:cNvSpPr>
          <p:nvPr>
            <p:ph idx="1"/>
          </p:nvPr>
        </p:nvSpPr>
        <p:spPr>
          <a:xfrm>
            <a:off x="381837" y="1323566"/>
            <a:ext cx="8762163" cy="4774835"/>
          </a:xfrm>
        </p:spPr>
        <p:txBody>
          <a:bodyPr/>
          <a:lstStyle/>
          <a:p>
            <a:pPr>
              <a:spcBef>
                <a:spcPts val="600"/>
              </a:spcBef>
              <a:spcAft>
                <a:spcPts val="600"/>
              </a:spcAft>
            </a:pPr>
            <a:r>
              <a:rPr lang="en-US" sz="1800" dirty="0" smtClean="0"/>
              <a:t>Unbilled Receivables are created via the </a:t>
            </a:r>
            <a:r>
              <a:rPr lang="en-US" sz="1800" u="sng" dirty="0" smtClean="0"/>
              <a:t>DBR and DBR/PCAS hybrid billing vehicles</a:t>
            </a:r>
          </a:p>
          <a:p>
            <a:pPr>
              <a:spcBef>
                <a:spcPts val="600"/>
              </a:spcBef>
              <a:spcAft>
                <a:spcPts val="600"/>
              </a:spcAft>
            </a:pPr>
            <a:endParaRPr lang="en-US" sz="800" dirty="0" smtClean="0">
              <a:solidFill>
                <a:schemeClr val="tx1"/>
              </a:solidFill>
              <a:latin typeface="+mn-lt"/>
            </a:endParaRPr>
          </a:p>
          <a:p>
            <a:pPr>
              <a:spcBef>
                <a:spcPts val="600"/>
              </a:spcBef>
              <a:spcAft>
                <a:spcPts val="600"/>
              </a:spcAft>
            </a:pPr>
            <a:r>
              <a:rPr lang="en-US" sz="1800" dirty="0" smtClean="0">
                <a:solidFill>
                  <a:schemeClr val="tx1"/>
                </a:solidFill>
                <a:latin typeface="+mn-lt"/>
              </a:rPr>
              <a:t>Pegasys provides multiple DBR billing methods </a:t>
            </a:r>
            <a:r>
              <a:rPr lang="en-US" sz="1800" dirty="0" smtClean="0"/>
              <a:t>for the Phase 3 business lines:</a:t>
            </a:r>
            <a:endParaRPr lang="en-US" sz="1800" dirty="0" smtClean="0">
              <a:solidFill>
                <a:schemeClr val="tx1"/>
              </a:solidFill>
              <a:latin typeface="+mn-lt"/>
            </a:endParaRPr>
          </a:p>
          <a:p>
            <a:pPr lvl="1">
              <a:spcBef>
                <a:spcPts val="600"/>
              </a:spcBef>
              <a:spcAft>
                <a:spcPts val="600"/>
              </a:spcAft>
            </a:pPr>
            <a:r>
              <a:rPr lang="en-US" sz="1800" b="1" u="sng" dirty="0" smtClean="0"/>
              <a:t>Non-IPAC </a:t>
            </a:r>
            <a:r>
              <a:rPr lang="en-US" sz="1800" b="1" u="sng" dirty="0"/>
              <a:t>b</a:t>
            </a:r>
            <a:r>
              <a:rPr lang="en-US" sz="1800" b="1" u="sng" dirty="0" smtClean="0"/>
              <a:t>illing</a:t>
            </a:r>
          </a:p>
          <a:p>
            <a:pPr lvl="2">
              <a:spcBef>
                <a:spcPts val="600"/>
              </a:spcBef>
              <a:spcAft>
                <a:spcPts val="600"/>
              </a:spcAft>
            </a:pPr>
            <a:r>
              <a:rPr lang="en-US" sz="1600" dirty="0" smtClean="0"/>
              <a:t>Transaction between GSA and customers in which the customer actively remits payment to GSA</a:t>
            </a:r>
          </a:p>
          <a:p>
            <a:pPr lvl="1">
              <a:spcBef>
                <a:spcPts val="600"/>
              </a:spcBef>
              <a:spcAft>
                <a:spcPts val="600"/>
              </a:spcAft>
            </a:pPr>
            <a:r>
              <a:rPr lang="en-US" sz="1800" b="1" u="sng" dirty="0" smtClean="0"/>
              <a:t>IPAC </a:t>
            </a:r>
            <a:r>
              <a:rPr lang="en-US" sz="1800" b="1" u="sng" dirty="0"/>
              <a:t>b</a:t>
            </a:r>
            <a:r>
              <a:rPr lang="en-US" sz="1800" b="1" u="sng" dirty="0" smtClean="0"/>
              <a:t>illing</a:t>
            </a:r>
          </a:p>
          <a:p>
            <a:pPr lvl="2">
              <a:spcBef>
                <a:spcPts val="600"/>
              </a:spcBef>
              <a:spcAft>
                <a:spcPts val="600"/>
              </a:spcAft>
            </a:pPr>
            <a:r>
              <a:rPr lang="en-US" sz="1600" dirty="0"/>
              <a:t>Transaction between GSA and customer </a:t>
            </a:r>
            <a:r>
              <a:rPr lang="en-US" sz="1600" dirty="0" smtClean="0"/>
              <a:t>agencies </a:t>
            </a:r>
            <a:r>
              <a:rPr lang="en-US" sz="1600" dirty="0"/>
              <a:t>in which billing and </a:t>
            </a:r>
            <a:r>
              <a:rPr lang="en-US" sz="1600" dirty="0" smtClean="0"/>
              <a:t>collection </a:t>
            </a:r>
            <a:r>
              <a:rPr lang="en-US" sz="1600" dirty="0"/>
              <a:t>is performed via Treasury’s IPAC system</a:t>
            </a:r>
          </a:p>
          <a:p>
            <a:pPr lvl="1"/>
            <a:endParaRPr lang="en-US" dirty="0" smtClean="0">
              <a:solidFill>
                <a:schemeClr val="tx1"/>
              </a:solidFill>
              <a:latin typeface="+mn-lt"/>
            </a:endParaRPr>
          </a:p>
          <a:p>
            <a:pPr eaLnBrk="1" hangingPunct="1">
              <a:buNone/>
            </a:pPr>
            <a:endParaRPr lang="en-US" dirty="0" smtClean="0"/>
          </a:p>
        </p:txBody>
      </p:sp>
      <p:sp>
        <p:nvSpPr>
          <p:cNvPr id="8196" name="Footer Placeholder 3"/>
          <p:cNvSpPr>
            <a:spLocks noGrp="1"/>
          </p:cNvSpPr>
          <p:nvPr>
            <p:ph type="ftr" sz="quarter" idx="10"/>
          </p:nvPr>
        </p:nvSpPr>
        <p:spPr>
          <a:noFill/>
        </p:spPr>
        <p:txBody>
          <a:bodyPr/>
          <a:lstStyle/>
          <a:p>
            <a:r>
              <a:rPr lang="en-US" dirty="0" smtClean="0"/>
              <a:t>CGI Federal Proprietary and Confidential</a:t>
            </a:r>
          </a:p>
        </p:txBody>
      </p:sp>
      <p:sp>
        <p:nvSpPr>
          <p:cNvPr id="8197" name="Slide Number Placeholder 4"/>
          <p:cNvSpPr>
            <a:spLocks noGrp="1"/>
          </p:cNvSpPr>
          <p:nvPr>
            <p:ph type="sldNum" sz="quarter" idx="11"/>
          </p:nvPr>
        </p:nvSpPr>
        <p:spPr>
          <a:noFill/>
        </p:spPr>
        <p:txBody>
          <a:bodyPr/>
          <a:lstStyle/>
          <a:p>
            <a:fld id="{45CA2CB0-A36A-4D72-9963-133BB11F8344}" type="slidenum">
              <a:rPr lang="en-US"/>
              <a:pPr/>
              <a:t>224</a:t>
            </a:fld>
            <a:endParaRPr lang="en-US" dirty="0"/>
          </a:p>
        </p:txBody>
      </p:sp>
    </p:spTree>
    <p:extLst>
      <p:ext uri="{BB962C8B-B14F-4D97-AF65-F5344CB8AC3E}">
        <p14:creationId xmlns:p14="http://schemas.microsoft.com/office/powerpoint/2010/main" val="3859542280"/>
      </p:ext>
    </p:extLst>
  </p:cSld>
  <p:clrMapOvr>
    <a:masterClrMapping/>
  </p:clrMapOvr>
  <p:timing>
    <p:tnLst>
      <p:par>
        <p:cT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Three Billing Batch Processes</a:t>
            </a:r>
            <a:endParaRPr lang="en-US" dirty="0"/>
          </a:p>
        </p:txBody>
      </p:sp>
      <p:sp>
        <p:nvSpPr>
          <p:cNvPr id="3" name="Content Placeholder 2"/>
          <p:cNvSpPr>
            <a:spLocks noGrp="1"/>
          </p:cNvSpPr>
          <p:nvPr>
            <p:ph idx="1"/>
          </p:nvPr>
        </p:nvSpPr>
        <p:spPr>
          <a:xfrm>
            <a:off x="466725" y="1608138"/>
            <a:ext cx="8475663" cy="4525962"/>
          </a:xfrm>
        </p:spPr>
        <p:txBody>
          <a:bodyPr/>
          <a:lstStyle/>
          <a:p>
            <a:pPr>
              <a:spcBef>
                <a:spcPts val="600"/>
              </a:spcBef>
              <a:spcAft>
                <a:spcPts val="600"/>
              </a:spcAft>
            </a:pPr>
            <a:r>
              <a:rPr lang="en-US" sz="2000" b="1" u="sng" dirty="0" smtClean="0"/>
              <a:t>Three Core billing processes</a:t>
            </a:r>
            <a:r>
              <a:rPr lang="en-US" sz="2000" dirty="0" smtClean="0"/>
              <a:t> are involved in sending a billing Statement out to GSA customers:</a:t>
            </a:r>
          </a:p>
          <a:p>
            <a:pPr marL="688975" lvl="1" indent="-342900">
              <a:spcBef>
                <a:spcPts val="600"/>
              </a:spcBef>
              <a:spcAft>
                <a:spcPts val="600"/>
              </a:spcAft>
              <a:buFont typeface="+mj-lt"/>
              <a:buAutoNum type="arabicPeriod"/>
            </a:pPr>
            <a:r>
              <a:rPr lang="en-US" sz="1800" b="1" u="sng" dirty="0" smtClean="0"/>
              <a:t>Automated </a:t>
            </a:r>
            <a:r>
              <a:rPr lang="en-US" sz="1800" b="1" u="sng" dirty="0"/>
              <a:t>Credit </a:t>
            </a:r>
            <a:r>
              <a:rPr lang="en-US" sz="1800" b="1" u="sng" dirty="0" smtClean="0"/>
              <a:t>Application</a:t>
            </a:r>
            <a:endParaRPr lang="en-US" sz="1800" b="1" u="sng" dirty="0"/>
          </a:p>
          <a:p>
            <a:pPr lvl="2">
              <a:spcBef>
                <a:spcPts val="600"/>
              </a:spcBef>
              <a:spcAft>
                <a:spcPts val="600"/>
              </a:spcAft>
            </a:pPr>
            <a:r>
              <a:rPr lang="en-US" sz="1800" dirty="0" smtClean="0"/>
              <a:t>Application </a:t>
            </a:r>
            <a:r>
              <a:rPr lang="en-US" sz="1800" dirty="0"/>
              <a:t>of non-IPAC credit against outstanding receivables</a:t>
            </a:r>
          </a:p>
          <a:p>
            <a:pPr marL="688975" lvl="1" indent="-342900">
              <a:spcBef>
                <a:spcPts val="600"/>
              </a:spcBef>
              <a:spcAft>
                <a:spcPts val="600"/>
              </a:spcAft>
              <a:buFont typeface="+mj-lt"/>
              <a:buAutoNum type="arabicPeriod"/>
            </a:pPr>
            <a:r>
              <a:rPr lang="en-US" sz="1800" b="1" u="sng" dirty="0" smtClean="0"/>
              <a:t>IPAC Outbound</a:t>
            </a:r>
            <a:r>
              <a:rPr lang="en-US" sz="1800" dirty="0" smtClean="0"/>
              <a:t> (IPAC receivables only)</a:t>
            </a:r>
            <a:endParaRPr lang="en-US" sz="1800" b="1" u="sng" dirty="0"/>
          </a:p>
          <a:p>
            <a:pPr lvl="2">
              <a:spcBef>
                <a:spcPts val="600"/>
              </a:spcBef>
              <a:spcAft>
                <a:spcPts val="600"/>
              </a:spcAft>
            </a:pPr>
            <a:r>
              <a:rPr lang="en-US" sz="1800" dirty="0" smtClean="0"/>
              <a:t>Generates outbound billing file for submission to Treasury</a:t>
            </a:r>
            <a:endParaRPr lang="en-US" sz="1800" dirty="0"/>
          </a:p>
          <a:p>
            <a:pPr marL="688975" lvl="1" indent="-342900">
              <a:spcBef>
                <a:spcPts val="600"/>
              </a:spcBef>
              <a:spcAft>
                <a:spcPts val="600"/>
              </a:spcAft>
              <a:buFont typeface="+mj-lt"/>
              <a:buAutoNum type="arabicPeriod"/>
            </a:pPr>
            <a:r>
              <a:rPr lang="en-US" sz="1800" b="1" u="sng" dirty="0" smtClean="0"/>
              <a:t>AR </a:t>
            </a:r>
            <a:r>
              <a:rPr lang="en-US" sz="1800" b="1" u="sng" dirty="0"/>
              <a:t>Bill </a:t>
            </a:r>
            <a:r>
              <a:rPr lang="en-US" sz="1800" b="1" u="sng" dirty="0" smtClean="0"/>
              <a:t>Generation</a:t>
            </a:r>
            <a:endParaRPr lang="en-US" sz="1800" b="1" u="sng" dirty="0"/>
          </a:p>
          <a:p>
            <a:pPr lvl="2">
              <a:spcBef>
                <a:spcPts val="600"/>
              </a:spcBef>
              <a:spcAft>
                <a:spcPts val="600"/>
              </a:spcAft>
            </a:pPr>
            <a:r>
              <a:rPr lang="en-US" sz="1800" dirty="0" smtClean="0"/>
              <a:t>Update </a:t>
            </a:r>
            <a:r>
              <a:rPr lang="en-US" sz="1800" dirty="0"/>
              <a:t>Billing Status from Unbilled to Billed</a:t>
            </a:r>
          </a:p>
          <a:p>
            <a:pPr lvl="2">
              <a:spcBef>
                <a:spcPts val="600"/>
              </a:spcBef>
              <a:spcAft>
                <a:spcPts val="600"/>
              </a:spcAft>
            </a:pPr>
            <a:r>
              <a:rPr lang="en-US" sz="1800" dirty="0" smtClean="0"/>
              <a:t> </a:t>
            </a:r>
            <a:r>
              <a:rPr lang="en-US" sz="1800" dirty="0"/>
              <a:t>Generation of PDF </a:t>
            </a:r>
            <a:r>
              <a:rPr lang="en-US" sz="1800" dirty="0" smtClean="0"/>
              <a:t>statement</a:t>
            </a:r>
          </a:p>
          <a:p>
            <a:pPr lvl="2"/>
            <a:endParaRPr lang="en-US" sz="2000" dirty="0" smtClean="0"/>
          </a:p>
        </p:txBody>
      </p:sp>
      <p:sp>
        <p:nvSpPr>
          <p:cNvPr id="4" name="Footer Placeholder 3"/>
          <p:cNvSpPr>
            <a:spLocks noGrp="1"/>
          </p:cNvSpPr>
          <p:nvPr>
            <p:ph type="ftr" sz="quarter" idx="10"/>
          </p:nvPr>
        </p:nvSpPr>
        <p:spPr/>
        <p:txBody>
          <a:bodyPr/>
          <a:lstStyle/>
          <a:p>
            <a:pPr>
              <a:defRPr/>
            </a:pPr>
            <a:r>
              <a:rPr lang="en-US" dirty="0" smtClean="0"/>
              <a:t>CGI Federal Proprietary and Confidential</a:t>
            </a:r>
            <a:endParaRPr lang="en-US" dirty="0"/>
          </a:p>
        </p:txBody>
      </p:sp>
      <p:sp>
        <p:nvSpPr>
          <p:cNvPr id="5" name="Slide Number Placeholder 4"/>
          <p:cNvSpPr>
            <a:spLocks noGrp="1"/>
          </p:cNvSpPr>
          <p:nvPr>
            <p:ph type="sldNum" sz="quarter" idx="11"/>
          </p:nvPr>
        </p:nvSpPr>
        <p:spPr/>
        <p:txBody>
          <a:bodyPr/>
          <a:lstStyle/>
          <a:p>
            <a:pPr>
              <a:defRPr/>
            </a:pPr>
            <a:fld id="{5842F1FC-5FDD-41D6-BAD6-160FC7BE3BC4}" type="slidenum">
              <a:rPr lang="en-US" smtClean="0"/>
              <a:pPr>
                <a:defRPr/>
              </a:pPr>
              <a:t>225</a:t>
            </a:fld>
            <a:endParaRPr lang="en-US" dirty="0"/>
          </a:p>
        </p:txBody>
      </p:sp>
    </p:spTree>
    <p:extLst>
      <p:ext uri="{BB962C8B-B14F-4D97-AF65-F5344CB8AC3E}">
        <p14:creationId xmlns:p14="http://schemas.microsoft.com/office/powerpoint/2010/main" val="3248745950"/>
      </p:ext>
    </p:extLst>
  </p:cSld>
  <p:clrMapOvr>
    <a:masterClrMapping/>
  </p:clrMapOvr>
  <p:timing>
    <p:tnLst>
      <p:par>
        <p:cTn id="1" dur="indefinite" restart="never" nodeType="tmRoot"/>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613" y="331788"/>
            <a:ext cx="8535987" cy="563562"/>
          </a:xfrm>
        </p:spPr>
        <p:txBody>
          <a:bodyPr/>
          <a:lstStyle/>
          <a:p>
            <a:r>
              <a:rPr lang="en-US" dirty="0" smtClean="0"/>
              <a:t>DBR Billing Batch Processing Overview</a:t>
            </a:r>
            <a:endParaRPr lang="en-US" dirty="0"/>
          </a:p>
        </p:txBody>
      </p:sp>
      <p:sp>
        <p:nvSpPr>
          <p:cNvPr id="5" name="Slide Number Placeholder 4"/>
          <p:cNvSpPr>
            <a:spLocks noGrp="1"/>
          </p:cNvSpPr>
          <p:nvPr>
            <p:ph type="sldNum" sz="quarter" idx="11"/>
          </p:nvPr>
        </p:nvSpPr>
        <p:spPr/>
        <p:txBody>
          <a:bodyPr/>
          <a:lstStyle/>
          <a:p>
            <a:pPr>
              <a:defRPr/>
            </a:pPr>
            <a:fld id="{215F2CEC-58A8-492B-AD0D-C2BF1A7F0D89}" type="slidenum">
              <a:rPr lang="en-US" smtClean="0"/>
              <a:pPr>
                <a:defRPr/>
              </a:pPr>
              <a:t>226</a:t>
            </a:fld>
            <a:endParaRPr lang="en-US" dirty="0"/>
          </a:p>
        </p:txBody>
      </p:sp>
      <p:sp>
        <p:nvSpPr>
          <p:cNvPr id="40" name="Right Arrow 39"/>
          <p:cNvSpPr/>
          <p:nvPr/>
        </p:nvSpPr>
        <p:spPr bwMode="auto">
          <a:xfrm>
            <a:off x="2508330" y="2671971"/>
            <a:ext cx="261257" cy="213756"/>
          </a:xfrm>
          <a:prstGeom prst="rightArrow">
            <a:avLst/>
          </a:prstGeom>
          <a:solidFill>
            <a:schemeClr val="tx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41" name="Right Arrow 40"/>
          <p:cNvSpPr/>
          <p:nvPr/>
        </p:nvSpPr>
        <p:spPr bwMode="auto">
          <a:xfrm>
            <a:off x="4577331" y="2671971"/>
            <a:ext cx="261257" cy="213756"/>
          </a:xfrm>
          <a:prstGeom prst="rightArrow">
            <a:avLst/>
          </a:prstGeom>
          <a:solidFill>
            <a:schemeClr val="tx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grpSp>
        <p:nvGrpSpPr>
          <p:cNvPr id="46" name="Group 45"/>
          <p:cNvGrpSpPr/>
          <p:nvPr/>
        </p:nvGrpSpPr>
        <p:grpSpPr>
          <a:xfrm>
            <a:off x="2872865" y="2381458"/>
            <a:ext cx="1601188" cy="794783"/>
            <a:chOff x="-1247084" y="-548205"/>
            <a:chExt cx="1499711" cy="794783"/>
          </a:xfrm>
          <a:scene3d>
            <a:camera prst="orthographicFront"/>
            <a:lightRig rig="threePt" dir="t">
              <a:rot lat="0" lon="0" rev="7500000"/>
            </a:lightRig>
          </a:scene3d>
        </p:grpSpPr>
        <p:sp>
          <p:nvSpPr>
            <p:cNvPr id="47" name="Rounded Rectangle 46"/>
            <p:cNvSpPr/>
            <p:nvPr/>
          </p:nvSpPr>
          <p:spPr>
            <a:xfrm>
              <a:off x="-1247084" y="-548205"/>
              <a:ext cx="1498785" cy="794783"/>
            </a:xfrm>
            <a:prstGeom prst="roundRect">
              <a:avLst>
                <a:gd name="adj" fmla="val 10000"/>
              </a:avLst>
            </a:prstGeom>
            <a:solidFill>
              <a:schemeClr val="bg1">
                <a:lumMod val="75000"/>
              </a:schemeClr>
            </a:solidFill>
            <a:ln>
              <a:noFill/>
            </a:ln>
            <a:effectLst>
              <a:outerShdw blurRad="40000" dist="23000" dir="5400000" rotWithShape="0">
                <a:srgbClr val="000000">
                  <a:alpha val="35000"/>
                </a:srgbClr>
              </a:outerShdw>
            </a:effectLst>
            <a:sp3d prstMaterial="plastic">
              <a:bevelT w="127000" h="25400" prst="relaxedInset"/>
            </a:sp3d>
          </p:spPr>
        </p:sp>
        <p:sp>
          <p:nvSpPr>
            <p:cNvPr id="48" name="Rounded Rectangle 4"/>
            <p:cNvSpPr/>
            <p:nvPr/>
          </p:nvSpPr>
          <p:spPr>
            <a:xfrm>
              <a:off x="-1246158" y="-448833"/>
              <a:ext cx="1498785" cy="529855"/>
            </a:xfrm>
            <a:prstGeom prst="rect">
              <a:avLst/>
            </a:prstGeom>
            <a:noFill/>
            <a:ln>
              <a:noFill/>
            </a:ln>
            <a:effectLst/>
            <a:sp3d/>
          </p:spPr>
          <p:txBody>
            <a:bodyPr spcFirstLastPara="0" vert="horz" wrap="square" lIns="113792" tIns="113792" rIns="113792" bIns="60960" numCol="1" spcCol="1270" anchor="ctr" anchorCtr="0">
              <a:noAutofit/>
            </a:bodyPr>
            <a:lstStyle/>
            <a:p>
              <a:pPr marL="0" marR="0" lvl="0" indent="0" algn="ctr" defTabSz="711200" eaLnBrk="1" fontAlgn="auto" latinLnBrk="0" hangingPunct="1">
                <a:lnSpc>
                  <a:spcPct val="90000"/>
                </a:lnSpc>
                <a:spcBef>
                  <a:spcPct val="0"/>
                </a:spcBef>
                <a:spcAft>
                  <a:spcPct val="35000"/>
                </a:spcAft>
                <a:buClrTx/>
                <a:buSzTx/>
                <a:buFontTx/>
                <a:buNone/>
                <a:tabLst/>
                <a:defRPr/>
              </a:pPr>
              <a:r>
                <a:rPr kumimoji="0" lang="en-US" sz="1600" b="1" i="0" u="none" strike="noStrike" kern="1200" cap="none" spc="0" normalizeH="0" baseline="0" noProof="0" dirty="0" smtClean="0">
                  <a:ln>
                    <a:noFill/>
                  </a:ln>
                  <a:solidFill>
                    <a:sysClr val="window" lastClr="FFFFFF"/>
                  </a:solidFill>
                  <a:effectLst/>
                  <a:uLnTx/>
                  <a:uFillTx/>
                  <a:latin typeface="Calibri"/>
                  <a:ea typeface="+mn-ea"/>
                  <a:cs typeface="+mn-cs"/>
                </a:rPr>
                <a:t>DBR Crosswalk</a:t>
              </a:r>
              <a:endParaRPr kumimoji="0" lang="en-US" sz="900" b="1" i="0" u="none" strike="noStrike" kern="1200" cap="none" spc="0" normalizeH="0" baseline="0" noProof="0" dirty="0">
                <a:ln>
                  <a:noFill/>
                </a:ln>
                <a:solidFill>
                  <a:sysClr val="window" lastClr="FFFFFF"/>
                </a:solidFill>
                <a:effectLst/>
                <a:uLnTx/>
                <a:uFillTx/>
                <a:latin typeface="Calibri"/>
                <a:ea typeface="+mn-ea"/>
                <a:cs typeface="+mn-cs"/>
              </a:endParaRPr>
            </a:p>
          </p:txBody>
        </p:sp>
      </p:grpSp>
      <p:grpSp>
        <p:nvGrpSpPr>
          <p:cNvPr id="52" name="Group 51"/>
          <p:cNvGrpSpPr/>
          <p:nvPr/>
        </p:nvGrpSpPr>
        <p:grpSpPr>
          <a:xfrm>
            <a:off x="4941866" y="2381458"/>
            <a:ext cx="1541867" cy="794783"/>
            <a:chOff x="-1491783" y="298619"/>
            <a:chExt cx="1524686" cy="794783"/>
          </a:xfrm>
          <a:scene3d>
            <a:camera prst="orthographicFront"/>
            <a:lightRig rig="threePt" dir="t">
              <a:rot lat="0" lon="0" rev="7500000"/>
            </a:lightRig>
          </a:scene3d>
        </p:grpSpPr>
        <p:sp>
          <p:nvSpPr>
            <p:cNvPr id="53" name="Rounded Rectangle 52"/>
            <p:cNvSpPr/>
            <p:nvPr/>
          </p:nvSpPr>
          <p:spPr>
            <a:xfrm>
              <a:off x="-1465882" y="298619"/>
              <a:ext cx="1498785" cy="794783"/>
            </a:xfrm>
            <a:prstGeom prst="roundRect">
              <a:avLst>
                <a:gd name="adj" fmla="val 10000"/>
              </a:avLst>
            </a:prstGeom>
            <a:solidFill>
              <a:schemeClr val="bg1">
                <a:lumMod val="75000"/>
              </a:schemeClr>
            </a:solidFill>
            <a:ln>
              <a:noFill/>
            </a:ln>
            <a:effectLst>
              <a:outerShdw blurRad="40000" dist="23000" dir="5400000" rotWithShape="0">
                <a:srgbClr val="000000">
                  <a:alpha val="35000"/>
                </a:srgbClr>
              </a:outerShdw>
            </a:effectLst>
            <a:sp3d prstMaterial="plastic">
              <a:bevelT w="127000" h="25400" prst="relaxedInset"/>
            </a:sp3d>
          </p:spPr>
        </p:sp>
        <p:sp>
          <p:nvSpPr>
            <p:cNvPr id="54" name="Rounded Rectangle 4"/>
            <p:cNvSpPr/>
            <p:nvPr/>
          </p:nvSpPr>
          <p:spPr>
            <a:xfrm>
              <a:off x="-1491783" y="403640"/>
              <a:ext cx="1498785" cy="529855"/>
            </a:xfrm>
            <a:prstGeom prst="rect">
              <a:avLst/>
            </a:prstGeom>
            <a:noFill/>
            <a:ln>
              <a:noFill/>
            </a:ln>
            <a:effectLst/>
            <a:sp3d/>
          </p:spPr>
          <p:txBody>
            <a:bodyPr spcFirstLastPara="0" vert="horz" wrap="square" lIns="113792" tIns="113792" rIns="113792" bIns="60960" numCol="1" spcCol="1270" anchor="ctr" anchorCtr="0">
              <a:noAutofit/>
            </a:bodyPr>
            <a:lstStyle/>
            <a:p>
              <a:pPr marL="0" marR="0" lvl="0" indent="0" algn="ctr" defTabSz="711200" eaLnBrk="1" fontAlgn="auto" latinLnBrk="0" hangingPunct="1">
                <a:lnSpc>
                  <a:spcPct val="90000"/>
                </a:lnSpc>
                <a:spcBef>
                  <a:spcPct val="0"/>
                </a:spcBef>
                <a:spcAft>
                  <a:spcPct val="35000"/>
                </a:spcAft>
                <a:buClrTx/>
                <a:buSzTx/>
                <a:buFontTx/>
                <a:buNone/>
                <a:tabLst/>
                <a:defRPr/>
              </a:pPr>
              <a:r>
                <a:rPr kumimoji="0" lang="en-US" sz="1600" b="1" i="0" u="none" strike="noStrike" kern="1200" cap="none" spc="0" normalizeH="0" baseline="0" noProof="0" dirty="0" smtClean="0">
                  <a:ln>
                    <a:noFill/>
                  </a:ln>
                  <a:solidFill>
                    <a:sysClr val="window" lastClr="FFFFFF"/>
                  </a:solidFill>
                  <a:effectLst/>
                  <a:uLnTx/>
                  <a:uFillTx/>
                  <a:latin typeface="Calibri"/>
                  <a:ea typeface="+mn-ea"/>
                  <a:cs typeface="+mn-cs"/>
                </a:rPr>
                <a:t>DBR Summarization</a:t>
              </a:r>
              <a:endParaRPr kumimoji="0" lang="en-US" sz="900" b="1" i="0" u="none" strike="noStrike" kern="1200" cap="none" spc="0" normalizeH="0" baseline="0" noProof="0" dirty="0">
                <a:ln>
                  <a:noFill/>
                </a:ln>
                <a:solidFill>
                  <a:sysClr val="window" lastClr="FFFFFF"/>
                </a:solidFill>
                <a:effectLst/>
                <a:uLnTx/>
                <a:uFillTx/>
                <a:latin typeface="Calibri"/>
                <a:ea typeface="+mn-ea"/>
                <a:cs typeface="+mn-cs"/>
              </a:endParaRPr>
            </a:p>
          </p:txBody>
        </p:sp>
      </p:grpSp>
      <p:grpSp>
        <p:nvGrpSpPr>
          <p:cNvPr id="61" name="Group 60"/>
          <p:cNvGrpSpPr/>
          <p:nvPr/>
        </p:nvGrpSpPr>
        <p:grpSpPr>
          <a:xfrm>
            <a:off x="6951546" y="2381457"/>
            <a:ext cx="1600200" cy="794783"/>
            <a:chOff x="428280" y="316302"/>
            <a:chExt cx="1498785" cy="794783"/>
          </a:xfrm>
          <a:scene3d>
            <a:camera prst="orthographicFront"/>
            <a:lightRig rig="threePt" dir="t">
              <a:rot lat="0" lon="0" rev="7500000"/>
            </a:lightRig>
          </a:scene3d>
        </p:grpSpPr>
        <p:sp>
          <p:nvSpPr>
            <p:cNvPr id="62" name="Rounded Rectangle 61"/>
            <p:cNvSpPr/>
            <p:nvPr/>
          </p:nvSpPr>
          <p:spPr>
            <a:xfrm>
              <a:off x="428280" y="316302"/>
              <a:ext cx="1498785" cy="794783"/>
            </a:xfrm>
            <a:prstGeom prst="roundRect">
              <a:avLst>
                <a:gd name="adj" fmla="val 10000"/>
              </a:avLst>
            </a:prstGeom>
            <a:gradFill rotWithShape="1">
              <a:gsLst>
                <a:gs pos="0">
                  <a:schemeClr val="accent4">
                    <a:lumMod val="65000"/>
                    <a:lumOff val="35000"/>
                  </a:schemeClr>
                </a:gs>
                <a:gs pos="80000">
                  <a:schemeClr val="accent4">
                    <a:lumMod val="65000"/>
                    <a:lumOff val="35000"/>
                  </a:schemeClr>
                </a:gs>
                <a:gs pos="100000">
                  <a:schemeClr val="accent4">
                    <a:lumMod val="65000"/>
                    <a:lumOff val="35000"/>
                  </a:schemeClr>
                </a:gs>
              </a:gsLst>
              <a:lin ang="16200000" scaled="0"/>
            </a:gradFill>
            <a:ln>
              <a:noFill/>
            </a:ln>
            <a:effectLst>
              <a:outerShdw blurRad="40000" dist="23000" dir="5400000" rotWithShape="0">
                <a:srgbClr val="000000">
                  <a:alpha val="35000"/>
                </a:srgbClr>
              </a:outerShdw>
            </a:effectLst>
            <a:sp3d prstMaterial="plastic">
              <a:bevelT w="127000" h="25400" prst="relaxedInset"/>
            </a:sp3d>
          </p:spPr>
        </p:sp>
        <p:sp>
          <p:nvSpPr>
            <p:cNvPr id="63" name="Rounded Rectangle 4"/>
            <p:cNvSpPr/>
            <p:nvPr/>
          </p:nvSpPr>
          <p:spPr>
            <a:xfrm>
              <a:off x="428280" y="431082"/>
              <a:ext cx="1498785" cy="529855"/>
            </a:xfrm>
            <a:prstGeom prst="rect">
              <a:avLst/>
            </a:prstGeom>
            <a:noFill/>
            <a:ln>
              <a:noFill/>
            </a:ln>
            <a:effectLst/>
            <a:sp3d/>
          </p:spPr>
          <p:txBody>
            <a:bodyPr spcFirstLastPara="0" vert="horz" wrap="square" lIns="113792" tIns="113792" rIns="113792" bIns="60960" numCol="1" spcCol="1270" anchor="ctr" anchorCtr="0">
              <a:noAutofit/>
            </a:bodyPr>
            <a:lstStyle/>
            <a:p>
              <a:pPr marL="0" marR="0" lvl="0" indent="0" algn="ctr" defTabSz="711200" eaLnBrk="1" fontAlgn="auto" latinLnBrk="0" hangingPunct="1">
                <a:lnSpc>
                  <a:spcPct val="90000"/>
                </a:lnSpc>
                <a:spcBef>
                  <a:spcPct val="0"/>
                </a:spcBef>
                <a:spcAft>
                  <a:spcPct val="35000"/>
                </a:spcAft>
                <a:buClrTx/>
                <a:buSzTx/>
                <a:buFontTx/>
                <a:buNone/>
                <a:tabLst/>
                <a:defRPr/>
              </a:pPr>
              <a:r>
                <a:rPr kumimoji="0" lang="en-US" sz="1600" b="1" i="0" u="none" strike="noStrike" kern="1200" cap="none" spc="0" normalizeH="0" baseline="0" noProof="0" dirty="0" smtClean="0">
                  <a:ln>
                    <a:noFill/>
                  </a:ln>
                  <a:solidFill>
                    <a:sysClr val="window" lastClr="FFFFFF"/>
                  </a:solidFill>
                  <a:effectLst/>
                  <a:uLnTx/>
                  <a:uFillTx/>
                  <a:latin typeface="Calibri"/>
                  <a:ea typeface="+mn-ea"/>
                  <a:cs typeface="+mn-cs"/>
                </a:rPr>
                <a:t>BDs</a:t>
              </a:r>
              <a:r>
                <a:rPr kumimoji="0" lang="en-US" sz="1600" b="1" i="0" u="none" strike="noStrike" kern="1200" cap="none" spc="0" normalizeH="0" noProof="0" dirty="0" smtClean="0">
                  <a:ln>
                    <a:noFill/>
                  </a:ln>
                  <a:solidFill>
                    <a:sysClr val="window" lastClr="FFFFFF"/>
                  </a:solidFill>
                  <a:effectLst/>
                  <a:uLnTx/>
                  <a:uFillTx/>
                  <a:latin typeface="Calibri"/>
                  <a:ea typeface="+mn-ea"/>
                  <a:cs typeface="+mn-cs"/>
                </a:rPr>
                <a:t> and NVs are created</a:t>
              </a:r>
              <a:endParaRPr kumimoji="0" lang="en-US" sz="1600" b="1" i="0" u="none" strike="noStrike" kern="1200" cap="none" spc="0" normalizeH="0" baseline="0" noProof="0" dirty="0">
                <a:ln>
                  <a:noFill/>
                </a:ln>
                <a:solidFill>
                  <a:sysClr val="window" lastClr="FFFFFF"/>
                </a:solidFill>
                <a:effectLst/>
                <a:uLnTx/>
                <a:uFillTx/>
                <a:latin typeface="Calibri"/>
                <a:ea typeface="+mn-ea"/>
                <a:cs typeface="+mn-cs"/>
              </a:endParaRPr>
            </a:p>
          </p:txBody>
        </p:sp>
      </p:grpSp>
      <p:grpSp>
        <p:nvGrpSpPr>
          <p:cNvPr id="24" name="Group 23"/>
          <p:cNvGrpSpPr/>
          <p:nvPr/>
        </p:nvGrpSpPr>
        <p:grpSpPr>
          <a:xfrm>
            <a:off x="2902030" y="4263556"/>
            <a:ext cx="1541867" cy="794783"/>
            <a:chOff x="-1491783" y="298619"/>
            <a:chExt cx="1524686" cy="794783"/>
          </a:xfrm>
          <a:scene3d>
            <a:camera prst="orthographicFront"/>
            <a:lightRig rig="threePt" dir="t">
              <a:rot lat="0" lon="0" rev="7500000"/>
            </a:lightRig>
          </a:scene3d>
        </p:grpSpPr>
        <p:sp>
          <p:nvSpPr>
            <p:cNvPr id="25" name="Rounded Rectangle 24"/>
            <p:cNvSpPr/>
            <p:nvPr/>
          </p:nvSpPr>
          <p:spPr>
            <a:xfrm>
              <a:off x="-1465882" y="298619"/>
              <a:ext cx="1498785" cy="794783"/>
            </a:xfrm>
            <a:prstGeom prst="roundRect">
              <a:avLst>
                <a:gd name="adj" fmla="val 10000"/>
              </a:avLst>
            </a:prstGeom>
            <a:gradFill rotWithShape="1">
              <a:gsLst>
                <a:gs pos="0">
                  <a:srgbClr val="4F81BD">
                    <a:hueOff val="0"/>
                    <a:satOff val="0"/>
                    <a:lumOff val="0"/>
                    <a:alphaOff val="0"/>
                    <a:shade val="51000"/>
                    <a:satMod val="130000"/>
                  </a:srgbClr>
                </a:gs>
                <a:gs pos="80000">
                  <a:srgbClr val="4F81BD">
                    <a:hueOff val="0"/>
                    <a:satOff val="0"/>
                    <a:lumOff val="0"/>
                    <a:alphaOff val="0"/>
                    <a:shade val="93000"/>
                    <a:satMod val="130000"/>
                  </a:srgbClr>
                </a:gs>
                <a:gs pos="100000">
                  <a:srgbClr val="4F81BD">
                    <a:hueOff val="0"/>
                    <a:satOff val="0"/>
                    <a:lumOff val="0"/>
                    <a:alphaOff val="0"/>
                    <a:shade val="94000"/>
                    <a:satMod val="135000"/>
                  </a:srgbClr>
                </a:gs>
              </a:gsLst>
              <a:lin ang="16200000" scaled="0"/>
            </a:gradFill>
            <a:ln>
              <a:noFill/>
            </a:ln>
            <a:effectLst>
              <a:outerShdw blurRad="40000" dist="23000" dir="5400000" rotWithShape="0">
                <a:srgbClr val="000000">
                  <a:alpha val="35000"/>
                </a:srgbClr>
              </a:outerShdw>
            </a:effectLst>
            <a:sp3d prstMaterial="plastic">
              <a:bevelT w="127000" h="25400" prst="relaxedInset"/>
            </a:sp3d>
          </p:spPr>
        </p:sp>
        <p:sp>
          <p:nvSpPr>
            <p:cNvPr id="26" name="Rounded Rectangle 4"/>
            <p:cNvSpPr/>
            <p:nvPr/>
          </p:nvSpPr>
          <p:spPr>
            <a:xfrm>
              <a:off x="-1491783" y="403640"/>
              <a:ext cx="1498785" cy="529855"/>
            </a:xfrm>
            <a:prstGeom prst="rect">
              <a:avLst/>
            </a:prstGeom>
            <a:noFill/>
            <a:ln>
              <a:noFill/>
            </a:ln>
            <a:effectLst/>
            <a:sp3d/>
          </p:spPr>
          <p:txBody>
            <a:bodyPr spcFirstLastPara="0" vert="horz" wrap="square" lIns="113792" tIns="113792" rIns="113792" bIns="60960" numCol="1" spcCol="1270" anchor="ctr" anchorCtr="0">
              <a:noAutofit/>
            </a:bodyPr>
            <a:lstStyle/>
            <a:p>
              <a:pPr marL="0" marR="0" lvl="0" indent="0" algn="ctr" defTabSz="711200" eaLnBrk="1" fontAlgn="auto" latinLnBrk="0" hangingPunct="1">
                <a:lnSpc>
                  <a:spcPct val="90000"/>
                </a:lnSpc>
                <a:spcBef>
                  <a:spcPct val="0"/>
                </a:spcBef>
                <a:spcAft>
                  <a:spcPct val="35000"/>
                </a:spcAft>
                <a:buClrTx/>
                <a:buSzTx/>
                <a:buFontTx/>
                <a:buNone/>
                <a:tabLst/>
                <a:defRPr/>
              </a:pPr>
              <a:r>
                <a:rPr kumimoji="0" lang="en-US" sz="1600" b="1" i="0" u="none" strike="noStrike" kern="1200" cap="none" spc="0" normalizeH="0" baseline="0" noProof="0" dirty="0" smtClean="0">
                  <a:ln>
                    <a:noFill/>
                  </a:ln>
                  <a:solidFill>
                    <a:sysClr val="window" lastClr="FFFFFF"/>
                  </a:solidFill>
                  <a:effectLst/>
                  <a:uLnTx/>
                  <a:uFillTx/>
                  <a:latin typeface="Calibri"/>
                  <a:ea typeface="+mn-ea"/>
                  <a:cs typeface="+mn-cs"/>
                </a:rPr>
                <a:t>Credit Application</a:t>
              </a:r>
              <a:endParaRPr kumimoji="0" lang="en-US" sz="900" b="1" i="0" u="none" strike="noStrike" kern="1200" cap="none" spc="0" normalizeH="0" baseline="0" noProof="0" dirty="0">
                <a:ln>
                  <a:noFill/>
                </a:ln>
                <a:solidFill>
                  <a:sysClr val="window" lastClr="FFFFFF"/>
                </a:solidFill>
                <a:effectLst/>
                <a:uLnTx/>
                <a:uFillTx/>
                <a:latin typeface="Calibri"/>
                <a:ea typeface="+mn-ea"/>
                <a:cs typeface="+mn-cs"/>
              </a:endParaRPr>
            </a:p>
          </p:txBody>
        </p:sp>
      </p:grpSp>
      <p:grpSp>
        <p:nvGrpSpPr>
          <p:cNvPr id="27" name="Group 26"/>
          <p:cNvGrpSpPr/>
          <p:nvPr/>
        </p:nvGrpSpPr>
        <p:grpSpPr>
          <a:xfrm>
            <a:off x="4941371" y="4263556"/>
            <a:ext cx="1541867" cy="794783"/>
            <a:chOff x="-1491783" y="298619"/>
            <a:chExt cx="1524686" cy="794783"/>
          </a:xfrm>
          <a:scene3d>
            <a:camera prst="orthographicFront"/>
            <a:lightRig rig="threePt" dir="t">
              <a:rot lat="0" lon="0" rev="7500000"/>
            </a:lightRig>
          </a:scene3d>
        </p:grpSpPr>
        <p:sp>
          <p:nvSpPr>
            <p:cNvPr id="28" name="Rounded Rectangle 27"/>
            <p:cNvSpPr/>
            <p:nvPr/>
          </p:nvSpPr>
          <p:spPr>
            <a:xfrm>
              <a:off x="-1465882" y="298619"/>
              <a:ext cx="1498785" cy="794783"/>
            </a:xfrm>
            <a:prstGeom prst="roundRect">
              <a:avLst>
                <a:gd name="adj" fmla="val 10000"/>
              </a:avLst>
            </a:prstGeom>
            <a:gradFill rotWithShape="1">
              <a:gsLst>
                <a:gs pos="0">
                  <a:srgbClr val="4F81BD">
                    <a:hueOff val="0"/>
                    <a:satOff val="0"/>
                    <a:lumOff val="0"/>
                    <a:alphaOff val="0"/>
                    <a:shade val="51000"/>
                    <a:satMod val="130000"/>
                  </a:srgbClr>
                </a:gs>
                <a:gs pos="80000">
                  <a:srgbClr val="4F81BD">
                    <a:hueOff val="0"/>
                    <a:satOff val="0"/>
                    <a:lumOff val="0"/>
                    <a:alphaOff val="0"/>
                    <a:shade val="93000"/>
                    <a:satMod val="130000"/>
                  </a:srgbClr>
                </a:gs>
                <a:gs pos="100000">
                  <a:srgbClr val="4F81BD">
                    <a:hueOff val="0"/>
                    <a:satOff val="0"/>
                    <a:lumOff val="0"/>
                    <a:alphaOff val="0"/>
                    <a:shade val="94000"/>
                    <a:satMod val="135000"/>
                  </a:srgbClr>
                </a:gs>
              </a:gsLst>
              <a:lin ang="16200000" scaled="0"/>
            </a:gradFill>
            <a:ln>
              <a:noFill/>
            </a:ln>
            <a:effectLst>
              <a:outerShdw blurRad="40000" dist="23000" dir="5400000" rotWithShape="0">
                <a:srgbClr val="000000">
                  <a:alpha val="35000"/>
                </a:srgbClr>
              </a:outerShdw>
            </a:effectLst>
            <a:sp3d prstMaterial="plastic">
              <a:bevelT w="127000" h="25400" prst="relaxedInset"/>
            </a:sp3d>
          </p:spPr>
        </p:sp>
        <p:sp>
          <p:nvSpPr>
            <p:cNvPr id="29" name="Rounded Rectangle 4"/>
            <p:cNvSpPr/>
            <p:nvPr/>
          </p:nvSpPr>
          <p:spPr>
            <a:xfrm>
              <a:off x="-1491783" y="403640"/>
              <a:ext cx="1498785" cy="529855"/>
            </a:xfrm>
            <a:prstGeom prst="rect">
              <a:avLst/>
            </a:prstGeom>
            <a:noFill/>
            <a:ln>
              <a:noFill/>
            </a:ln>
            <a:effectLst/>
            <a:sp3d/>
          </p:spPr>
          <p:txBody>
            <a:bodyPr spcFirstLastPara="0" vert="horz" wrap="square" lIns="113792" tIns="113792" rIns="113792" bIns="60960" numCol="1" spcCol="1270" anchor="ctr" anchorCtr="0">
              <a:noAutofit/>
            </a:bodyPr>
            <a:lstStyle/>
            <a:p>
              <a:pPr marL="0" marR="0" lvl="0" indent="0" algn="ctr" defTabSz="711200" eaLnBrk="1" fontAlgn="auto" latinLnBrk="0" hangingPunct="1">
                <a:lnSpc>
                  <a:spcPct val="90000"/>
                </a:lnSpc>
                <a:spcBef>
                  <a:spcPct val="0"/>
                </a:spcBef>
                <a:spcAft>
                  <a:spcPct val="35000"/>
                </a:spcAft>
                <a:buClrTx/>
                <a:buSzTx/>
                <a:buFontTx/>
                <a:buNone/>
                <a:tabLst/>
                <a:defRPr/>
              </a:pPr>
              <a:r>
                <a:rPr kumimoji="0" lang="en-US" sz="1600" b="1" i="0" u="none" strike="noStrike" kern="1200" cap="none" spc="0" normalizeH="0" baseline="0" noProof="0" dirty="0" smtClean="0">
                  <a:ln>
                    <a:noFill/>
                  </a:ln>
                  <a:solidFill>
                    <a:srgbClr val="FFFF00"/>
                  </a:solidFill>
                  <a:effectLst/>
                  <a:uLnTx/>
                  <a:uFillTx/>
                  <a:latin typeface="Calibri"/>
                  <a:ea typeface="+mn-ea"/>
                  <a:cs typeface="+mn-cs"/>
                </a:rPr>
                <a:t>IPAC</a:t>
              </a:r>
              <a:r>
                <a:rPr kumimoji="0" lang="en-US" sz="1600" b="1" i="0" u="none" strike="noStrike" kern="1200" cap="none" spc="0" normalizeH="0" noProof="0" dirty="0" smtClean="0">
                  <a:ln>
                    <a:noFill/>
                  </a:ln>
                  <a:solidFill>
                    <a:srgbClr val="FFFF00"/>
                  </a:solidFill>
                  <a:effectLst/>
                  <a:uLnTx/>
                  <a:uFillTx/>
                  <a:latin typeface="Calibri"/>
                  <a:ea typeface="+mn-ea"/>
                  <a:cs typeface="+mn-cs"/>
                </a:rPr>
                <a:t> Outbound   </a:t>
              </a:r>
              <a:r>
                <a:rPr lang="en-US" sz="1600" b="1" dirty="0" smtClean="0">
                  <a:solidFill>
                    <a:srgbClr val="FFFF00"/>
                  </a:solidFill>
                  <a:latin typeface="Calibri"/>
                </a:rPr>
                <a:t>(IPAC only)</a:t>
              </a:r>
              <a:endParaRPr kumimoji="0" lang="en-US" sz="900" b="1" i="0" u="none" strike="noStrike" kern="1200" cap="none" spc="0" normalizeH="0" baseline="0" noProof="0" dirty="0">
                <a:ln>
                  <a:noFill/>
                </a:ln>
                <a:solidFill>
                  <a:srgbClr val="FFFF00"/>
                </a:solidFill>
                <a:effectLst/>
                <a:uLnTx/>
                <a:uFillTx/>
                <a:latin typeface="Calibri"/>
              </a:endParaRPr>
            </a:p>
          </p:txBody>
        </p:sp>
      </p:grpSp>
      <p:grpSp>
        <p:nvGrpSpPr>
          <p:cNvPr id="30" name="Group 29"/>
          <p:cNvGrpSpPr/>
          <p:nvPr/>
        </p:nvGrpSpPr>
        <p:grpSpPr>
          <a:xfrm>
            <a:off x="6980712" y="4263556"/>
            <a:ext cx="1541867" cy="794783"/>
            <a:chOff x="-1491783" y="298619"/>
            <a:chExt cx="1524686" cy="794783"/>
          </a:xfrm>
          <a:scene3d>
            <a:camera prst="orthographicFront"/>
            <a:lightRig rig="threePt" dir="t">
              <a:rot lat="0" lon="0" rev="7500000"/>
            </a:lightRig>
          </a:scene3d>
        </p:grpSpPr>
        <p:sp>
          <p:nvSpPr>
            <p:cNvPr id="31" name="Rounded Rectangle 30"/>
            <p:cNvSpPr/>
            <p:nvPr/>
          </p:nvSpPr>
          <p:spPr>
            <a:xfrm>
              <a:off x="-1465882" y="298619"/>
              <a:ext cx="1498785" cy="794783"/>
            </a:xfrm>
            <a:prstGeom prst="roundRect">
              <a:avLst>
                <a:gd name="adj" fmla="val 10000"/>
              </a:avLst>
            </a:prstGeom>
            <a:gradFill rotWithShape="1">
              <a:gsLst>
                <a:gs pos="0">
                  <a:srgbClr val="4F81BD">
                    <a:hueOff val="0"/>
                    <a:satOff val="0"/>
                    <a:lumOff val="0"/>
                    <a:alphaOff val="0"/>
                    <a:shade val="51000"/>
                    <a:satMod val="130000"/>
                  </a:srgbClr>
                </a:gs>
                <a:gs pos="80000">
                  <a:srgbClr val="4F81BD">
                    <a:hueOff val="0"/>
                    <a:satOff val="0"/>
                    <a:lumOff val="0"/>
                    <a:alphaOff val="0"/>
                    <a:shade val="93000"/>
                    <a:satMod val="130000"/>
                  </a:srgbClr>
                </a:gs>
                <a:gs pos="100000">
                  <a:srgbClr val="4F81BD">
                    <a:hueOff val="0"/>
                    <a:satOff val="0"/>
                    <a:lumOff val="0"/>
                    <a:alphaOff val="0"/>
                    <a:shade val="94000"/>
                    <a:satMod val="135000"/>
                  </a:srgbClr>
                </a:gs>
              </a:gsLst>
              <a:lin ang="16200000" scaled="0"/>
            </a:gradFill>
            <a:ln>
              <a:noFill/>
            </a:ln>
            <a:effectLst>
              <a:outerShdw blurRad="40000" dist="23000" dir="5400000" rotWithShape="0">
                <a:srgbClr val="000000">
                  <a:alpha val="35000"/>
                </a:srgbClr>
              </a:outerShdw>
            </a:effectLst>
            <a:sp3d prstMaterial="plastic">
              <a:bevelT w="127000" h="25400" prst="relaxedInset"/>
            </a:sp3d>
          </p:spPr>
        </p:sp>
        <p:sp>
          <p:nvSpPr>
            <p:cNvPr id="32" name="Rounded Rectangle 4"/>
            <p:cNvSpPr/>
            <p:nvPr/>
          </p:nvSpPr>
          <p:spPr>
            <a:xfrm>
              <a:off x="-1491783" y="554378"/>
              <a:ext cx="1498785" cy="447675"/>
            </a:xfrm>
            <a:prstGeom prst="rect">
              <a:avLst/>
            </a:prstGeom>
            <a:noFill/>
            <a:ln>
              <a:noFill/>
            </a:ln>
            <a:effectLst/>
            <a:sp3d/>
          </p:spPr>
          <p:txBody>
            <a:bodyPr spcFirstLastPara="0" vert="horz" wrap="square" lIns="113792" tIns="113792" rIns="113792" bIns="60960" numCol="1" spcCol="1270" anchor="ctr" anchorCtr="0">
              <a:noAutofit/>
            </a:bodyPr>
            <a:lstStyle/>
            <a:p>
              <a:pPr marL="0" marR="0" lvl="0" indent="0" algn="ctr" defTabSz="711200" eaLnBrk="1" fontAlgn="auto" latinLnBrk="0" hangingPunct="1">
                <a:lnSpc>
                  <a:spcPct val="90000"/>
                </a:lnSpc>
                <a:spcBef>
                  <a:spcPct val="0"/>
                </a:spcBef>
                <a:spcAft>
                  <a:spcPct val="35000"/>
                </a:spcAft>
                <a:buClrTx/>
                <a:buSzTx/>
                <a:buFontTx/>
                <a:buNone/>
                <a:tabLst/>
                <a:defRPr/>
              </a:pPr>
              <a:r>
                <a:rPr kumimoji="0" lang="en-US" sz="1600" b="1" i="0" u="none" strike="noStrike" kern="1200" cap="none" spc="0" normalizeH="0" baseline="0" noProof="0" dirty="0" smtClean="0">
                  <a:ln>
                    <a:noFill/>
                  </a:ln>
                  <a:solidFill>
                    <a:sysClr val="window" lastClr="FFFFFF"/>
                  </a:solidFill>
                  <a:effectLst/>
                  <a:uLnTx/>
                  <a:uFillTx/>
                  <a:latin typeface="Calibri"/>
                  <a:ea typeface="+mn-ea"/>
                  <a:cs typeface="+mn-cs"/>
                </a:rPr>
                <a:t>Bill</a:t>
              </a:r>
              <a:r>
                <a:rPr kumimoji="0" lang="en-US" sz="1600" b="1" i="0" u="none" strike="noStrike" kern="1200" cap="none" spc="0" normalizeH="0" noProof="0" dirty="0" smtClean="0">
                  <a:ln>
                    <a:noFill/>
                  </a:ln>
                  <a:solidFill>
                    <a:sysClr val="window" lastClr="FFFFFF"/>
                  </a:solidFill>
                  <a:effectLst/>
                  <a:uLnTx/>
                  <a:uFillTx/>
                  <a:latin typeface="Calibri"/>
                  <a:ea typeface="+mn-ea"/>
                  <a:cs typeface="+mn-cs"/>
                </a:rPr>
                <a:t> Generation</a:t>
              </a:r>
              <a:endParaRPr kumimoji="0" lang="en-US" sz="1600" b="1" i="0" u="none" strike="noStrike" kern="1200" cap="none" spc="0" normalizeH="0" baseline="0" noProof="0" dirty="0" smtClean="0">
                <a:ln>
                  <a:noFill/>
                </a:ln>
                <a:solidFill>
                  <a:sysClr val="window" lastClr="FFFFFF"/>
                </a:solidFill>
                <a:effectLst/>
                <a:uLnTx/>
                <a:uFillTx/>
                <a:latin typeface="Calibri"/>
                <a:ea typeface="+mn-ea"/>
                <a:cs typeface="+mn-cs"/>
              </a:endParaRPr>
            </a:p>
            <a:p>
              <a:pPr marL="0" marR="0" lvl="0" indent="0" algn="ctr" defTabSz="711200" eaLnBrk="1" fontAlgn="auto" latinLnBrk="0" hangingPunct="1">
                <a:lnSpc>
                  <a:spcPct val="90000"/>
                </a:lnSpc>
                <a:spcBef>
                  <a:spcPct val="0"/>
                </a:spcBef>
                <a:spcAft>
                  <a:spcPct val="35000"/>
                </a:spcAft>
                <a:buClrTx/>
                <a:buSzTx/>
                <a:buFontTx/>
                <a:buNone/>
                <a:tabLst/>
                <a:defRPr/>
              </a:pPr>
              <a:endParaRPr kumimoji="0" lang="en-US" sz="900" b="1" i="0" u="none" strike="noStrike" kern="1200" cap="none" spc="0" normalizeH="0" baseline="0" noProof="0" dirty="0">
                <a:ln>
                  <a:noFill/>
                </a:ln>
                <a:solidFill>
                  <a:sysClr val="window" lastClr="FFFFFF"/>
                </a:solidFill>
                <a:effectLst/>
                <a:uLnTx/>
                <a:uFillTx/>
                <a:latin typeface="Calibri"/>
                <a:ea typeface="+mn-ea"/>
                <a:cs typeface="+mn-cs"/>
              </a:endParaRPr>
            </a:p>
          </p:txBody>
        </p:sp>
      </p:grpSp>
      <p:sp>
        <p:nvSpPr>
          <p:cNvPr id="33" name="Right Arrow 32"/>
          <p:cNvSpPr/>
          <p:nvPr/>
        </p:nvSpPr>
        <p:spPr bwMode="auto">
          <a:xfrm>
            <a:off x="6587011" y="2671971"/>
            <a:ext cx="261257" cy="213756"/>
          </a:xfrm>
          <a:prstGeom prst="rightArrow">
            <a:avLst/>
          </a:prstGeom>
          <a:solidFill>
            <a:schemeClr val="tx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grpSp>
        <p:nvGrpSpPr>
          <p:cNvPr id="36" name="Group 35"/>
          <p:cNvGrpSpPr/>
          <p:nvPr/>
        </p:nvGrpSpPr>
        <p:grpSpPr>
          <a:xfrm>
            <a:off x="739373" y="1877188"/>
            <a:ext cx="1627853" cy="794783"/>
            <a:chOff x="-1491783" y="298619"/>
            <a:chExt cx="1524686" cy="794783"/>
          </a:xfrm>
          <a:scene3d>
            <a:camera prst="orthographicFront"/>
            <a:lightRig rig="threePt" dir="t">
              <a:rot lat="0" lon="0" rev="7500000"/>
            </a:lightRig>
          </a:scene3d>
        </p:grpSpPr>
        <p:sp>
          <p:nvSpPr>
            <p:cNvPr id="37" name="Rounded Rectangle 36"/>
            <p:cNvSpPr/>
            <p:nvPr/>
          </p:nvSpPr>
          <p:spPr>
            <a:xfrm>
              <a:off x="-1465882" y="298619"/>
              <a:ext cx="1498785" cy="794783"/>
            </a:xfrm>
            <a:prstGeom prst="roundRect">
              <a:avLst>
                <a:gd name="adj" fmla="val 10000"/>
              </a:avLst>
            </a:prstGeom>
            <a:solidFill>
              <a:schemeClr val="bg1">
                <a:lumMod val="75000"/>
              </a:schemeClr>
            </a:solidFill>
            <a:ln>
              <a:noFill/>
            </a:ln>
            <a:effectLst>
              <a:outerShdw blurRad="40000" dist="23000" dir="5400000" rotWithShape="0">
                <a:srgbClr val="000000">
                  <a:alpha val="35000"/>
                </a:srgbClr>
              </a:outerShdw>
            </a:effectLst>
            <a:sp3d prstMaterial="plastic">
              <a:bevelT w="127000" h="25400" prst="relaxedInset"/>
            </a:sp3d>
          </p:spPr>
        </p:sp>
        <p:sp>
          <p:nvSpPr>
            <p:cNvPr id="42" name="Rounded Rectangle 4"/>
            <p:cNvSpPr/>
            <p:nvPr/>
          </p:nvSpPr>
          <p:spPr>
            <a:xfrm>
              <a:off x="-1491783" y="403640"/>
              <a:ext cx="1498785" cy="529855"/>
            </a:xfrm>
            <a:prstGeom prst="rect">
              <a:avLst/>
            </a:prstGeom>
            <a:noFill/>
            <a:ln>
              <a:noFill/>
            </a:ln>
            <a:effectLst/>
            <a:sp3d/>
          </p:spPr>
          <p:txBody>
            <a:bodyPr spcFirstLastPara="0" vert="horz" wrap="square" lIns="113792" tIns="113792" rIns="113792" bIns="60960" numCol="1" spcCol="1270" anchor="ctr" anchorCtr="0">
              <a:noAutofit/>
            </a:bodyPr>
            <a:lstStyle/>
            <a:p>
              <a:pPr marL="0" marR="0" lvl="0" indent="0" algn="ctr" defTabSz="711200" eaLnBrk="1" fontAlgn="auto" latinLnBrk="0" hangingPunct="1">
                <a:lnSpc>
                  <a:spcPct val="90000"/>
                </a:lnSpc>
                <a:spcBef>
                  <a:spcPct val="0"/>
                </a:spcBef>
                <a:spcAft>
                  <a:spcPct val="35000"/>
                </a:spcAft>
                <a:buClrTx/>
                <a:buSzTx/>
                <a:buFontTx/>
                <a:buNone/>
                <a:tabLst/>
                <a:defRPr/>
              </a:pPr>
              <a:r>
                <a:rPr kumimoji="0" lang="en-US" sz="1600" b="1" i="0" u="none" strike="noStrike" kern="1200" cap="none" spc="0" normalizeH="0" baseline="0" noProof="0" dirty="0" smtClean="0">
                  <a:ln>
                    <a:noFill/>
                  </a:ln>
                  <a:solidFill>
                    <a:sysClr val="window" lastClr="FFFFFF"/>
                  </a:solidFill>
                  <a:effectLst/>
                  <a:uLnTx/>
                  <a:uFillTx/>
                  <a:latin typeface="Calibri"/>
                  <a:ea typeface="+mn-ea"/>
                  <a:cs typeface="+mn-cs"/>
                </a:rPr>
                <a:t>DBR Import</a:t>
              </a:r>
              <a:endParaRPr kumimoji="0" lang="en-US" sz="900" b="1" i="0" u="none" strike="noStrike" kern="1200" cap="none" spc="0" normalizeH="0" baseline="0" noProof="0" dirty="0">
                <a:ln>
                  <a:noFill/>
                </a:ln>
                <a:solidFill>
                  <a:sysClr val="window" lastClr="FFFFFF"/>
                </a:solidFill>
                <a:effectLst/>
                <a:uLnTx/>
                <a:uFillTx/>
                <a:latin typeface="Calibri"/>
                <a:ea typeface="+mn-ea"/>
                <a:cs typeface="+mn-cs"/>
              </a:endParaRPr>
            </a:p>
          </p:txBody>
        </p:sp>
      </p:grpSp>
      <p:grpSp>
        <p:nvGrpSpPr>
          <p:cNvPr id="49" name="Group 48"/>
          <p:cNvGrpSpPr/>
          <p:nvPr/>
        </p:nvGrpSpPr>
        <p:grpSpPr>
          <a:xfrm>
            <a:off x="753200" y="2967716"/>
            <a:ext cx="1600199" cy="794783"/>
            <a:chOff x="-3516185" y="109110"/>
            <a:chExt cx="1498785" cy="794783"/>
          </a:xfrm>
          <a:scene3d>
            <a:camera prst="orthographicFront"/>
            <a:lightRig rig="threePt" dir="t">
              <a:rot lat="0" lon="0" rev="7500000"/>
            </a:lightRig>
          </a:scene3d>
        </p:grpSpPr>
        <p:sp>
          <p:nvSpPr>
            <p:cNvPr id="50" name="Rounded Rectangle 49"/>
            <p:cNvSpPr/>
            <p:nvPr/>
          </p:nvSpPr>
          <p:spPr>
            <a:xfrm>
              <a:off x="-3516185" y="109110"/>
              <a:ext cx="1498785" cy="794783"/>
            </a:xfrm>
            <a:prstGeom prst="roundRect">
              <a:avLst>
                <a:gd name="adj" fmla="val 10000"/>
              </a:avLst>
            </a:prstGeom>
            <a:solidFill>
              <a:schemeClr val="bg1">
                <a:lumMod val="75000"/>
              </a:schemeClr>
            </a:solidFill>
            <a:ln>
              <a:noFill/>
            </a:ln>
            <a:effectLst>
              <a:outerShdw blurRad="40000" dist="23000" dir="5400000" rotWithShape="0">
                <a:srgbClr val="000000">
                  <a:alpha val="35000"/>
                </a:srgbClr>
              </a:outerShdw>
            </a:effectLst>
            <a:sp3d prstMaterial="plastic">
              <a:bevelT w="127000" h="25400" prst="relaxedInset"/>
            </a:sp3d>
          </p:spPr>
        </p:sp>
        <p:sp>
          <p:nvSpPr>
            <p:cNvPr id="51" name="Rounded Rectangle 4"/>
            <p:cNvSpPr/>
            <p:nvPr/>
          </p:nvSpPr>
          <p:spPr>
            <a:xfrm>
              <a:off x="-3516185" y="241573"/>
              <a:ext cx="1498785" cy="529855"/>
            </a:xfrm>
            <a:prstGeom prst="rect">
              <a:avLst/>
            </a:prstGeom>
            <a:noFill/>
            <a:ln>
              <a:noFill/>
            </a:ln>
            <a:effectLst/>
            <a:sp3d/>
          </p:spPr>
          <p:txBody>
            <a:bodyPr spcFirstLastPara="0" vert="horz" wrap="square" lIns="113792" tIns="113792" rIns="113792" bIns="60960" numCol="1" spcCol="1270" anchor="ctr" anchorCtr="0">
              <a:noAutofit/>
            </a:bodyPr>
            <a:lstStyle/>
            <a:p>
              <a:pPr marL="0" marR="0" lvl="0" indent="0" algn="ctr" defTabSz="711200" eaLnBrk="1" fontAlgn="auto" latinLnBrk="0" hangingPunct="1">
                <a:lnSpc>
                  <a:spcPct val="90000"/>
                </a:lnSpc>
                <a:spcBef>
                  <a:spcPct val="0"/>
                </a:spcBef>
                <a:spcAft>
                  <a:spcPct val="35000"/>
                </a:spcAft>
                <a:buClrTx/>
                <a:buSzTx/>
                <a:buFontTx/>
                <a:buNone/>
                <a:tabLst/>
                <a:defRPr/>
              </a:pPr>
              <a:r>
                <a:rPr kumimoji="0" lang="en-US" sz="1600" b="1" i="0" u="none" strike="noStrike" kern="1200" cap="none" spc="0" normalizeH="0" baseline="0" noProof="0" dirty="0" smtClean="0">
                  <a:ln>
                    <a:noFill/>
                  </a:ln>
                  <a:solidFill>
                    <a:sysClr val="window" lastClr="FFFFFF"/>
                  </a:solidFill>
                  <a:effectLst/>
                  <a:uLnTx/>
                  <a:uFillTx/>
                  <a:latin typeface="Calibri"/>
                  <a:ea typeface="+mn-ea"/>
                  <a:cs typeface="+mn-cs"/>
                </a:rPr>
                <a:t>Manually Add or Edit DBR</a:t>
              </a:r>
              <a:endParaRPr kumimoji="0" lang="en-US" sz="900" b="1" i="0" u="none" strike="noStrike" kern="1200" cap="none" spc="0" normalizeH="0" baseline="0" noProof="0" dirty="0">
                <a:ln>
                  <a:noFill/>
                </a:ln>
                <a:solidFill>
                  <a:sysClr val="window" lastClr="FFFFFF"/>
                </a:solidFill>
                <a:effectLst/>
                <a:uLnTx/>
                <a:uFillTx/>
                <a:latin typeface="Calibri"/>
                <a:ea typeface="+mn-ea"/>
                <a:cs typeface="+mn-cs"/>
              </a:endParaRPr>
            </a:p>
          </p:txBody>
        </p:sp>
      </p:grpSp>
      <p:sp>
        <p:nvSpPr>
          <p:cNvPr id="55" name="Right Arrow 54"/>
          <p:cNvSpPr/>
          <p:nvPr/>
        </p:nvSpPr>
        <p:spPr bwMode="auto">
          <a:xfrm>
            <a:off x="4562005" y="4554069"/>
            <a:ext cx="261257" cy="213756"/>
          </a:xfrm>
          <a:prstGeom prst="rightArrow">
            <a:avLst/>
          </a:prstGeom>
          <a:solidFill>
            <a:schemeClr val="tx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56" name="Right Arrow 55"/>
          <p:cNvSpPr/>
          <p:nvPr/>
        </p:nvSpPr>
        <p:spPr bwMode="auto">
          <a:xfrm>
            <a:off x="6601347" y="4554069"/>
            <a:ext cx="261257" cy="213756"/>
          </a:xfrm>
          <a:prstGeom prst="rightArrow">
            <a:avLst/>
          </a:prstGeom>
          <a:solidFill>
            <a:schemeClr val="tx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cxnSp>
        <p:nvCxnSpPr>
          <p:cNvPr id="8" name="Elbow Connector 7"/>
          <p:cNvCxnSpPr>
            <a:stCxn id="63" idx="3"/>
            <a:endCxn id="25" idx="1"/>
          </p:cNvCxnSpPr>
          <p:nvPr/>
        </p:nvCxnSpPr>
        <p:spPr bwMode="auto">
          <a:xfrm flipH="1">
            <a:off x="2928223" y="2761165"/>
            <a:ext cx="5623523" cy="1899783"/>
          </a:xfrm>
          <a:prstGeom prst="bentConnector5">
            <a:avLst>
              <a:gd name="adj1" fmla="val -4065"/>
              <a:gd name="adj2" fmla="val 46514"/>
              <a:gd name="adj3" fmla="val 104065"/>
            </a:avLst>
          </a:prstGeom>
          <a:solidFill>
            <a:srgbClr val="ED171F"/>
          </a:solidFill>
          <a:ln w="38100" cap="flat" cmpd="sng" algn="ctr">
            <a:solidFill>
              <a:schemeClr val="tx1"/>
            </a:solidFill>
            <a:prstDash val="solid"/>
            <a:round/>
            <a:headEnd type="none" w="med" len="med"/>
            <a:tailEnd type="arrow"/>
          </a:ln>
          <a:effectLst/>
        </p:spPr>
      </p:cxnSp>
      <p:sp>
        <p:nvSpPr>
          <p:cNvPr id="11" name="Rectangle 10"/>
          <p:cNvSpPr/>
          <p:nvPr/>
        </p:nvSpPr>
        <p:spPr bwMode="auto">
          <a:xfrm>
            <a:off x="2508330" y="3990975"/>
            <a:ext cx="6349920" cy="1371600"/>
          </a:xfrm>
          <a:prstGeom prst="rect">
            <a:avLst/>
          </a:prstGeom>
          <a:noFill/>
          <a:ln w="38100" cap="flat" cmpd="sng" algn="ctr">
            <a:solidFill>
              <a:srgbClr val="FFFF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35" name="Footer Placeholder 3"/>
          <p:cNvSpPr>
            <a:spLocks noGrp="1"/>
          </p:cNvSpPr>
          <p:nvPr>
            <p:ph type="ftr" sz="quarter" idx="10"/>
          </p:nvPr>
        </p:nvSpPr>
        <p:spPr>
          <a:xfrm>
            <a:off x="457200" y="6553200"/>
            <a:ext cx="7010400" cy="304800"/>
          </a:xfrm>
        </p:spPr>
        <p:txBody>
          <a:bodyPr/>
          <a:lstStyle/>
          <a:p>
            <a:pPr>
              <a:defRPr/>
            </a:pPr>
            <a:r>
              <a:rPr lang="en-US" dirty="0" smtClean="0"/>
              <a:t>CGI Federal Proprietary and Confidential</a:t>
            </a:r>
            <a:endParaRPr lang="en-US" dirty="0"/>
          </a:p>
        </p:txBody>
      </p:sp>
    </p:spTree>
    <p:extLst>
      <p:ext uri="{BB962C8B-B14F-4D97-AF65-F5344CB8AC3E}">
        <p14:creationId xmlns:p14="http://schemas.microsoft.com/office/powerpoint/2010/main" val="2455806041"/>
      </p:ext>
    </p:extLst>
  </p:cSld>
  <p:clrMapOvr>
    <a:masterClrMapping/>
  </p:clrMapOvr>
  <p:timing>
    <p:tnLst>
      <p:par>
        <p:cT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Standard Non-IPAC Billed Receivables</a:t>
            </a:r>
            <a:endParaRPr lang="en-US" dirty="0"/>
          </a:p>
        </p:txBody>
      </p:sp>
      <p:sp>
        <p:nvSpPr>
          <p:cNvPr id="3" name="Content Placeholder 2"/>
          <p:cNvSpPr>
            <a:spLocks noGrp="1"/>
          </p:cNvSpPr>
          <p:nvPr>
            <p:ph idx="1"/>
          </p:nvPr>
        </p:nvSpPr>
        <p:spPr>
          <a:xfrm>
            <a:off x="712788" y="1162050"/>
            <a:ext cx="8229600" cy="4972050"/>
          </a:xfrm>
        </p:spPr>
        <p:txBody>
          <a:bodyPr/>
          <a:lstStyle/>
          <a:p>
            <a:pPr>
              <a:spcAft>
                <a:spcPts val="600"/>
              </a:spcAft>
            </a:pPr>
            <a:r>
              <a:rPr lang="en-US" sz="2000" dirty="0" smtClean="0"/>
              <a:t>Standard </a:t>
            </a:r>
            <a:r>
              <a:rPr lang="en-US" sz="2000" u="sng" dirty="0" smtClean="0"/>
              <a:t>Non-IPAC unbilled </a:t>
            </a:r>
            <a:r>
              <a:rPr lang="en-US" sz="2000" u="sng" dirty="0"/>
              <a:t>r</a:t>
            </a:r>
            <a:r>
              <a:rPr lang="en-US" sz="2000" u="sng" dirty="0" smtClean="0"/>
              <a:t>eceivables</a:t>
            </a:r>
            <a:r>
              <a:rPr lang="en-US" sz="2000" dirty="0" smtClean="0"/>
              <a:t> go through the following to become a billed Receivable:</a:t>
            </a:r>
          </a:p>
          <a:p>
            <a:pPr lvl="1">
              <a:spcAft>
                <a:spcPts val="600"/>
              </a:spcAft>
            </a:pPr>
            <a:r>
              <a:rPr lang="en-US" sz="2000" dirty="0" smtClean="0"/>
              <a:t>Automated Credit Application</a:t>
            </a:r>
          </a:p>
          <a:p>
            <a:pPr lvl="1">
              <a:spcAft>
                <a:spcPts val="600"/>
              </a:spcAft>
            </a:pPr>
            <a:r>
              <a:rPr lang="en-US" sz="2000" dirty="0" smtClean="0"/>
              <a:t>ARBILLGEN</a:t>
            </a:r>
          </a:p>
          <a:p>
            <a:pPr lvl="1"/>
            <a:endParaRPr lang="en-US" sz="2000" dirty="0" smtClean="0"/>
          </a:p>
          <a:p>
            <a:endParaRPr lang="en-US" sz="2000" dirty="0"/>
          </a:p>
        </p:txBody>
      </p:sp>
      <p:sp>
        <p:nvSpPr>
          <p:cNvPr id="4" name="Footer Placeholder 3"/>
          <p:cNvSpPr>
            <a:spLocks noGrp="1"/>
          </p:cNvSpPr>
          <p:nvPr>
            <p:ph type="ftr" sz="quarter" idx="10"/>
          </p:nvPr>
        </p:nvSpPr>
        <p:spPr/>
        <p:txBody>
          <a:bodyPr/>
          <a:lstStyle/>
          <a:p>
            <a:pPr>
              <a:defRPr/>
            </a:pPr>
            <a:r>
              <a:rPr lang="en-US" dirty="0" smtClean="0"/>
              <a:t>CGI Federal Proprietary and Confidential</a:t>
            </a:r>
            <a:endParaRPr lang="en-US" dirty="0"/>
          </a:p>
        </p:txBody>
      </p:sp>
      <p:sp>
        <p:nvSpPr>
          <p:cNvPr id="5" name="Slide Number Placeholder 4"/>
          <p:cNvSpPr>
            <a:spLocks noGrp="1"/>
          </p:cNvSpPr>
          <p:nvPr>
            <p:ph type="sldNum" sz="quarter" idx="11"/>
          </p:nvPr>
        </p:nvSpPr>
        <p:spPr/>
        <p:txBody>
          <a:bodyPr/>
          <a:lstStyle/>
          <a:p>
            <a:pPr>
              <a:defRPr/>
            </a:pPr>
            <a:fld id="{5842F1FC-5FDD-41D6-BAD6-160FC7BE3BC4}" type="slidenum">
              <a:rPr lang="en-US" smtClean="0"/>
              <a:pPr>
                <a:defRPr/>
              </a:pPr>
              <a:t>227</a:t>
            </a:fld>
            <a:endParaRPr lang="en-US" dirty="0"/>
          </a:p>
        </p:txBody>
      </p:sp>
      <p:sp>
        <p:nvSpPr>
          <p:cNvPr id="6" name="Right Arrow 5"/>
          <p:cNvSpPr/>
          <p:nvPr/>
        </p:nvSpPr>
        <p:spPr bwMode="auto">
          <a:xfrm>
            <a:off x="2508330" y="3700671"/>
            <a:ext cx="261257" cy="213756"/>
          </a:xfrm>
          <a:prstGeom prst="rightArrow">
            <a:avLst/>
          </a:prstGeom>
          <a:solidFill>
            <a:schemeClr val="tx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7" name="Right Arrow 6"/>
          <p:cNvSpPr/>
          <p:nvPr/>
        </p:nvSpPr>
        <p:spPr bwMode="auto">
          <a:xfrm>
            <a:off x="4577331" y="3700671"/>
            <a:ext cx="261257" cy="213756"/>
          </a:xfrm>
          <a:prstGeom prst="rightArrow">
            <a:avLst/>
          </a:prstGeom>
          <a:solidFill>
            <a:schemeClr val="tx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grpSp>
        <p:nvGrpSpPr>
          <p:cNvPr id="8" name="Group 7"/>
          <p:cNvGrpSpPr/>
          <p:nvPr/>
        </p:nvGrpSpPr>
        <p:grpSpPr>
          <a:xfrm>
            <a:off x="2872865" y="3410158"/>
            <a:ext cx="1601188" cy="794783"/>
            <a:chOff x="-1247084" y="-548205"/>
            <a:chExt cx="1499711" cy="794783"/>
          </a:xfrm>
          <a:scene3d>
            <a:camera prst="orthographicFront"/>
            <a:lightRig rig="threePt" dir="t">
              <a:rot lat="0" lon="0" rev="7500000"/>
            </a:lightRig>
          </a:scene3d>
        </p:grpSpPr>
        <p:sp>
          <p:nvSpPr>
            <p:cNvPr id="9" name="Rounded Rectangle 8"/>
            <p:cNvSpPr/>
            <p:nvPr/>
          </p:nvSpPr>
          <p:spPr>
            <a:xfrm>
              <a:off x="-1247084" y="-548205"/>
              <a:ext cx="1498785" cy="794783"/>
            </a:xfrm>
            <a:prstGeom prst="roundRect">
              <a:avLst>
                <a:gd name="adj" fmla="val 10000"/>
              </a:avLst>
            </a:prstGeom>
            <a:solidFill>
              <a:schemeClr val="bg1">
                <a:lumMod val="75000"/>
              </a:schemeClr>
            </a:solidFill>
            <a:ln>
              <a:noFill/>
            </a:ln>
            <a:effectLst>
              <a:outerShdw blurRad="40000" dist="23000" dir="5400000" rotWithShape="0">
                <a:srgbClr val="000000">
                  <a:alpha val="35000"/>
                </a:srgbClr>
              </a:outerShdw>
            </a:effectLst>
            <a:sp3d prstMaterial="plastic">
              <a:bevelT w="127000" h="25400" prst="relaxedInset"/>
            </a:sp3d>
          </p:spPr>
        </p:sp>
        <p:sp>
          <p:nvSpPr>
            <p:cNvPr id="10" name="Rounded Rectangle 4"/>
            <p:cNvSpPr/>
            <p:nvPr/>
          </p:nvSpPr>
          <p:spPr>
            <a:xfrm>
              <a:off x="-1246158" y="-448833"/>
              <a:ext cx="1498785" cy="529855"/>
            </a:xfrm>
            <a:prstGeom prst="rect">
              <a:avLst/>
            </a:prstGeom>
            <a:noFill/>
            <a:ln>
              <a:noFill/>
            </a:ln>
            <a:effectLst/>
            <a:sp3d/>
          </p:spPr>
          <p:txBody>
            <a:bodyPr spcFirstLastPara="0" vert="horz" wrap="square" lIns="113792" tIns="113792" rIns="113792" bIns="60960" numCol="1" spcCol="1270" anchor="ctr" anchorCtr="0">
              <a:noAutofit/>
            </a:bodyPr>
            <a:lstStyle/>
            <a:p>
              <a:pPr marL="0" marR="0" lvl="0" indent="0" algn="ctr" defTabSz="711200" eaLnBrk="1" fontAlgn="auto" latinLnBrk="0" hangingPunct="1">
                <a:lnSpc>
                  <a:spcPct val="90000"/>
                </a:lnSpc>
                <a:spcBef>
                  <a:spcPct val="0"/>
                </a:spcBef>
                <a:spcAft>
                  <a:spcPct val="35000"/>
                </a:spcAft>
                <a:buClrTx/>
                <a:buSzTx/>
                <a:buFontTx/>
                <a:buNone/>
                <a:tabLst/>
                <a:defRPr/>
              </a:pPr>
              <a:r>
                <a:rPr kumimoji="0" lang="en-US" sz="1600" b="1" i="0" u="none" strike="noStrike" kern="1200" cap="none" spc="0" normalizeH="0" baseline="0" noProof="0" dirty="0" smtClean="0">
                  <a:ln>
                    <a:noFill/>
                  </a:ln>
                  <a:solidFill>
                    <a:sysClr val="window" lastClr="FFFFFF"/>
                  </a:solidFill>
                  <a:effectLst/>
                  <a:uLnTx/>
                  <a:uFillTx/>
                  <a:latin typeface="Calibri"/>
                  <a:ea typeface="+mn-ea"/>
                  <a:cs typeface="+mn-cs"/>
                </a:rPr>
                <a:t>DBR Crosswalk</a:t>
              </a:r>
              <a:endParaRPr kumimoji="0" lang="en-US" sz="900" b="1" i="0" u="none" strike="noStrike" kern="1200" cap="none" spc="0" normalizeH="0" baseline="0" noProof="0" dirty="0">
                <a:ln>
                  <a:noFill/>
                </a:ln>
                <a:solidFill>
                  <a:sysClr val="window" lastClr="FFFFFF"/>
                </a:solidFill>
                <a:effectLst/>
                <a:uLnTx/>
                <a:uFillTx/>
                <a:latin typeface="Calibri"/>
                <a:ea typeface="+mn-ea"/>
                <a:cs typeface="+mn-cs"/>
              </a:endParaRPr>
            </a:p>
          </p:txBody>
        </p:sp>
      </p:grpSp>
      <p:grpSp>
        <p:nvGrpSpPr>
          <p:cNvPr id="11" name="Group 10"/>
          <p:cNvGrpSpPr/>
          <p:nvPr/>
        </p:nvGrpSpPr>
        <p:grpSpPr>
          <a:xfrm>
            <a:off x="4941866" y="3410158"/>
            <a:ext cx="1541867" cy="794783"/>
            <a:chOff x="-1491783" y="298619"/>
            <a:chExt cx="1524686" cy="794783"/>
          </a:xfrm>
          <a:scene3d>
            <a:camera prst="orthographicFront"/>
            <a:lightRig rig="threePt" dir="t">
              <a:rot lat="0" lon="0" rev="7500000"/>
            </a:lightRig>
          </a:scene3d>
        </p:grpSpPr>
        <p:sp>
          <p:nvSpPr>
            <p:cNvPr id="12" name="Rounded Rectangle 11"/>
            <p:cNvSpPr/>
            <p:nvPr/>
          </p:nvSpPr>
          <p:spPr>
            <a:xfrm>
              <a:off x="-1465882" y="298619"/>
              <a:ext cx="1498785" cy="794783"/>
            </a:xfrm>
            <a:prstGeom prst="roundRect">
              <a:avLst>
                <a:gd name="adj" fmla="val 10000"/>
              </a:avLst>
            </a:prstGeom>
            <a:solidFill>
              <a:schemeClr val="bg1">
                <a:lumMod val="75000"/>
              </a:schemeClr>
            </a:solidFill>
            <a:ln>
              <a:noFill/>
            </a:ln>
            <a:effectLst>
              <a:outerShdw blurRad="40000" dist="23000" dir="5400000" rotWithShape="0">
                <a:srgbClr val="000000">
                  <a:alpha val="35000"/>
                </a:srgbClr>
              </a:outerShdw>
            </a:effectLst>
            <a:sp3d prstMaterial="plastic">
              <a:bevelT w="127000" h="25400" prst="relaxedInset"/>
            </a:sp3d>
          </p:spPr>
        </p:sp>
        <p:sp>
          <p:nvSpPr>
            <p:cNvPr id="13" name="Rounded Rectangle 4"/>
            <p:cNvSpPr/>
            <p:nvPr/>
          </p:nvSpPr>
          <p:spPr>
            <a:xfrm>
              <a:off x="-1491783" y="403640"/>
              <a:ext cx="1498785" cy="529855"/>
            </a:xfrm>
            <a:prstGeom prst="rect">
              <a:avLst/>
            </a:prstGeom>
            <a:noFill/>
            <a:ln>
              <a:noFill/>
            </a:ln>
            <a:effectLst/>
            <a:sp3d/>
          </p:spPr>
          <p:txBody>
            <a:bodyPr spcFirstLastPara="0" vert="horz" wrap="square" lIns="113792" tIns="113792" rIns="113792" bIns="60960" numCol="1" spcCol="1270" anchor="ctr" anchorCtr="0">
              <a:noAutofit/>
            </a:bodyPr>
            <a:lstStyle/>
            <a:p>
              <a:pPr marL="0" marR="0" lvl="0" indent="0" algn="ctr" defTabSz="711200" eaLnBrk="1" fontAlgn="auto" latinLnBrk="0" hangingPunct="1">
                <a:lnSpc>
                  <a:spcPct val="90000"/>
                </a:lnSpc>
                <a:spcBef>
                  <a:spcPct val="0"/>
                </a:spcBef>
                <a:spcAft>
                  <a:spcPct val="35000"/>
                </a:spcAft>
                <a:buClrTx/>
                <a:buSzTx/>
                <a:buFontTx/>
                <a:buNone/>
                <a:tabLst/>
                <a:defRPr/>
              </a:pPr>
              <a:r>
                <a:rPr kumimoji="0" lang="en-US" sz="1600" b="1" i="0" u="none" strike="noStrike" kern="1200" cap="none" spc="0" normalizeH="0" baseline="0" noProof="0" dirty="0" smtClean="0">
                  <a:ln>
                    <a:noFill/>
                  </a:ln>
                  <a:solidFill>
                    <a:sysClr val="window" lastClr="FFFFFF"/>
                  </a:solidFill>
                  <a:effectLst/>
                  <a:uLnTx/>
                  <a:uFillTx/>
                  <a:latin typeface="Calibri"/>
                  <a:ea typeface="+mn-ea"/>
                  <a:cs typeface="+mn-cs"/>
                </a:rPr>
                <a:t>DBR Summarization</a:t>
              </a:r>
              <a:endParaRPr kumimoji="0" lang="en-US" sz="900" b="1" i="0" u="none" strike="noStrike" kern="1200" cap="none" spc="0" normalizeH="0" baseline="0" noProof="0" dirty="0">
                <a:ln>
                  <a:noFill/>
                </a:ln>
                <a:solidFill>
                  <a:sysClr val="window" lastClr="FFFFFF"/>
                </a:solidFill>
                <a:effectLst/>
                <a:uLnTx/>
                <a:uFillTx/>
                <a:latin typeface="Calibri"/>
                <a:ea typeface="+mn-ea"/>
                <a:cs typeface="+mn-cs"/>
              </a:endParaRPr>
            </a:p>
          </p:txBody>
        </p:sp>
      </p:grpSp>
      <p:grpSp>
        <p:nvGrpSpPr>
          <p:cNvPr id="14" name="Group 13"/>
          <p:cNvGrpSpPr/>
          <p:nvPr/>
        </p:nvGrpSpPr>
        <p:grpSpPr>
          <a:xfrm>
            <a:off x="6951546" y="3410157"/>
            <a:ext cx="1600200" cy="794783"/>
            <a:chOff x="428280" y="316302"/>
            <a:chExt cx="1498785" cy="794783"/>
          </a:xfrm>
          <a:scene3d>
            <a:camera prst="orthographicFront"/>
            <a:lightRig rig="threePt" dir="t">
              <a:rot lat="0" lon="0" rev="7500000"/>
            </a:lightRig>
          </a:scene3d>
        </p:grpSpPr>
        <p:sp>
          <p:nvSpPr>
            <p:cNvPr id="15" name="Rounded Rectangle 14"/>
            <p:cNvSpPr/>
            <p:nvPr/>
          </p:nvSpPr>
          <p:spPr>
            <a:xfrm>
              <a:off x="428280" y="316302"/>
              <a:ext cx="1498785" cy="794783"/>
            </a:xfrm>
            <a:prstGeom prst="roundRect">
              <a:avLst>
                <a:gd name="adj" fmla="val 10000"/>
              </a:avLst>
            </a:prstGeom>
            <a:gradFill rotWithShape="1">
              <a:gsLst>
                <a:gs pos="0">
                  <a:schemeClr val="accent4">
                    <a:lumMod val="65000"/>
                    <a:lumOff val="35000"/>
                  </a:schemeClr>
                </a:gs>
                <a:gs pos="80000">
                  <a:schemeClr val="accent4">
                    <a:lumMod val="65000"/>
                    <a:lumOff val="35000"/>
                  </a:schemeClr>
                </a:gs>
                <a:gs pos="100000">
                  <a:schemeClr val="accent4">
                    <a:lumMod val="65000"/>
                    <a:lumOff val="35000"/>
                  </a:schemeClr>
                </a:gs>
              </a:gsLst>
              <a:lin ang="16200000" scaled="0"/>
            </a:gradFill>
            <a:ln>
              <a:noFill/>
            </a:ln>
            <a:effectLst>
              <a:outerShdw blurRad="40000" dist="23000" dir="5400000" rotWithShape="0">
                <a:srgbClr val="000000">
                  <a:alpha val="35000"/>
                </a:srgbClr>
              </a:outerShdw>
            </a:effectLst>
            <a:sp3d prstMaterial="plastic">
              <a:bevelT w="127000" h="25400" prst="relaxedInset"/>
            </a:sp3d>
          </p:spPr>
        </p:sp>
        <p:sp>
          <p:nvSpPr>
            <p:cNvPr id="16" name="Rounded Rectangle 4"/>
            <p:cNvSpPr/>
            <p:nvPr/>
          </p:nvSpPr>
          <p:spPr>
            <a:xfrm>
              <a:off x="428280" y="431082"/>
              <a:ext cx="1498785" cy="529855"/>
            </a:xfrm>
            <a:prstGeom prst="rect">
              <a:avLst/>
            </a:prstGeom>
            <a:noFill/>
            <a:ln>
              <a:noFill/>
            </a:ln>
            <a:effectLst/>
            <a:sp3d/>
          </p:spPr>
          <p:txBody>
            <a:bodyPr spcFirstLastPara="0" vert="horz" wrap="square" lIns="113792" tIns="113792" rIns="113792" bIns="60960" numCol="1" spcCol="1270" anchor="ctr" anchorCtr="0">
              <a:noAutofit/>
            </a:bodyPr>
            <a:lstStyle/>
            <a:p>
              <a:pPr marL="0" marR="0" lvl="0" indent="0" algn="ctr" defTabSz="711200" eaLnBrk="1" fontAlgn="auto" latinLnBrk="0" hangingPunct="1">
                <a:lnSpc>
                  <a:spcPct val="90000"/>
                </a:lnSpc>
                <a:spcBef>
                  <a:spcPct val="0"/>
                </a:spcBef>
                <a:spcAft>
                  <a:spcPct val="35000"/>
                </a:spcAft>
                <a:buClrTx/>
                <a:buSzTx/>
                <a:buFontTx/>
                <a:buNone/>
                <a:tabLst/>
                <a:defRPr/>
              </a:pPr>
              <a:r>
                <a:rPr kumimoji="0" lang="en-US" sz="1600" b="1" i="0" u="none" strike="noStrike" kern="1200" cap="none" spc="0" normalizeH="0" baseline="0" noProof="0" dirty="0" smtClean="0">
                  <a:ln>
                    <a:noFill/>
                  </a:ln>
                  <a:solidFill>
                    <a:sysClr val="window" lastClr="FFFFFF"/>
                  </a:solidFill>
                  <a:effectLst/>
                  <a:uLnTx/>
                  <a:uFillTx/>
                  <a:latin typeface="Calibri"/>
                  <a:ea typeface="+mn-ea"/>
                  <a:cs typeface="+mn-cs"/>
                </a:rPr>
                <a:t>BDs</a:t>
              </a:r>
              <a:r>
                <a:rPr kumimoji="0" lang="en-US" sz="1600" b="1" i="0" u="none" strike="noStrike" kern="1200" cap="none" spc="0" normalizeH="0" noProof="0" dirty="0" smtClean="0">
                  <a:ln>
                    <a:noFill/>
                  </a:ln>
                  <a:solidFill>
                    <a:sysClr val="window" lastClr="FFFFFF"/>
                  </a:solidFill>
                  <a:effectLst/>
                  <a:uLnTx/>
                  <a:uFillTx/>
                  <a:latin typeface="Calibri"/>
                  <a:ea typeface="+mn-ea"/>
                  <a:cs typeface="+mn-cs"/>
                </a:rPr>
                <a:t> and NVs are created</a:t>
              </a:r>
              <a:endParaRPr kumimoji="0" lang="en-US" sz="1600" b="1" i="0" u="none" strike="noStrike" kern="1200" cap="none" spc="0" normalizeH="0" baseline="0" noProof="0" dirty="0">
                <a:ln>
                  <a:noFill/>
                </a:ln>
                <a:solidFill>
                  <a:sysClr val="window" lastClr="FFFFFF"/>
                </a:solidFill>
                <a:effectLst/>
                <a:uLnTx/>
                <a:uFillTx/>
                <a:latin typeface="Calibri"/>
                <a:ea typeface="+mn-ea"/>
                <a:cs typeface="+mn-cs"/>
              </a:endParaRPr>
            </a:p>
          </p:txBody>
        </p:sp>
      </p:grpSp>
      <p:grpSp>
        <p:nvGrpSpPr>
          <p:cNvPr id="17" name="Group 16"/>
          <p:cNvGrpSpPr/>
          <p:nvPr/>
        </p:nvGrpSpPr>
        <p:grpSpPr>
          <a:xfrm>
            <a:off x="2902030" y="5300170"/>
            <a:ext cx="1541867" cy="794783"/>
            <a:chOff x="-1491783" y="298619"/>
            <a:chExt cx="1524686" cy="794783"/>
          </a:xfrm>
          <a:scene3d>
            <a:camera prst="orthographicFront"/>
            <a:lightRig rig="threePt" dir="t">
              <a:rot lat="0" lon="0" rev="7500000"/>
            </a:lightRig>
          </a:scene3d>
        </p:grpSpPr>
        <p:sp>
          <p:nvSpPr>
            <p:cNvPr id="18" name="Rounded Rectangle 17"/>
            <p:cNvSpPr/>
            <p:nvPr/>
          </p:nvSpPr>
          <p:spPr>
            <a:xfrm>
              <a:off x="-1465882" y="298619"/>
              <a:ext cx="1498785" cy="794783"/>
            </a:xfrm>
            <a:prstGeom prst="roundRect">
              <a:avLst>
                <a:gd name="adj" fmla="val 10000"/>
              </a:avLst>
            </a:prstGeom>
            <a:gradFill rotWithShape="1">
              <a:gsLst>
                <a:gs pos="0">
                  <a:srgbClr val="4F81BD">
                    <a:hueOff val="0"/>
                    <a:satOff val="0"/>
                    <a:lumOff val="0"/>
                    <a:alphaOff val="0"/>
                    <a:shade val="51000"/>
                    <a:satMod val="130000"/>
                  </a:srgbClr>
                </a:gs>
                <a:gs pos="80000">
                  <a:srgbClr val="4F81BD">
                    <a:hueOff val="0"/>
                    <a:satOff val="0"/>
                    <a:lumOff val="0"/>
                    <a:alphaOff val="0"/>
                    <a:shade val="93000"/>
                    <a:satMod val="130000"/>
                  </a:srgbClr>
                </a:gs>
                <a:gs pos="100000">
                  <a:srgbClr val="4F81BD">
                    <a:hueOff val="0"/>
                    <a:satOff val="0"/>
                    <a:lumOff val="0"/>
                    <a:alphaOff val="0"/>
                    <a:shade val="94000"/>
                    <a:satMod val="135000"/>
                  </a:srgbClr>
                </a:gs>
              </a:gsLst>
              <a:lin ang="16200000" scaled="0"/>
            </a:gradFill>
            <a:ln>
              <a:noFill/>
            </a:ln>
            <a:effectLst>
              <a:outerShdw blurRad="40000" dist="23000" dir="5400000" rotWithShape="0">
                <a:srgbClr val="000000">
                  <a:alpha val="35000"/>
                </a:srgbClr>
              </a:outerShdw>
            </a:effectLst>
            <a:sp3d prstMaterial="plastic">
              <a:bevelT w="127000" h="25400" prst="relaxedInset"/>
            </a:sp3d>
          </p:spPr>
        </p:sp>
        <p:sp>
          <p:nvSpPr>
            <p:cNvPr id="19" name="Rounded Rectangle 4"/>
            <p:cNvSpPr/>
            <p:nvPr/>
          </p:nvSpPr>
          <p:spPr>
            <a:xfrm>
              <a:off x="-1491783" y="403640"/>
              <a:ext cx="1498785" cy="529855"/>
            </a:xfrm>
            <a:prstGeom prst="rect">
              <a:avLst/>
            </a:prstGeom>
            <a:noFill/>
            <a:ln>
              <a:noFill/>
            </a:ln>
            <a:effectLst/>
            <a:sp3d/>
          </p:spPr>
          <p:txBody>
            <a:bodyPr spcFirstLastPara="0" vert="horz" wrap="square" lIns="113792" tIns="113792" rIns="113792" bIns="60960" numCol="1" spcCol="1270" anchor="ctr" anchorCtr="0">
              <a:noAutofit/>
            </a:bodyPr>
            <a:lstStyle/>
            <a:p>
              <a:pPr marL="0" marR="0" lvl="0" indent="0" algn="ctr" defTabSz="711200" eaLnBrk="1" fontAlgn="auto" latinLnBrk="0" hangingPunct="1">
                <a:lnSpc>
                  <a:spcPct val="90000"/>
                </a:lnSpc>
                <a:spcBef>
                  <a:spcPct val="0"/>
                </a:spcBef>
                <a:spcAft>
                  <a:spcPct val="35000"/>
                </a:spcAft>
                <a:buClrTx/>
                <a:buSzTx/>
                <a:buFontTx/>
                <a:buNone/>
                <a:tabLst/>
                <a:defRPr/>
              </a:pPr>
              <a:r>
                <a:rPr kumimoji="0" lang="en-US" sz="1600" b="1" i="0" u="none" strike="noStrike" kern="1200" cap="none" spc="0" normalizeH="0" baseline="0" noProof="0" dirty="0" smtClean="0">
                  <a:ln>
                    <a:noFill/>
                  </a:ln>
                  <a:solidFill>
                    <a:sysClr val="window" lastClr="FFFFFF"/>
                  </a:solidFill>
                  <a:effectLst/>
                  <a:uLnTx/>
                  <a:uFillTx/>
                  <a:latin typeface="Calibri"/>
                  <a:ea typeface="+mn-ea"/>
                  <a:cs typeface="+mn-cs"/>
                </a:rPr>
                <a:t>Credit Application</a:t>
              </a:r>
              <a:endParaRPr kumimoji="0" lang="en-US" sz="900" b="1" i="0" u="none" strike="noStrike" kern="1200" cap="none" spc="0" normalizeH="0" baseline="0" noProof="0" dirty="0">
                <a:ln>
                  <a:noFill/>
                </a:ln>
                <a:solidFill>
                  <a:sysClr val="window" lastClr="FFFFFF"/>
                </a:solidFill>
                <a:effectLst/>
                <a:uLnTx/>
                <a:uFillTx/>
                <a:latin typeface="Calibri"/>
                <a:ea typeface="+mn-ea"/>
                <a:cs typeface="+mn-cs"/>
              </a:endParaRPr>
            </a:p>
          </p:txBody>
        </p:sp>
      </p:grpSp>
      <p:grpSp>
        <p:nvGrpSpPr>
          <p:cNvPr id="23" name="Group 22"/>
          <p:cNvGrpSpPr/>
          <p:nvPr/>
        </p:nvGrpSpPr>
        <p:grpSpPr>
          <a:xfrm>
            <a:off x="4969050" y="5300170"/>
            <a:ext cx="1541867" cy="794783"/>
            <a:chOff x="-1491783" y="298619"/>
            <a:chExt cx="1524686" cy="794783"/>
          </a:xfrm>
          <a:scene3d>
            <a:camera prst="orthographicFront"/>
            <a:lightRig rig="threePt" dir="t">
              <a:rot lat="0" lon="0" rev="7500000"/>
            </a:lightRig>
          </a:scene3d>
        </p:grpSpPr>
        <p:sp>
          <p:nvSpPr>
            <p:cNvPr id="24" name="Rounded Rectangle 23"/>
            <p:cNvSpPr/>
            <p:nvPr/>
          </p:nvSpPr>
          <p:spPr>
            <a:xfrm>
              <a:off x="-1465882" y="298619"/>
              <a:ext cx="1498785" cy="794783"/>
            </a:xfrm>
            <a:prstGeom prst="roundRect">
              <a:avLst>
                <a:gd name="adj" fmla="val 10000"/>
              </a:avLst>
            </a:prstGeom>
            <a:gradFill rotWithShape="1">
              <a:gsLst>
                <a:gs pos="0">
                  <a:srgbClr val="4F81BD">
                    <a:hueOff val="0"/>
                    <a:satOff val="0"/>
                    <a:lumOff val="0"/>
                    <a:alphaOff val="0"/>
                    <a:shade val="51000"/>
                    <a:satMod val="130000"/>
                  </a:srgbClr>
                </a:gs>
                <a:gs pos="80000">
                  <a:srgbClr val="4F81BD">
                    <a:hueOff val="0"/>
                    <a:satOff val="0"/>
                    <a:lumOff val="0"/>
                    <a:alphaOff val="0"/>
                    <a:shade val="93000"/>
                    <a:satMod val="130000"/>
                  </a:srgbClr>
                </a:gs>
                <a:gs pos="100000">
                  <a:srgbClr val="4F81BD">
                    <a:hueOff val="0"/>
                    <a:satOff val="0"/>
                    <a:lumOff val="0"/>
                    <a:alphaOff val="0"/>
                    <a:shade val="94000"/>
                    <a:satMod val="135000"/>
                  </a:srgbClr>
                </a:gs>
              </a:gsLst>
              <a:lin ang="16200000" scaled="0"/>
            </a:gradFill>
            <a:ln>
              <a:noFill/>
            </a:ln>
            <a:effectLst>
              <a:outerShdw blurRad="40000" dist="23000" dir="5400000" rotWithShape="0">
                <a:srgbClr val="000000">
                  <a:alpha val="35000"/>
                </a:srgbClr>
              </a:outerShdw>
            </a:effectLst>
            <a:sp3d prstMaterial="plastic">
              <a:bevelT w="127000" h="25400" prst="relaxedInset"/>
            </a:sp3d>
          </p:spPr>
        </p:sp>
        <p:sp>
          <p:nvSpPr>
            <p:cNvPr id="25" name="Rounded Rectangle 4"/>
            <p:cNvSpPr/>
            <p:nvPr/>
          </p:nvSpPr>
          <p:spPr>
            <a:xfrm>
              <a:off x="-1491783" y="554378"/>
              <a:ext cx="1498785" cy="447675"/>
            </a:xfrm>
            <a:prstGeom prst="rect">
              <a:avLst/>
            </a:prstGeom>
            <a:noFill/>
            <a:ln>
              <a:noFill/>
            </a:ln>
            <a:effectLst/>
            <a:sp3d/>
          </p:spPr>
          <p:txBody>
            <a:bodyPr spcFirstLastPara="0" vert="horz" wrap="square" lIns="113792" tIns="113792" rIns="113792" bIns="60960" numCol="1" spcCol="1270" anchor="ctr" anchorCtr="0">
              <a:noAutofit/>
            </a:bodyPr>
            <a:lstStyle/>
            <a:p>
              <a:pPr marL="0" marR="0" lvl="0" indent="0" algn="ctr" defTabSz="711200" eaLnBrk="1" fontAlgn="auto" latinLnBrk="0" hangingPunct="1">
                <a:lnSpc>
                  <a:spcPct val="90000"/>
                </a:lnSpc>
                <a:spcBef>
                  <a:spcPct val="0"/>
                </a:spcBef>
                <a:spcAft>
                  <a:spcPct val="35000"/>
                </a:spcAft>
                <a:buClrTx/>
                <a:buSzTx/>
                <a:buFontTx/>
                <a:buNone/>
                <a:tabLst/>
                <a:defRPr/>
              </a:pPr>
              <a:r>
                <a:rPr kumimoji="0" lang="en-US" sz="1600" b="1" i="0" u="none" strike="noStrike" kern="1200" cap="none" spc="0" normalizeH="0" baseline="0" noProof="0" dirty="0" smtClean="0">
                  <a:ln>
                    <a:noFill/>
                  </a:ln>
                  <a:solidFill>
                    <a:sysClr val="window" lastClr="FFFFFF"/>
                  </a:solidFill>
                  <a:effectLst/>
                  <a:uLnTx/>
                  <a:uFillTx/>
                  <a:latin typeface="Calibri"/>
                  <a:ea typeface="+mn-ea"/>
                  <a:cs typeface="+mn-cs"/>
                </a:rPr>
                <a:t>Bill</a:t>
              </a:r>
              <a:r>
                <a:rPr kumimoji="0" lang="en-US" sz="1600" b="1" i="0" u="none" strike="noStrike" kern="1200" cap="none" spc="0" normalizeH="0" noProof="0" dirty="0" smtClean="0">
                  <a:ln>
                    <a:noFill/>
                  </a:ln>
                  <a:solidFill>
                    <a:sysClr val="window" lastClr="FFFFFF"/>
                  </a:solidFill>
                  <a:effectLst/>
                  <a:uLnTx/>
                  <a:uFillTx/>
                  <a:latin typeface="Calibri"/>
                  <a:ea typeface="+mn-ea"/>
                  <a:cs typeface="+mn-cs"/>
                </a:rPr>
                <a:t> Generation</a:t>
              </a:r>
              <a:endParaRPr kumimoji="0" lang="en-US" sz="1600" b="1" i="0" u="none" strike="noStrike" kern="1200" cap="none" spc="0" normalizeH="0" baseline="0" noProof="0" dirty="0" smtClean="0">
                <a:ln>
                  <a:noFill/>
                </a:ln>
                <a:solidFill>
                  <a:sysClr val="window" lastClr="FFFFFF"/>
                </a:solidFill>
                <a:effectLst/>
                <a:uLnTx/>
                <a:uFillTx/>
                <a:latin typeface="Calibri"/>
                <a:ea typeface="+mn-ea"/>
                <a:cs typeface="+mn-cs"/>
              </a:endParaRPr>
            </a:p>
            <a:p>
              <a:pPr marL="0" marR="0" lvl="0" indent="0" algn="ctr" defTabSz="711200" eaLnBrk="1" fontAlgn="auto" latinLnBrk="0" hangingPunct="1">
                <a:lnSpc>
                  <a:spcPct val="90000"/>
                </a:lnSpc>
                <a:spcBef>
                  <a:spcPct val="0"/>
                </a:spcBef>
                <a:spcAft>
                  <a:spcPct val="35000"/>
                </a:spcAft>
                <a:buClrTx/>
                <a:buSzTx/>
                <a:buFontTx/>
                <a:buNone/>
                <a:tabLst/>
                <a:defRPr/>
              </a:pPr>
              <a:endParaRPr kumimoji="0" lang="en-US" sz="900" b="1" i="0" u="none" strike="noStrike" kern="1200" cap="none" spc="0" normalizeH="0" baseline="0" noProof="0" dirty="0">
                <a:ln>
                  <a:noFill/>
                </a:ln>
                <a:solidFill>
                  <a:sysClr val="window" lastClr="FFFFFF"/>
                </a:solidFill>
                <a:effectLst/>
                <a:uLnTx/>
                <a:uFillTx/>
                <a:latin typeface="Calibri"/>
                <a:ea typeface="+mn-ea"/>
                <a:cs typeface="+mn-cs"/>
              </a:endParaRPr>
            </a:p>
          </p:txBody>
        </p:sp>
      </p:grpSp>
      <p:sp>
        <p:nvSpPr>
          <p:cNvPr id="26" name="Right Arrow 25"/>
          <p:cNvSpPr/>
          <p:nvPr/>
        </p:nvSpPr>
        <p:spPr bwMode="auto">
          <a:xfrm>
            <a:off x="6587011" y="3700671"/>
            <a:ext cx="261257" cy="213756"/>
          </a:xfrm>
          <a:prstGeom prst="rightArrow">
            <a:avLst/>
          </a:prstGeom>
          <a:solidFill>
            <a:schemeClr val="tx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grpSp>
        <p:nvGrpSpPr>
          <p:cNvPr id="27" name="Group 26"/>
          <p:cNvGrpSpPr/>
          <p:nvPr/>
        </p:nvGrpSpPr>
        <p:grpSpPr>
          <a:xfrm>
            <a:off x="739373" y="2905888"/>
            <a:ext cx="1627853" cy="794783"/>
            <a:chOff x="-1491783" y="298619"/>
            <a:chExt cx="1524686" cy="794783"/>
          </a:xfrm>
          <a:scene3d>
            <a:camera prst="orthographicFront"/>
            <a:lightRig rig="threePt" dir="t">
              <a:rot lat="0" lon="0" rev="7500000"/>
            </a:lightRig>
          </a:scene3d>
        </p:grpSpPr>
        <p:sp>
          <p:nvSpPr>
            <p:cNvPr id="28" name="Rounded Rectangle 27"/>
            <p:cNvSpPr/>
            <p:nvPr/>
          </p:nvSpPr>
          <p:spPr>
            <a:xfrm>
              <a:off x="-1465882" y="298619"/>
              <a:ext cx="1498785" cy="794783"/>
            </a:xfrm>
            <a:prstGeom prst="roundRect">
              <a:avLst>
                <a:gd name="adj" fmla="val 10000"/>
              </a:avLst>
            </a:prstGeom>
            <a:solidFill>
              <a:schemeClr val="bg1">
                <a:lumMod val="75000"/>
              </a:schemeClr>
            </a:solidFill>
            <a:ln>
              <a:noFill/>
            </a:ln>
            <a:effectLst>
              <a:outerShdw blurRad="40000" dist="23000" dir="5400000" rotWithShape="0">
                <a:srgbClr val="000000">
                  <a:alpha val="35000"/>
                </a:srgbClr>
              </a:outerShdw>
            </a:effectLst>
            <a:sp3d prstMaterial="plastic">
              <a:bevelT w="127000" h="25400" prst="relaxedInset"/>
            </a:sp3d>
          </p:spPr>
        </p:sp>
        <p:sp>
          <p:nvSpPr>
            <p:cNvPr id="29" name="Rounded Rectangle 4"/>
            <p:cNvSpPr/>
            <p:nvPr/>
          </p:nvSpPr>
          <p:spPr>
            <a:xfrm>
              <a:off x="-1491783" y="403640"/>
              <a:ext cx="1498785" cy="529855"/>
            </a:xfrm>
            <a:prstGeom prst="rect">
              <a:avLst/>
            </a:prstGeom>
            <a:noFill/>
            <a:ln>
              <a:noFill/>
            </a:ln>
            <a:effectLst/>
            <a:sp3d/>
          </p:spPr>
          <p:txBody>
            <a:bodyPr spcFirstLastPara="0" vert="horz" wrap="square" lIns="113792" tIns="113792" rIns="113792" bIns="60960" numCol="1" spcCol="1270" anchor="ctr" anchorCtr="0">
              <a:noAutofit/>
            </a:bodyPr>
            <a:lstStyle/>
            <a:p>
              <a:pPr marL="0" marR="0" lvl="0" indent="0" algn="ctr" defTabSz="711200" eaLnBrk="1" fontAlgn="auto" latinLnBrk="0" hangingPunct="1">
                <a:lnSpc>
                  <a:spcPct val="90000"/>
                </a:lnSpc>
                <a:spcBef>
                  <a:spcPct val="0"/>
                </a:spcBef>
                <a:spcAft>
                  <a:spcPct val="35000"/>
                </a:spcAft>
                <a:buClrTx/>
                <a:buSzTx/>
                <a:buFontTx/>
                <a:buNone/>
                <a:tabLst/>
                <a:defRPr/>
              </a:pPr>
              <a:r>
                <a:rPr kumimoji="0" lang="en-US" sz="1600" b="1" i="0" u="none" strike="noStrike" kern="1200" cap="none" spc="0" normalizeH="0" baseline="0" noProof="0" dirty="0" smtClean="0">
                  <a:ln>
                    <a:noFill/>
                  </a:ln>
                  <a:solidFill>
                    <a:sysClr val="window" lastClr="FFFFFF"/>
                  </a:solidFill>
                  <a:effectLst/>
                  <a:uLnTx/>
                  <a:uFillTx/>
                  <a:latin typeface="Calibri"/>
                  <a:ea typeface="+mn-ea"/>
                  <a:cs typeface="+mn-cs"/>
                </a:rPr>
                <a:t>DBR Import</a:t>
              </a:r>
              <a:endParaRPr kumimoji="0" lang="en-US" sz="900" b="1" i="0" u="none" strike="noStrike" kern="1200" cap="none" spc="0" normalizeH="0" baseline="0" noProof="0" dirty="0">
                <a:ln>
                  <a:noFill/>
                </a:ln>
                <a:solidFill>
                  <a:sysClr val="window" lastClr="FFFFFF"/>
                </a:solidFill>
                <a:effectLst/>
                <a:uLnTx/>
                <a:uFillTx/>
                <a:latin typeface="Calibri"/>
                <a:ea typeface="+mn-ea"/>
                <a:cs typeface="+mn-cs"/>
              </a:endParaRPr>
            </a:p>
          </p:txBody>
        </p:sp>
      </p:grpSp>
      <p:grpSp>
        <p:nvGrpSpPr>
          <p:cNvPr id="30" name="Group 29"/>
          <p:cNvGrpSpPr/>
          <p:nvPr/>
        </p:nvGrpSpPr>
        <p:grpSpPr>
          <a:xfrm>
            <a:off x="753200" y="3996416"/>
            <a:ext cx="1600199" cy="794783"/>
            <a:chOff x="-3516185" y="109110"/>
            <a:chExt cx="1498785" cy="794783"/>
          </a:xfrm>
          <a:scene3d>
            <a:camera prst="orthographicFront"/>
            <a:lightRig rig="threePt" dir="t">
              <a:rot lat="0" lon="0" rev="7500000"/>
            </a:lightRig>
          </a:scene3d>
        </p:grpSpPr>
        <p:sp>
          <p:nvSpPr>
            <p:cNvPr id="31" name="Rounded Rectangle 30"/>
            <p:cNvSpPr/>
            <p:nvPr/>
          </p:nvSpPr>
          <p:spPr>
            <a:xfrm>
              <a:off x="-3516185" y="109110"/>
              <a:ext cx="1498785" cy="794783"/>
            </a:xfrm>
            <a:prstGeom prst="roundRect">
              <a:avLst>
                <a:gd name="adj" fmla="val 10000"/>
              </a:avLst>
            </a:prstGeom>
            <a:solidFill>
              <a:schemeClr val="bg1">
                <a:lumMod val="75000"/>
              </a:schemeClr>
            </a:solidFill>
            <a:ln>
              <a:noFill/>
            </a:ln>
            <a:effectLst>
              <a:outerShdw blurRad="40000" dist="23000" dir="5400000" rotWithShape="0">
                <a:srgbClr val="000000">
                  <a:alpha val="35000"/>
                </a:srgbClr>
              </a:outerShdw>
            </a:effectLst>
            <a:sp3d prstMaterial="plastic">
              <a:bevelT w="127000" h="25400" prst="relaxedInset"/>
            </a:sp3d>
          </p:spPr>
        </p:sp>
        <p:sp>
          <p:nvSpPr>
            <p:cNvPr id="32" name="Rounded Rectangle 4"/>
            <p:cNvSpPr/>
            <p:nvPr/>
          </p:nvSpPr>
          <p:spPr>
            <a:xfrm>
              <a:off x="-3516185" y="241573"/>
              <a:ext cx="1498785" cy="529855"/>
            </a:xfrm>
            <a:prstGeom prst="rect">
              <a:avLst/>
            </a:prstGeom>
            <a:noFill/>
            <a:ln>
              <a:noFill/>
            </a:ln>
            <a:effectLst/>
            <a:sp3d/>
          </p:spPr>
          <p:txBody>
            <a:bodyPr spcFirstLastPara="0" vert="horz" wrap="square" lIns="113792" tIns="113792" rIns="113792" bIns="60960" numCol="1" spcCol="1270" anchor="ctr" anchorCtr="0">
              <a:noAutofit/>
            </a:bodyPr>
            <a:lstStyle/>
            <a:p>
              <a:pPr marL="0" marR="0" lvl="0" indent="0" algn="ctr" defTabSz="711200" eaLnBrk="1" fontAlgn="auto" latinLnBrk="0" hangingPunct="1">
                <a:lnSpc>
                  <a:spcPct val="90000"/>
                </a:lnSpc>
                <a:spcBef>
                  <a:spcPct val="0"/>
                </a:spcBef>
                <a:spcAft>
                  <a:spcPct val="35000"/>
                </a:spcAft>
                <a:buClrTx/>
                <a:buSzTx/>
                <a:buFontTx/>
                <a:buNone/>
                <a:tabLst/>
                <a:defRPr/>
              </a:pPr>
              <a:r>
                <a:rPr kumimoji="0" lang="en-US" sz="1600" b="1" i="0" u="none" strike="noStrike" kern="1200" cap="none" spc="0" normalizeH="0" baseline="0" noProof="0" dirty="0" smtClean="0">
                  <a:ln>
                    <a:noFill/>
                  </a:ln>
                  <a:solidFill>
                    <a:sysClr val="window" lastClr="FFFFFF"/>
                  </a:solidFill>
                  <a:effectLst/>
                  <a:uLnTx/>
                  <a:uFillTx/>
                  <a:latin typeface="Calibri"/>
                  <a:ea typeface="+mn-ea"/>
                  <a:cs typeface="+mn-cs"/>
                </a:rPr>
                <a:t>Manually Add or Edit DBR</a:t>
              </a:r>
              <a:endParaRPr kumimoji="0" lang="en-US" sz="900" b="1" i="0" u="none" strike="noStrike" kern="1200" cap="none" spc="0" normalizeH="0" baseline="0" noProof="0" dirty="0">
                <a:ln>
                  <a:noFill/>
                </a:ln>
                <a:solidFill>
                  <a:sysClr val="window" lastClr="FFFFFF"/>
                </a:solidFill>
                <a:effectLst/>
                <a:uLnTx/>
                <a:uFillTx/>
                <a:latin typeface="Calibri"/>
                <a:ea typeface="+mn-ea"/>
                <a:cs typeface="+mn-cs"/>
              </a:endParaRPr>
            </a:p>
          </p:txBody>
        </p:sp>
      </p:grpSp>
      <p:sp>
        <p:nvSpPr>
          <p:cNvPr id="33" name="Right Arrow 32"/>
          <p:cNvSpPr/>
          <p:nvPr/>
        </p:nvSpPr>
        <p:spPr bwMode="auto">
          <a:xfrm>
            <a:off x="4575845" y="5590683"/>
            <a:ext cx="261257" cy="213756"/>
          </a:xfrm>
          <a:prstGeom prst="rightArrow">
            <a:avLst/>
          </a:prstGeom>
          <a:solidFill>
            <a:schemeClr val="tx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cxnSp>
        <p:nvCxnSpPr>
          <p:cNvPr id="35" name="Elbow Connector 34"/>
          <p:cNvCxnSpPr>
            <a:stCxn id="16" idx="3"/>
            <a:endCxn id="18" idx="1"/>
          </p:cNvCxnSpPr>
          <p:nvPr/>
        </p:nvCxnSpPr>
        <p:spPr bwMode="auto">
          <a:xfrm flipH="1">
            <a:off x="2928223" y="3789865"/>
            <a:ext cx="5623523" cy="1907697"/>
          </a:xfrm>
          <a:prstGeom prst="bentConnector5">
            <a:avLst>
              <a:gd name="adj1" fmla="val -4065"/>
              <a:gd name="adj2" fmla="val 46528"/>
              <a:gd name="adj3" fmla="val 104065"/>
            </a:avLst>
          </a:prstGeom>
          <a:solidFill>
            <a:srgbClr val="ED171F"/>
          </a:solidFill>
          <a:ln w="38100" cap="flat" cmpd="sng" algn="ctr">
            <a:solidFill>
              <a:schemeClr val="tx1"/>
            </a:solidFill>
            <a:prstDash val="solid"/>
            <a:round/>
            <a:headEnd type="none" w="med" len="med"/>
            <a:tailEnd type="arrow"/>
          </a:ln>
          <a:effectLst/>
        </p:spPr>
      </p:cxnSp>
      <p:sp>
        <p:nvSpPr>
          <p:cNvPr id="36" name="Rectangle 35"/>
          <p:cNvSpPr/>
          <p:nvPr/>
        </p:nvSpPr>
        <p:spPr bwMode="auto">
          <a:xfrm>
            <a:off x="2508330" y="5019675"/>
            <a:ext cx="4339938" cy="1371600"/>
          </a:xfrm>
          <a:prstGeom prst="rect">
            <a:avLst/>
          </a:prstGeom>
          <a:noFill/>
          <a:ln w="38100" cap="flat" cmpd="sng" algn="ctr">
            <a:solidFill>
              <a:srgbClr val="FFFF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Tree>
    <p:extLst>
      <p:ext uri="{BB962C8B-B14F-4D97-AF65-F5344CB8AC3E}">
        <p14:creationId xmlns:p14="http://schemas.microsoft.com/office/powerpoint/2010/main" val="4107508190"/>
      </p:ext>
    </p:extLst>
  </p:cSld>
  <p:clrMapOvr>
    <a:masterClrMapping/>
  </p:clrMapOvr>
  <p:timing>
    <p:tnLst>
      <p:par>
        <p:cTn id="1" dur="indefinite" restart="never" nodeType="tmRoot"/>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613" y="331788"/>
            <a:ext cx="8094621" cy="563562"/>
          </a:xfrm>
        </p:spPr>
        <p:txBody>
          <a:bodyPr/>
          <a:lstStyle/>
          <a:p>
            <a:r>
              <a:rPr lang="en-US" dirty="0" smtClean="0"/>
              <a:t>Non-IPAC Credit Application</a:t>
            </a:r>
            <a:endParaRPr lang="en-US" dirty="0"/>
          </a:p>
        </p:txBody>
      </p:sp>
      <p:sp>
        <p:nvSpPr>
          <p:cNvPr id="4" name="Footer Placeholder 3"/>
          <p:cNvSpPr>
            <a:spLocks noGrp="1"/>
          </p:cNvSpPr>
          <p:nvPr>
            <p:ph type="ftr" sz="quarter" idx="10"/>
          </p:nvPr>
        </p:nvSpPr>
        <p:spPr/>
        <p:txBody>
          <a:bodyPr/>
          <a:lstStyle/>
          <a:p>
            <a:pPr>
              <a:defRPr/>
            </a:pPr>
            <a:r>
              <a:rPr lang="en-US" dirty="0" smtClean="0"/>
              <a:t>CGI Federal Proprietary and Confidential</a:t>
            </a:r>
            <a:endParaRPr lang="en-US" dirty="0"/>
          </a:p>
        </p:txBody>
      </p:sp>
      <p:sp>
        <p:nvSpPr>
          <p:cNvPr id="5" name="Slide Number Placeholder 4"/>
          <p:cNvSpPr>
            <a:spLocks noGrp="1"/>
          </p:cNvSpPr>
          <p:nvPr>
            <p:ph type="sldNum" sz="quarter" idx="11"/>
          </p:nvPr>
        </p:nvSpPr>
        <p:spPr/>
        <p:txBody>
          <a:bodyPr/>
          <a:lstStyle/>
          <a:p>
            <a:pPr>
              <a:defRPr/>
            </a:pPr>
            <a:fld id="{5842F1FC-5FDD-41D6-BAD6-160FC7BE3BC4}" type="slidenum">
              <a:rPr lang="en-US" smtClean="0"/>
              <a:pPr>
                <a:defRPr/>
              </a:pPr>
              <a:t>228</a:t>
            </a:fld>
            <a:endParaRPr lang="en-US" dirty="0"/>
          </a:p>
        </p:txBody>
      </p:sp>
      <p:sp>
        <p:nvSpPr>
          <p:cNvPr id="6" name="Content Placeholder 2"/>
          <p:cNvSpPr>
            <a:spLocks noGrp="1"/>
          </p:cNvSpPr>
          <p:nvPr>
            <p:ph idx="1"/>
          </p:nvPr>
        </p:nvSpPr>
        <p:spPr>
          <a:xfrm>
            <a:off x="498764" y="1335013"/>
            <a:ext cx="8443624" cy="4525962"/>
          </a:xfrm>
        </p:spPr>
        <p:txBody>
          <a:bodyPr/>
          <a:lstStyle/>
          <a:p>
            <a:pPr>
              <a:buNone/>
            </a:pPr>
            <a:endParaRPr lang="en-US" sz="900" dirty="0" smtClean="0"/>
          </a:p>
          <a:p>
            <a:pPr>
              <a:spcBef>
                <a:spcPts val="600"/>
              </a:spcBef>
              <a:spcAft>
                <a:spcPts val="600"/>
              </a:spcAft>
            </a:pPr>
            <a:r>
              <a:rPr lang="en-US" sz="2000" dirty="0" smtClean="0"/>
              <a:t>For non-IPAC receivables, the </a:t>
            </a:r>
            <a:r>
              <a:rPr lang="en-US" sz="2000" b="1" u="sng" dirty="0"/>
              <a:t>AASNIARCRDAPP</a:t>
            </a:r>
            <a:r>
              <a:rPr lang="en-US" sz="2000" b="1" dirty="0"/>
              <a:t>, </a:t>
            </a:r>
            <a:r>
              <a:rPr lang="en-US" sz="2000" b="1" u="sng" dirty="0"/>
              <a:t>TLNIARCRDAPP</a:t>
            </a:r>
            <a:r>
              <a:rPr lang="en-US" sz="2000" b="1" dirty="0"/>
              <a:t>, </a:t>
            </a:r>
            <a:r>
              <a:rPr lang="en-US" sz="2000" dirty="0"/>
              <a:t>and</a:t>
            </a:r>
            <a:r>
              <a:rPr lang="en-US" sz="2000" b="1" dirty="0" smtClean="0"/>
              <a:t> </a:t>
            </a:r>
            <a:r>
              <a:rPr lang="en-US" sz="2000" b="1" u="sng" dirty="0" smtClean="0"/>
              <a:t>WANNIARCRDAPP</a:t>
            </a:r>
            <a:r>
              <a:rPr lang="en-US" sz="2000" b="1" dirty="0" smtClean="0"/>
              <a:t> </a:t>
            </a:r>
            <a:r>
              <a:rPr lang="en-US" sz="2000" dirty="0" smtClean="0"/>
              <a:t>batch jobs will:</a:t>
            </a:r>
          </a:p>
          <a:p>
            <a:pPr marL="688975" lvl="1" indent="-342900">
              <a:spcBef>
                <a:spcPts val="600"/>
              </a:spcBef>
              <a:spcAft>
                <a:spcPts val="600"/>
              </a:spcAft>
              <a:buFont typeface="+mj-lt"/>
              <a:buAutoNum type="arabicPeriod"/>
            </a:pPr>
            <a:r>
              <a:rPr lang="en-US" sz="1800" dirty="0" smtClean="0"/>
              <a:t>Identify within Statement an outstanding Billing Document to </a:t>
            </a:r>
            <a:r>
              <a:rPr lang="en-US" sz="1800" b="1" u="sng" dirty="0" smtClean="0"/>
              <a:t>apply the credit to</a:t>
            </a:r>
          </a:p>
          <a:p>
            <a:pPr marL="688975" lvl="1" indent="-342900">
              <a:spcBef>
                <a:spcPts val="600"/>
              </a:spcBef>
              <a:spcAft>
                <a:spcPts val="600"/>
              </a:spcAft>
              <a:buFont typeface="+mj-lt"/>
              <a:buAutoNum type="arabicPeriod"/>
            </a:pPr>
            <a:r>
              <a:rPr lang="en-US" sz="1800" dirty="0"/>
              <a:t>Generate a </a:t>
            </a:r>
            <a:r>
              <a:rPr lang="en-US" sz="1800" b="1" u="sng" dirty="0"/>
              <a:t>CW6 Cash Receipt</a:t>
            </a:r>
            <a:r>
              <a:rPr lang="en-US" sz="1800" b="1" dirty="0"/>
              <a:t> </a:t>
            </a:r>
            <a:r>
              <a:rPr lang="en-US" sz="1800" dirty="0"/>
              <a:t>with two lines</a:t>
            </a:r>
          </a:p>
          <a:p>
            <a:pPr marL="1139825" lvl="2" indent="-457200">
              <a:spcBef>
                <a:spcPts val="600"/>
              </a:spcBef>
              <a:spcAft>
                <a:spcPts val="600"/>
              </a:spcAft>
            </a:pPr>
            <a:r>
              <a:rPr lang="en-US" sz="1800" u="sng" dirty="0" smtClean="0"/>
              <a:t>One Credit Reduction line</a:t>
            </a:r>
            <a:r>
              <a:rPr lang="en-US" sz="1800" dirty="0" smtClean="0"/>
              <a:t> referencing the BD credit line</a:t>
            </a:r>
          </a:p>
          <a:p>
            <a:pPr marL="1139825" lvl="2" indent="-457200">
              <a:spcBef>
                <a:spcPts val="600"/>
              </a:spcBef>
              <a:spcAft>
                <a:spcPts val="600"/>
              </a:spcAft>
            </a:pPr>
            <a:r>
              <a:rPr lang="en-US" sz="1800" u="sng" dirty="0" smtClean="0"/>
              <a:t>One or more Credit Application line</a:t>
            </a:r>
            <a:r>
              <a:rPr lang="en-US" sz="1800" dirty="0" smtClean="0"/>
              <a:t> applying the credit to the Outstanding Billing Document within the Statement</a:t>
            </a:r>
          </a:p>
          <a:p>
            <a:pPr marL="1139825" lvl="2" indent="-457200">
              <a:spcBef>
                <a:spcPts val="600"/>
              </a:spcBef>
              <a:spcAft>
                <a:spcPts val="600"/>
              </a:spcAft>
            </a:pPr>
            <a:endParaRPr lang="en-US" sz="800" dirty="0" smtClean="0"/>
          </a:p>
          <a:p>
            <a:pPr marL="1139825" lvl="2" indent="-457200">
              <a:spcBef>
                <a:spcPts val="600"/>
              </a:spcBef>
              <a:spcAft>
                <a:spcPts val="600"/>
              </a:spcAft>
            </a:pPr>
            <a:endParaRPr lang="en-US" sz="800" dirty="0" smtClean="0"/>
          </a:p>
          <a:p>
            <a:pPr marL="457200" indent="-457200">
              <a:spcBef>
                <a:spcPts val="600"/>
              </a:spcBef>
              <a:spcAft>
                <a:spcPts val="600"/>
              </a:spcAft>
            </a:pPr>
            <a:r>
              <a:rPr lang="en-US" sz="2000" dirty="0" smtClean="0"/>
              <a:t>If  there is no outstanding Billing Document or an excess exists, </a:t>
            </a:r>
            <a:r>
              <a:rPr lang="en-US" sz="2000" u="sng" dirty="0" smtClean="0"/>
              <a:t>the original credit will remain outstanding</a:t>
            </a:r>
          </a:p>
          <a:p>
            <a:pPr marL="1035050" lvl="2" indent="-342900"/>
            <a:endParaRPr lang="en-US" sz="1400" dirty="0" smtClean="0"/>
          </a:p>
        </p:txBody>
      </p:sp>
    </p:spTree>
    <p:extLst>
      <p:ext uri="{BB962C8B-B14F-4D97-AF65-F5344CB8AC3E}">
        <p14:creationId xmlns:p14="http://schemas.microsoft.com/office/powerpoint/2010/main" val="4196069926"/>
      </p:ext>
    </p:extLst>
  </p:cSld>
  <p:clrMapOvr>
    <a:masterClrMapping/>
  </p:clrMapOvr>
  <p:timing>
    <p:tnLst>
      <p:par>
        <p:cTn id="1" dur="indefinite" restart="never" nodeType="tmRoot"/>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Title 1"/>
          <p:cNvSpPr>
            <a:spLocks noGrp="1"/>
          </p:cNvSpPr>
          <p:nvPr>
            <p:ph type="title"/>
          </p:nvPr>
        </p:nvSpPr>
        <p:spPr>
          <a:xfrm>
            <a:off x="455613" y="331788"/>
            <a:ext cx="8523287" cy="563562"/>
          </a:xfrm>
        </p:spPr>
        <p:txBody>
          <a:bodyPr/>
          <a:lstStyle/>
          <a:p>
            <a:r>
              <a:rPr lang="en-US" dirty="0" smtClean="0"/>
              <a:t>Billing Process – Bill Generation</a:t>
            </a:r>
          </a:p>
        </p:txBody>
      </p:sp>
      <p:sp>
        <p:nvSpPr>
          <p:cNvPr id="131075" name="Content Placeholder 2"/>
          <p:cNvSpPr>
            <a:spLocks noGrp="1"/>
          </p:cNvSpPr>
          <p:nvPr>
            <p:ph idx="1"/>
          </p:nvPr>
        </p:nvSpPr>
        <p:spPr>
          <a:xfrm>
            <a:off x="570285" y="1359290"/>
            <a:ext cx="8573715" cy="4929187"/>
          </a:xfrm>
        </p:spPr>
        <p:txBody>
          <a:bodyPr/>
          <a:lstStyle/>
          <a:p>
            <a:r>
              <a:rPr lang="en-US" sz="1800" b="1" u="sng" dirty="0" smtClean="0"/>
              <a:t>Bill Generation</a:t>
            </a:r>
            <a:r>
              <a:rPr lang="en-US" sz="1800" dirty="0" smtClean="0"/>
              <a:t> batch process:</a:t>
            </a:r>
          </a:p>
          <a:p>
            <a:pPr marL="688975" lvl="1" indent="-342900">
              <a:buFont typeface="+mj-lt"/>
              <a:buAutoNum type="arabicPeriod"/>
            </a:pPr>
            <a:r>
              <a:rPr lang="en-US" sz="1800" u="sng" dirty="0" smtClean="0"/>
              <a:t>Updates billing transactions</a:t>
            </a:r>
            <a:r>
              <a:rPr lang="en-US" sz="1800" dirty="0" smtClean="0"/>
              <a:t>, indicating the transaction has been “billed” or sent to the customer</a:t>
            </a:r>
          </a:p>
          <a:p>
            <a:pPr marL="688975" lvl="1" indent="-342900">
              <a:buFont typeface="+mj-lt"/>
              <a:buAutoNum type="arabicPeriod"/>
            </a:pPr>
            <a:endParaRPr lang="en-US" sz="1800" dirty="0" smtClean="0"/>
          </a:p>
          <a:p>
            <a:pPr marL="688975" lvl="1" indent="-342900">
              <a:buFont typeface="+mj-lt"/>
              <a:buAutoNum type="arabicPeriod"/>
            </a:pPr>
            <a:r>
              <a:rPr lang="en-US" sz="1800" dirty="0" smtClean="0"/>
              <a:t>Selects and prepares bills for </a:t>
            </a:r>
            <a:r>
              <a:rPr lang="en-US" sz="1800" u="sng" dirty="0"/>
              <a:t>PDF statement generation and transmittal to </a:t>
            </a:r>
            <a:r>
              <a:rPr lang="en-US" sz="1800" u="sng" dirty="0" smtClean="0"/>
              <a:t>VCSS</a:t>
            </a:r>
          </a:p>
          <a:p>
            <a:pPr lvl="2">
              <a:spcBef>
                <a:spcPts val="480"/>
              </a:spcBef>
              <a:spcAft>
                <a:spcPts val="0"/>
              </a:spcAft>
              <a:defRPr/>
            </a:pPr>
            <a:r>
              <a:rPr lang="en-US" sz="1800" dirty="0"/>
              <a:t>Auto-executes the Bill Generation report, which </a:t>
            </a:r>
            <a:r>
              <a:rPr lang="en-US" sz="1800" dirty="0" smtClean="0"/>
              <a:t>produces:</a:t>
            </a:r>
          </a:p>
          <a:p>
            <a:pPr lvl="3">
              <a:spcBef>
                <a:spcPts val="480"/>
              </a:spcBef>
              <a:spcAft>
                <a:spcPts val="0"/>
              </a:spcAft>
              <a:buFont typeface="+mj-lt"/>
              <a:buAutoNum type="arabicPeriod"/>
              <a:defRPr/>
            </a:pPr>
            <a:r>
              <a:rPr lang="en-US" sz="1800" dirty="0" smtClean="0"/>
              <a:t>Consolidated </a:t>
            </a:r>
            <a:r>
              <a:rPr lang="en-US" sz="1800" dirty="0"/>
              <a:t>file containing all the bills in the batch run (grouped by statement</a:t>
            </a:r>
            <a:r>
              <a:rPr lang="en-US" sz="1800" dirty="0" smtClean="0"/>
              <a:t>)</a:t>
            </a:r>
            <a:endParaRPr lang="en-US" sz="1800" dirty="0"/>
          </a:p>
          <a:p>
            <a:pPr lvl="3">
              <a:spcBef>
                <a:spcPts val="480"/>
              </a:spcBef>
              <a:spcAft>
                <a:spcPts val="0"/>
              </a:spcAft>
              <a:buFont typeface="+mj-lt"/>
              <a:buAutoNum type="arabicPeriod"/>
              <a:defRPr/>
            </a:pPr>
            <a:r>
              <a:rPr lang="en-US" sz="1800" dirty="0"/>
              <a:t>Individual PDF </a:t>
            </a:r>
            <a:r>
              <a:rPr lang="en-US" sz="1800" dirty="0" smtClean="0"/>
              <a:t>statements – can be viewed: </a:t>
            </a:r>
            <a:endParaRPr lang="en-US" sz="1800" dirty="0"/>
          </a:p>
          <a:p>
            <a:pPr marL="1660525" lvl="4" indent="-342900">
              <a:buFont typeface="+mj-lt"/>
              <a:buAutoNum type="arabicPeriod"/>
            </a:pPr>
            <a:r>
              <a:rPr lang="en-US" sz="1800" dirty="0" smtClean="0"/>
              <a:t>By GSA</a:t>
            </a:r>
          </a:p>
          <a:p>
            <a:pPr lvl="5"/>
            <a:r>
              <a:rPr lang="en-US" sz="1800" dirty="0" smtClean="0"/>
              <a:t>As an PDF attachment on the </a:t>
            </a:r>
            <a:r>
              <a:rPr lang="en-US" sz="1800" u="sng" dirty="0" smtClean="0"/>
              <a:t>Billing Statement Query</a:t>
            </a:r>
          </a:p>
          <a:p>
            <a:pPr marL="1660525" lvl="4" indent="-342900">
              <a:buFont typeface="+mj-lt"/>
              <a:buAutoNum type="arabicPeriod"/>
            </a:pPr>
            <a:r>
              <a:rPr lang="en-US" sz="1800" dirty="0" smtClean="0"/>
              <a:t>By the customer</a:t>
            </a:r>
          </a:p>
          <a:p>
            <a:pPr lvl="5"/>
            <a:r>
              <a:rPr lang="en-US" sz="1800" dirty="0" smtClean="0"/>
              <a:t>As a PDF attachment </a:t>
            </a:r>
            <a:r>
              <a:rPr lang="en-US" sz="1800" u="sng" dirty="0" smtClean="0"/>
              <a:t>from VCSS</a:t>
            </a:r>
          </a:p>
          <a:p>
            <a:pPr lvl="2"/>
            <a:endParaRPr lang="en-US" sz="1800" dirty="0" smtClean="0"/>
          </a:p>
          <a:p>
            <a:endParaRPr lang="en-US" sz="1800" dirty="0" smtClean="0"/>
          </a:p>
        </p:txBody>
      </p:sp>
      <p:sp>
        <p:nvSpPr>
          <p:cNvPr id="131076" name="Footer Placeholder 3"/>
          <p:cNvSpPr>
            <a:spLocks noGrp="1"/>
          </p:cNvSpPr>
          <p:nvPr>
            <p:ph type="ftr" sz="quarter" idx="10"/>
          </p:nvPr>
        </p:nvSpPr>
        <p:spPr>
          <a:noFill/>
        </p:spPr>
        <p:txBody>
          <a:bodyPr/>
          <a:lstStyle/>
          <a:p>
            <a:r>
              <a:rPr lang="en-US" dirty="0" smtClean="0"/>
              <a:t>CGI Federal Proprietary and Confidential</a:t>
            </a:r>
          </a:p>
        </p:txBody>
      </p:sp>
      <p:sp>
        <p:nvSpPr>
          <p:cNvPr id="131077" name="Slide Number Placeholder 4"/>
          <p:cNvSpPr>
            <a:spLocks noGrp="1"/>
          </p:cNvSpPr>
          <p:nvPr>
            <p:ph type="sldNum" sz="quarter" idx="11"/>
          </p:nvPr>
        </p:nvSpPr>
        <p:spPr>
          <a:noFill/>
        </p:spPr>
        <p:txBody>
          <a:bodyPr/>
          <a:lstStyle/>
          <a:p>
            <a:fld id="{1C01E877-5FCE-4CBD-B037-6FFD9C3519DC}" type="slidenum">
              <a:rPr lang="en-US" smtClean="0"/>
              <a:pPr/>
              <a:t>229</a:t>
            </a:fld>
            <a:endParaRPr lang="en-US" dirty="0" smtClean="0"/>
          </a:p>
        </p:txBody>
      </p:sp>
    </p:spTree>
    <p:extLst>
      <p:ext uri="{BB962C8B-B14F-4D97-AF65-F5344CB8AC3E}">
        <p14:creationId xmlns:p14="http://schemas.microsoft.com/office/powerpoint/2010/main" val="315410696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algn="ctr">
              <a:buNone/>
            </a:pPr>
            <a:endParaRPr lang="en-US" sz="3600" b="1" dirty="0" smtClean="0"/>
          </a:p>
          <a:p>
            <a:pPr algn="ctr">
              <a:buNone/>
            </a:pPr>
            <a:r>
              <a:rPr lang="en-US" sz="3600" b="1" dirty="0" smtClean="0"/>
              <a:t>Segment </a:t>
            </a:r>
            <a:r>
              <a:rPr lang="en-US" sz="3600" b="1" dirty="0"/>
              <a:t>2</a:t>
            </a:r>
            <a:r>
              <a:rPr lang="en-US" sz="3600" b="1" dirty="0" smtClean="0"/>
              <a:t>:</a:t>
            </a:r>
          </a:p>
          <a:p>
            <a:pPr algn="ctr">
              <a:buNone/>
            </a:pPr>
            <a:r>
              <a:rPr lang="en-US" sz="3600" dirty="0" smtClean="0"/>
              <a:t>DBRs and Associated Batch Processing</a:t>
            </a:r>
            <a:endParaRPr lang="en-US" sz="3600" dirty="0"/>
          </a:p>
        </p:txBody>
      </p:sp>
      <p:sp>
        <p:nvSpPr>
          <p:cNvPr id="4" name="Footer Placeholder 3"/>
          <p:cNvSpPr>
            <a:spLocks noGrp="1"/>
          </p:cNvSpPr>
          <p:nvPr>
            <p:ph type="ftr" sz="quarter" idx="10"/>
          </p:nvPr>
        </p:nvSpPr>
        <p:spPr/>
        <p:txBody>
          <a:bodyPr/>
          <a:lstStyle/>
          <a:p>
            <a:pPr>
              <a:defRPr/>
            </a:pPr>
            <a:r>
              <a:rPr lang="en-US" dirty="0" smtClean="0"/>
              <a:t>CGI Federal Proprietary and Confidential</a:t>
            </a:r>
            <a:endParaRPr lang="en-US" dirty="0"/>
          </a:p>
        </p:txBody>
      </p:sp>
      <p:sp>
        <p:nvSpPr>
          <p:cNvPr id="5" name="Slide Number Placeholder 4"/>
          <p:cNvSpPr>
            <a:spLocks noGrp="1"/>
          </p:cNvSpPr>
          <p:nvPr>
            <p:ph type="sldNum" sz="quarter" idx="11"/>
          </p:nvPr>
        </p:nvSpPr>
        <p:spPr/>
        <p:txBody>
          <a:bodyPr/>
          <a:lstStyle/>
          <a:p>
            <a:pPr>
              <a:defRPr/>
            </a:pPr>
            <a:fld id="{215F2CEC-58A8-492B-AD0D-C2BF1A7F0D89}" type="slidenum">
              <a:rPr lang="en-US" smtClean="0"/>
              <a:pPr>
                <a:defRPr/>
              </a:pPr>
              <a:t>23</a:t>
            </a:fld>
            <a:endParaRPr lang="en-US" dirty="0"/>
          </a:p>
        </p:txBody>
      </p:sp>
    </p:spTree>
    <p:extLst>
      <p:ext uri="{BB962C8B-B14F-4D97-AF65-F5344CB8AC3E}">
        <p14:creationId xmlns:p14="http://schemas.microsoft.com/office/powerpoint/2010/main" val="348407286"/>
      </p:ext>
    </p:extLst>
  </p:cSld>
  <p:clrMapOvr>
    <a:masterClrMapping/>
  </p:clrMapOvr>
  <p:timing>
    <p:tnLst>
      <p:par>
        <p:cTn id="1" dur="indefinite" restart="never" nodeType="tmRoot"/>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Title 1"/>
          <p:cNvSpPr>
            <a:spLocks noGrp="1"/>
          </p:cNvSpPr>
          <p:nvPr>
            <p:ph type="title"/>
          </p:nvPr>
        </p:nvSpPr>
        <p:spPr>
          <a:xfrm>
            <a:off x="455613" y="331788"/>
            <a:ext cx="8194675" cy="563562"/>
          </a:xfrm>
        </p:spPr>
        <p:txBody>
          <a:bodyPr/>
          <a:lstStyle/>
          <a:p>
            <a:r>
              <a:rPr lang="en-US" dirty="0" smtClean="0"/>
              <a:t>Non-IPAC Bill Generation</a:t>
            </a:r>
          </a:p>
        </p:txBody>
      </p:sp>
      <p:sp>
        <p:nvSpPr>
          <p:cNvPr id="132099" name="Content Placeholder 2"/>
          <p:cNvSpPr>
            <a:spLocks noGrp="1"/>
          </p:cNvSpPr>
          <p:nvPr>
            <p:ph idx="1"/>
          </p:nvPr>
        </p:nvSpPr>
        <p:spPr>
          <a:xfrm>
            <a:off x="390525" y="1277938"/>
            <a:ext cx="8753475" cy="5064125"/>
          </a:xfrm>
        </p:spPr>
        <p:txBody>
          <a:bodyPr/>
          <a:lstStyle/>
          <a:p>
            <a:pPr>
              <a:spcBef>
                <a:spcPts val="600"/>
              </a:spcBef>
              <a:spcAft>
                <a:spcPts val="600"/>
              </a:spcAft>
            </a:pPr>
            <a:r>
              <a:rPr lang="en-US" sz="2000" dirty="0" smtClean="0"/>
              <a:t>ARBILLGEN – </a:t>
            </a:r>
            <a:r>
              <a:rPr lang="en-US" sz="2000" b="1" u="sng" dirty="0" smtClean="0"/>
              <a:t>Billing Document </a:t>
            </a:r>
            <a:r>
              <a:rPr lang="en-US" sz="2000" b="1" u="sng" dirty="0"/>
              <a:t>U</a:t>
            </a:r>
            <a:r>
              <a:rPr lang="en-US" sz="2000" b="1" u="sng" dirty="0" smtClean="0"/>
              <a:t>pdates</a:t>
            </a:r>
            <a:r>
              <a:rPr lang="en-US" sz="2000" b="1" dirty="0" smtClean="0"/>
              <a:t>: </a:t>
            </a:r>
            <a:endParaRPr lang="en-US" sz="600" b="1" dirty="0" smtClean="0"/>
          </a:p>
          <a:p>
            <a:pPr lvl="1">
              <a:spcBef>
                <a:spcPts val="600"/>
              </a:spcBef>
              <a:spcAft>
                <a:spcPts val="600"/>
              </a:spcAft>
            </a:pPr>
            <a:r>
              <a:rPr lang="en-US" sz="1800" b="1" u="sng" dirty="0" smtClean="0"/>
              <a:t>Billing Status</a:t>
            </a:r>
            <a:r>
              <a:rPr lang="en-US" sz="1800" b="1" dirty="0" smtClean="0"/>
              <a:t> </a:t>
            </a:r>
            <a:r>
              <a:rPr lang="en-US" sz="1800" dirty="0" smtClean="0"/>
              <a:t>- Accounting Line level indicator indicates which GL postings should occur </a:t>
            </a:r>
          </a:p>
          <a:p>
            <a:pPr lvl="2">
              <a:spcBef>
                <a:spcPts val="600"/>
              </a:spcBef>
              <a:spcAft>
                <a:spcPts val="600"/>
              </a:spcAft>
            </a:pPr>
            <a:r>
              <a:rPr lang="en-US" sz="1800" i="1" dirty="0" smtClean="0"/>
              <a:t>Set </a:t>
            </a:r>
            <a:r>
              <a:rPr lang="en-US" sz="1800" i="1" dirty="0"/>
              <a:t>to </a:t>
            </a:r>
            <a:r>
              <a:rPr lang="en-US" sz="1800" b="1" i="1" dirty="0"/>
              <a:t>'Billed' </a:t>
            </a:r>
            <a:r>
              <a:rPr lang="en-US" sz="1800" i="1" dirty="0"/>
              <a:t>by ARBILLGEN</a:t>
            </a:r>
          </a:p>
          <a:p>
            <a:pPr lvl="2">
              <a:spcBef>
                <a:spcPts val="600"/>
              </a:spcBef>
              <a:spcAft>
                <a:spcPts val="600"/>
              </a:spcAft>
            </a:pPr>
            <a:r>
              <a:rPr lang="en-US" sz="1800" i="1" dirty="0"/>
              <a:t>Triggers update from Unbilled (</a:t>
            </a:r>
            <a:r>
              <a:rPr lang="en-US" sz="1800" i="1" dirty="0" smtClean="0"/>
              <a:t>131000.07</a:t>
            </a:r>
            <a:r>
              <a:rPr lang="en-US" sz="1800" i="1" dirty="0"/>
              <a:t>) to Billed (</a:t>
            </a:r>
            <a:r>
              <a:rPr lang="en-US" sz="1800" i="1" dirty="0" smtClean="0"/>
              <a:t>131000.08)</a:t>
            </a:r>
            <a:endParaRPr lang="en-US" sz="600" b="1" i="1" dirty="0" smtClean="0"/>
          </a:p>
          <a:p>
            <a:pPr lvl="1">
              <a:spcBef>
                <a:spcPts val="600"/>
              </a:spcBef>
              <a:spcAft>
                <a:spcPts val="600"/>
              </a:spcAft>
            </a:pPr>
            <a:r>
              <a:rPr lang="en-US" sz="1800" b="1" u="sng" dirty="0" smtClean="0"/>
              <a:t>Bill Generated Flag</a:t>
            </a:r>
            <a:r>
              <a:rPr lang="en-US" sz="1800" dirty="0" smtClean="0"/>
              <a:t> - </a:t>
            </a:r>
            <a:r>
              <a:rPr lang="en-US" sz="1800" dirty="0"/>
              <a:t>when true indicates the </a:t>
            </a:r>
            <a:r>
              <a:rPr lang="en-US" sz="1800" dirty="0" smtClean="0"/>
              <a:t>PDF statement </a:t>
            </a:r>
            <a:r>
              <a:rPr lang="en-US" sz="1800" dirty="0"/>
              <a:t>has been generated and that the BD information has been transmitted to </a:t>
            </a:r>
            <a:r>
              <a:rPr lang="en-US" sz="1800" dirty="0" smtClean="0"/>
              <a:t>VCSS</a:t>
            </a:r>
          </a:p>
          <a:p>
            <a:pPr lvl="2">
              <a:spcBef>
                <a:spcPts val="600"/>
              </a:spcBef>
              <a:spcAft>
                <a:spcPts val="600"/>
              </a:spcAft>
            </a:pPr>
            <a:r>
              <a:rPr lang="en-US" sz="1800" i="1" dirty="0" smtClean="0"/>
              <a:t>Set to </a:t>
            </a:r>
            <a:r>
              <a:rPr lang="en-US" sz="1800" b="1" i="1" dirty="0" smtClean="0"/>
              <a:t>T</a:t>
            </a:r>
            <a:r>
              <a:rPr lang="en-US" sz="1800" i="1" dirty="0" smtClean="0"/>
              <a:t> by ARBILLGEN</a:t>
            </a:r>
            <a:endParaRPr lang="en-US" sz="600" b="1" i="1" dirty="0" smtClean="0"/>
          </a:p>
          <a:p>
            <a:pPr lvl="1">
              <a:spcBef>
                <a:spcPts val="600"/>
              </a:spcBef>
              <a:spcAft>
                <a:spcPts val="600"/>
              </a:spcAft>
            </a:pPr>
            <a:r>
              <a:rPr lang="en-US" sz="1800" b="1" u="sng" dirty="0" smtClean="0"/>
              <a:t>Bill Print Date</a:t>
            </a:r>
            <a:r>
              <a:rPr lang="en-US" sz="1800" dirty="0" smtClean="0"/>
              <a:t>, </a:t>
            </a:r>
            <a:r>
              <a:rPr lang="en-US" sz="1800" b="1" u="sng" dirty="0" smtClean="0"/>
              <a:t>Last Bill Date</a:t>
            </a:r>
            <a:r>
              <a:rPr lang="en-US" sz="1800" b="1" dirty="0" smtClean="0"/>
              <a:t> </a:t>
            </a:r>
            <a:r>
              <a:rPr lang="en-US" sz="1800" dirty="0" smtClean="0"/>
              <a:t>- Accounting Line fields</a:t>
            </a:r>
            <a:endParaRPr lang="en-US" sz="1800" dirty="0" smtClean="0">
              <a:solidFill>
                <a:srgbClr val="C00000"/>
              </a:solidFill>
            </a:endParaRPr>
          </a:p>
          <a:p>
            <a:pPr lvl="2">
              <a:spcBef>
                <a:spcPts val="600"/>
              </a:spcBef>
              <a:spcAft>
                <a:spcPts val="600"/>
              </a:spcAft>
            </a:pPr>
            <a:r>
              <a:rPr lang="en-US" sz="1800" i="1" dirty="0" smtClean="0">
                <a:solidFill>
                  <a:srgbClr val="000000"/>
                </a:solidFill>
              </a:rPr>
              <a:t>Set equal to “Print Date” parameter by ARBILLGEN</a:t>
            </a:r>
            <a:endParaRPr lang="en-US" sz="600" b="1" i="1" dirty="0" smtClean="0">
              <a:solidFill>
                <a:srgbClr val="000000"/>
              </a:solidFill>
            </a:endParaRPr>
          </a:p>
          <a:p>
            <a:pPr lvl="1">
              <a:spcBef>
                <a:spcPts val="600"/>
              </a:spcBef>
              <a:spcAft>
                <a:spcPts val="600"/>
              </a:spcAft>
            </a:pPr>
            <a:r>
              <a:rPr lang="en-US" sz="1800" b="1" u="sng" dirty="0" smtClean="0"/>
              <a:t>Last Bill Amount</a:t>
            </a:r>
            <a:r>
              <a:rPr lang="en-US" sz="1800" b="1" dirty="0" smtClean="0"/>
              <a:t> </a:t>
            </a:r>
            <a:r>
              <a:rPr lang="en-US" sz="1800" dirty="0" smtClean="0"/>
              <a:t>- Accounting Line field</a:t>
            </a:r>
          </a:p>
          <a:p>
            <a:pPr lvl="2">
              <a:spcBef>
                <a:spcPts val="600"/>
              </a:spcBef>
              <a:spcAft>
                <a:spcPts val="600"/>
              </a:spcAft>
            </a:pPr>
            <a:r>
              <a:rPr lang="en-US" sz="1800" i="1" dirty="0" smtClean="0">
                <a:solidFill>
                  <a:srgbClr val="000000"/>
                </a:solidFill>
              </a:rPr>
              <a:t>Set equal to outstanding line amount</a:t>
            </a:r>
          </a:p>
          <a:p>
            <a:endParaRPr lang="en-US" dirty="0" smtClean="0"/>
          </a:p>
        </p:txBody>
      </p:sp>
      <p:sp>
        <p:nvSpPr>
          <p:cNvPr id="132100" name="Footer Placeholder 3"/>
          <p:cNvSpPr>
            <a:spLocks noGrp="1"/>
          </p:cNvSpPr>
          <p:nvPr>
            <p:ph type="ftr" sz="quarter" idx="10"/>
          </p:nvPr>
        </p:nvSpPr>
        <p:spPr>
          <a:noFill/>
        </p:spPr>
        <p:txBody>
          <a:bodyPr/>
          <a:lstStyle/>
          <a:p>
            <a:r>
              <a:rPr lang="en-US" dirty="0" smtClean="0"/>
              <a:t>CGI Federal Proprietary and Confidential</a:t>
            </a:r>
          </a:p>
        </p:txBody>
      </p:sp>
      <p:sp>
        <p:nvSpPr>
          <p:cNvPr id="132101" name="Slide Number Placeholder 4"/>
          <p:cNvSpPr>
            <a:spLocks noGrp="1"/>
          </p:cNvSpPr>
          <p:nvPr>
            <p:ph type="sldNum" sz="quarter" idx="11"/>
          </p:nvPr>
        </p:nvSpPr>
        <p:spPr>
          <a:noFill/>
        </p:spPr>
        <p:txBody>
          <a:bodyPr/>
          <a:lstStyle/>
          <a:p>
            <a:fld id="{357A64AC-C01F-4F8E-BE05-CB663FB5792C}" type="slidenum">
              <a:rPr lang="en-US" smtClean="0"/>
              <a:pPr/>
              <a:t>230</a:t>
            </a:fld>
            <a:endParaRPr lang="en-US" dirty="0" smtClean="0"/>
          </a:p>
        </p:txBody>
      </p:sp>
    </p:spTree>
    <p:extLst>
      <p:ext uri="{BB962C8B-B14F-4D97-AF65-F5344CB8AC3E}">
        <p14:creationId xmlns:p14="http://schemas.microsoft.com/office/powerpoint/2010/main" val="4075208269"/>
      </p:ext>
    </p:extLst>
  </p:cSld>
  <p:clrMapOvr>
    <a:masterClrMapping/>
  </p:clrMapOvr>
  <p:timing>
    <p:tnLst>
      <p:par>
        <p:cTn id="1" dur="indefinite" restart="never" nodeType="tmRoot"/>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tangle 37"/>
          <p:cNvSpPr/>
          <p:nvPr/>
        </p:nvSpPr>
        <p:spPr bwMode="auto">
          <a:xfrm>
            <a:off x="7836195" y="6030243"/>
            <a:ext cx="1169582" cy="794783"/>
          </a:xfrm>
          <a:prstGeom prst="rect">
            <a:avLst/>
          </a:pr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2" name="Title 1"/>
          <p:cNvSpPr>
            <a:spLocks noGrp="1"/>
          </p:cNvSpPr>
          <p:nvPr>
            <p:ph type="title"/>
          </p:nvPr>
        </p:nvSpPr>
        <p:spPr/>
        <p:txBody>
          <a:bodyPr/>
          <a:lstStyle/>
          <a:p>
            <a:r>
              <a:rPr lang="en-US" dirty="0" smtClean="0"/>
              <a:t>IPAC Billed Receivables</a:t>
            </a:r>
            <a:endParaRPr lang="en-US" dirty="0"/>
          </a:p>
        </p:txBody>
      </p:sp>
      <p:sp>
        <p:nvSpPr>
          <p:cNvPr id="3" name="Content Placeholder 2"/>
          <p:cNvSpPr>
            <a:spLocks noGrp="1"/>
          </p:cNvSpPr>
          <p:nvPr>
            <p:ph idx="1"/>
          </p:nvPr>
        </p:nvSpPr>
        <p:spPr>
          <a:xfrm>
            <a:off x="463406" y="1143000"/>
            <a:ext cx="8229600" cy="4634840"/>
          </a:xfrm>
        </p:spPr>
        <p:txBody>
          <a:bodyPr/>
          <a:lstStyle/>
          <a:p>
            <a:pPr>
              <a:spcAft>
                <a:spcPts val="600"/>
              </a:spcAft>
            </a:pPr>
            <a:r>
              <a:rPr lang="en-US" sz="2000" b="1" u="sng" dirty="0" smtClean="0"/>
              <a:t>IPAC unbilled </a:t>
            </a:r>
            <a:r>
              <a:rPr lang="en-US" sz="2000" b="1" u="sng" dirty="0"/>
              <a:t>r</a:t>
            </a:r>
            <a:r>
              <a:rPr lang="en-US" sz="2000" b="1" u="sng" dirty="0" smtClean="0"/>
              <a:t>eceivables</a:t>
            </a:r>
            <a:r>
              <a:rPr lang="en-US" sz="2000" dirty="0" smtClean="0"/>
              <a:t> go through the following processes to become a billed receivable:</a:t>
            </a:r>
          </a:p>
          <a:p>
            <a:pPr lvl="1">
              <a:spcAft>
                <a:spcPts val="600"/>
              </a:spcAft>
            </a:pPr>
            <a:r>
              <a:rPr lang="en-US" sz="2000" dirty="0" smtClean="0"/>
              <a:t>Automated Credit Application</a:t>
            </a:r>
          </a:p>
          <a:p>
            <a:pPr lvl="1">
              <a:spcAft>
                <a:spcPts val="600"/>
              </a:spcAft>
            </a:pPr>
            <a:r>
              <a:rPr lang="en-US" sz="2000" dirty="0" smtClean="0"/>
              <a:t>IPAC Outbound*</a:t>
            </a:r>
          </a:p>
          <a:p>
            <a:pPr lvl="1">
              <a:spcAft>
                <a:spcPts val="600"/>
              </a:spcAft>
            </a:pPr>
            <a:r>
              <a:rPr lang="en-US" sz="2000" dirty="0" smtClean="0"/>
              <a:t>ARBILLGEN</a:t>
            </a:r>
          </a:p>
          <a:p>
            <a:pPr lvl="1">
              <a:buNone/>
            </a:pPr>
            <a:endParaRPr lang="en-US" sz="1050" dirty="0" smtClean="0"/>
          </a:p>
          <a:p>
            <a:pPr lvl="1">
              <a:buNone/>
            </a:pPr>
            <a:endParaRPr lang="en-US" sz="1050" dirty="0" smtClean="0"/>
          </a:p>
          <a:p>
            <a:pPr lvl="2"/>
            <a:endParaRPr lang="en-US" sz="2000" dirty="0" smtClean="0"/>
          </a:p>
          <a:p>
            <a:endParaRPr lang="en-US" dirty="0"/>
          </a:p>
        </p:txBody>
      </p:sp>
      <p:sp>
        <p:nvSpPr>
          <p:cNvPr id="5" name="Slide Number Placeholder 4"/>
          <p:cNvSpPr>
            <a:spLocks noGrp="1"/>
          </p:cNvSpPr>
          <p:nvPr>
            <p:ph type="sldNum" sz="quarter" idx="11"/>
          </p:nvPr>
        </p:nvSpPr>
        <p:spPr/>
        <p:txBody>
          <a:bodyPr/>
          <a:lstStyle/>
          <a:p>
            <a:pPr>
              <a:defRPr/>
            </a:pPr>
            <a:fld id="{5842F1FC-5FDD-41D6-BAD6-160FC7BE3BC4}" type="slidenum">
              <a:rPr lang="en-US" smtClean="0"/>
              <a:pPr>
                <a:defRPr/>
              </a:pPr>
              <a:t>231</a:t>
            </a:fld>
            <a:endParaRPr lang="en-US" dirty="0"/>
          </a:p>
        </p:txBody>
      </p:sp>
      <p:sp>
        <p:nvSpPr>
          <p:cNvPr id="6" name="TextBox 5"/>
          <p:cNvSpPr txBox="1"/>
          <p:nvPr/>
        </p:nvSpPr>
        <p:spPr>
          <a:xfrm>
            <a:off x="3230487" y="2393612"/>
            <a:ext cx="5732538" cy="461665"/>
          </a:xfrm>
          <a:prstGeom prst="rect">
            <a:avLst/>
          </a:prstGeom>
          <a:noFill/>
        </p:spPr>
        <p:txBody>
          <a:bodyPr wrap="square" rtlCol="0">
            <a:spAutoFit/>
          </a:bodyPr>
          <a:lstStyle/>
          <a:p>
            <a:r>
              <a:rPr lang="en-US" sz="1200" b="1" dirty="0">
                <a:solidFill>
                  <a:srgbClr val="FF0000"/>
                </a:solidFill>
              </a:rPr>
              <a:t>In-depth presentations of IPAC-specific procedures and batch processes are available in the BAAR Phase 3 IPAC Life Cycle training course. </a:t>
            </a:r>
          </a:p>
        </p:txBody>
      </p:sp>
      <p:sp>
        <p:nvSpPr>
          <p:cNvPr id="7" name="Right Arrow 6"/>
          <p:cNvSpPr/>
          <p:nvPr/>
        </p:nvSpPr>
        <p:spPr bwMode="auto">
          <a:xfrm>
            <a:off x="2308305" y="4148346"/>
            <a:ext cx="261257" cy="213756"/>
          </a:xfrm>
          <a:prstGeom prst="rightArrow">
            <a:avLst/>
          </a:prstGeom>
          <a:solidFill>
            <a:schemeClr val="tx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8" name="Right Arrow 7"/>
          <p:cNvSpPr/>
          <p:nvPr/>
        </p:nvSpPr>
        <p:spPr bwMode="auto">
          <a:xfrm>
            <a:off x="4377306" y="4148346"/>
            <a:ext cx="261257" cy="213756"/>
          </a:xfrm>
          <a:prstGeom prst="rightArrow">
            <a:avLst/>
          </a:prstGeom>
          <a:solidFill>
            <a:schemeClr val="tx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grpSp>
        <p:nvGrpSpPr>
          <p:cNvPr id="9" name="Group 8"/>
          <p:cNvGrpSpPr/>
          <p:nvPr/>
        </p:nvGrpSpPr>
        <p:grpSpPr>
          <a:xfrm>
            <a:off x="2672840" y="3857833"/>
            <a:ext cx="1601188" cy="794783"/>
            <a:chOff x="-1247084" y="-548205"/>
            <a:chExt cx="1499711" cy="794783"/>
          </a:xfrm>
          <a:scene3d>
            <a:camera prst="orthographicFront"/>
            <a:lightRig rig="threePt" dir="t">
              <a:rot lat="0" lon="0" rev="7500000"/>
            </a:lightRig>
          </a:scene3d>
        </p:grpSpPr>
        <p:sp>
          <p:nvSpPr>
            <p:cNvPr id="10" name="Rounded Rectangle 9"/>
            <p:cNvSpPr/>
            <p:nvPr/>
          </p:nvSpPr>
          <p:spPr>
            <a:xfrm>
              <a:off x="-1247084" y="-548205"/>
              <a:ext cx="1498785" cy="794783"/>
            </a:xfrm>
            <a:prstGeom prst="roundRect">
              <a:avLst>
                <a:gd name="adj" fmla="val 10000"/>
              </a:avLst>
            </a:prstGeom>
            <a:solidFill>
              <a:schemeClr val="bg1">
                <a:lumMod val="75000"/>
              </a:schemeClr>
            </a:solidFill>
            <a:ln>
              <a:noFill/>
            </a:ln>
            <a:effectLst>
              <a:outerShdw blurRad="40000" dist="23000" dir="5400000" rotWithShape="0">
                <a:srgbClr val="000000">
                  <a:alpha val="35000"/>
                </a:srgbClr>
              </a:outerShdw>
            </a:effectLst>
            <a:sp3d prstMaterial="plastic">
              <a:bevelT w="127000" h="25400" prst="relaxedInset"/>
            </a:sp3d>
          </p:spPr>
        </p:sp>
        <p:sp>
          <p:nvSpPr>
            <p:cNvPr id="11" name="Rounded Rectangle 4"/>
            <p:cNvSpPr/>
            <p:nvPr/>
          </p:nvSpPr>
          <p:spPr>
            <a:xfrm>
              <a:off x="-1246158" y="-448833"/>
              <a:ext cx="1498785" cy="529855"/>
            </a:xfrm>
            <a:prstGeom prst="rect">
              <a:avLst/>
            </a:prstGeom>
            <a:noFill/>
            <a:ln>
              <a:noFill/>
            </a:ln>
            <a:effectLst/>
            <a:sp3d/>
          </p:spPr>
          <p:txBody>
            <a:bodyPr spcFirstLastPara="0" vert="horz" wrap="square" lIns="113792" tIns="113792" rIns="113792" bIns="60960" numCol="1" spcCol="1270" anchor="ctr" anchorCtr="0">
              <a:noAutofit/>
            </a:bodyPr>
            <a:lstStyle/>
            <a:p>
              <a:pPr marL="0" marR="0" lvl="0" indent="0" algn="ctr" defTabSz="711200" eaLnBrk="1" fontAlgn="auto" latinLnBrk="0" hangingPunct="1">
                <a:lnSpc>
                  <a:spcPct val="90000"/>
                </a:lnSpc>
                <a:spcBef>
                  <a:spcPct val="0"/>
                </a:spcBef>
                <a:spcAft>
                  <a:spcPct val="35000"/>
                </a:spcAft>
                <a:buClrTx/>
                <a:buSzTx/>
                <a:buFontTx/>
                <a:buNone/>
                <a:tabLst/>
                <a:defRPr/>
              </a:pPr>
              <a:r>
                <a:rPr kumimoji="0" lang="en-US" sz="1600" b="1" i="0" u="none" strike="noStrike" kern="1200" cap="none" spc="0" normalizeH="0" baseline="0" noProof="0" dirty="0" smtClean="0">
                  <a:ln>
                    <a:noFill/>
                  </a:ln>
                  <a:solidFill>
                    <a:sysClr val="window" lastClr="FFFFFF"/>
                  </a:solidFill>
                  <a:effectLst/>
                  <a:uLnTx/>
                  <a:uFillTx/>
                  <a:latin typeface="Calibri"/>
                  <a:ea typeface="+mn-ea"/>
                  <a:cs typeface="+mn-cs"/>
                </a:rPr>
                <a:t>DBR Crosswalk</a:t>
              </a:r>
              <a:endParaRPr kumimoji="0" lang="en-US" sz="900" b="1" i="0" u="none" strike="noStrike" kern="1200" cap="none" spc="0" normalizeH="0" baseline="0" noProof="0" dirty="0">
                <a:ln>
                  <a:noFill/>
                </a:ln>
                <a:solidFill>
                  <a:sysClr val="window" lastClr="FFFFFF"/>
                </a:solidFill>
                <a:effectLst/>
                <a:uLnTx/>
                <a:uFillTx/>
                <a:latin typeface="Calibri"/>
                <a:ea typeface="+mn-ea"/>
                <a:cs typeface="+mn-cs"/>
              </a:endParaRPr>
            </a:p>
          </p:txBody>
        </p:sp>
      </p:grpSp>
      <p:grpSp>
        <p:nvGrpSpPr>
          <p:cNvPr id="12" name="Group 11"/>
          <p:cNvGrpSpPr/>
          <p:nvPr/>
        </p:nvGrpSpPr>
        <p:grpSpPr>
          <a:xfrm>
            <a:off x="4741841" y="3857833"/>
            <a:ext cx="1541867" cy="794783"/>
            <a:chOff x="-1491783" y="298619"/>
            <a:chExt cx="1524686" cy="794783"/>
          </a:xfrm>
          <a:scene3d>
            <a:camera prst="orthographicFront"/>
            <a:lightRig rig="threePt" dir="t">
              <a:rot lat="0" lon="0" rev="7500000"/>
            </a:lightRig>
          </a:scene3d>
        </p:grpSpPr>
        <p:sp>
          <p:nvSpPr>
            <p:cNvPr id="13" name="Rounded Rectangle 12"/>
            <p:cNvSpPr/>
            <p:nvPr/>
          </p:nvSpPr>
          <p:spPr>
            <a:xfrm>
              <a:off x="-1465882" y="298619"/>
              <a:ext cx="1498785" cy="794783"/>
            </a:xfrm>
            <a:prstGeom prst="roundRect">
              <a:avLst>
                <a:gd name="adj" fmla="val 10000"/>
              </a:avLst>
            </a:prstGeom>
            <a:solidFill>
              <a:schemeClr val="bg1">
                <a:lumMod val="75000"/>
              </a:schemeClr>
            </a:solidFill>
            <a:ln>
              <a:noFill/>
            </a:ln>
            <a:effectLst>
              <a:outerShdw blurRad="40000" dist="23000" dir="5400000" rotWithShape="0">
                <a:srgbClr val="000000">
                  <a:alpha val="35000"/>
                </a:srgbClr>
              </a:outerShdw>
            </a:effectLst>
            <a:sp3d prstMaterial="plastic">
              <a:bevelT w="127000" h="25400" prst="relaxedInset"/>
            </a:sp3d>
          </p:spPr>
        </p:sp>
        <p:sp>
          <p:nvSpPr>
            <p:cNvPr id="14" name="Rounded Rectangle 4"/>
            <p:cNvSpPr/>
            <p:nvPr/>
          </p:nvSpPr>
          <p:spPr>
            <a:xfrm>
              <a:off x="-1491783" y="403640"/>
              <a:ext cx="1498785" cy="529855"/>
            </a:xfrm>
            <a:prstGeom prst="rect">
              <a:avLst/>
            </a:prstGeom>
            <a:noFill/>
            <a:ln>
              <a:noFill/>
            </a:ln>
            <a:effectLst/>
            <a:sp3d/>
          </p:spPr>
          <p:txBody>
            <a:bodyPr spcFirstLastPara="0" vert="horz" wrap="square" lIns="113792" tIns="113792" rIns="113792" bIns="60960" numCol="1" spcCol="1270" anchor="ctr" anchorCtr="0">
              <a:noAutofit/>
            </a:bodyPr>
            <a:lstStyle/>
            <a:p>
              <a:pPr marL="0" marR="0" lvl="0" indent="0" algn="ctr" defTabSz="711200" eaLnBrk="1" fontAlgn="auto" latinLnBrk="0" hangingPunct="1">
                <a:lnSpc>
                  <a:spcPct val="90000"/>
                </a:lnSpc>
                <a:spcBef>
                  <a:spcPct val="0"/>
                </a:spcBef>
                <a:spcAft>
                  <a:spcPct val="35000"/>
                </a:spcAft>
                <a:buClrTx/>
                <a:buSzTx/>
                <a:buFontTx/>
                <a:buNone/>
                <a:tabLst/>
                <a:defRPr/>
              </a:pPr>
              <a:r>
                <a:rPr kumimoji="0" lang="en-US" sz="1600" b="1" i="0" u="none" strike="noStrike" kern="1200" cap="none" spc="0" normalizeH="0" baseline="0" noProof="0" dirty="0" smtClean="0">
                  <a:ln>
                    <a:noFill/>
                  </a:ln>
                  <a:solidFill>
                    <a:sysClr val="window" lastClr="FFFFFF"/>
                  </a:solidFill>
                  <a:effectLst/>
                  <a:uLnTx/>
                  <a:uFillTx/>
                  <a:latin typeface="Calibri"/>
                  <a:ea typeface="+mn-ea"/>
                  <a:cs typeface="+mn-cs"/>
                </a:rPr>
                <a:t>DBR Summarization</a:t>
              </a:r>
              <a:endParaRPr kumimoji="0" lang="en-US" sz="900" b="1" i="0" u="none" strike="noStrike" kern="1200" cap="none" spc="0" normalizeH="0" baseline="0" noProof="0" dirty="0">
                <a:ln>
                  <a:noFill/>
                </a:ln>
                <a:solidFill>
                  <a:sysClr val="window" lastClr="FFFFFF"/>
                </a:solidFill>
                <a:effectLst/>
                <a:uLnTx/>
                <a:uFillTx/>
                <a:latin typeface="Calibri"/>
                <a:ea typeface="+mn-ea"/>
                <a:cs typeface="+mn-cs"/>
              </a:endParaRPr>
            </a:p>
          </p:txBody>
        </p:sp>
      </p:grpSp>
      <p:grpSp>
        <p:nvGrpSpPr>
          <p:cNvPr id="15" name="Group 14"/>
          <p:cNvGrpSpPr/>
          <p:nvPr/>
        </p:nvGrpSpPr>
        <p:grpSpPr>
          <a:xfrm>
            <a:off x="6751521" y="3857832"/>
            <a:ext cx="1600200" cy="794783"/>
            <a:chOff x="428280" y="316302"/>
            <a:chExt cx="1498785" cy="794783"/>
          </a:xfrm>
          <a:scene3d>
            <a:camera prst="orthographicFront"/>
            <a:lightRig rig="threePt" dir="t">
              <a:rot lat="0" lon="0" rev="7500000"/>
            </a:lightRig>
          </a:scene3d>
        </p:grpSpPr>
        <p:sp>
          <p:nvSpPr>
            <p:cNvPr id="16" name="Rounded Rectangle 15"/>
            <p:cNvSpPr/>
            <p:nvPr/>
          </p:nvSpPr>
          <p:spPr>
            <a:xfrm>
              <a:off x="428280" y="316302"/>
              <a:ext cx="1498785" cy="794783"/>
            </a:xfrm>
            <a:prstGeom prst="roundRect">
              <a:avLst>
                <a:gd name="adj" fmla="val 10000"/>
              </a:avLst>
            </a:prstGeom>
            <a:gradFill rotWithShape="1">
              <a:gsLst>
                <a:gs pos="0">
                  <a:schemeClr val="accent4">
                    <a:lumMod val="65000"/>
                    <a:lumOff val="35000"/>
                  </a:schemeClr>
                </a:gs>
                <a:gs pos="80000">
                  <a:schemeClr val="accent4">
                    <a:lumMod val="65000"/>
                    <a:lumOff val="35000"/>
                  </a:schemeClr>
                </a:gs>
                <a:gs pos="100000">
                  <a:schemeClr val="accent4">
                    <a:lumMod val="65000"/>
                    <a:lumOff val="35000"/>
                  </a:schemeClr>
                </a:gs>
              </a:gsLst>
              <a:lin ang="16200000" scaled="0"/>
            </a:gradFill>
            <a:ln>
              <a:noFill/>
            </a:ln>
            <a:effectLst>
              <a:outerShdw blurRad="40000" dist="23000" dir="5400000" rotWithShape="0">
                <a:srgbClr val="000000">
                  <a:alpha val="35000"/>
                </a:srgbClr>
              </a:outerShdw>
            </a:effectLst>
            <a:sp3d prstMaterial="plastic">
              <a:bevelT w="127000" h="25400" prst="relaxedInset"/>
            </a:sp3d>
          </p:spPr>
        </p:sp>
        <p:sp>
          <p:nvSpPr>
            <p:cNvPr id="17" name="Rounded Rectangle 4"/>
            <p:cNvSpPr/>
            <p:nvPr/>
          </p:nvSpPr>
          <p:spPr>
            <a:xfrm>
              <a:off x="428280" y="431082"/>
              <a:ext cx="1498785" cy="529855"/>
            </a:xfrm>
            <a:prstGeom prst="rect">
              <a:avLst/>
            </a:prstGeom>
            <a:noFill/>
            <a:ln>
              <a:noFill/>
            </a:ln>
            <a:effectLst/>
            <a:sp3d/>
          </p:spPr>
          <p:txBody>
            <a:bodyPr spcFirstLastPara="0" vert="horz" wrap="square" lIns="113792" tIns="113792" rIns="113792" bIns="60960" numCol="1" spcCol="1270" anchor="ctr" anchorCtr="0">
              <a:noAutofit/>
            </a:bodyPr>
            <a:lstStyle/>
            <a:p>
              <a:pPr marL="0" marR="0" lvl="0" indent="0" algn="ctr" defTabSz="711200" eaLnBrk="1" fontAlgn="auto" latinLnBrk="0" hangingPunct="1">
                <a:lnSpc>
                  <a:spcPct val="90000"/>
                </a:lnSpc>
                <a:spcBef>
                  <a:spcPct val="0"/>
                </a:spcBef>
                <a:spcAft>
                  <a:spcPct val="35000"/>
                </a:spcAft>
                <a:buClrTx/>
                <a:buSzTx/>
                <a:buFontTx/>
                <a:buNone/>
                <a:tabLst/>
                <a:defRPr/>
              </a:pPr>
              <a:r>
                <a:rPr kumimoji="0" lang="en-US" sz="1600" b="1" i="0" u="none" strike="noStrike" kern="1200" cap="none" spc="0" normalizeH="0" baseline="0" noProof="0" dirty="0" smtClean="0">
                  <a:ln>
                    <a:noFill/>
                  </a:ln>
                  <a:solidFill>
                    <a:sysClr val="window" lastClr="FFFFFF"/>
                  </a:solidFill>
                  <a:effectLst/>
                  <a:uLnTx/>
                  <a:uFillTx/>
                  <a:latin typeface="Calibri"/>
                  <a:ea typeface="+mn-ea"/>
                  <a:cs typeface="+mn-cs"/>
                </a:rPr>
                <a:t>BDs</a:t>
              </a:r>
              <a:r>
                <a:rPr kumimoji="0" lang="en-US" sz="1600" b="1" i="0" u="none" strike="noStrike" kern="1200" cap="none" spc="0" normalizeH="0" noProof="0" dirty="0" smtClean="0">
                  <a:ln>
                    <a:noFill/>
                  </a:ln>
                  <a:solidFill>
                    <a:sysClr val="window" lastClr="FFFFFF"/>
                  </a:solidFill>
                  <a:effectLst/>
                  <a:uLnTx/>
                  <a:uFillTx/>
                  <a:latin typeface="Calibri"/>
                  <a:ea typeface="+mn-ea"/>
                  <a:cs typeface="+mn-cs"/>
                </a:rPr>
                <a:t> and NVs are created</a:t>
              </a:r>
              <a:endParaRPr kumimoji="0" lang="en-US" sz="1600" b="1" i="0" u="none" strike="noStrike" kern="1200" cap="none" spc="0" normalizeH="0" baseline="0" noProof="0" dirty="0">
                <a:ln>
                  <a:noFill/>
                </a:ln>
                <a:solidFill>
                  <a:sysClr val="window" lastClr="FFFFFF"/>
                </a:solidFill>
                <a:effectLst/>
                <a:uLnTx/>
                <a:uFillTx/>
                <a:latin typeface="Calibri"/>
                <a:ea typeface="+mn-ea"/>
                <a:cs typeface="+mn-cs"/>
              </a:endParaRPr>
            </a:p>
          </p:txBody>
        </p:sp>
      </p:grpSp>
      <p:grpSp>
        <p:nvGrpSpPr>
          <p:cNvPr id="18" name="Group 17"/>
          <p:cNvGrpSpPr/>
          <p:nvPr/>
        </p:nvGrpSpPr>
        <p:grpSpPr>
          <a:xfrm>
            <a:off x="2702005" y="5739931"/>
            <a:ext cx="1541867" cy="794783"/>
            <a:chOff x="-1491783" y="298619"/>
            <a:chExt cx="1524686" cy="794783"/>
          </a:xfrm>
          <a:scene3d>
            <a:camera prst="orthographicFront"/>
            <a:lightRig rig="threePt" dir="t">
              <a:rot lat="0" lon="0" rev="7500000"/>
            </a:lightRig>
          </a:scene3d>
        </p:grpSpPr>
        <p:sp>
          <p:nvSpPr>
            <p:cNvPr id="19" name="Rounded Rectangle 18"/>
            <p:cNvSpPr/>
            <p:nvPr/>
          </p:nvSpPr>
          <p:spPr>
            <a:xfrm>
              <a:off x="-1465882" y="298619"/>
              <a:ext cx="1498785" cy="794783"/>
            </a:xfrm>
            <a:prstGeom prst="roundRect">
              <a:avLst>
                <a:gd name="adj" fmla="val 10000"/>
              </a:avLst>
            </a:prstGeom>
            <a:gradFill rotWithShape="1">
              <a:gsLst>
                <a:gs pos="0">
                  <a:srgbClr val="4F81BD">
                    <a:hueOff val="0"/>
                    <a:satOff val="0"/>
                    <a:lumOff val="0"/>
                    <a:alphaOff val="0"/>
                    <a:shade val="51000"/>
                    <a:satMod val="130000"/>
                  </a:srgbClr>
                </a:gs>
                <a:gs pos="80000">
                  <a:srgbClr val="4F81BD">
                    <a:hueOff val="0"/>
                    <a:satOff val="0"/>
                    <a:lumOff val="0"/>
                    <a:alphaOff val="0"/>
                    <a:shade val="93000"/>
                    <a:satMod val="130000"/>
                  </a:srgbClr>
                </a:gs>
                <a:gs pos="100000">
                  <a:srgbClr val="4F81BD">
                    <a:hueOff val="0"/>
                    <a:satOff val="0"/>
                    <a:lumOff val="0"/>
                    <a:alphaOff val="0"/>
                    <a:shade val="94000"/>
                    <a:satMod val="135000"/>
                  </a:srgbClr>
                </a:gs>
              </a:gsLst>
              <a:lin ang="16200000" scaled="0"/>
            </a:gradFill>
            <a:ln>
              <a:noFill/>
            </a:ln>
            <a:effectLst>
              <a:outerShdw blurRad="40000" dist="23000" dir="5400000" rotWithShape="0">
                <a:srgbClr val="000000">
                  <a:alpha val="35000"/>
                </a:srgbClr>
              </a:outerShdw>
            </a:effectLst>
            <a:sp3d prstMaterial="plastic">
              <a:bevelT w="127000" h="25400" prst="relaxedInset"/>
            </a:sp3d>
          </p:spPr>
        </p:sp>
        <p:sp>
          <p:nvSpPr>
            <p:cNvPr id="20" name="Rounded Rectangle 4"/>
            <p:cNvSpPr/>
            <p:nvPr/>
          </p:nvSpPr>
          <p:spPr>
            <a:xfrm>
              <a:off x="-1491783" y="403640"/>
              <a:ext cx="1498785" cy="529855"/>
            </a:xfrm>
            <a:prstGeom prst="rect">
              <a:avLst/>
            </a:prstGeom>
            <a:noFill/>
            <a:ln>
              <a:noFill/>
            </a:ln>
            <a:effectLst/>
            <a:sp3d/>
          </p:spPr>
          <p:txBody>
            <a:bodyPr spcFirstLastPara="0" vert="horz" wrap="square" lIns="113792" tIns="113792" rIns="113792" bIns="60960" numCol="1" spcCol="1270" anchor="ctr" anchorCtr="0">
              <a:noAutofit/>
            </a:bodyPr>
            <a:lstStyle/>
            <a:p>
              <a:pPr marL="0" marR="0" lvl="0" indent="0" algn="ctr" defTabSz="711200" eaLnBrk="1" fontAlgn="auto" latinLnBrk="0" hangingPunct="1">
                <a:lnSpc>
                  <a:spcPct val="90000"/>
                </a:lnSpc>
                <a:spcBef>
                  <a:spcPct val="0"/>
                </a:spcBef>
                <a:spcAft>
                  <a:spcPct val="35000"/>
                </a:spcAft>
                <a:buClrTx/>
                <a:buSzTx/>
                <a:buFontTx/>
                <a:buNone/>
                <a:tabLst/>
                <a:defRPr/>
              </a:pPr>
              <a:r>
                <a:rPr kumimoji="0" lang="en-US" sz="1600" b="1" i="0" u="none" strike="noStrike" kern="1200" cap="none" spc="0" normalizeH="0" baseline="0" noProof="0" dirty="0" smtClean="0">
                  <a:ln>
                    <a:noFill/>
                  </a:ln>
                  <a:solidFill>
                    <a:sysClr val="window" lastClr="FFFFFF"/>
                  </a:solidFill>
                  <a:effectLst/>
                  <a:uLnTx/>
                  <a:uFillTx/>
                  <a:latin typeface="Calibri"/>
                  <a:ea typeface="+mn-ea"/>
                  <a:cs typeface="+mn-cs"/>
                </a:rPr>
                <a:t>Credit Application</a:t>
              </a:r>
              <a:endParaRPr kumimoji="0" lang="en-US" sz="900" b="1" i="0" u="none" strike="noStrike" kern="1200" cap="none" spc="0" normalizeH="0" baseline="0" noProof="0" dirty="0">
                <a:ln>
                  <a:noFill/>
                </a:ln>
                <a:solidFill>
                  <a:sysClr val="window" lastClr="FFFFFF"/>
                </a:solidFill>
                <a:effectLst/>
                <a:uLnTx/>
                <a:uFillTx/>
                <a:latin typeface="Calibri"/>
                <a:ea typeface="+mn-ea"/>
                <a:cs typeface="+mn-cs"/>
              </a:endParaRPr>
            </a:p>
          </p:txBody>
        </p:sp>
      </p:grpSp>
      <p:grpSp>
        <p:nvGrpSpPr>
          <p:cNvPr id="21" name="Group 20"/>
          <p:cNvGrpSpPr/>
          <p:nvPr/>
        </p:nvGrpSpPr>
        <p:grpSpPr>
          <a:xfrm>
            <a:off x="4741346" y="5739931"/>
            <a:ext cx="1541867" cy="794783"/>
            <a:chOff x="-1491783" y="298619"/>
            <a:chExt cx="1524686" cy="794783"/>
          </a:xfrm>
          <a:scene3d>
            <a:camera prst="orthographicFront"/>
            <a:lightRig rig="threePt" dir="t">
              <a:rot lat="0" lon="0" rev="7500000"/>
            </a:lightRig>
          </a:scene3d>
        </p:grpSpPr>
        <p:sp>
          <p:nvSpPr>
            <p:cNvPr id="22" name="Rounded Rectangle 21"/>
            <p:cNvSpPr/>
            <p:nvPr/>
          </p:nvSpPr>
          <p:spPr>
            <a:xfrm>
              <a:off x="-1465882" y="298619"/>
              <a:ext cx="1498785" cy="794783"/>
            </a:xfrm>
            <a:prstGeom prst="roundRect">
              <a:avLst>
                <a:gd name="adj" fmla="val 10000"/>
              </a:avLst>
            </a:prstGeom>
            <a:gradFill rotWithShape="1">
              <a:gsLst>
                <a:gs pos="0">
                  <a:srgbClr val="4F81BD">
                    <a:hueOff val="0"/>
                    <a:satOff val="0"/>
                    <a:lumOff val="0"/>
                    <a:alphaOff val="0"/>
                    <a:shade val="51000"/>
                    <a:satMod val="130000"/>
                  </a:srgbClr>
                </a:gs>
                <a:gs pos="80000">
                  <a:srgbClr val="4F81BD">
                    <a:hueOff val="0"/>
                    <a:satOff val="0"/>
                    <a:lumOff val="0"/>
                    <a:alphaOff val="0"/>
                    <a:shade val="93000"/>
                    <a:satMod val="130000"/>
                  </a:srgbClr>
                </a:gs>
                <a:gs pos="100000">
                  <a:srgbClr val="4F81BD">
                    <a:hueOff val="0"/>
                    <a:satOff val="0"/>
                    <a:lumOff val="0"/>
                    <a:alphaOff val="0"/>
                    <a:shade val="94000"/>
                    <a:satMod val="135000"/>
                  </a:srgbClr>
                </a:gs>
              </a:gsLst>
              <a:lin ang="16200000" scaled="0"/>
            </a:gradFill>
            <a:ln>
              <a:noFill/>
            </a:ln>
            <a:effectLst>
              <a:outerShdw blurRad="40000" dist="23000" dir="5400000" rotWithShape="0">
                <a:srgbClr val="000000">
                  <a:alpha val="35000"/>
                </a:srgbClr>
              </a:outerShdw>
            </a:effectLst>
            <a:sp3d prstMaterial="plastic">
              <a:bevelT w="127000" h="25400" prst="relaxedInset"/>
            </a:sp3d>
          </p:spPr>
        </p:sp>
        <p:sp>
          <p:nvSpPr>
            <p:cNvPr id="23" name="Rounded Rectangle 4"/>
            <p:cNvSpPr/>
            <p:nvPr/>
          </p:nvSpPr>
          <p:spPr>
            <a:xfrm>
              <a:off x="-1491783" y="403640"/>
              <a:ext cx="1498785" cy="529855"/>
            </a:xfrm>
            <a:prstGeom prst="rect">
              <a:avLst/>
            </a:prstGeom>
            <a:noFill/>
            <a:ln>
              <a:noFill/>
            </a:ln>
            <a:effectLst/>
            <a:sp3d/>
          </p:spPr>
          <p:txBody>
            <a:bodyPr spcFirstLastPara="0" vert="horz" wrap="square" lIns="113792" tIns="113792" rIns="113792" bIns="60960" numCol="1" spcCol="1270" anchor="ctr" anchorCtr="0">
              <a:noAutofit/>
            </a:bodyPr>
            <a:lstStyle/>
            <a:p>
              <a:pPr marL="0" marR="0" lvl="0" indent="0" algn="ctr" defTabSz="711200" eaLnBrk="1" fontAlgn="auto" latinLnBrk="0" hangingPunct="1">
                <a:lnSpc>
                  <a:spcPct val="90000"/>
                </a:lnSpc>
                <a:spcBef>
                  <a:spcPct val="0"/>
                </a:spcBef>
                <a:spcAft>
                  <a:spcPct val="35000"/>
                </a:spcAft>
                <a:buClrTx/>
                <a:buSzTx/>
                <a:buFontTx/>
                <a:buNone/>
                <a:tabLst/>
                <a:defRPr/>
              </a:pPr>
              <a:r>
                <a:rPr kumimoji="0" lang="en-US" sz="1600" b="1" i="0" u="none" strike="noStrike" kern="1200" cap="none" spc="0" normalizeH="0" baseline="0" noProof="0" dirty="0" smtClean="0">
                  <a:ln>
                    <a:noFill/>
                  </a:ln>
                  <a:solidFill>
                    <a:srgbClr val="FFFF00"/>
                  </a:solidFill>
                  <a:effectLst/>
                  <a:uLnTx/>
                  <a:uFillTx/>
                  <a:latin typeface="Calibri"/>
                  <a:ea typeface="+mn-ea"/>
                  <a:cs typeface="+mn-cs"/>
                </a:rPr>
                <a:t>IPAC</a:t>
              </a:r>
              <a:r>
                <a:rPr kumimoji="0" lang="en-US" sz="1600" b="1" i="0" u="none" strike="noStrike" kern="1200" cap="none" spc="0" normalizeH="0" noProof="0" dirty="0" smtClean="0">
                  <a:ln>
                    <a:noFill/>
                  </a:ln>
                  <a:solidFill>
                    <a:srgbClr val="FFFF00"/>
                  </a:solidFill>
                  <a:effectLst/>
                  <a:uLnTx/>
                  <a:uFillTx/>
                  <a:latin typeface="Calibri"/>
                  <a:ea typeface="+mn-ea"/>
                  <a:cs typeface="+mn-cs"/>
                </a:rPr>
                <a:t> Outbound   </a:t>
              </a:r>
              <a:r>
                <a:rPr lang="en-US" sz="1600" b="1" dirty="0" smtClean="0">
                  <a:solidFill>
                    <a:srgbClr val="FFFF00"/>
                  </a:solidFill>
                  <a:latin typeface="Calibri"/>
                </a:rPr>
                <a:t>(IPAC only)</a:t>
              </a:r>
              <a:endParaRPr kumimoji="0" lang="en-US" sz="900" b="1" i="0" u="none" strike="noStrike" kern="1200" cap="none" spc="0" normalizeH="0" baseline="0" noProof="0" dirty="0">
                <a:ln>
                  <a:noFill/>
                </a:ln>
                <a:solidFill>
                  <a:srgbClr val="FFFF00"/>
                </a:solidFill>
                <a:effectLst/>
                <a:uLnTx/>
                <a:uFillTx/>
                <a:latin typeface="Calibri"/>
              </a:endParaRPr>
            </a:p>
          </p:txBody>
        </p:sp>
      </p:grpSp>
      <p:grpSp>
        <p:nvGrpSpPr>
          <p:cNvPr id="24" name="Group 23"/>
          <p:cNvGrpSpPr/>
          <p:nvPr/>
        </p:nvGrpSpPr>
        <p:grpSpPr>
          <a:xfrm>
            <a:off x="6780687" y="5739931"/>
            <a:ext cx="1541867" cy="794783"/>
            <a:chOff x="-1491783" y="298619"/>
            <a:chExt cx="1524686" cy="794783"/>
          </a:xfrm>
          <a:scene3d>
            <a:camera prst="orthographicFront"/>
            <a:lightRig rig="threePt" dir="t">
              <a:rot lat="0" lon="0" rev="7500000"/>
            </a:lightRig>
          </a:scene3d>
        </p:grpSpPr>
        <p:sp>
          <p:nvSpPr>
            <p:cNvPr id="25" name="Rounded Rectangle 24"/>
            <p:cNvSpPr/>
            <p:nvPr/>
          </p:nvSpPr>
          <p:spPr>
            <a:xfrm>
              <a:off x="-1465882" y="298619"/>
              <a:ext cx="1498785" cy="794783"/>
            </a:xfrm>
            <a:prstGeom prst="roundRect">
              <a:avLst>
                <a:gd name="adj" fmla="val 10000"/>
              </a:avLst>
            </a:prstGeom>
            <a:gradFill rotWithShape="1">
              <a:gsLst>
                <a:gs pos="0">
                  <a:srgbClr val="4F81BD">
                    <a:hueOff val="0"/>
                    <a:satOff val="0"/>
                    <a:lumOff val="0"/>
                    <a:alphaOff val="0"/>
                    <a:shade val="51000"/>
                    <a:satMod val="130000"/>
                  </a:srgbClr>
                </a:gs>
                <a:gs pos="80000">
                  <a:srgbClr val="4F81BD">
                    <a:hueOff val="0"/>
                    <a:satOff val="0"/>
                    <a:lumOff val="0"/>
                    <a:alphaOff val="0"/>
                    <a:shade val="93000"/>
                    <a:satMod val="130000"/>
                  </a:srgbClr>
                </a:gs>
                <a:gs pos="100000">
                  <a:srgbClr val="4F81BD">
                    <a:hueOff val="0"/>
                    <a:satOff val="0"/>
                    <a:lumOff val="0"/>
                    <a:alphaOff val="0"/>
                    <a:shade val="94000"/>
                    <a:satMod val="135000"/>
                  </a:srgbClr>
                </a:gs>
              </a:gsLst>
              <a:lin ang="16200000" scaled="0"/>
            </a:gradFill>
            <a:ln>
              <a:noFill/>
            </a:ln>
            <a:effectLst>
              <a:outerShdw blurRad="40000" dist="23000" dir="5400000" rotWithShape="0">
                <a:srgbClr val="000000">
                  <a:alpha val="35000"/>
                </a:srgbClr>
              </a:outerShdw>
            </a:effectLst>
            <a:sp3d prstMaterial="plastic">
              <a:bevelT w="127000" h="25400" prst="relaxedInset"/>
            </a:sp3d>
          </p:spPr>
        </p:sp>
        <p:sp>
          <p:nvSpPr>
            <p:cNvPr id="26" name="Rounded Rectangle 4"/>
            <p:cNvSpPr/>
            <p:nvPr/>
          </p:nvSpPr>
          <p:spPr>
            <a:xfrm>
              <a:off x="-1491783" y="554378"/>
              <a:ext cx="1498785" cy="447675"/>
            </a:xfrm>
            <a:prstGeom prst="rect">
              <a:avLst/>
            </a:prstGeom>
            <a:noFill/>
            <a:ln>
              <a:noFill/>
            </a:ln>
            <a:effectLst/>
            <a:sp3d/>
          </p:spPr>
          <p:txBody>
            <a:bodyPr spcFirstLastPara="0" vert="horz" wrap="square" lIns="113792" tIns="113792" rIns="113792" bIns="60960" numCol="1" spcCol="1270" anchor="ctr" anchorCtr="0">
              <a:noAutofit/>
            </a:bodyPr>
            <a:lstStyle/>
            <a:p>
              <a:pPr marL="0" marR="0" lvl="0" indent="0" algn="ctr" defTabSz="711200" eaLnBrk="1" fontAlgn="auto" latinLnBrk="0" hangingPunct="1">
                <a:lnSpc>
                  <a:spcPct val="90000"/>
                </a:lnSpc>
                <a:spcBef>
                  <a:spcPct val="0"/>
                </a:spcBef>
                <a:spcAft>
                  <a:spcPct val="35000"/>
                </a:spcAft>
                <a:buClrTx/>
                <a:buSzTx/>
                <a:buFontTx/>
                <a:buNone/>
                <a:tabLst/>
                <a:defRPr/>
              </a:pPr>
              <a:r>
                <a:rPr kumimoji="0" lang="en-US" sz="1600" b="1" i="0" u="none" strike="noStrike" kern="1200" cap="none" spc="0" normalizeH="0" baseline="0" noProof="0" dirty="0" smtClean="0">
                  <a:ln>
                    <a:noFill/>
                  </a:ln>
                  <a:solidFill>
                    <a:sysClr val="window" lastClr="FFFFFF"/>
                  </a:solidFill>
                  <a:effectLst/>
                  <a:uLnTx/>
                  <a:uFillTx/>
                  <a:latin typeface="Calibri"/>
                  <a:ea typeface="+mn-ea"/>
                  <a:cs typeface="+mn-cs"/>
                </a:rPr>
                <a:t>Bill</a:t>
              </a:r>
              <a:r>
                <a:rPr kumimoji="0" lang="en-US" sz="1600" b="1" i="0" u="none" strike="noStrike" kern="1200" cap="none" spc="0" normalizeH="0" noProof="0" dirty="0" smtClean="0">
                  <a:ln>
                    <a:noFill/>
                  </a:ln>
                  <a:solidFill>
                    <a:sysClr val="window" lastClr="FFFFFF"/>
                  </a:solidFill>
                  <a:effectLst/>
                  <a:uLnTx/>
                  <a:uFillTx/>
                  <a:latin typeface="Calibri"/>
                  <a:ea typeface="+mn-ea"/>
                  <a:cs typeface="+mn-cs"/>
                </a:rPr>
                <a:t> Generation</a:t>
              </a:r>
              <a:endParaRPr kumimoji="0" lang="en-US" sz="1600" b="1" i="0" u="none" strike="noStrike" kern="1200" cap="none" spc="0" normalizeH="0" baseline="0" noProof="0" dirty="0" smtClean="0">
                <a:ln>
                  <a:noFill/>
                </a:ln>
                <a:solidFill>
                  <a:sysClr val="window" lastClr="FFFFFF"/>
                </a:solidFill>
                <a:effectLst/>
                <a:uLnTx/>
                <a:uFillTx/>
                <a:latin typeface="Calibri"/>
                <a:ea typeface="+mn-ea"/>
                <a:cs typeface="+mn-cs"/>
              </a:endParaRPr>
            </a:p>
            <a:p>
              <a:pPr marL="0" marR="0" lvl="0" indent="0" algn="ctr" defTabSz="711200" eaLnBrk="1" fontAlgn="auto" latinLnBrk="0" hangingPunct="1">
                <a:lnSpc>
                  <a:spcPct val="90000"/>
                </a:lnSpc>
                <a:spcBef>
                  <a:spcPct val="0"/>
                </a:spcBef>
                <a:spcAft>
                  <a:spcPct val="35000"/>
                </a:spcAft>
                <a:buClrTx/>
                <a:buSzTx/>
                <a:buFontTx/>
                <a:buNone/>
                <a:tabLst/>
                <a:defRPr/>
              </a:pPr>
              <a:endParaRPr kumimoji="0" lang="en-US" sz="900" b="1" i="0" u="none" strike="noStrike" kern="1200" cap="none" spc="0" normalizeH="0" baseline="0" noProof="0" dirty="0">
                <a:ln>
                  <a:noFill/>
                </a:ln>
                <a:solidFill>
                  <a:sysClr val="window" lastClr="FFFFFF"/>
                </a:solidFill>
                <a:effectLst/>
                <a:uLnTx/>
                <a:uFillTx/>
                <a:latin typeface="Calibri"/>
                <a:ea typeface="+mn-ea"/>
                <a:cs typeface="+mn-cs"/>
              </a:endParaRPr>
            </a:p>
          </p:txBody>
        </p:sp>
      </p:grpSp>
      <p:sp>
        <p:nvSpPr>
          <p:cNvPr id="27" name="Right Arrow 26"/>
          <p:cNvSpPr/>
          <p:nvPr/>
        </p:nvSpPr>
        <p:spPr bwMode="auto">
          <a:xfrm>
            <a:off x="6386986" y="4148346"/>
            <a:ext cx="261257" cy="213756"/>
          </a:xfrm>
          <a:prstGeom prst="rightArrow">
            <a:avLst/>
          </a:prstGeom>
          <a:solidFill>
            <a:schemeClr val="tx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grpSp>
        <p:nvGrpSpPr>
          <p:cNvPr id="28" name="Group 27"/>
          <p:cNvGrpSpPr/>
          <p:nvPr/>
        </p:nvGrpSpPr>
        <p:grpSpPr>
          <a:xfrm>
            <a:off x="539348" y="3353563"/>
            <a:ext cx="1627853" cy="794783"/>
            <a:chOff x="-1491783" y="298619"/>
            <a:chExt cx="1524686" cy="794783"/>
          </a:xfrm>
          <a:scene3d>
            <a:camera prst="orthographicFront"/>
            <a:lightRig rig="threePt" dir="t">
              <a:rot lat="0" lon="0" rev="7500000"/>
            </a:lightRig>
          </a:scene3d>
        </p:grpSpPr>
        <p:sp>
          <p:nvSpPr>
            <p:cNvPr id="29" name="Rounded Rectangle 28"/>
            <p:cNvSpPr/>
            <p:nvPr/>
          </p:nvSpPr>
          <p:spPr>
            <a:xfrm>
              <a:off x="-1465882" y="298619"/>
              <a:ext cx="1498785" cy="794783"/>
            </a:xfrm>
            <a:prstGeom prst="roundRect">
              <a:avLst>
                <a:gd name="adj" fmla="val 10000"/>
              </a:avLst>
            </a:prstGeom>
            <a:solidFill>
              <a:schemeClr val="bg1">
                <a:lumMod val="75000"/>
              </a:schemeClr>
            </a:solidFill>
            <a:ln>
              <a:noFill/>
            </a:ln>
            <a:effectLst>
              <a:outerShdw blurRad="40000" dist="23000" dir="5400000" rotWithShape="0">
                <a:srgbClr val="000000">
                  <a:alpha val="35000"/>
                </a:srgbClr>
              </a:outerShdw>
            </a:effectLst>
            <a:sp3d prstMaterial="plastic">
              <a:bevelT w="127000" h="25400" prst="relaxedInset"/>
            </a:sp3d>
          </p:spPr>
        </p:sp>
        <p:sp>
          <p:nvSpPr>
            <p:cNvPr id="30" name="Rounded Rectangle 4"/>
            <p:cNvSpPr/>
            <p:nvPr/>
          </p:nvSpPr>
          <p:spPr>
            <a:xfrm>
              <a:off x="-1491783" y="403640"/>
              <a:ext cx="1498785" cy="529855"/>
            </a:xfrm>
            <a:prstGeom prst="rect">
              <a:avLst/>
            </a:prstGeom>
            <a:noFill/>
            <a:ln>
              <a:noFill/>
            </a:ln>
            <a:effectLst/>
            <a:sp3d/>
          </p:spPr>
          <p:txBody>
            <a:bodyPr spcFirstLastPara="0" vert="horz" wrap="square" lIns="113792" tIns="113792" rIns="113792" bIns="60960" numCol="1" spcCol="1270" anchor="ctr" anchorCtr="0">
              <a:noAutofit/>
            </a:bodyPr>
            <a:lstStyle/>
            <a:p>
              <a:pPr marL="0" marR="0" lvl="0" indent="0" algn="ctr" defTabSz="711200" eaLnBrk="1" fontAlgn="auto" latinLnBrk="0" hangingPunct="1">
                <a:lnSpc>
                  <a:spcPct val="90000"/>
                </a:lnSpc>
                <a:spcBef>
                  <a:spcPct val="0"/>
                </a:spcBef>
                <a:spcAft>
                  <a:spcPct val="35000"/>
                </a:spcAft>
                <a:buClrTx/>
                <a:buSzTx/>
                <a:buFontTx/>
                <a:buNone/>
                <a:tabLst/>
                <a:defRPr/>
              </a:pPr>
              <a:r>
                <a:rPr kumimoji="0" lang="en-US" sz="1600" b="1" i="0" u="none" strike="noStrike" kern="1200" cap="none" spc="0" normalizeH="0" baseline="0" noProof="0" dirty="0" smtClean="0">
                  <a:ln>
                    <a:noFill/>
                  </a:ln>
                  <a:solidFill>
                    <a:sysClr val="window" lastClr="FFFFFF"/>
                  </a:solidFill>
                  <a:effectLst/>
                  <a:uLnTx/>
                  <a:uFillTx/>
                  <a:latin typeface="Calibri"/>
                  <a:ea typeface="+mn-ea"/>
                  <a:cs typeface="+mn-cs"/>
                </a:rPr>
                <a:t>DBR Import</a:t>
              </a:r>
              <a:endParaRPr kumimoji="0" lang="en-US" sz="900" b="1" i="0" u="none" strike="noStrike" kern="1200" cap="none" spc="0" normalizeH="0" baseline="0" noProof="0" dirty="0">
                <a:ln>
                  <a:noFill/>
                </a:ln>
                <a:solidFill>
                  <a:sysClr val="window" lastClr="FFFFFF"/>
                </a:solidFill>
                <a:effectLst/>
                <a:uLnTx/>
                <a:uFillTx/>
                <a:latin typeface="Calibri"/>
                <a:ea typeface="+mn-ea"/>
                <a:cs typeface="+mn-cs"/>
              </a:endParaRPr>
            </a:p>
          </p:txBody>
        </p:sp>
      </p:grpSp>
      <p:grpSp>
        <p:nvGrpSpPr>
          <p:cNvPr id="31" name="Group 30"/>
          <p:cNvGrpSpPr/>
          <p:nvPr/>
        </p:nvGrpSpPr>
        <p:grpSpPr>
          <a:xfrm>
            <a:off x="553175" y="4444091"/>
            <a:ext cx="1600199" cy="794783"/>
            <a:chOff x="-3516185" y="109110"/>
            <a:chExt cx="1498785" cy="794783"/>
          </a:xfrm>
          <a:scene3d>
            <a:camera prst="orthographicFront"/>
            <a:lightRig rig="threePt" dir="t">
              <a:rot lat="0" lon="0" rev="7500000"/>
            </a:lightRig>
          </a:scene3d>
        </p:grpSpPr>
        <p:sp>
          <p:nvSpPr>
            <p:cNvPr id="32" name="Rounded Rectangle 31"/>
            <p:cNvSpPr/>
            <p:nvPr/>
          </p:nvSpPr>
          <p:spPr>
            <a:xfrm>
              <a:off x="-3516185" y="109110"/>
              <a:ext cx="1498785" cy="794783"/>
            </a:xfrm>
            <a:prstGeom prst="roundRect">
              <a:avLst>
                <a:gd name="adj" fmla="val 10000"/>
              </a:avLst>
            </a:prstGeom>
            <a:solidFill>
              <a:schemeClr val="bg1">
                <a:lumMod val="75000"/>
              </a:schemeClr>
            </a:solidFill>
            <a:ln>
              <a:noFill/>
            </a:ln>
            <a:effectLst>
              <a:outerShdw blurRad="40000" dist="23000" dir="5400000" rotWithShape="0">
                <a:srgbClr val="000000">
                  <a:alpha val="35000"/>
                </a:srgbClr>
              </a:outerShdw>
            </a:effectLst>
            <a:sp3d prstMaterial="plastic">
              <a:bevelT w="127000" h="25400" prst="relaxedInset"/>
            </a:sp3d>
          </p:spPr>
        </p:sp>
        <p:sp>
          <p:nvSpPr>
            <p:cNvPr id="33" name="Rounded Rectangle 4"/>
            <p:cNvSpPr/>
            <p:nvPr/>
          </p:nvSpPr>
          <p:spPr>
            <a:xfrm>
              <a:off x="-3516185" y="241573"/>
              <a:ext cx="1498785" cy="529855"/>
            </a:xfrm>
            <a:prstGeom prst="rect">
              <a:avLst/>
            </a:prstGeom>
            <a:noFill/>
            <a:ln>
              <a:noFill/>
            </a:ln>
            <a:effectLst/>
            <a:sp3d/>
          </p:spPr>
          <p:txBody>
            <a:bodyPr spcFirstLastPara="0" vert="horz" wrap="square" lIns="113792" tIns="113792" rIns="113792" bIns="60960" numCol="1" spcCol="1270" anchor="ctr" anchorCtr="0">
              <a:noAutofit/>
            </a:bodyPr>
            <a:lstStyle/>
            <a:p>
              <a:pPr marL="0" marR="0" lvl="0" indent="0" algn="ctr" defTabSz="711200" eaLnBrk="1" fontAlgn="auto" latinLnBrk="0" hangingPunct="1">
                <a:lnSpc>
                  <a:spcPct val="90000"/>
                </a:lnSpc>
                <a:spcBef>
                  <a:spcPct val="0"/>
                </a:spcBef>
                <a:spcAft>
                  <a:spcPct val="35000"/>
                </a:spcAft>
                <a:buClrTx/>
                <a:buSzTx/>
                <a:buFontTx/>
                <a:buNone/>
                <a:tabLst/>
                <a:defRPr/>
              </a:pPr>
              <a:r>
                <a:rPr kumimoji="0" lang="en-US" sz="1600" b="1" i="0" u="none" strike="noStrike" kern="1200" cap="none" spc="0" normalizeH="0" baseline="0" noProof="0" dirty="0" smtClean="0">
                  <a:ln>
                    <a:noFill/>
                  </a:ln>
                  <a:solidFill>
                    <a:sysClr val="window" lastClr="FFFFFF"/>
                  </a:solidFill>
                  <a:effectLst/>
                  <a:uLnTx/>
                  <a:uFillTx/>
                  <a:latin typeface="Calibri"/>
                  <a:ea typeface="+mn-ea"/>
                  <a:cs typeface="+mn-cs"/>
                </a:rPr>
                <a:t>Manually Add or Edit DBR</a:t>
              </a:r>
              <a:endParaRPr kumimoji="0" lang="en-US" sz="900" b="1" i="0" u="none" strike="noStrike" kern="1200" cap="none" spc="0" normalizeH="0" baseline="0" noProof="0" dirty="0">
                <a:ln>
                  <a:noFill/>
                </a:ln>
                <a:solidFill>
                  <a:sysClr val="window" lastClr="FFFFFF"/>
                </a:solidFill>
                <a:effectLst/>
                <a:uLnTx/>
                <a:uFillTx/>
                <a:latin typeface="Calibri"/>
                <a:ea typeface="+mn-ea"/>
                <a:cs typeface="+mn-cs"/>
              </a:endParaRPr>
            </a:p>
          </p:txBody>
        </p:sp>
      </p:grpSp>
      <p:sp>
        <p:nvSpPr>
          <p:cNvPr id="34" name="Right Arrow 33"/>
          <p:cNvSpPr/>
          <p:nvPr/>
        </p:nvSpPr>
        <p:spPr bwMode="auto">
          <a:xfrm>
            <a:off x="4361980" y="6030444"/>
            <a:ext cx="261257" cy="213756"/>
          </a:xfrm>
          <a:prstGeom prst="rightArrow">
            <a:avLst/>
          </a:prstGeom>
          <a:solidFill>
            <a:schemeClr val="tx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35" name="Right Arrow 34"/>
          <p:cNvSpPr/>
          <p:nvPr/>
        </p:nvSpPr>
        <p:spPr bwMode="auto">
          <a:xfrm>
            <a:off x="6401322" y="6030444"/>
            <a:ext cx="261257" cy="213756"/>
          </a:xfrm>
          <a:prstGeom prst="rightArrow">
            <a:avLst/>
          </a:prstGeom>
          <a:solidFill>
            <a:schemeClr val="tx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cxnSp>
        <p:nvCxnSpPr>
          <p:cNvPr id="36" name="Elbow Connector 35"/>
          <p:cNvCxnSpPr>
            <a:stCxn id="17" idx="3"/>
            <a:endCxn id="19" idx="1"/>
          </p:cNvCxnSpPr>
          <p:nvPr/>
        </p:nvCxnSpPr>
        <p:spPr bwMode="auto">
          <a:xfrm flipH="1">
            <a:off x="2728198" y="4237540"/>
            <a:ext cx="5623523" cy="1899783"/>
          </a:xfrm>
          <a:prstGeom prst="bentConnector5">
            <a:avLst>
              <a:gd name="adj1" fmla="val -4065"/>
              <a:gd name="adj2" fmla="val 46514"/>
              <a:gd name="adj3" fmla="val 104065"/>
            </a:avLst>
          </a:prstGeom>
          <a:solidFill>
            <a:srgbClr val="ED171F"/>
          </a:solidFill>
          <a:ln w="38100" cap="flat" cmpd="sng" algn="ctr">
            <a:solidFill>
              <a:schemeClr val="tx1"/>
            </a:solidFill>
            <a:prstDash val="solid"/>
            <a:round/>
            <a:headEnd type="none" w="med" len="med"/>
            <a:tailEnd type="arrow"/>
          </a:ln>
          <a:effectLst/>
        </p:spPr>
      </p:cxnSp>
      <p:sp>
        <p:nvSpPr>
          <p:cNvPr id="37" name="Rectangle 36"/>
          <p:cNvSpPr/>
          <p:nvPr/>
        </p:nvSpPr>
        <p:spPr bwMode="auto">
          <a:xfrm>
            <a:off x="2308305" y="5467350"/>
            <a:ext cx="6349920" cy="1371600"/>
          </a:xfrm>
          <a:prstGeom prst="rect">
            <a:avLst/>
          </a:prstGeom>
          <a:noFill/>
          <a:ln w="38100" cap="flat" cmpd="sng" algn="ctr">
            <a:solidFill>
              <a:srgbClr val="FFFF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Tree>
    <p:extLst>
      <p:ext uri="{BB962C8B-B14F-4D97-AF65-F5344CB8AC3E}">
        <p14:creationId xmlns:p14="http://schemas.microsoft.com/office/powerpoint/2010/main" val="3119089525"/>
      </p:ext>
    </p:extLst>
  </p:cSld>
  <p:clrMapOvr>
    <a:masterClrMapping/>
  </p:clrMapOvr>
  <p:timing>
    <p:tnLst>
      <p:par>
        <p:cTn id="1" dur="indefinite" restart="never" nodeType="tmRoot"/>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613" y="331788"/>
            <a:ext cx="8094621" cy="563562"/>
          </a:xfrm>
        </p:spPr>
        <p:txBody>
          <a:bodyPr/>
          <a:lstStyle/>
          <a:p>
            <a:r>
              <a:rPr lang="en-US" dirty="0"/>
              <a:t>Automated Credit </a:t>
            </a:r>
            <a:r>
              <a:rPr lang="en-US" dirty="0" smtClean="0"/>
              <a:t>Application – </a:t>
            </a:r>
            <a:r>
              <a:rPr lang="en-US" dirty="0"/>
              <a:t>IPAC</a:t>
            </a:r>
          </a:p>
        </p:txBody>
      </p:sp>
      <p:sp>
        <p:nvSpPr>
          <p:cNvPr id="4" name="Footer Placeholder 3"/>
          <p:cNvSpPr>
            <a:spLocks noGrp="1"/>
          </p:cNvSpPr>
          <p:nvPr>
            <p:ph type="ftr" sz="quarter" idx="10"/>
          </p:nvPr>
        </p:nvSpPr>
        <p:spPr/>
        <p:txBody>
          <a:bodyPr/>
          <a:lstStyle/>
          <a:p>
            <a:pPr>
              <a:defRPr/>
            </a:pPr>
            <a:r>
              <a:rPr lang="en-US" dirty="0" smtClean="0"/>
              <a:t>CGI Federal Proprietary and Confidential</a:t>
            </a:r>
            <a:endParaRPr lang="en-US" dirty="0"/>
          </a:p>
        </p:txBody>
      </p:sp>
      <p:sp>
        <p:nvSpPr>
          <p:cNvPr id="5" name="Slide Number Placeholder 4"/>
          <p:cNvSpPr>
            <a:spLocks noGrp="1"/>
          </p:cNvSpPr>
          <p:nvPr>
            <p:ph type="sldNum" sz="quarter" idx="11"/>
          </p:nvPr>
        </p:nvSpPr>
        <p:spPr/>
        <p:txBody>
          <a:bodyPr/>
          <a:lstStyle/>
          <a:p>
            <a:pPr>
              <a:defRPr/>
            </a:pPr>
            <a:fld id="{5842F1FC-5FDD-41D6-BAD6-160FC7BE3BC4}" type="slidenum">
              <a:rPr lang="en-US" smtClean="0"/>
              <a:pPr>
                <a:defRPr/>
              </a:pPr>
              <a:t>232</a:t>
            </a:fld>
            <a:endParaRPr lang="en-US" dirty="0"/>
          </a:p>
        </p:txBody>
      </p:sp>
      <p:sp>
        <p:nvSpPr>
          <p:cNvPr id="6" name="Content Placeholder 2"/>
          <p:cNvSpPr>
            <a:spLocks noGrp="1"/>
          </p:cNvSpPr>
          <p:nvPr>
            <p:ph idx="1"/>
          </p:nvPr>
        </p:nvSpPr>
        <p:spPr>
          <a:xfrm>
            <a:off x="498764" y="1335013"/>
            <a:ext cx="8443624" cy="4525962"/>
          </a:xfrm>
        </p:spPr>
        <p:txBody>
          <a:bodyPr/>
          <a:lstStyle/>
          <a:p>
            <a:pPr>
              <a:buNone/>
            </a:pPr>
            <a:endParaRPr lang="en-US" sz="900" dirty="0" smtClean="0"/>
          </a:p>
          <a:p>
            <a:pPr>
              <a:spcBef>
                <a:spcPts val="600"/>
              </a:spcBef>
              <a:spcAft>
                <a:spcPts val="600"/>
              </a:spcAft>
            </a:pPr>
            <a:r>
              <a:rPr lang="en-US" sz="2000" dirty="0" smtClean="0"/>
              <a:t>For IPAC receivables, the </a:t>
            </a:r>
            <a:r>
              <a:rPr lang="en-US" sz="2000" b="1" u="sng" dirty="0"/>
              <a:t>AASIPARCRDAPP</a:t>
            </a:r>
            <a:r>
              <a:rPr lang="en-US" sz="2000" b="1" dirty="0" smtClean="0"/>
              <a:t>, </a:t>
            </a:r>
            <a:r>
              <a:rPr lang="en-US" sz="2000" b="1" u="sng" dirty="0"/>
              <a:t>TLIPARCRDAPP</a:t>
            </a:r>
            <a:r>
              <a:rPr lang="en-US" sz="2000" b="1" dirty="0" smtClean="0"/>
              <a:t>, </a:t>
            </a:r>
            <a:r>
              <a:rPr lang="en-US" sz="2000" dirty="0"/>
              <a:t>and</a:t>
            </a:r>
            <a:r>
              <a:rPr lang="en-US" sz="2000" b="1" dirty="0" smtClean="0"/>
              <a:t> </a:t>
            </a:r>
            <a:r>
              <a:rPr lang="en-US" sz="2000" b="1" u="sng" dirty="0" smtClean="0"/>
              <a:t>WANIPARCRDAPP</a:t>
            </a:r>
            <a:r>
              <a:rPr lang="en-US" sz="2000" b="1" dirty="0" smtClean="0"/>
              <a:t> </a:t>
            </a:r>
            <a:r>
              <a:rPr lang="en-US" sz="2000" dirty="0" smtClean="0"/>
              <a:t>batch jobs will:</a:t>
            </a:r>
          </a:p>
          <a:p>
            <a:pPr lvl="1">
              <a:spcBef>
                <a:spcPts val="600"/>
              </a:spcBef>
              <a:spcAft>
                <a:spcPts val="600"/>
              </a:spcAft>
            </a:pPr>
            <a:r>
              <a:rPr lang="en-US" sz="2000" u="sng" dirty="0"/>
              <a:t>W</a:t>
            </a:r>
            <a:r>
              <a:rPr lang="en-US" sz="2000" u="sng" dirty="0" smtClean="0"/>
              <a:t>ill </a:t>
            </a:r>
            <a:r>
              <a:rPr lang="en-US" sz="2000" u="sng" dirty="0"/>
              <a:t>automatically generate an IP refund </a:t>
            </a:r>
          </a:p>
          <a:p>
            <a:pPr marL="577850" lvl="2">
              <a:spcBef>
                <a:spcPts val="600"/>
              </a:spcBef>
              <a:spcAft>
                <a:spcPts val="600"/>
              </a:spcAft>
            </a:pPr>
            <a:r>
              <a:rPr lang="en-US" sz="2000" dirty="0"/>
              <a:t>The batch job will </a:t>
            </a:r>
            <a:r>
              <a:rPr lang="en-US" sz="2000" u="sng" dirty="0"/>
              <a:t>Copy Forward the credit </a:t>
            </a:r>
            <a:r>
              <a:rPr lang="en-US" sz="2000" u="sng" dirty="0" smtClean="0"/>
              <a:t>BD line </a:t>
            </a:r>
            <a:r>
              <a:rPr lang="en-US" sz="2000" u="sng" dirty="0"/>
              <a:t>directly to an RE6 Itemized Payment</a:t>
            </a:r>
          </a:p>
          <a:p>
            <a:pPr marL="1035050" lvl="2" indent="-342900"/>
            <a:endParaRPr lang="en-US" sz="1400" dirty="0" smtClean="0"/>
          </a:p>
        </p:txBody>
      </p:sp>
    </p:spTree>
    <p:extLst>
      <p:ext uri="{BB962C8B-B14F-4D97-AF65-F5344CB8AC3E}">
        <p14:creationId xmlns:p14="http://schemas.microsoft.com/office/powerpoint/2010/main" val="3634486639"/>
      </p:ext>
    </p:extLst>
  </p:cSld>
  <p:clrMapOvr>
    <a:masterClrMapping/>
  </p:clrMapOvr>
  <p:timing>
    <p:tnLst>
      <p:par>
        <p:cTn id="1" dur="indefinite" restart="never" nodeType="tmRoot"/>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Title 1"/>
          <p:cNvSpPr>
            <a:spLocks noGrp="1"/>
          </p:cNvSpPr>
          <p:nvPr>
            <p:ph type="title"/>
          </p:nvPr>
        </p:nvSpPr>
        <p:spPr/>
        <p:txBody>
          <a:bodyPr/>
          <a:lstStyle/>
          <a:p>
            <a:r>
              <a:rPr lang="en-US" dirty="0" smtClean="0"/>
              <a:t>IPAC Outbound</a:t>
            </a:r>
          </a:p>
        </p:txBody>
      </p:sp>
      <p:sp>
        <p:nvSpPr>
          <p:cNvPr id="108548" name="Content Placeholder 5"/>
          <p:cNvSpPr>
            <a:spLocks noGrp="1"/>
          </p:cNvSpPr>
          <p:nvPr>
            <p:ph idx="1"/>
          </p:nvPr>
        </p:nvSpPr>
        <p:spPr>
          <a:xfrm>
            <a:off x="390524" y="1146175"/>
            <a:ext cx="8677275" cy="5487060"/>
          </a:xfrm>
        </p:spPr>
        <p:txBody>
          <a:bodyPr/>
          <a:lstStyle/>
          <a:p>
            <a:pPr>
              <a:spcBef>
                <a:spcPts val="600"/>
              </a:spcBef>
              <a:spcAft>
                <a:spcPts val="600"/>
              </a:spcAft>
            </a:pPr>
            <a:r>
              <a:rPr lang="en-US" sz="1800" b="1" u="sng" dirty="0" smtClean="0"/>
              <a:t>IPAC Outbound</a:t>
            </a:r>
            <a:r>
              <a:rPr lang="en-US" sz="1800" b="1" dirty="0" smtClean="0"/>
              <a:t> </a:t>
            </a:r>
            <a:r>
              <a:rPr lang="en-US" sz="1800" dirty="0" smtClean="0"/>
              <a:t>batch process:</a:t>
            </a:r>
          </a:p>
          <a:p>
            <a:pPr marL="688975" lvl="1" indent="-342900">
              <a:spcBef>
                <a:spcPts val="600"/>
              </a:spcBef>
              <a:spcAft>
                <a:spcPts val="600"/>
              </a:spcAft>
              <a:buFont typeface="+mj-lt"/>
              <a:buAutoNum type="arabicPeriod"/>
            </a:pPr>
            <a:r>
              <a:rPr lang="en-US" sz="1600" u="sng" dirty="0"/>
              <a:t>Updates billing transactions</a:t>
            </a:r>
            <a:r>
              <a:rPr lang="en-US" sz="1600" dirty="0"/>
              <a:t>, indicating the transaction has been “billed” or sent to the customer</a:t>
            </a:r>
          </a:p>
          <a:p>
            <a:pPr marL="688975" lvl="1" indent="-342900">
              <a:spcBef>
                <a:spcPts val="600"/>
              </a:spcBef>
              <a:spcAft>
                <a:spcPts val="600"/>
              </a:spcAft>
              <a:buFont typeface="+mj-lt"/>
              <a:buAutoNum type="arabicPeriod"/>
            </a:pPr>
            <a:r>
              <a:rPr lang="en-US" sz="1600" dirty="0" smtClean="0"/>
              <a:t>Selects billing and payment transactions in the system and </a:t>
            </a:r>
            <a:r>
              <a:rPr lang="en-US" sz="1600" u="sng" dirty="0" smtClean="0"/>
              <a:t>creates an upload file for Treasury</a:t>
            </a:r>
          </a:p>
          <a:p>
            <a:pPr lvl="2">
              <a:spcBef>
                <a:spcPts val="600"/>
              </a:spcBef>
              <a:spcAft>
                <a:spcPts val="600"/>
              </a:spcAft>
            </a:pPr>
            <a:r>
              <a:rPr lang="en-US" sz="1600" dirty="0" smtClean="0"/>
              <a:t>IPAC Bulk layout</a:t>
            </a:r>
          </a:p>
          <a:p>
            <a:endParaRPr lang="en-US" sz="900" dirty="0" smtClean="0"/>
          </a:p>
          <a:p>
            <a:pPr>
              <a:spcBef>
                <a:spcPts val="600"/>
              </a:spcBef>
              <a:spcAft>
                <a:spcPts val="600"/>
              </a:spcAft>
            </a:pPr>
            <a:r>
              <a:rPr lang="en-US" sz="1800" dirty="0" smtClean="0"/>
              <a:t>IPACOUT preliminary </a:t>
            </a:r>
            <a:r>
              <a:rPr lang="en-US" sz="1800" dirty="0"/>
              <a:t>m</a:t>
            </a:r>
            <a:r>
              <a:rPr lang="en-US" sz="1800" dirty="0" smtClean="0"/>
              <a:t>ode:</a:t>
            </a:r>
          </a:p>
          <a:p>
            <a:pPr lvl="1">
              <a:spcBef>
                <a:spcPts val="600"/>
              </a:spcBef>
              <a:spcAft>
                <a:spcPts val="600"/>
              </a:spcAft>
            </a:pPr>
            <a:r>
              <a:rPr lang="en-US" sz="1600" u="sng" dirty="0" smtClean="0"/>
              <a:t>Validates Statements are complete with no Rejected documents</a:t>
            </a:r>
          </a:p>
          <a:p>
            <a:pPr lvl="2">
              <a:spcBef>
                <a:spcPts val="600"/>
              </a:spcBef>
              <a:spcAft>
                <a:spcPts val="600"/>
              </a:spcAft>
            </a:pPr>
            <a:r>
              <a:rPr lang="en-US" sz="1600" dirty="0"/>
              <a:t>Business lines that send Statement Numbers to Pegasys may not want to send incomplete Statements to Treasury</a:t>
            </a:r>
          </a:p>
          <a:p>
            <a:pPr lvl="3">
              <a:spcBef>
                <a:spcPts val="600"/>
              </a:spcBef>
              <a:spcAft>
                <a:spcPts val="600"/>
              </a:spcAft>
            </a:pPr>
            <a:r>
              <a:rPr lang="en-US" sz="1600" dirty="0"/>
              <a:t>“Override Readiness Check” Parameter is set to True in Final Mode to prevent (or in some special cases, submit) partial </a:t>
            </a:r>
            <a:r>
              <a:rPr lang="en-US" sz="1600" dirty="0" smtClean="0"/>
              <a:t>Statements</a:t>
            </a:r>
            <a:endParaRPr lang="en-US" sz="1600" dirty="0"/>
          </a:p>
          <a:p>
            <a:pPr lvl="1">
              <a:spcBef>
                <a:spcPts val="600"/>
              </a:spcBef>
              <a:spcAft>
                <a:spcPts val="600"/>
              </a:spcAft>
            </a:pPr>
            <a:r>
              <a:rPr lang="en-US" sz="1600" dirty="0" smtClean="0"/>
              <a:t> </a:t>
            </a:r>
            <a:r>
              <a:rPr lang="en-US" sz="1600" u="sng" dirty="0" smtClean="0"/>
              <a:t>Enables error checking pre-billing</a:t>
            </a:r>
          </a:p>
          <a:p>
            <a:pPr lvl="1">
              <a:spcBef>
                <a:spcPts val="600"/>
              </a:spcBef>
              <a:spcAft>
                <a:spcPts val="600"/>
              </a:spcAft>
            </a:pPr>
            <a:r>
              <a:rPr lang="en-US" sz="1600" dirty="0" smtClean="0"/>
              <a:t>Can be performed </a:t>
            </a:r>
            <a:r>
              <a:rPr lang="en-US" sz="1600" dirty="0"/>
              <a:t>before IPACOUT’s final </a:t>
            </a:r>
            <a:r>
              <a:rPr lang="en-US" sz="1600" dirty="0" smtClean="0"/>
              <a:t>mode</a:t>
            </a:r>
          </a:p>
          <a:p>
            <a:pPr lvl="2">
              <a:spcBef>
                <a:spcPts val="600"/>
              </a:spcBef>
              <a:spcAft>
                <a:spcPts val="600"/>
              </a:spcAft>
            </a:pPr>
            <a:r>
              <a:rPr lang="en-US" sz="1600" dirty="0" smtClean="0"/>
              <a:t>IPAC Outbound configured to run in Final mode by default</a:t>
            </a:r>
            <a:endParaRPr lang="en-US" sz="1800" u="sng" dirty="0" smtClean="0"/>
          </a:p>
        </p:txBody>
      </p:sp>
      <p:sp>
        <p:nvSpPr>
          <p:cNvPr id="108549" name="Slide Number Placeholder 4"/>
          <p:cNvSpPr>
            <a:spLocks noGrp="1"/>
          </p:cNvSpPr>
          <p:nvPr>
            <p:ph type="sldNum" sz="quarter" idx="11"/>
          </p:nvPr>
        </p:nvSpPr>
        <p:spPr>
          <a:xfrm>
            <a:off x="-66675" y="6245225"/>
            <a:ext cx="503238" cy="476250"/>
          </a:xfrm>
          <a:noFill/>
        </p:spPr>
        <p:txBody>
          <a:bodyPr/>
          <a:lstStyle/>
          <a:p>
            <a:fld id="{15017A5A-2C65-4C8C-85C1-7C3B89A22CF5}" type="slidenum">
              <a:rPr lang="en-US" smtClean="0">
                <a:latin typeface="Arial" pitchFamily="34" charset="0"/>
              </a:rPr>
              <a:pPr/>
              <a:t>233</a:t>
            </a:fld>
            <a:endParaRPr lang="en-US" dirty="0" smtClean="0">
              <a:latin typeface="Arial" pitchFamily="34" charset="0"/>
            </a:endParaRPr>
          </a:p>
        </p:txBody>
      </p:sp>
    </p:spTree>
    <p:extLst>
      <p:ext uri="{BB962C8B-B14F-4D97-AF65-F5344CB8AC3E}">
        <p14:creationId xmlns:p14="http://schemas.microsoft.com/office/powerpoint/2010/main" val="253737601"/>
      </p:ext>
    </p:extLst>
  </p:cSld>
  <p:clrMapOvr>
    <a:masterClrMapping/>
  </p:clrMapOvr>
  <p:timing>
    <p:tnLst>
      <p:par>
        <p:cTn id="1" dur="indefinite" restart="never" nodeType="tmRoot"/>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Title 1"/>
          <p:cNvSpPr>
            <a:spLocks noGrp="1"/>
          </p:cNvSpPr>
          <p:nvPr>
            <p:ph type="title"/>
          </p:nvPr>
        </p:nvSpPr>
        <p:spPr>
          <a:xfrm>
            <a:off x="455613" y="331788"/>
            <a:ext cx="8194675" cy="563562"/>
          </a:xfrm>
        </p:spPr>
        <p:txBody>
          <a:bodyPr/>
          <a:lstStyle/>
          <a:p>
            <a:r>
              <a:rPr lang="en-US" dirty="0" smtClean="0"/>
              <a:t>IPAC Outbound Updates</a:t>
            </a:r>
          </a:p>
        </p:txBody>
      </p:sp>
      <p:sp>
        <p:nvSpPr>
          <p:cNvPr id="133123" name="Content Placeholder 2"/>
          <p:cNvSpPr>
            <a:spLocks noGrp="1"/>
          </p:cNvSpPr>
          <p:nvPr>
            <p:ph idx="1"/>
          </p:nvPr>
        </p:nvSpPr>
        <p:spPr>
          <a:xfrm>
            <a:off x="495300" y="1277938"/>
            <a:ext cx="8447088" cy="5064125"/>
          </a:xfrm>
        </p:spPr>
        <p:txBody>
          <a:bodyPr/>
          <a:lstStyle/>
          <a:p>
            <a:pPr>
              <a:defRPr/>
            </a:pPr>
            <a:r>
              <a:rPr lang="en-US" sz="2000" dirty="0" smtClean="0"/>
              <a:t>Updates by IPAC Outbound:</a:t>
            </a:r>
          </a:p>
          <a:p>
            <a:pPr marL="0" indent="0">
              <a:buNone/>
              <a:defRPr/>
            </a:pPr>
            <a:endParaRPr lang="en-US" sz="800" b="1" i="1" dirty="0"/>
          </a:p>
          <a:p>
            <a:pPr lvl="1">
              <a:spcAft>
                <a:spcPts val="600"/>
              </a:spcAft>
            </a:pPr>
            <a:r>
              <a:rPr lang="en-US" sz="1800" b="1" u="sng" dirty="0"/>
              <a:t>Billing Status</a:t>
            </a:r>
            <a:r>
              <a:rPr lang="en-US" sz="1800" b="1" dirty="0"/>
              <a:t> </a:t>
            </a:r>
            <a:r>
              <a:rPr lang="en-US" sz="1800" dirty="0"/>
              <a:t>- Accounting Line level indicator indicates which GL postings should occur </a:t>
            </a:r>
          </a:p>
          <a:p>
            <a:pPr lvl="2">
              <a:spcAft>
                <a:spcPts val="600"/>
              </a:spcAft>
            </a:pPr>
            <a:r>
              <a:rPr lang="en-US" sz="1800" i="1" dirty="0"/>
              <a:t>Set to </a:t>
            </a:r>
            <a:r>
              <a:rPr lang="en-US" sz="1800" b="1" i="1" dirty="0"/>
              <a:t>'Billed' </a:t>
            </a:r>
            <a:r>
              <a:rPr lang="en-US" sz="1800" i="1" dirty="0"/>
              <a:t>by </a:t>
            </a:r>
            <a:r>
              <a:rPr lang="en-US" sz="1800" i="1" dirty="0" smtClean="0"/>
              <a:t>GSIPACOUT</a:t>
            </a:r>
            <a:endParaRPr lang="en-US" sz="1800" i="1" dirty="0"/>
          </a:p>
          <a:p>
            <a:pPr lvl="2">
              <a:spcAft>
                <a:spcPts val="600"/>
              </a:spcAft>
              <a:defRPr/>
            </a:pPr>
            <a:r>
              <a:rPr lang="en-US" sz="1800" i="1" dirty="0"/>
              <a:t>Triggers update from Unbilled (</a:t>
            </a:r>
            <a:r>
              <a:rPr lang="en-US" sz="1800" i="1" dirty="0" smtClean="0"/>
              <a:t>131000.07</a:t>
            </a:r>
            <a:r>
              <a:rPr lang="en-US" sz="1800" i="1" dirty="0"/>
              <a:t>) to Billed (</a:t>
            </a:r>
            <a:r>
              <a:rPr lang="en-US" sz="1800" i="1" dirty="0" smtClean="0"/>
              <a:t>131000.08)</a:t>
            </a:r>
            <a:endParaRPr lang="en-US" sz="1800" dirty="0" smtClean="0"/>
          </a:p>
          <a:p>
            <a:pPr lvl="1">
              <a:spcAft>
                <a:spcPts val="600"/>
              </a:spcAft>
              <a:defRPr/>
            </a:pPr>
            <a:r>
              <a:rPr lang="en-US" sz="1800" b="1" u="sng" dirty="0" smtClean="0"/>
              <a:t>IPAC Status</a:t>
            </a:r>
            <a:r>
              <a:rPr lang="en-US" sz="1800" dirty="0" smtClean="0"/>
              <a:t> - Article level indicator</a:t>
            </a:r>
          </a:p>
          <a:p>
            <a:pPr lvl="2">
              <a:spcAft>
                <a:spcPts val="600"/>
              </a:spcAft>
              <a:defRPr/>
            </a:pPr>
            <a:r>
              <a:rPr lang="en-US" sz="1800" dirty="0" smtClean="0"/>
              <a:t>Many different values that correspond to the IPAC lifecycle in Pegasys</a:t>
            </a:r>
          </a:p>
          <a:p>
            <a:pPr lvl="2">
              <a:spcAft>
                <a:spcPts val="600"/>
              </a:spcAft>
              <a:defRPr/>
            </a:pPr>
            <a:r>
              <a:rPr lang="en-US" sz="1800" i="1" dirty="0" smtClean="0"/>
              <a:t>Set to </a:t>
            </a:r>
            <a:r>
              <a:rPr lang="en-US" sz="1800" b="1" i="1" dirty="0" smtClean="0"/>
              <a:t>‘In Transit’ </a:t>
            </a:r>
            <a:r>
              <a:rPr lang="en-US" sz="1800" i="1" dirty="0"/>
              <a:t>b</a:t>
            </a:r>
            <a:r>
              <a:rPr lang="en-US" sz="1800" i="1" dirty="0" smtClean="0"/>
              <a:t>y GSIPACOUT</a:t>
            </a:r>
            <a:endParaRPr lang="en-US" sz="1800" dirty="0" smtClean="0"/>
          </a:p>
          <a:p>
            <a:pPr lvl="1">
              <a:spcAft>
                <a:spcPts val="600"/>
              </a:spcAft>
            </a:pPr>
            <a:r>
              <a:rPr lang="en-US" sz="1800" b="1" u="sng" dirty="0"/>
              <a:t>Bill Generated Flag</a:t>
            </a:r>
            <a:r>
              <a:rPr lang="en-US" sz="1800" dirty="0"/>
              <a:t> - Billing Document Header flag that when checked sends the BD information to VCSS </a:t>
            </a:r>
          </a:p>
          <a:p>
            <a:pPr lvl="2">
              <a:spcAft>
                <a:spcPts val="600"/>
              </a:spcAft>
              <a:defRPr/>
            </a:pPr>
            <a:r>
              <a:rPr lang="en-US" sz="1800" i="1" dirty="0" smtClean="0"/>
              <a:t>Set to </a:t>
            </a:r>
            <a:r>
              <a:rPr lang="en-US" sz="1800" b="1" i="1" dirty="0" smtClean="0"/>
              <a:t>T</a:t>
            </a:r>
            <a:r>
              <a:rPr lang="en-US" sz="1800" i="1" dirty="0" smtClean="0"/>
              <a:t> by GSIPACOUT</a:t>
            </a:r>
          </a:p>
          <a:p>
            <a:pPr lvl="1">
              <a:defRPr/>
            </a:pPr>
            <a:endParaRPr lang="en-US" sz="2000" dirty="0" smtClean="0"/>
          </a:p>
          <a:p>
            <a:endParaRPr lang="en-US" dirty="0" smtClean="0"/>
          </a:p>
        </p:txBody>
      </p:sp>
      <p:sp>
        <p:nvSpPr>
          <p:cNvPr id="133124" name="Footer Placeholder 3"/>
          <p:cNvSpPr>
            <a:spLocks noGrp="1"/>
          </p:cNvSpPr>
          <p:nvPr>
            <p:ph type="ftr" sz="quarter" idx="10"/>
          </p:nvPr>
        </p:nvSpPr>
        <p:spPr>
          <a:noFill/>
        </p:spPr>
        <p:txBody>
          <a:bodyPr/>
          <a:lstStyle/>
          <a:p>
            <a:r>
              <a:rPr lang="en-US" dirty="0" smtClean="0"/>
              <a:t>CGI Federal Proprietary and Confidential</a:t>
            </a:r>
          </a:p>
        </p:txBody>
      </p:sp>
      <p:sp>
        <p:nvSpPr>
          <p:cNvPr id="133125" name="Slide Number Placeholder 4"/>
          <p:cNvSpPr>
            <a:spLocks noGrp="1"/>
          </p:cNvSpPr>
          <p:nvPr>
            <p:ph type="sldNum" sz="quarter" idx="11"/>
          </p:nvPr>
        </p:nvSpPr>
        <p:spPr>
          <a:noFill/>
        </p:spPr>
        <p:txBody>
          <a:bodyPr/>
          <a:lstStyle/>
          <a:p>
            <a:fld id="{E687535E-B7EF-4B72-83A2-73D0D3B2C3BE}" type="slidenum">
              <a:rPr lang="en-US" smtClean="0"/>
              <a:pPr/>
              <a:t>234</a:t>
            </a:fld>
            <a:endParaRPr lang="en-US" dirty="0" smtClean="0"/>
          </a:p>
        </p:txBody>
      </p:sp>
    </p:spTree>
    <p:extLst>
      <p:ext uri="{BB962C8B-B14F-4D97-AF65-F5344CB8AC3E}">
        <p14:creationId xmlns:p14="http://schemas.microsoft.com/office/powerpoint/2010/main" val="1292456349"/>
      </p:ext>
    </p:extLst>
  </p:cSld>
  <p:clrMapOvr>
    <a:masterClrMapping/>
  </p:clrMapOvr>
  <p:timing>
    <p:tnLst>
      <p:par>
        <p:cTn id="1" dur="indefinite" restart="never" nodeType="tmRoot"/>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613" y="331788"/>
            <a:ext cx="7381875" cy="563562"/>
          </a:xfrm>
        </p:spPr>
        <p:txBody>
          <a:bodyPr/>
          <a:lstStyle/>
          <a:p>
            <a:r>
              <a:rPr lang="en-US" dirty="0" smtClean="0"/>
              <a:t>IPAC Bill Generation – ARBILLGEN (IPAC)</a:t>
            </a:r>
            <a:endParaRPr lang="en-US" dirty="0"/>
          </a:p>
        </p:txBody>
      </p:sp>
      <p:sp>
        <p:nvSpPr>
          <p:cNvPr id="3" name="Content Placeholder 2"/>
          <p:cNvSpPr>
            <a:spLocks noGrp="1"/>
          </p:cNvSpPr>
          <p:nvPr>
            <p:ph idx="1"/>
          </p:nvPr>
        </p:nvSpPr>
        <p:spPr>
          <a:xfrm>
            <a:off x="447675" y="1180637"/>
            <a:ext cx="8696325" cy="5410167"/>
          </a:xfrm>
        </p:spPr>
        <p:txBody>
          <a:bodyPr/>
          <a:lstStyle/>
          <a:p>
            <a:pPr>
              <a:spcBef>
                <a:spcPts val="300"/>
              </a:spcBef>
              <a:spcAft>
                <a:spcPts val="300"/>
              </a:spcAft>
            </a:pPr>
            <a:r>
              <a:rPr lang="en-US" sz="1800" dirty="0" smtClean="0"/>
              <a:t>ARBILLGEN - </a:t>
            </a:r>
            <a:r>
              <a:rPr lang="en-US" sz="1800" b="1" u="sng" dirty="0" smtClean="0"/>
              <a:t>Billing Document Updates</a:t>
            </a:r>
            <a:r>
              <a:rPr lang="en-US" sz="1800" dirty="0" smtClean="0"/>
              <a:t>: </a:t>
            </a:r>
          </a:p>
          <a:p>
            <a:pPr lvl="1">
              <a:spcBef>
                <a:spcPts val="300"/>
              </a:spcBef>
              <a:spcAft>
                <a:spcPts val="300"/>
              </a:spcAft>
            </a:pPr>
            <a:r>
              <a:rPr lang="en-US" sz="1800" b="1" u="sng" dirty="0" smtClean="0"/>
              <a:t>Bill </a:t>
            </a:r>
            <a:r>
              <a:rPr lang="en-US" sz="1800" b="1" u="sng" dirty="0"/>
              <a:t>Print Date</a:t>
            </a:r>
            <a:r>
              <a:rPr lang="en-US" sz="1800" dirty="0"/>
              <a:t>, </a:t>
            </a:r>
            <a:r>
              <a:rPr lang="en-US" sz="1800" b="1" u="sng" dirty="0"/>
              <a:t>Last Bill Date</a:t>
            </a:r>
            <a:r>
              <a:rPr lang="en-US" sz="1800" b="1" dirty="0"/>
              <a:t> </a:t>
            </a:r>
            <a:r>
              <a:rPr lang="en-US" sz="1800" dirty="0"/>
              <a:t>- Accounting Line fields</a:t>
            </a:r>
            <a:endParaRPr lang="en-US" sz="1800" dirty="0">
              <a:solidFill>
                <a:srgbClr val="C00000"/>
              </a:solidFill>
            </a:endParaRPr>
          </a:p>
          <a:p>
            <a:pPr lvl="2">
              <a:spcBef>
                <a:spcPts val="300"/>
              </a:spcBef>
              <a:spcAft>
                <a:spcPts val="300"/>
              </a:spcAft>
            </a:pPr>
            <a:r>
              <a:rPr lang="en-US" sz="1800" i="1" dirty="0">
                <a:solidFill>
                  <a:srgbClr val="000000"/>
                </a:solidFill>
              </a:rPr>
              <a:t>Set equal to “Print Date” parameter by </a:t>
            </a:r>
            <a:r>
              <a:rPr lang="en-US" sz="1800" i="1" dirty="0" smtClean="0">
                <a:solidFill>
                  <a:srgbClr val="000000"/>
                </a:solidFill>
              </a:rPr>
              <a:t>ARBILLGEN</a:t>
            </a:r>
            <a:endParaRPr lang="en-US" sz="1800" b="1" i="1" dirty="0">
              <a:solidFill>
                <a:srgbClr val="000000"/>
              </a:solidFill>
            </a:endParaRPr>
          </a:p>
          <a:p>
            <a:pPr lvl="1">
              <a:spcBef>
                <a:spcPts val="300"/>
              </a:spcBef>
              <a:spcAft>
                <a:spcPts val="300"/>
              </a:spcAft>
            </a:pPr>
            <a:r>
              <a:rPr lang="en-US" sz="1800" b="1" u="sng" dirty="0"/>
              <a:t>Last Bill Amount</a:t>
            </a:r>
            <a:r>
              <a:rPr lang="en-US" sz="1800" b="1" dirty="0"/>
              <a:t> </a:t>
            </a:r>
            <a:r>
              <a:rPr lang="en-US" sz="1800" dirty="0"/>
              <a:t>- Accounting </a:t>
            </a:r>
            <a:r>
              <a:rPr lang="en-US" sz="1800" u="sng" dirty="0" smtClean="0"/>
              <a:t>Line</a:t>
            </a:r>
            <a:r>
              <a:rPr lang="en-US" sz="1800" dirty="0" smtClean="0"/>
              <a:t> </a:t>
            </a:r>
            <a:r>
              <a:rPr lang="en-US" sz="1800" dirty="0"/>
              <a:t>field</a:t>
            </a:r>
          </a:p>
          <a:p>
            <a:pPr lvl="2">
              <a:spcBef>
                <a:spcPts val="300"/>
              </a:spcBef>
              <a:spcAft>
                <a:spcPts val="300"/>
              </a:spcAft>
            </a:pPr>
            <a:r>
              <a:rPr lang="en-US" sz="1800" i="1" dirty="0">
                <a:solidFill>
                  <a:srgbClr val="000000"/>
                </a:solidFill>
              </a:rPr>
              <a:t>Set equal to outstanding line </a:t>
            </a:r>
            <a:r>
              <a:rPr lang="en-US" sz="1800" i="1" dirty="0" smtClean="0">
                <a:solidFill>
                  <a:srgbClr val="000000"/>
                </a:solidFill>
              </a:rPr>
              <a:t>amount</a:t>
            </a:r>
          </a:p>
          <a:p>
            <a:pPr lvl="2">
              <a:spcAft>
                <a:spcPts val="600"/>
              </a:spcAft>
            </a:pPr>
            <a:endParaRPr lang="en-US" sz="600" i="1" dirty="0" smtClean="0">
              <a:solidFill>
                <a:srgbClr val="000000"/>
              </a:solidFill>
            </a:endParaRPr>
          </a:p>
          <a:p>
            <a:pPr>
              <a:spcBef>
                <a:spcPts val="300"/>
              </a:spcBef>
              <a:spcAft>
                <a:spcPts val="300"/>
              </a:spcAft>
            </a:pPr>
            <a:r>
              <a:rPr lang="en-US" sz="1800" dirty="0"/>
              <a:t>ARBILLGEN </a:t>
            </a:r>
            <a:r>
              <a:rPr lang="en-US" sz="1800" dirty="0" smtClean="0"/>
              <a:t>– </a:t>
            </a:r>
            <a:r>
              <a:rPr lang="en-US" sz="1800" b="1" u="sng" dirty="0" smtClean="0"/>
              <a:t>PDF Statement</a:t>
            </a:r>
            <a:r>
              <a:rPr lang="en-US" sz="1800" dirty="0" smtClean="0"/>
              <a:t>: </a:t>
            </a:r>
            <a:endParaRPr lang="en-US" sz="1800" i="1" dirty="0" smtClean="0">
              <a:solidFill>
                <a:srgbClr val="000000"/>
              </a:solidFill>
            </a:endParaRPr>
          </a:p>
          <a:p>
            <a:pPr lvl="1">
              <a:spcBef>
                <a:spcPts val="300"/>
              </a:spcBef>
              <a:spcAft>
                <a:spcPts val="300"/>
              </a:spcAft>
            </a:pPr>
            <a:r>
              <a:rPr lang="en-US" sz="1800" u="sng" dirty="0" smtClean="0"/>
              <a:t>Auto-executes </a:t>
            </a:r>
            <a:r>
              <a:rPr lang="en-US" sz="1800" u="sng" dirty="0"/>
              <a:t>the Bill Generation report</a:t>
            </a:r>
            <a:r>
              <a:rPr lang="en-US" sz="1800" dirty="0"/>
              <a:t>, which </a:t>
            </a:r>
            <a:r>
              <a:rPr lang="en-US" sz="1800" dirty="0" smtClean="0"/>
              <a:t>produces:</a:t>
            </a:r>
          </a:p>
          <a:p>
            <a:pPr lvl="2">
              <a:spcBef>
                <a:spcPts val="300"/>
              </a:spcBef>
              <a:spcAft>
                <a:spcPts val="300"/>
              </a:spcAft>
              <a:buFont typeface="+mj-lt"/>
              <a:buAutoNum type="arabicPeriod"/>
              <a:defRPr/>
            </a:pPr>
            <a:r>
              <a:rPr lang="en-US" sz="1800" dirty="0"/>
              <a:t>Consolidated file containing all the bills in the batch run (grouped by statement</a:t>
            </a:r>
            <a:r>
              <a:rPr lang="en-US" sz="1800" dirty="0" smtClean="0"/>
              <a:t>)</a:t>
            </a:r>
          </a:p>
          <a:p>
            <a:pPr lvl="2">
              <a:spcBef>
                <a:spcPts val="300"/>
              </a:spcBef>
              <a:spcAft>
                <a:spcPts val="300"/>
              </a:spcAft>
              <a:buFont typeface="+mj-lt"/>
              <a:buAutoNum type="arabicPeriod"/>
              <a:defRPr/>
            </a:pPr>
            <a:r>
              <a:rPr lang="en-US" sz="1800" dirty="0" smtClean="0"/>
              <a:t>Individual PDF statements- can be viewed:</a:t>
            </a:r>
          </a:p>
          <a:p>
            <a:pPr marL="1371600" lvl="3" indent="-342900">
              <a:spcBef>
                <a:spcPts val="300"/>
              </a:spcBef>
              <a:spcAft>
                <a:spcPts val="300"/>
              </a:spcAft>
              <a:buFont typeface="+mj-lt"/>
              <a:buAutoNum type="arabicPeriod"/>
            </a:pPr>
            <a:r>
              <a:rPr lang="en-US" sz="1800" dirty="0" smtClean="0"/>
              <a:t>By </a:t>
            </a:r>
            <a:r>
              <a:rPr lang="en-US" sz="1800" dirty="0"/>
              <a:t>GSA</a:t>
            </a:r>
          </a:p>
          <a:p>
            <a:pPr lvl="4">
              <a:spcBef>
                <a:spcPts val="300"/>
              </a:spcBef>
              <a:spcAft>
                <a:spcPts val="300"/>
              </a:spcAft>
            </a:pPr>
            <a:r>
              <a:rPr lang="en-US" sz="1800" dirty="0"/>
              <a:t>As an PDF attachment on the </a:t>
            </a:r>
            <a:r>
              <a:rPr lang="en-US" sz="1800" b="1" u="sng" dirty="0"/>
              <a:t>Billing Statement Query</a:t>
            </a:r>
          </a:p>
          <a:p>
            <a:pPr marL="1371600" lvl="3" indent="-342900">
              <a:spcBef>
                <a:spcPts val="300"/>
              </a:spcBef>
              <a:spcAft>
                <a:spcPts val="300"/>
              </a:spcAft>
              <a:buFont typeface="+mj-lt"/>
              <a:buAutoNum type="arabicPeriod"/>
            </a:pPr>
            <a:r>
              <a:rPr lang="en-US" sz="1800" dirty="0"/>
              <a:t>By the customer</a:t>
            </a:r>
          </a:p>
          <a:p>
            <a:pPr lvl="4">
              <a:spcBef>
                <a:spcPts val="300"/>
              </a:spcBef>
              <a:spcAft>
                <a:spcPts val="300"/>
              </a:spcAft>
            </a:pPr>
            <a:r>
              <a:rPr lang="en-US" sz="1800" dirty="0"/>
              <a:t>As a PDF attachment from </a:t>
            </a:r>
            <a:r>
              <a:rPr lang="en-US" sz="1800" b="1" u="sng" dirty="0" smtClean="0"/>
              <a:t>VCSS</a:t>
            </a:r>
          </a:p>
          <a:p>
            <a:endParaRPr lang="en-US" dirty="0"/>
          </a:p>
        </p:txBody>
      </p:sp>
      <p:sp>
        <p:nvSpPr>
          <p:cNvPr id="4" name="Footer Placeholder 3"/>
          <p:cNvSpPr>
            <a:spLocks noGrp="1"/>
          </p:cNvSpPr>
          <p:nvPr>
            <p:ph type="ftr" sz="quarter" idx="10"/>
          </p:nvPr>
        </p:nvSpPr>
        <p:spPr/>
        <p:txBody>
          <a:bodyPr/>
          <a:lstStyle/>
          <a:p>
            <a:pPr>
              <a:defRPr/>
            </a:pPr>
            <a:r>
              <a:rPr lang="en-US" dirty="0" smtClean="0"/>
              <a:t>CGI Federal Proprietary and Confidential</a:t>
            </a:r>
            <a:endParaRPr lang="en-US" dirty="0"/>
          </a:p>
        </p:txBody>
      </p:sp>
      <p:sp>
        <p:nvSpPr>
          <p:cNvPr id="5" name="Slide Number Placeholder 4"/>
          <p:cNvSpPr>
            <a:spLocks noGrp="1"/>
          </p:cNvSpPr>
          <p:nvPr>
            <p:ph type="sldNum" sz="quarter" idx="11"/>
          </p:nvPr>
        </p:nvSpPr>
        <p:spPr/>
        <p:txBody>
          <a:bodyPr/>
          <a:lstStyle/>
          <a:p>
            <a:pPr>
              <a:defRPr/>
            </a:pPr>
            <a:fld id="{5842F1FC-5FDD-41D6-BAD6-160FC7BE3BC4}" type="slidenum">
              <a:rPr lang="en-US" smtClean="0"/>
              <a:pPr>
                <a:defRPr/>
              </a:pPr>
              <a:t>235</a:t>
            </a:fld>
            <a:endParaRPr lang="en-US" dirty="0"/>
          </a:p>
        </p:txBody>
      </p:sp>
    </p:spTree>
    <p:extLst>
      <p:ext uri="{BB962C8B-B14F-4D97-AF65-F5344CB8AC3E}">
        <p14:creationId xmlns:p14="http://schemas.microsoft.com/office/powerpoint/2010/main" val="2979212357"/>
      </p:ext>
    </p:extLst>
  </p:cSld>
  <p:clrMapOvr>
    <a:masterClrMapping/>
  </p:clrMapOvr>
  <p:timing>
    <p:tnLst>
      <p:par>
        <p:cTn id="1" dur="indefinite" restart="never" nodeType="tmRoot"/>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IPAC – Additional Training</a:t>
            </a:r>
            <a:endParaRPr lang="en-US" dirty="0"/>
          </a:p>
        </p:txBody>
      </p:sp>
      <p:sp>
        <p:nvSpPr>
          <p:cNvPr id="3" name="Content Placeholder 2"/>
          <p:cNvSpPr>
            <a:spLocks noGrp="1"/>
          </p:cNvSpPr>
          <p:nvPr>
            <p:ph idx="1"/>
          </p:nvPr>
        </p:nvSpPr>
        <p:spPr/>
        <p:txBody>
          <a:bodyPr/>
          <a:lstStyle/>
          <a:p>
            <a:pPr marL="0" indent="0">
              <a:buNone/>
            </a:pPr>
            <a:r>
              <a:rPr lang="en-US" sz="2400" dirty="0"/>
              <a:t>In-depth presentations of IPAC-specific procedures and batch processes are available in the BAAR Phase 3  </a:t>
            </a:r>
            <a:r>
              <a:rPr lang="en-US" sz="2400" dirty="0" smtClean="0"/>
              <a:t>   IPAC </a:t>
            </a:r>
            <a:r>
              <a:rPr lang="en-US" sz="2400" dirty="0"/>
              <a:t>Life Cycle training course. </a:t>
            </a:r>
          </a:p>
          <a:p>
            <a:pPr marL="0" indent="0">
              <a:buNone/>
            </a:pPr>
            <a:endParaRPr lang="en-US" dirty="0"/>
          </a:p>
        </p:txBody>
      </p:sp>
      <p:sp>
        <p:nvSpPr>
          <p:cNvPr id="4" name="Footer Placeholder 3"/>
          <p:cNvSpPr>
            <a:spLocks noGrp="1"/>
          </p:cNvSpPr>
          <p:nvPr>
            <p:ph type="ftr" sz="quarter" idx="10"/>
          </p:nvPr>
        </p:nvSpPr>
        <p:spPr/>
        <p:txBody>
          <a:bodyPr/>
          <a:lstStyle/>
          <a:p>
            <a:pPr>
              <a:defRPr/>
            </a:pPr>
            <a:r>
              <a:rPr lang="en-US" dirty="0" smtClean="0"/>
              <a:t>CGI Federal Proprietary and Confidential</a:t>
            </a:r>
            <a:endParaRPr lang="en-US" dirty="0"/>
          </a:p>
        </p:txBody>
      </p:sp>
      <p:sp>
        <p:nvSpPr>
          <p:cNvPr id="5" name="Slide Number Placeholder 4"/>
          <p:cNvSpPr>
            <a:spLocks noGrp="1"/>
          </p:cNvSpPr>
          <p:nvPr>
            <p:ph type="sldNum" sz="quarter" idx="11"/>
          </p:nvPr>
        </p:nvSpPr>
        <p:spPr/>
        <p:txBody>
          <a:bodyPr/>
          <a:lstStyle/>
          <a:p>
            <a:pPr>
              <a:defRPr/>
            </a:pPr>
            <a:fld id="{5842F1FC-5FDD-41D6-BAD6-160FC7BE3BC4}" type="slidenum">
              <a:rPr lang="en-US" smtClean="0"/>
              <a:pPr>
                <a:defRPr/>
              </a:pPr>
              <a:t>236</a:t>
            </a:fld>
            <a:endParaRPr lang="en-US" dirty="0"/>
          </a:p>
        </p:txBody>
      </p:sp>
    </p:spTree>
    <p:extLst>
      <p:ext uri="{BB962C8B-B14F-4D97-AF65-F5344CB8AC3E}">
        <p14:creationId xmlns:p14="http://schemas.microsoft.com/office/powerpoint/2010/main" val="3107173057"/>
      </p:ext>
    </p:extLst>
  </p:cSld>
  <p:clrMapOvr>
    <a:masterClrMapping/>
  </p:clrMapOvr>
  <p:timing>
    <p:tnLst>
      <p:par>
        <p:cTn id="1" dur="indefinite" restart="never" nodeType="tmRoot"/>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algn="ctr">
              <a:buNone/>
            </a:pPr>
            <a:endParaRPr lang="en-US" sz="3600" b="1" dirty="0" smtClean="0"/>
          </a:p>
          <a:p>
            <a:pPr algn="ctr">
              <a:buNone/>
            </a:pPr>
            <a:endParaRPr lang="en-US" sz="3600" b="1" dirty="0"/>
          </a:p>
          <a:p>
            <a:pPr algn="ctr">
              <a:buNone/>
            </a:pPr>
            <a:r>
              <a:rPr lang="en-US" sz="3600" b="1" dirty="0" smtClean="0"/>
              <a:t>Segment 8:</a:t>
            </a:r>
          </a:p>
          <a:p>
            <a:pPr algn="ctr">
              <a:buNone/>
            </a:pPr>
            <a:r>
              <a:rPr lang="en-US" sz="3600" dirty="0" smtClean="0"/>
              <a:t>Advances</a:t>
            </a:r>
            <a:endParaRPr lang="en-US" sz="3600" dirty="0"/>
          </a:p>
        </p:txBody>
      </p:sp>
      <p:sp>
        <p:nvSpPr>
          <p:cNvPr id="4" name="Footer Placeholder 3"/>
          <p:cNvSpPr>
            <a:spLocks noGrp="1"/>
          </p:cNvSpPr>
          <p:nvPr>
            <p:ph type="ftr" sz="quarter" idx="10"/>
          </p:nvPr>
        </p:nvSpPr>
        <p:spPr/>
        <p:txBody>
          <a:bodyPr/>
          <a:lstStyle/>
          <a:p>
            <a:pPr>
              <a:defRPr/>
            </a:pPr>
            <a:r>
              <a:rPr lang="en-US" dirty="0" smtClean="0"/>
              <a:t>CGI Federal Proprietary and Confidential</a:t>
            </a:r>
            <a:endParaRPr lang="en-US" dirty="0"/>
          </a:p>
        </p:txBody>
      </p:sp>
      <p:sp>
        <p:nvSpPr>
          <p:cNvPr id="5" name="Slide Number Placeholder 4"/>
          <p:cNvSpPr>
            <a:spLocks noGrp="1"/>
          </p:cNvSpPr>
          <p:nvPr>
            <p:ph type="sldNum" sz="quarter" idx="11"/>
          </p:nvPr>
        </p:nvSpPr>
        <p:spPr/>
        <p:txBody>
          <a:bodyPr/>
          <a:lstStyle/>
          <a:p>
            <a:pPr>
              <a:defRPr/>
            </a:pPr>
            <a:fld id="{215F2CEC-58A8-492B-AD0D-C2BF1A7F0D89}" type="slidenum">
              <a:rPr lang="en-US" smtClean="0"/>
              <a:pPr>
                <a:defRPr/>
              </a:pPr>
              <a:t>237</a:t>
            </a:fld>
            <a:endParaRPr lang="en-US" dirty="0"/>
          </a:p>
        </p:txBody>
      </p:sp>
    </p:spTree>
    <p:extLst>
      <p:ext uri="{BB962C8B-B14F-4D97-AF65-F5344CB8AC3E}">
        <p14:creationId xmlns:p14="http://schemas.microsoft.com/office/powerpoint/2010/main" val="831264338"/>
      </p:ext>
    </p:extLst>
  </p:cSld>
  <p:clrMapOvr>
    <a:masterClrMapping/>
  </p:clrMapOvr>
  <p:timing>
    <p:tnLst>
      <p:par>
        <p:cTn id="1" dur="indefinite" restart="never" nodeType="tmRoot"/>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427511" y="3491345"/>
            <a:ext cx="8716489" cy="1197613"/>
          </a:xfrm>
          <a:prstGeom prst="rect">
            <a:avLst/>
          </a:prstGeom>
          <a:solidFill>
            <a:srgbClr val="FFFF0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6146" name="Rectangle 6"/>
          <p:cNvSpPr>
            <a:spLocks noGrp="1" noChangeArrowheads="1"/>
          </p:cNvSpPr>
          <p:nvPr>
            <p:ph type="title"/>
          </p:nvPr>
        </p:nvSpPr>
        <p:spPr/>
        <p:txBody>
          <a:bodyPr/>
          <a:lstStyle/>
          <a:p>
            <a:pPr eaLnBrk="1" hangingPunct="1"/>
            <a:r>
              <a:rPr lang="en-US" dirty="0" smtClean="0"/>
              <a:t>Table of Contents</a:t>
            </a:r>
          </a:p>
        </p:txBody>
      </p:sp>
      <p:sp>
        <p:nvSpPr>
          <p:cNvPr id="7" name="Rectangle 7"/>
          <p:cNvSpPr>
            <a:spLocks noGrp="1" noChangeArrowheads="1"/>
          </p:cNvSpPr>
          <p:nvPr>
            <p:ph idx="1"/>
          </p:nvPr>
        </p:nvSpPr>
        <p:spPr>
          <a:xfrm>
            <a:off x="712788" y="1211283"/>
            <a:ext cx="8229600" cy="5072559"/>
          </a:xfrm>
        </p:spPr>
        <p:txBody>
          <a:bodyPr/>
          <a:lstStyle/>
          <a:p>
            <a:pPr marL="288925" indent="-288925" eaLnBrk="1" hangingPunct="1">
              <a:spcBef>
                <a:spcPts val="600"/>
              </a:spcBef>
              <a:spcAft>
                <a:spcPts val="0"/>
              </a:spcAft>
            </a:pPr>
            <a:r>
              <a:rPr lang="en-US" sz="1600" b="1" dirty="0">
                <a:solidFill>
                  <a:schemeClr val="bg1">
                    <a:lumMod val="50000"/>
                  </a:schemeClr>
                </a:solidFill>
              </a:rPr>
              <a:t>Segment 1</a:t>
            </a:r>
            <a:r>
              <a:rPr lang="en-US" sz="1600" dirty="0">
                <a:solidFill>
                  <a:schemeClr val="bg1">
                    <a:lumMod val="50000"/>
                  </a:schemeClr>
                </a:solidFill>
              </a:rPr>
              <a:t>:    Detail Billing Record (DBR) Overview and Key Concepts</a:t>
            </a:r>
          </a:p>
          <a:p>
            <a:pPr marL="288925" indent="-288925" eaLnBrk="1" hangingPunct="1">
              <a:spcBef>
                <a:spcPts val="600"/>
              </a:spcBef>
              <a:spcAft>
                <a:spcPts val="0"/>
              </a:spcAft>
            </a:pPr>
            <a:r>
              <a:rPr lang="en-US" sz="1600" b="1" dirty="0" smtClean="0">
                <a:solidFill>
                  <a:schemeClr val="bg1">
                    <a:lumMod val="50000"/>
                  </a:schemeClr>
                </a:solidFill>
              </a:rPr>
              <a:t>Segment 2:    </a:t>
            </a:r>
            <a:r>
              <a:rPr lang="en-US" sz="1600" dirty="0" smtClean="0">
                <a:solidFill>
                  <a:schemeClr val="bg1">
                    <a:lumMod val="50000"/>
                  </a:schemeClr>
                </a:solidFill>
              </a:rPr>
              <a:t>DBRs and Associated Batch Processing </a:t>
            </a:r>
            <a:endParaRPr lang="en-US" sz="1600" b="1" dirty="0" smtClean="0">
              <a:solidFill>
                <a:schemeClr val="bg1">
                  <a:lumMod val="50000"/>
                </a:schemeClr>
              </a:solidFill>
            </a:endParaRPr>
          </a:p>
          <a:p>
            <a:pPr marL="288925" indent="-288925" eaLnBrk="1" hangingPunct="1">
              <a:spcBef>
                <a:spcPts val="600"/>
              </a:spcBef>
              <a:spcAft>
                <a:spcPts val="0"/>
              </a:spcAft>
            </a:pPr>
            <a:r>
              <a:rPr lang="en-US" sz="1600" b="1" dirty="0" smtClean="0">
                <a:solidFill>
                  <a:schemeClr val="bg1">
                    <a:lumMod val="50000"/>
                  </a:schemeClr>
                </a:solidFill>
              </a:rPr>
              <a:t>Segment 3</a:t>
            </a:r>
            <a:r>
              <a:rPr lang="en-US" sz="1600" dirty="0" smtClean="0">
                <a:solidFill>
                  <a:schemeClr val="bg1">
                    <a:lumMod val="50000"/>
                  </a:schemeClr>
                </a:solidFill>
              </a:rPr>
              <a:t>:    DBR Query	</a:t>
            </a:r>
          </a:p>
          <a:p>
            <a:pPr marL="288925" indent="-288925" eaLnBrk="1" hangingPunct="1">
              <a:spcBef>
                <a:spcPts val="600"/>
              </a:spcBef>
              <a:spcAft>
                <a:spcPts val="0"/>
              </a:spcAft>
            </a:pPr>
            <a:r>
              <a:rPr lang="en-US" sz="1600" b="1" dirty="0" smtClean="0">
                <a:solidFill>
                  <a:schemeClr val="bg1">
                    <a:lumMod val="50000"/>
                  </a:schemeClr>
                </a:solidFill>
              </a:rPr>
              <a:t>Segment 4:</a:t>
            </a:r>
            <a:r>
              <a:rPr lang="en-US" sz="1600" dirty="0" smtClean="0">
                <a:solidFill>
                  <a:schemeClr val="bg1">
                    <a:lumMod val="50000"/>
                  </a:schemeClr>
                </a:solidFill>
              </a:rPr>
              <a:t>    AAS Agreements		</a:t>
            </a:r>
          </a:p>
          <a:p>
            <a:pPr marL="288925" indent="-288925" eaLnBrk="1" hangingPunct="1">
              <a:spcBef>
                <a:spcPts val="600"/>
              </a:spcBef>
              <a:spcAft>
                <a:spcPts val="0"/>
              </a:spcAft>
            </a:pPr>
            <a:r>
              <a:rPr lang="en-US" sz="1600" b="1" dirty="0" smtClean="0">
                <a:solidFill>
                  <a:schemeClr val="bg1">
                    <a:lumMod val="50000"/>
                  </a:schemeClr>
                </a:solidFill>
              </a:rPr>
              <a:t>Segment 5:    </a:t>
            </a:r>
            <a:r>
              <a:rPr lang="en-US" sz="1600" dirty="0" smtClean="0">
                <a:solidFill>
                  <a:schemeClr val="bg1">
                    <a:lumMod val="50000"/>
                  </a:schemeClr>
                </a:solidFill>
              </a:rPr>
              <a:t>Pegasys </a:t>
            </a:r>
            <a:r>
              <a:rPr lang="en-US" sz="1600" dirty="0">
                <a:solidFill>
                  <a:schemeClr val="bg1">
                    <a:lumMod val="50000"/>
                  </a:schemeClr>
                </a:solidFill>
              </a:rPr>
              <a:t>Billing Transactions </a:t>
            </a:r>
            <a:r>
              <a:rPr lang="en-US" sz="1600" dirty="0" smtClean="0">
                <a:solidFill>
                  <a:schemeClr val="bg1">
                    <a:lumMod val="50000"/>
                  </a:schemeClr>
                </a:solidFill>
              </a:rPr>
              <a:t>Overview		</a:t>
            </a:r>
          </a:p>
          <a:p>
            <a:pPr marL="288925" indent="-288925" eaLnBrk="1" hangingPunct="1">
              <a:spcBef>
                <a:spcPts val="600"/>
              </a:spcBef>
              <a:spcAft>
                <a:spcPts val="0"/>
              </a:spcAft>
            </a:pPr>
            <a:r>
              <a:rPr lang="en-US" sz="1600" b="1" dirty="0" smtClean="0">
                <a:solidFill>
                  <a:schemeClr val="bg1">
                    <a:lumMod val="50000"/>
                  </a:schemeClr>
                </a:solidFill>
              </a:rPr>
              <a:t>Segment 6:    </a:t>
            </a:r>
            <a:r>
              <a:rPr lang="en-US" sz="1600" dirty="0" smtClean="0">
                <a:solidFill>
                  <a:schemeClr val="bg1">
                    <a:lumMod val="50000"/>
                  </a:schemeClr>
                </a:solidFill>
              </a:rPr>
              <a:t>DBR Billing </a:t>
            </a:r>
            <a:r>
              <a:rPr lang="en-US" sz="1600" dirty="0">
                <a:solidFill>
                  <a:schemeClr val="bg1">
                    <a:lumMod val="50000"/>
                  </a:schemeClr>
                </a:solidFill>
              </a:rPr>
              <a:t>Methods and Resulting </a:t>
            </a:r>
            <a:r>
              <a:rPr lang="en-US" sz="1600" dirty="0" smtClean="0">
                <a:solidFill>
                  <a:schemeClr val="bg1">
                    <a:lumMod val="50000"/>
                  </a:schemeClr>
                </a:solidFill>
              </a:rPr>
              <a:t>Transactions</a:t>
            </a:r>
            <a:endParaRPr lang="en-US" sz="1600" dirty="0">
              <a:solidFill>
                <a:schemeClr val="bg1">
                  <a:lumMod val="50000"/>
                </a:schemeClr>
              </a:solidFill>
            </a:endParaRPr>
          </a:p>
          <a:p>
            <a:pPr marL="288925" indent="-288925" eaLnBrk="1" hangingPunct="1">
              <a:spcBef>
                <a:spcPts val="600"/>
              </a:spcBef>
              <a:spcAft>
                <a:spcPts val="0"/>
              </a:spcAft>
            </a:pPr>
            <a:r>
              <a:rPr lang="en-US" sz="1600" b="1" dirty="0" smtClean="0">
                <a:solidFill>
                  <a:schemeClr val="bg1">
                    <a:lumMod val="50000"/>
                  </a:schemeClr>
                </a:solidFill>
              </a:rPr>
              <a:t>Segment 7:    </a:t>
            </a:r>
            <a:r>
              <a:rPr lang="en-US" sz="1600" dirty="0" smtClean="0">
                <a:solidFill>
                  <a:schemeClr val="bg1">
                    <a:lumMod val="50000"/>
                  </a:schemeClr>
                </a:solidFill>
              </a:rPr>
              <a:t>DBR Billing Processes</a:t>
            </a:r>
            <a:r>
              <a:rPr lang="en-US" sz="1600" dirty="0">
                <a:solidFill>
                  <a:schemeClr val="bg1">
                    <a:lumMod val="50000"/>
                  </a:schemeClr>
                </a:solidFill>
              </a:rPr>
              <a:t>	</a:t>
            </a:r>
            <a:endParaRPr lang="en-US" sz="1600" dirty="0" smtClean="0">
              <a:solidFill>
                <a:schemeClr val="bg1">
                  <a:lumMod val="50000"/>
                </a:schemeClr>
              </a:solidFill>
            </a:endParaRPr>
          </a:p>
          <a:p>
            <a:pPr marL="288925" indent="-288925" eaLnBrk="1" hangingPunct="1">
              <a:spcBef>
                <a:spcPts val="600"/>
              </a:spcBef>
              <a:spcAft>
                <a:spcPts val="0"/>
              </a:spcAft>
            </a:pPr>
            <a:r>
              <a:rPr lang="en-US" sz="1600" b="1" dirty="0"/>
              <a:t>Segment </a:t>
            </a:r>
            <a:r>
              <a:rPr lang="en-US" sz="1600" b="1" dirty="0" smtClean="0"/>
              <a:t>8:    </a:t>
            </a:r>
            <a:r>
              <a:rPr lang="en-US" sz="1600" dirty="0" smtClean="0"/>
              <a:t>Advances</a:t>
            </a:r>
          </a:p>
          <a:p>
            <a:pPr marL="635000" lvl="2" indent="-288925" eaLnBrk="1" hangingPunct="1">
              <a:spcBef>
                <a:spcPts val="600"/>
              </a:spcBef>
              <a:spcAft>
                <a:spcPts val="0"/>
              </a:spcAft>
            </a:pPr>
            <a:r>
              <a:rPr lang="en-US" sz="1400" dirty="0" smtClean="0"/>
              <a:t>Overview</a:t>
            </a:r>
          </a:p>
          <a:p>
            <a:pPr marL="635000" lvl="2" indent="-288925" eaLnBrk="1" hangingPunct="1">
              <a:spcBef>
                <a:spcPts val="600"/>
              </a:spcBef>
              <a:spcAft>
                <a:spcPts val="0"/>
              </a:spcAft>
            </a:pPr>
            <a:r>
              <a:rPr lang="en-US" sz="1400" dirty="0" smtClean="0"/>
              <a:t>Advance Billing</a:t>
            </a:r>
            <a:r>
              <a:rPr lang="en-US" sz="1400" dirty="0"/>
              <a:t>	</a:t>
            </a:r>
          </a:p>
          <a:p>
            <a:pPr marL="625475" lvl="1" indent="-288925" eaLnBrk="1" hangingPunct="1">
              <a:spcBef>
                <a:spcPts val="600"/>
              </a:spcBef>
              <a:spcAft>
                <a:spcPts val="0"/>
              </a:spcAft>
            </a:pPr>
            <a:r>
              <a:rPr lang="en-US" sz="1400" dirty="0"/>
              <a:t>Advance </a:t>
            </a:r>
            <a:r>
              <a:rPr lang="en-US" sz="1400" dirty="0" smtClean="0"/>
              <a:t>Offsets</a:t>
            </a:r>
            <a:endParaRPr lang="en-US" sz="1200" i="1" dirty="0"/>
          </a:p>
          <a:p>
            <a:pPr marL="288925" indent="-288925" eaLnBrk="1" hangingPunct="1">
              <a:spcBef>
                <a:spcPts val="600"/>
              </a:spcBef>
              <a:spcAft>
                <a:spcPts val="0"/>
              </a:spcAft>
            </a:pPr>
            <a:r>
              <a:rPr lang="en-US" sz="1600" b="1" dirty="0" smtClean="0">
                <a:solidFill>
                  <a:schemeClr val="bg1">
                    <a:lumMod val="50000"/>
                  </a:schemeClr>
                </a:solidFill>
              </a:rPr>
              <a:t>Segment 9:    </a:t>
            </a:r>
            <a:r>
              <a:rPr lang="en-US" sz="1600" dirty="0" smtClean="0">
                <a:solidFill>
                  <a:schemeClr val="bg1">
                    <a:lumMod val="50000"/>
                  </a:schemeClr>
                </a:solidFill>
              </a:rPr>
              <a:t>Accruals</a:t>
            </a:r>
          </a:p>
          <a:p>
            <a:pPr marL="288925" indent="-288925" eaLnBrk="1" hangingPunct="1">
              <a:spcBef>
                <a:spcPts val="600"/>
              </a:spcBef>
              <a:spcAft>
                <a:spcPts val="0"/>
              </a:spcAft>
            </a:pPr>
            <a:r>
              <a:rPr lang="en-US" sz="1600" b="1" dirty="0" smtClean="0">
                <a:solidFill>
                  <a:schemeClr val="bg1">
                    <a:lumMod val="50000"/>
                  </a:schemeClr>
                </a:solidFill>
              </a:rPr>
              <a:t>Segment 10:  </a:t>
            </a:r>
            <a:r>
              <a:rPr lang="en-US" sz="1600" dirty="0" smtClean="0">
                <a:solidFill>
                  <a:schemeClr val="bg1">
                    <a:lumMod val="50000"/>
                  </a:schemeClr>
                </a:solidFill>
              </a:rPr>
              <a:t>Billing-Related </a:t>
            </a:r>
            <a:r>
              <a:rPr lang="en-US" sz="1600" dirty="0">
                <a:solidFill>
                  <a:schemeClr val="bg1">
                    <a:lumMod val="50000"/>
                  </a:schemeClr>
                </a:solidFill>
              </a:rPr>
              <a:t>Queries</a:t>
            </a:r>
            <a:r>
              <a:rPr lang="en-US" sz="1400" i="1" dirty="0" smtClean="0"/>
              <a:t>	</a:t>
            </a:r>
            <a:r>
              <a:rPr lang="en-US" sz="1400" dirty="0" smtClean="0">
                <a:solidFill>
                  <a:schemeClr val="bg1">
                    <a:lumMod val="50000"/>
                  </a:schemeClr>
                </a:solidFill>
              </a:rPr>
              <a:t>		</a:t>
            </a:r>
          </a:p>
          <a:p>
            <a:pPr marL="288925" indent="-288925" eaLnBrk="1" hangingPunct="1">
              <a:spcBef>
                <a:spcPts val="600"/>
              </a:spcBef>
              <a:spcAft>
                <a:spcPts val="0"/>
              </a:spcAft>
            </a:pPr>
            <a:r>
              <a:rPr lang="en-US" sz="1600" b="1" dirty="0" smtClean="0">
                <a:solidFill>
                  <a:schemeClr val="bg1">
                    <a:lumMod val="50000"/>
                  </a:schemeClr>
                </a:solidFill>
              </a:rPr>
              <a:t>Segment 11:  </a:t>
            </a:r>
            <a:r>
              <a:rPr lang="en-US" sz="1600" dirty="0" smtClean="0">
                <a:solidFill>
                  <a:schemeClr val="bg1">
                    <a:lumMod val="50000"/>
                  </a:schemeClr>
                </a:solidFill>
              </a:rPr>
              <a:t>Credit </a:t>
            </a:r>
            <a:r>
              <a:rPr lang="en-US" sz="1600" dirty="0">
                <a:solidFill>
                  <a:schemeClr val="bg1">
                    <a:lumMod val="50000"/>
                  </a:schemeClr>
                </a:solidFill>
              </a:rPr>
              <a:t>Management</a:t>
            </a:r>
            <a:r>
              <a:rPr lang="en-US" sz="1600" dirty="0" smtClean="0">
                <a:solidFill>
                  <a:schemeClr val="bg1">
                    <a:lumMod val="50000"/>
                  </a:schemeClr>
                </a:solidFill>
              </a:rPr>
              <a:t>		</a:t>
            </a:r>
            <a:r>
              <a:rPr lang="en-US" sz="1600" b="1" dirty="0" smtClean="0">
                <a:solidFill>
                  <a:schemeClr val="bg1">
                    <a:lumMod val="50000"/>
                  </a:schemeClr>
                </a:solidFill>
              </a:rPr>
              <a:t>		</a:t>
            </a:r>
            <a:endParaRPr lang="en-US" sz="1600" dirty="0" smtClean="0">
              <a:solidFill>
                <a:schemeClr val="bg1">
                  <a:lumMod val="50000"/>
                </a:schemeClr>
              </a:solidFill>
            </a:endParaRPr>
          </a:p>
          <a:p>
            <a:pPr marL="288925" indent="-288925" eaLnBrk="1" hangingPunct="1">
              <a:spcBef>
                <a:spcPts val="600"/>
              </a:spcBef>
              <a:spcAft>
                <a:spcPts val="0"/>
              </a:spcAft>
            </a:pPr>
            <a:r>
              <a:rPr lang="en-US" sz="1600" b="1" dirty="0">
                <a:solidFill>
                  <a:schemeClr val="bg1">
                    <a:lumMod val="50000"/>
                  </a:schemeClr>
                </a:solidFill>
              </a:rPr>
              <a:t>Segment </a:t>
            </a:r>
            <a:r>
              <a:rPr lang="en-US" sz="1600" b="1" dirty="0" smtClean="0">
                <a:solidFill>
                  <a:schemeClr val="bg1">
                    <a:lumMod val="50000"/>
                  </a:schemeClr>
                </a:solidFill>
              </a:rPr>
              <a:t>12:  </a:t>
            </a:r>
            <a:r>
              <a:rPr lang="en-US" sz="1600" dirty="0" smtClean="0">
                <a:solidFill>
                  <a:schemeClr val="bg1">
                    <a:lumMod val="50000"/>
                  </a:schemeClr>
                </a:solidFill>
              </a:rPr>
              <a:t>Reports Related to DBR Billing</a:t>
            </a:r>
            <a:r>
              <a:rPr lang="en-US" sz="1400" dirty="0" smtClean="0">
                <a:solidFill>
                  <a:schemeClr val="bg1">
                    <a:lumMod val="50000"/>
                  </a:schemeClr>
                </a:solidFill>
              </a:rPr>
              <a:t>		</a:t>
            </a:r>
          </a:p>
          <a:p>
            <a:pPr marL="288925" indent="-288925" eaLnBrk="1" hangingPunct="1">
              <a:spcBef>
                <a:spcPts val="600"/>
              </a:spcBef>
              <a:spcAft>
                <a:spcPts val="0"/>
              </a:spcAft>
            </a:pPr>
            <a:r>
              <a:rPr lang="en-US" sz="1600" b="1" dirty="0">
                <a:solidFill>
                  <a:schemeClr val="bg1">
                    <a:lumMod val="50000"/>
                  </a:schemeClr>
                </a:solidFill>
              </a:rPr>
              <a:t>Segment </a:t>
            </a:r>
            <a:r>
              <a:rPr lang="en-US" sz="1600" b="1" dirty="0" smtClean="0">
                <a:solidFill>
                  <a:schemeClr val="bg1">
                    <a:lumMod val="50000"/>
                  </a:schemeClr>
                </a:solidFill>
              </a:rPr>
              <a:t>13:  </a:t>
            </a:r>
            <a:r>
              <a:rPr lang="en-US" sz="1600" dirty="0">
                <a:solidFill>
                  <a:schemeClr val="bg1">
                    <a:lumMod val="50000"/>
                  </a:schemeClr>
                </a:solidFill>
              </a:rPr>
              <a:t>Mass Import</a:t>
            </a:r>
            <a:r>
              <a:rPr lang="en-US" sz="1600" b="1" dirty="0">
                <a:solidFill>
                  <a:schemeClr val="bg1">
                    <a:lumMod val="50000"/>
                  </a:schemeClr>
                </a:solidFill>
              </a:rPr>
              <a:t>	</a:t>
            </a:r>
            <a:r>
              <a:rPr lang="en-US" sz="1400" dirty="0"/>
              <a:t>					</a:t>
            </a:r>
          </a:p>
        </p:txBody>
      </p:sp>
      <p:sp>
        <p:nvSpPr>
          <p:cNvPr id="5" name="Footer Placeholder 3"/>
          <p:cNvSpPr>
            <a:spLocks noGrp="1"/>
          </p:cNvSpPr>
          <p:nvPr>
            <p:ph type="ftr" sz="quarter" idx="10"/>
          </p:nvPr>
        </p:nvSpPr>
        <p:spPr>
          <a:xfrm>
            <a:off x="457200" y="6553200"/>
            <a:ext cx="7010400" cy="304800"/>
          </a:xfrm>
        </p:spPr>
        <p:txBody>
          <a:bodyPr/>
          <a:lstStyle/>
          <a:p>
            <a:pPr>
              <a:defRPr/>
            </a:pPr>
            <a:r>
              <a:rPr lang="en-US" dirty="0" smtClean="0"/>
              <a:t>CGI Federal Proprietary and Confidential</a:t>
            </a:r>
            <a:endParaRPr lang="en-US" dirty="0"/>
          </a:p>
        </p:txBody>
      </p:sp>
      <p:sp>
        <p:nvSpPr>
          <p:cNvPr id="6" name="Slide Number Placeholder 4"/>
          <p:cNvSpPr>
            <a:spLocks noGrp="1"/>
          </p:cNvSpPr>
          <p:nvPr>
            <p:ph type="sldNum" sz="quarter" idx="11"/>
          </p:nvPr>
        </p:nvSpPr>
        <p:spPr>
          <a:xfrm>
            <a:off x="-35625" y="6245225"/>
            <a:ext cx="476662" cy="612775"/>
          </a:xfrm>
        </p:spPr>
        <p:txBody>
          <a:bodyPr/>
          <a:lstStyle/>
          <a:p>
            <a:pPr>
              <a:defRPr/>
            </a:pPr>
            <a:fld id="{215F2CEC-58A8-492B-AD0D-C2BF1A7F0D89}" type="slidenum">
              <a:rPr lang="en-US" smtClean="0"/>
              <a:pPr>
                <a:defRPr/>
              </a:pPr>
              <a:t>238</a:t>
            </a:fld>
            <a:endParaRPr lang="en-US" dirty="0"/>
          </a:p>
        </p:txBody>
      </p:sp>
    </p:spTree>
    <p:extLst>
      <p:ext uri="{BB962C8B-B14F-4D97-AF65-F5344CB8AC3E}">
        <p14:creationId xmlns:p14="http://schemas.microsoft.com/office/powerpoint/2010/main" val="795334200"/>
      </p:ext>
    </p:extLst>
  </p:cSld>
  <p:clrMapOvr>
    <a:masterClrMapping/>
  </p:clrMapOvr>
  <p:timing>
    <p:tnLst>
      <p:par>
        <p:cTn id="1" dur="indefinite" restart="never" nodeType="tmRoot"/>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613" y="359100"/>
            <a:ext cx="9256798" cy="563562"/>
          </a:xfrm>
        </p:spPr>
        <p:txBody>
          <a:bodyPr/>
          <a:lstStyle/>
          <a:p>
            <a:r>
              <a:rPr lang="en-US" dirty="0" smtClean="0"/>
              <a:t>Advance Bills, Collections, and Offsets</a:t>
            </a:r>
            <a:endParaRPr lang="en-US" dirty="0"/>
          </a:p>
        </p:txBody>
      </p:sp>
      <p:sp>
        <p:nvSpPr>
          <p:cNvPr id="6" name="Content Placeholder 2"/>
          <p:cNvSpPr>
            <a:spLocks noGrp="1"/>
          </p:cNvSpPr>
          <p:nvPr>
            <p:ph idx="4294967295"/>
          </p:nvPr>
        </p:nvSpPr>
        <p:spPr>
          <a:xfrm>
            <a:off x="381000" y="1124565"/>
            <a:ext cx="8696325" cy="5302931"/>
          </a:xfrm>
          <a:prstGeom prst="rect">
            <a:avLst/>
          </a:prstGeom>
        </p:spPr>
        <p:txBody>
          <a:bodyPr/>
          <a:lstStyle/>
          <a:p>
            <a:pPr>
              <a:spcBef>
                <a:spcPts val="400"/>
              </a:spcBef>
              <a:spcAft>
                <a:spcPts val="400"/>
              </a:spcAft>
            </a:pPr>
            <a:r>
              <a:rPr lang="en-US" sz="1600" b="1" dirty="0" smtClean="0">
                <a:solidFill>
                  <a:srgbClr val="FF0000"/>
                </a:solidFill>
              </a:rPr>
              <a:t>Disclaimer:</a:t>
            </a:r>
            <a:r>
              <a:rPr lang="en-US" sz="1600" dirty="0" smtClean="0"/>
              <a:t> Applicable to </a:t>
            </a:r>
            <a:r>
              <a:rPr lang="en-US" sz="1600" b="1" u="sng" dirty="0" smtClean="0"/>
              <a:t>AASFEDSIM</a:t>
            </a:r>
            <a:r>
              <a:rPr lang="en-US" sz="1600" dirty="0" smtClean="0"/>
              <a:t> </a:t>
            </a:r>
            <a:r>
              <a:rPr lang="en-US" sz="1600" dirty="0"/>
              <a:t>and </a:t>
            </a:r>
            <a:r>
              <a:rPr lang="en-US" sz="1600" b="1" u="sng" dirty="0"/>
              <a:t>ITSEXPSER</a:t>
            </a:r>
            <a:r>
              <a:rPr lang="en-US" sz="1600" dirty="0"/>
              <a:t> </a:t>
            </a:r>
            <a:r>
              <a:rPr lang="en-US" sz="1600" dirty="0" smtClean="0"/>
              <a:t>business lines only</a:t>
            </a:r>
            <a:endParaRPr lang="en-US" sz="1600" u="sng" dirty="0" smtClean="0"/>
          </a:p>
          <a:p>
            <a:pPr>
              <a:spcBef>
                <a:spcPts val="400"/>
              </a:spcBef>
              <a:spcAft>
                <a:spcPts val="400"/>
              </a:spcAft>
            </a:pPr>
            <a:r>
              <a:rPr lang="en-US" sz="1600" dirty="0">
                <a:solidFill>
                  <a:srgbClr val="000000"/>
                </a:solidFill>
              </a:rPr>
              <a:t>When an Agreement is established </a:t>
            </a:r>
            <a:r>
              <a:rPr lang="en-US" sz="1600" dirty="0" smtClean="0">
                <a:solidFill>
                  <a:srgbClr val="000000"/>
                </a:solidFill>
              </a:rPr>
              <a:t>with a Non-Federal </a:t>
            </a:r>
            <a:r>
              <a:rPr lang="en-US" sz="1600" dirty="0">
                <a:solidFill>
                  <a:srgbClr val="000000"/>
                </a:solidFill>
              </a:rPr>
              <a:t>customer, </a:t>
            </a:r>
            <a:r>
              <a:rPr lang="en-US" sz="1600" u="sng" dirty="0">
                <a:solidFill>
                  <a:srgbClr val="000000"/>
                </a:solidFill>
              </a:rPr>
              <a:t>GSA must wait for the customer to provide a monetary Advance</a:t>
            </a:r>
            <a:r>
              <a:rPr lang="en-US" sz="1600" dirty="0">
                <a:solidFill>
                  <a:srgbClr val="000000"/>
                </a:solidFill>
              </a:rPr>
              <a:t> before the customer order can be filled</a:t>
            </a:r>
            <a:endParaRPr lang="en-US" sz="1600" dirty="0" smtClean="0"/>
          </a:p>
          <a:p>
            <a:pPr>
              <a:spcBef>
                <a:spcPts val="400"/>
              </a:spcBef>
              <a:spcAft>
                <a:spcPts val="400"/>
              </a:spcAft>
            </a:pPr>
            <a:endParaRPr lang="en-US" sz="1600" b="1" u="sng" dirty="0" smtClean="0"/>
          </a:p>
          <a:p>
            <a:pPr>
              <a:spcBef>
                <a:spcPts val="400"/>
              </a:spcBef>
              <a:spcAft>
                <a:spcPts val="400"/>
              </a:spcAft>
            </a:pPr>
            <a:r>
              <a:rPr lang="en-US" sz="1600" b="1" u="sng" dirty="0" smtClean="0"/>
              <a:t>Advance Collections</a:t>
            </a:r>
          </a:p>
          <a:p>
            <a:pPr lvl="1">
              <a:spcBef>
                <a:spcPts val="400"/>
              </a:spcBef>
              <a:spcAft>
                <a:spcPts val="400"/>
              </a:spcAft>
            </a:pPr>
            <a:r>
              <a:rPr lang="en-US" sz="1600" dirty="0"/>
              <a:t>Processed prior to GSA starting to fill the customer order (for work that has not yet been performed)</a:t>
            </a:r>
          </a:p>
          <a:p>
            <a:pPr lvl="1">
              <a:spcBef>
                <a:spcPts val="400"/>
              </a:spcBef>
              <a:spcAft>
                <a:spcPts val="400"/>
              </a:spcAft>
            </a:pPr>
            <a:r>
              <a:rPr lang="en-US" sz="1600" u="sng" dirty="0" smtClean="0"/>
              <a:t>Required</a:t>
            </a:r>
            <a:r>
              <a:rPr lang="en-US" sz="1600" dirty="0" smtClean="0"/>
              <a:t> for non-Federal customers </a:t>
            </a:r>
            <a:r>
              <a:rPr lang="en-US" sz="1600" u="sng" dirty="0" smtClean="0"/>
              <a:t>before spending can process against agreement</a:t>
            </a:r>
            <a:endParaRPr lang="en-US" sz="1600" dirty="0" smtClean="0"/>
          </a:p>
          <a:p>
            <a:pPr lvl="2">
              <a:spcBef>
                <a:spcPts val="400"/>
              </a:spcBef>
              <a:spcAft>
                <a:spcPts val="400"/>
              </a:spcAft>
            </a:pPr>
            <a:r>
              <a:rPr lang="en-US" sz="1600" dirty="0" smtClean="0"/>
              <a:t>Can be received: </a:t>
            </a:r>
          </a:p>
          <a:p>
            <a:pPr lvl="3">
              <a:spcBef>
                <a:spcPts val="400"/>
              </a:spcBef>
              <a:spcAft>
                <a:spcPts val="400"/>
              </a:spcAft>
            </a:pPr>
            <a:r>
              <a:rPr lang="en-US" sz="1600" dirty="0" smtClean="0"/>
              <a:t>For both non-Federal and Federal customers</a:t>
            </a:r>
          </a:p>
          <a:p>
            <a:pPr lvl="3">
              <a:spcBef>
                <a:spcPts val="400"/>
              </a:spcBef>
              <a:spcAft>
                <a:spcPts val="400"/>
              </a:spcAft>
            </a:pPr>
            <a:r>
              <a:rPr lang="en-US" sz="1600" dirty="0" smtClean="0"/>
              <a:t>Prior to or after </a:t>
            </a:r>
            <a:r>
              <a:rPr lang="en-US" sz="1600" dirty="0"/>
              <a:t>creation of </a:t>
            </a:r>
            <a:r>
              <a:rPr lang="en-US" sz="1600" dirty="0" smtClean="0"/>
              <a:t>PCAS Agreement</a:t>
            </a:r>
          </a:p>
          <a:p>
            <a:pPr lvl="1">
              <a:spcBef>
                <a:spcPts val="400"/>
              </a:spcBef>
              <a:spcAft>
                <a:spcPts val="400"/>
              </a:spcAft>
            </a:pPr>
            <a:r>
              <a:rPr lang="en-US" sz="1600" dirty="0"/>
              <a:t>Tracks “prepayment” as a </a:t>
            </a:r>
            <a:r>
              <a:rPr lang="en-US" sz="1600" b="1" dirty="0"/>
              <a:t>liability</a:t>
            </a:r>
            <a:r>
              <a:rPr lang="en-US" sz="1600" dirty="0"/>
              <a:t> via Cash Receipt because GSA has </a:t>
            </a:r>
            <a:r>
              <a:rPr lang="en-US" sz="1600" u="sng" dirty="0"/>
              <a:t>not yet filled the customer order</a:t>
            </a:r>
            <a:r>
              <a:rPr lang="en-US" sz="1600" dirty="0"/>
              <a:t> or “earned” the prepayment</a:t>
            </a:r>
            <a:endParaRPr lang="en-US" sz="1600" dirty="0" smtClean="0"/>
          </a:p>
          <a:p>
            <a:pPr lvl="2">
              <a:spcBef>
                <a:spcPts val="400"/>
              </a:spcBef>
              <a:spcAft>
                <a:spcPts val="400"/>
              </a:spcAft>
            </a:pPr>
            <a:r>
              <a:rPr lang="en-US" sz="1600" dirty="0" smtClean="0"/>
              <a:t>After customer order has been filled, GSA processes </a:t>
            </a:r>
            <a:r>
              <a:rPr lang="en-US" sz="1600" b="1" dirty="0" smtClean="0"/>
              <a:t>Advance Offset </a:t>
            </a:r>
            <a:r>
              <a:rPr lang="en-US" sz="1600" dirty="0" smtClean="0"/>
              <a:t>Cash Receipt</a:t>
            </a:r>
          </a:p>
          <a:p>
            <a:pPr lvl="3">
              <a:spcBef>
                <a:spcPts val="400"/>
              </a:spcBef>
              <a:spcAft>
                <a:spcPts val="400"/>
              </a:spcAft>
            </a:pPr>
            <a:r>
              <a:rPr lang="en-US" sz="1600" dirty="0" smtClean="0"/>
              <a:t>Records </a:t>
            </a:r>
            <a:r>
              <a:rPr lang="en-US" sz="1600" dirty="0"/>
              <a:t>earned </a:t>
            </a:r>
            <a:r>
              <a:rPr lang="en-US" sz="1600" dirty="0" smtClean="0"/>
              <a:t>revenue</a:t>
            </a:r>
          </a:p>
          <a:p>
            <a:pPr lvl="3">
              <a:spcBef>
                <a:spcPts val="400"/>
              </a:spcBef>
              <a:spcAft>
                <a:spcPts val="400"/>
              </a:spcAft>
            </a:pPr>
            <a:r>
              <a:rPr lang="en-US" sz="1600" dirty="0" smtClean="0"/>
              <a:t>Liquidates </a:t>
            </a:r>
            <a:r>
              <a:rPr lang="en-US" sz="1600" dirty="0"/>
              <a:t>liability originally posted by Advance Payment</a:t>
            </a:r>
          </a:p>
          <a:p>
            <a:pPr lvl="1"/>
            <a:endParaRPr lang="en-US" sz="1600" dirty="0" smtClean="0"/>
          </a:p>
          <a:p>
            <a:pPr lvl="1"/>
            <a:endParaRPr lang="en-US" sz="1600" dirty="0"/>
          </a:p>
        </p:txBody>
      </p:sp>
      <p:sp>
        <p:nvSpPr>
          <p:cNvPr id="3" name="Footer Placeholder 2"/>
          <p:cNvSpPr>
            <a:spLocks noGrp="1"/>
          </p:cNvSpPr>
          <p:nvPr>
            <p:ph type="ftr" sz="quarter" idx="4294967295"/>
          </p:nvPr>
        </p:nvSpPr>
        <p:spPr>
          <a:xfrm>
            <a:off x="398584" y="6553200"/>
            <a:ext cx="7010400" cy="304800"/>
          </a:xfrm>
          <a:prstGeom prst="rect">
            <a:avLst/>
          </a:prstGeom>
        </p:spPr>
        <p:txBody>
          <a:bodyPr/>
          <a:lstStyle/>
          <a:p>
            <a:pPr>
              <a:defRPr/>
            </a:pPr>
            <a:r>
              <a:rPr lang="en-US" dirty="0" smtClean="0">
                <a:solidFill>
                  <a:srgbClr val="000000"/>
                </a:solidFill>
              </a:rPr>
              <a:t>CGI Federal Proprietary and Confidential</a:t>
            </a:r>
            <a:endParaRPr lang="en-US" dirty="0">
              <a:solidFill>
                <a:srgbClr val="000000"/>
              </a:solidFill>
            </a:endParaRPr>
          </a:p>
        </p:txBody>
      </p:sp>
      <p:sp>
        <p:nvSpPr>
          <p:cNvPr id="5" name="Slide Number Placeholder 4"/>
          <p:cNvSpPr>
            <a:spLocks noGrp="1"/>
          </p:cNvSpPr>
          <p:nvPr>
            <p:ph type="sldNum" sz="quarter" idx="11"/>
          </p:nvPr>
        </p:nvSpPr>
        <p:spPr>
          <a:xfrm>
            <a:off x="0" y="6564923"/>
            <a:ext cx="480645" cy="281965"/>
          </a:xfrm>
        </p:spPr>
        <p:txBody>
          <a:bodyPr/>
          <a:lstStyle/>
          <a:p>
            <a:pPr>
              <a:defRPr/>
            </a:pPr>
            <a:fld id="{215F2CEC-58A8-492B-AD0D-C2BF1A7F0D89}" type="slidenum">
              <a:rPr lang="en-US" smtClean="0">
                <a:solidFill>
                  <a:srgbClr val="000000"/>
                </a:solidFill>
              </a:rPr>
              <a:pPr>
                <a:defRPr/>
              </a:pPr>
              <a:t>239</a:t>
            </a:fld>
            <a:endParaRPr lang="en-US" dirty="0">
              <a:solidFill>
                <a:srgbClr val="000000"/>
              </a:solidFill>
            </a:endParaRPr>
          </a:p>
        </p:txBody>
      </p:sp>
    </p:spTree>
    <p:extLst>
      <p:ext uri="{BB962C8B-B14F-4D97-AF65-F5344CB8AC3E}">
        <p14:creationId xmlns:p14="http://schemas.microsoft.com/office/powerpoint/2010/main" val="347552297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427511" y="1400652"/>
            <a:ext cx="8716489" cy="1615680"/>
          </a:xfrm>
          <a:prstGeom prst="rect">
            <a:avLst/>
          </a:prstGeom>
          <a:solidFill>
            <a:srgbClr val="FFFF0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6146" name="Rectangle 6"/>
          <p:cNvSpPr>
            <a:spLocks noGrp="1" noChangeArrowheads="1"/>
          </p:cNvSpPr>
          <p:nvPr>
            <p:ph type="title"/>
          </p:nvPr>
        </p:nvSpPr>
        <p:spPr/>
        <p:txBody>
          <a:bodyPr/>
          <a:lstStyle/>
          <a:p>
            <a:pPr eaLnBrk="1" hangingPunct="1"/>
            <a:r>
              <a:rPr lang="en-US" dirty="0" smtClean="0"/>
              <a:t>Table of Contents</a:t>
            </a:r>
          </a:p>
        </p:txBody>
      </p:sp>
      <p:sp>
        <p:nvSpPr>
          <p:cNvPr id="7" name="Rectangle 7"/>
          <p:cNvSpPr>
            <a:spLocks noGrp="1" noChangeArrowheads="1"/>
          </p:cNvSpPr>
          <p:nvPr>
            <p:ph idx="1"/>
          </p:nvPr>
        </p:nvSpPr>
        <p:spPr>
          <a:xfrm>
            <a:off x="712788" y="1080655"/>
            <a:ext cx="8229600" cy="5343896"/>
          </a:xfrm>
        </p:spPr>
        <p:txBody>
          <a:bodyPr/>
          <a:lstStyle/>
          <a:p>
            <a:pPr marL="288925" indent="-288925" eaLnBrk="1" hangingPunct="1">
              <a:spcBef>
                <a:spcPts val="600"/>
              </a:spcBef>
              <a:spcAft>
                <a:spcPts val="0"/>
              </a:spcAft>
            </a:pPr>
            <a:r>
              <a:rPr lang="en-US" sz="1600" b="1" dirty="0">
                <a:solidFill>
                  <a:schemeClr val="bg1">
                    <a:lumMod val="50000"/>
                  </a:schemeClr>
                </a:solidFill>
              </a:rPr>
              <a:t>Segment 1:    </a:t>
            </a:r>
            <a:r>
              <a:rPr lang="en-US" sz="1600" dirty="0">
                <a:solidFill>
                  <a:schemeClr val="bg1">
                    <a:lumMod val="50000"/>
                  </a:schemeClr>
                </a:solidFill>
              </a:rPr>
              <a:t>Detail Billing Record (DBR) Overview and Key Concepts</a:t>
            </a:r>
          </a:p>
          <a:p>
            <a:pPr marL="288925" indent="-288925" eaLnBrk="1" hangingPunct="1">
              <a:spcBef>
                <a:spcPts val="600"/>
              </a:spcBef>
              <a:spcAft>
                <a:spcPts val="0"/>
              </a:spcAft>
            </a:pPr>
            <a:r>
              <a:rPr lang="en-US" sz="1600" b="1" dirty="0"/>
              <a:t>Segment 2:    </a:t>
            </a:r>
            <a:r>
              <a:rPr lang="en-US" sz="1600" dirty="0"/>
              <a:t>DBRs and Associated Batch Processing </a:t>
            </a:r>
          </a:p>
          <a:p>
            <a:pPr marL="625475" lvl="1" indent="-288925" eaLnBrk="1" hangingPunct="1">
              <a:spcBef>
                <a:spcPts val="400"/>
              </a:spcBef>
              <a:spcAft>
                <a:spcPts val="400"/>
              </a:spcAft>
            </a:pPr>
            <a:r>
              <a:rPr lang="en-US" sz="1400" dirty="0" smtClean="0"/>
              <a:t>DBR Defined</a:t>
            </a:r>
          </a:p>
          <a:p>
            <a:pPr marL="625475" lvl="1" indent="-288925" eaLnBrk="1" hangingPunct="1">
              <a:spcBef>
                <a:spcPts val="400"/>
              </a:spcBef>
              <a:spcAft>
                <a:spcPts val="400"/>
              </a:spcAft>
            </a:pPr>
            <a:r>
              <a:rPr lang="en-US" sz="1400" dirty="0" smtClean="0"/>
              <a:t>DBR Import</a:t>
            </a:r>
          </a:p>
          <a:p>
            <a:pPr marL="625475" lvl="1" indent="-288925" eaLnBrk="1" hangingPunct="1">
              <a:spcBef>
                <a:spcPts val="400"/>
              </a:spcBef>
              <a:spcAft>
                <a:spcPts val="400"/>
              </a:spcAft>
            </a:pPr>
            <a:r>
              <a:rPr lang="en-US" sz="1400" dirty="0" smtClean="0"/>
              <a:t>DBR Crosswalk</a:t>
            </a:r>
          </a:p>
          <a:p>
            <a:pPr marL="625475" lvl="1" indent="-288925" eaLnBrk="1" hangingPunct="1">
              <a:spcBef>
                <a:spcPts val="400"/>
              </a:spcBef>
              <a:spcAft>
                <a:spcPts val="400"/>
              </a:spcAft>
            </a:pPr>
            <a:r>
              <a:rPr lang="en-US" sz="1400" dirty="0" smtClean="0"/>
              <a:t>DBR Summarization</a:t>
            </a:r>
          </a:p>
          <a:p>
            <a:pPr marL="288925" indent="-288925" eaLnBrk="1" hangingPunct="1">
              <a:spcBef>
                <a:spcPts val="600"/>
              </a:spcBef>
              <a:spcAft>
                <a:spcPts val="0"/>
              </a:spcAft>
            </a:pPr>
            <a:r>
              <a:rPr lang="en-US" sz="1600" b="1" dirty="0" smtClean="0">
                <a:solidFill>
                  <a:schemeClr val="bg1">
                    <a:lumMod val="50000"/>
                  </a:schemeClr>
                </a:solidFill>
              </a:rPr>
              <a:t>Segment 3</a:t>
            </a:r>
            <a:r>
              <a:rPr lang="en-US" sz="1600" dirty="0" smtClean="0">
                <a:solidFill>
                  <a:schemeClr val="bg1">
                    <a:lumMod val="50000"/>
                  </a:schemeClr>
                </a:solidFill>
              </a:rPr>
              <a:t>:    DBR Query	</a:t>
            </a:r>
          </a:p>
          <a:p>
            <a:pPr marL="288925" indent="-288925" eaLnBrk="1" hangingPunct="1">
              <a:spcBef>
                <a:spcPts val="600"/>
              </a:spcBef>
              <a:spcAft>
                <a:spcPts val="0"/>
              </a:spcAft>
            </a:pPr>
            <a:r>
              <a:rPr lang="en-US" sz="1600" b="1" dirty="0" smtClean="0">
                <a:solidFill>
                  <a:schemeClr val="bg1">
                    <a:lumMod val="50000"/>
                  </a:schemeClr>
                </a:solidFill>
              </a:rPr>
              <a:t>Segment 4:</a:t>
            </a:r>
            <a:r>
              <a:rPr lang="en-US" sz="1600" dirty="0" smtClean="0">
                <a:solidFill>
                  <a:schemeClr val="bg1">
                    <a:lumMod val="50000"/>
                  </a:schemeClr>
                </a:solidFill>
              </a:rPr>
              <a:t>    AAS Agreements		</a:t>
            </a:r>
          </a:p>
          <a:p>
            <a:pPr marL="288925" indent="-288925" eaLnBrk="1" hangingPunct="1">
              <a:spcBef>
                <a:spcPts val="600"/>
              </a:spcBef>
              <a:spcAft>
                <a:spcPts val="0"/>
              </a:spcAft>
            </a:pPr>
            <a:r>
              <a:rPr lang="en-US" sz="1600" b="1" dirty="0" smtClean="0">
                <a:solidFill>
                  <a:schemeClr val="bg1">
                    <a:lumMod val="50000"/>
                  </a:schemeClr>
                </a:solidFill>
              </a:rPr>
              <a:t>Segment 5:    </a:t>
            </a:r>
            <a:r>
              <a:rPr lang="en-US" sz="1600" dirty="0" smtClean="0">
                <a:solidFill>
                  <a:schemeClr val="bg1">
                    <a:lumMod val="50000"/>
                  </a:schemeClr>
                </a:solidFill>
              </a:rPr>
              <a:t>Pegasys </a:t>
            </a:r>
            <a:r>
              <a:rPr lang="en-US" sz="1600" dirty="0">
                <a:solidFill>
                  <a:schemeClr val="bg1">
                    <a:lumMod val="50000"/>
                  </a:schemeClr>
                </a:solidFill>
              </a:rPr>
              <a:t>Billing Transactions </a:t>
            </a:r>
            <a:r>
              <a:rPr lang="en-US" sz="1600" dirty="0" smtClean="0">
                <a:solidFill>
                  <a:schemeClr val="bg1">
                    <a:lumMod val="50000"/>
                  </a:schemeClr>
                </a:solidFill>
              </a:rPr>
              <a:t>Overview		</a:t>
            </a:r>
          </a:p>
          <a:p>
            <a:pPr marL="288925" indent="-288925" eaLnBrk="1" hangingPunct="1">
              <a:spcBef>
                <a:spcPts val="600"/>
              </a:spcBef>
              <a:spcAft>
                <a:spcPts val="0"/>
              </a:spcAft>
            </a:pPr>
            <a:r>
              <a:rPr lang="en-US" sz="1600" b="1" dirty="0" smtClean="0">
                <a:solidFill>
                  <a:schemeClr val="bg1">
                    <a:lumMod val="50000"/>
                  </a:schemeClr>
                </a:solidFill>
              </a:rPr>
              <a:t>Segment 6:    </a:t>
            </a:r>
            <a:r>
              <a:rPr lang="en-US" sz="1600" dirty="0" smtClean="0">
                <a:solidFill>
                  <a:schemeClr val="bg1">
                    <a:lumMod val="50000"/>
                  </a:schemeClr>
                </a:solidFill>
              </a:rPr>
              <a:t>DBR Billing </a:t>
            </a:r>
            <a:r>
              <a:rPr lang="en-US" sz="1600" dirty="0">
                <a:solidFill>
                  <a:schemeClr val="bg1">
                    <a:lumMod val="50000"/>
                  </a:schemeClr>
                </a:solidFill>
              </a:rPr>
              <a:t>Methods and Resulting </a:t>
            </a:r>
            <a:r>
              <a:rPr lang="en-US" sz="1600" dirty="0" smtClean="0">
                <a:solidFill>
                  <a:schemeClr val="bg1">
                    <a:lumMod val="50000"/>
                  </a:schemeClr>
                </a:solidFill>
              </a:rPr>
              <a:t>Transactions</a:t>
            </a:r>
            <a:endParaRPr lang="en-US" sz="1600" dirty="0">
              <a:solidFill>
                <a:schemeClr val="bg1">
                  <a:lumMod val="50000"/>
                </a:schemeClr>
              </a:solidFill>
            </a:endParaRPr>
          </a:p>
          <a:p>
            <a:pPr marL="288925" indent="-288925" eaLnBrk="1" hangingPunct="1">
              <a:spcBef>
                <a:spcPts val="600"/>
              </a:spcBef>
              <a:spcAft>
                <a:spcPts val="0"/>
              </a:spcAft>
            </a:pPr>
            <a:r>
              <a:rPr lang="en-US" sz="1600" b="1" dirty="0" smtClean="0">
                <a:solidFill>
                  <a:schemeClr val="bg1">
                    <a:lumMod val="50000"/>
                  </a:schemeClr>
                </a:solidFill>
              </a:rPr>
              <a:t>Segment 7:    </a:t>
            </a:r>
            <a:r>
              <a:rPr lang="en-US" sz="1600" dirty="0" smtClean="0">
                <a:solidFill>
                  <a:schemeClr val="bg1">
                    <a:lumMod val="50000"/>
                  </a:schemeClr>
                </a:solidFill>
              </a:rPr>
              <a:t>DBR Billing Processes</a:t>
            </a:r>
            <a:r>
              <a:rPr lang="en-US" sz="1600" dirty="0">
                <a:solidFill>
                  <a:schemeClr val="bg1">
                    <a:lumMod val="50000"/>
                  </a:schemeClr>
                </a:solidFill>
              </a:rPr>
              <a:t>	</a:t>
            </a:r>
            <a:endParaRPr lang="en-US" sz="1600" dirty="0" smtClean="0">
              <a:solidFill>
                <a:schemeClr val="bg1">
                  <a:lumMod val="50000"/>
                </a:schemeClr>
              </a:solidFill>
            </a:endParaRPr>
          </a:p>
          <a:p>
            <a:pPr marL="288925" indent="-288925" eaLnBrk="1" hangingPunct="1">
              <a:spcBef>
                <a:spcPts val="600"/>
              </a:spcBef>
              <a:spcAft>
                <a:spcPts val="0"/>
              </a:spcAft>
            </a:pPr>
            <a:r>
              <a:rPr lang="en-US" sz="1600" b="1" dirty="0">
                <a:solidFill>
                  <a:schemeClr val="bg1">
                    <a:lumMod val="50000"/>
                  </a:schemeClr>
                </a:solidFill>
              </a:rPr>
              <a:t>Segment 8:    </a:t>
            </a:r>
            <a:r>
              <a:rPr lang="en-US" sz="1600" dirty="0">
                <a:solidFill>
                  <a:schemeClr val="bg1">
                    <a:lumMod val="50000"/>
                  </a:schemeClr>
                </a:solidFill>
              </a:rPr>
              <a:t>Advances	</a:t>
            </a:r>
          </a:p>
          <a:p>
            <a:pPr marL="288925" indent="-288925" eaLnBrk="1" hangingPunct="1">
              <a:spcBef>
                <a:spcPts val="600"/>
              </a:spcBef>
              <a:spcAft>
                <a:spcPts val="0"/>
              </a:spcAft>
            </a:pPr>
            <a:r>
              <a:rPr lang="en-US" sz="1600" b="1" dirty="0">
                <a:solidFill>
                  <a:schemeClr val="bg1">
                    <a:lumMod val="50000"/>
                  </a:schemeClr>
                </a:solidFill>
              </a:rPr>
              <a:t>Segment 9:    </a:t>
            </a:r>
            <a:r>
              <a:rPr lang="en-US" sz="1600" dirty="0">
                <a:solidFill>
                  <a:schemeClr val="bg1">
                    <a:lumMod val="50000"/>
                  </a:schemeClr>
                </a:solidFill>
              </a:rPr>
              <a:t>Accruals	</a:t>
            </a:r>
          </a:p>
          <a:p>
            <a:pPr marL="288925" indent="-288925" eaLnBrk="1" hangingPunct="1">
              <a:spcBef>
                <a:spcPts val="600"/>
              </a:spcBef>
              <a:spcAft>
                <a:spcPts val="0"/>
              </a:spcAft>
            </a:pPr>
            <a:r>
              <a:rPr lang="en-US" sz="1600" b="1" dirty="0">
                <a:solidFill>
                  <a:schemeClr val="bg1">
                    <a:lumMod val="50000"/>
                  </a:schemeClr>
                </a:solidFill>
              </a:rPr>
              <a:t>Segment 10:  </a:t>
            </a:r>
            <a:r>
              <a:rPr lang="en-US" sz="1600" dirty="0">
                <a:solidFill>
                  <a:schemeClr val="bg1">
                    <a:lumMod val="50000"/>
                  </a:schemeClr>
                </a:solidFill>
              </a:rPr>
              <a:t>Billing-Related Queries				</a:t>
            </a:r>
          </a:p>
          <a:p>
            <a:pPr marL="288925" indent="-288925" eaLnBrk="1" hangingPunct="1">
              <a:spcBef>
                <a:spcPts val="600"/>
              </a:spcBef>
              <a:spcAft>
                <a:spcPts val="0"/>
              </a:spcAft>
            </a:pPr>
            <a:r>
              <a:rPr lang="en-US" sz="1600" b="1" dirty="0">
                <a:solidFill>
                  <a:schemeClr val="bg1">
                    <a:lumMod val="50000"/>
                  </a:schemeClr>
                </a:solidFill>
              </a:rPr>
              <a:t>Segment 11:  </a:t>
            </a:r>
            <a:r>
              <a:rPr lang="en-US" sz="1600" dirty="0">
                <a:solidFill>
                  <a:schemeClr val="bg1">
                    <a:lumMod val="50000"/>
                  </a:schemeClr>
                </a:solidFill>
              </a:rPr>
              <a:t>Credit Management		</a:t>
            </a:r>
            <a:r>
              <a:rPr lang="en-US" sz="1600" b="1" dirty="0">
                <a:solidFill>
                  <a:schemeClr val="bg1">
                    <a:lumMod val="50000"/>
                  </a:schemeClr>
                </a:solidFill>
              </a:rPr>
              <a:t>		</a:t>
            </a:r>
            <a:endParaRPr lang="en-US" sz="1600" dirty="0">
              <a:solidFill>
                <a:schemeClr val="bg1">
                  <a:lumMod val="50000"/>
                </a:schemeClr>
              </a:solidFill>
            </a:endParaRPr>
          </a:p>
          <a:p>
            <a:pPr marL="288925" indent="-288925" eaLnBrk="1" hangingPunct="1">
              <a:spcBef>
                <a:spcPts val="600"/>
              </a:spcBef>
              <a:spcAft>
                <a:spcPts val="0"/>
              </a:spcAft>
            </a:pPr>
            <a:r>
              <a:rPr lang="en-US" sz="1600" b="1" dirty="0">
                <a:solidFill>
                  <a:schemeClr val="bg1">
                    <a:lumMod val="50000"/>
                  </a:schemeClr>
                </a:solidFill>
              </a:rPr>
              <a:t>Segment 12:  </a:t>
            </a:r>
            <a:r>
              <a:rPr lang="en-US" sz="1600" dirty="0" smtClean="0">
                <a:solidFill>
                  <a:schemeClr val="bg1">
                    <a:lumMod val="50000"/>
                  </a:schemeClr>
                </a:solidFill>
              </a:rPr>
              <a:t>Reports Related to DBR Billing</a:t>
            </a:r>
            <a:r>
              <a:rPr lang="en-US" sz="1600" dirty="0">
                <a:solidFill>
                  <a:schemeClr val="bg1">
                    <a:lumMod val="50000"/>
                  </a:schemeClr>
                </a:solidFill>
              </a:rPr>
              <a:t>			</a:t>
            </a:r>
          </a:p>
          <a:p>
            <a:pPr marL="288925" indent="-288925" eaLnBrk="1" hangingPunct="1">
              <a:spcBef>
                <a:spcPts val="600"/>
              </a:spcBef>
              <a:spcAft>
                <a:spcPts val="0"/>
              </a:spcAft>
            </a:pPr>
            <a:r>
              <a:rPr lang="en-US" sz="1600" b="1" dirty="0">
                <a:solidFill>
                  <a:schemeClr val="bg1">
                    <a:lumMod val="50000"/>
                  </a:schemeClr>
                </a:solidFill>
              </a:rPr>
              <a:t>Segment 13:  </a:t>
            </a:r>
            <a:r>
              <a:rPr lang="en-US" sz="1600" dirty="0">
                <a:solidFill>
                  <a:schemeClr val="bg1">
                    <a:lumMod val="50000"/>
                  </a:schemeClr>
                </a:solidFill>
              </a:rPr>
              <a:t>Mass Import	</a:t>
            </a:r>
            <a:r>
              <a:rPr lang="en-US" sz="1600" dirty="0"/>
              <a:t>						</a:t>
            </a:r>
          </a:p>
        </p:txBody>
      </p:sp>
      <p:sp>
        <p:nvSpPr>
          <p:cNvPr id="5" name="Slide Number Placeholder 4"/>
          <p:cNvSpPr>
            <a:spLocks noGrp="1"/>
          </p:cNvSpPr>
          <p:nvPr>
            <p:ph type="sldNum" sz="quarter" idx="11"/>
          </p:nvPr>
        </p:nvSpPr>
        <p:spPr>
          <a:xfrm>
            <a:off x="-35625" y="6245225"/>
            <a:ext cx="476662" cy="612775"/>
          </a:xfrm>
        </p:spPr>
        <p:txBody>
          <a:bodyPr/>
          <a:lstStyle/>
          <a:p>
            <a:pPr>
              <a:defRPr/>
            </a:pPr>
            <a:fld id="{215F2CEC-58A8-492B-AD0D-C2BF1A7F0D89}" type="slidenum">
              <a:rPr lang="en-US" smtClean="0"/>
              <a:pPr>
                <a:defRPr/>
              </a:pPr>
              <a:t>24</a:t>
            </a:fld>
            <a:endParaRPr lang="en-US" dirty="0"/>
          </a:p>
        </p:txBody>
      </p:sp>
      <p:sp>
        <p:nvSpPr>
          <p:cNvPr id="6" name="Footer Placeholder 2"/>
          <p:cNvSpPr>
            <a:spLocks noGrp="1"/>
          </p:cNvSpPr>
          <p:nvPr>
            <p:ph type="ftr" sz="quarter" idx="10"/>
          </p:nvPr>
        </p:nvSpPr>
        <p:spPr>
          <a:xfrm>
            <a:off x="457200" y="6553200"/>
            <a:ext cx="7010400" cy="304800"/>
          </a:xfrm>
        </p:spPr>
        <p:txBody>
          <a:bodyPr/>
          <a:lstStyle/>
          <a:p>
            <a:pPr>
              <a:defRPr/>
            </a:pPr>
            <a:r>
              <a:rPr lang="en-US" dirty="0" smtClean="0">
                <a:solidFill>
                  <a:srgbClr val="000000"/>
                </a:solidFill>
              </a:rPr>
              <a:t>CGI Federal Proprietary and Confidential</a:t>
            </a:r>
            <a:endParaRPr lang="en-US" dirty="0">
              <a:solidFill>
                <a:srgbClr val="000000"/>
              </a:solidFill>
            </a:endParaRPr>
          </a:p>
        </p:txBody>
      </p:sp>
    </p:spTree>
    <p:extLst>
      <p:ext uri="{BB962C8B-B14F-4D97-AF65-F5344CB8AC3E}">
        <p14:creationId xmlns:p14="http://schemas.microsoft.com/office/powerpoint/2010/main" val="3090889529"/>
      </p:ext>
    </p:extLst>
  </p:cSld>
  <p:clrMapOvr>
    <a:masterClrMapping/>
  </p:clrMapOvr>
  <p:timing>
    <p:tnLst>
      <p:par>
        <p:cTn id="1" dur="indefinite" restart="never" nodeType="tmRoot"/>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613" y="350838"/>
            <a:ext cx="8486775" cy="563562"/>
          </a:xfrm>
        </p:spPr>
        <p:txBody>
          <a:bodyPr/>
          <a:lstStyle/>
          <a:p>
            <a:r>
              <a:rPr lang="en-US" dirty="0"/>
              <a:t>Advance Bills, Collections, and Offsets</a:t>
            </a:r>
          </a:p>
        </p:txBody>
      </p:sp>
      <p:sp>
        <p:nvSpPr>
          <p:cNvPr id="4" name="Footer Placeholder 3"/>
          <p:cNvSpPr>
            <a:spLocks noGrp="1"/>
          </p:cNvSpPr>
          <p:nvPr>
            <p:ph type="ftr" sz="quarter" idx="4294967295"/>
          </p:nvPr>
        </p:nvSpPr>
        <p:spPr>
          <a:xfrm>
            <a:off x="398585" y="6553200"/>
            <a:ext cx="7010400" cy="304800"/>
          </a:xfrm>
          <a:prstGeom prst="rect">
            <a:avLst/>
          </a:prstGeom>
        </p:spPr>
        <p:txBody>
          <a:bodyPr/>
          <a:lstStyle/>
          <a:p>
            <a:pPr>
              <a:defRPr/>
            </a:pPr>
            <a:r>
              <a:rPr lang="en-US" dirty="0" smtClean="0">
                <a:solidFill>
                  <a:srgbClr val="000000"/>
                </a:solidFill>
              </a:rPr>
              <a:t>CGI Federal Proprietary and Confidential</a:t>
            </a:r>
            <a:endParaRPr lang="en-US" dirty="0">
              <a:solidFill>
                <a:srgbClr val="000000"/>
              </a:solidFill>
            </a:endParaRPr>
          </a:p>
        </p:txBody>
      </p:sp>
      <p:sp>
        <p:nvSpPr>
          <p:cNvPr id="5" name="Slide Number Placeholder 4"/>
          <p:cNvSpPr>
            <a:spLocks noGrp="1"/>
          </p:cNvSpPr>
          <p:nvPr>
            <p:ph type="sldNum" sz="quarter" idx="11"/>
          </p:nvPr>
        </p:nvSpPr>
        <p:spPr>
          <a:xfrm>
            <a:off x="0" y="6611815"/>
            <a:ext cx="480645" cy="235073"/>
          </a:xfrm>
        </p:spPr>
        <p:txBody>
          <a:bodyPr/>
          <a:lstStyle/>
          <a:p>
            <a:pPr>
              <a:defRPr/>
            </a:pPr>
            <a:fld id="{215F2CEC-58A8-492B-AD0D-C2BF1A7F0D89}" type="slidenum">
              <a:rPr lang="en-US" smtClean="0">
                <a:solidFill>
                  <a:srgbClr val="000000"/>
                </a:solidFill>
              </a:rPr>
              <a:pPr>
                <a:defRPr/>
              </a:pPr>
              <a:t>240</a:t>
            </a:fld>
            <a:endParaRPr lang="en-US" dirty="0">
              <a:solidFill>
                <a:srgbClr val="000000"/>
              </a:solidFill>
            </a:endParaRPr>
          </a:p>
        </p:txBody>
      </p:sp>
      <p:sp>
        <p:nvSpPr>
          <p:cNvPr id="9" name="TextBox 8"/>
          <p:cNvSpPr txBox="1"/>
          <p:nvPr/>
        </p:nvSpPr>
        <p:spPr>
          <a:xfrm>
            <a:off x="398585" y="1627685"/>
            <a:ext cx="9015416" cy="1015663"/>
          </a:xfrm>
          <a:prstGeom prst="rect">
            <a:avLst/>
          </a:prstGeom>
          <a:noFill/>
        </p:spPr>
        <p:txBody>
          <a:bodyPr wrap="square" rtlCol="0">
            <a:spAutoFit/>
          </a:bodyPr>
          <a:lstStyle/>
          <a:p>
            <a:r>
              <a:rPr lang="en-US" sz="2000" dirty="0" smtClean="0">
                <a:solidFill>
                  <a:srgbClr val="000000"/>
                </a:solidFill>
              </a:rPr>
              <a:t>Agreement with Federal Customer – </a:t>
            </a:r>
            <a:r>
              <a:rPr lang="en-US" sz="2000" u="sng" dirty="0" smtClean="0">
                <a:solidFill>
                  <a:srgbClr val="000000"/>
                </a:solidFill>
              </a:rPr>
              <a:t>does not require an advance collection</a:t>
            </a:r>
            <a:r>
              <a:rPr lang="en-US" sz="2000" dirty="0" smtClean="0">
                <a:solidFill>
                  <a:srgbClr val="000000"/>
                </a:solidFill>
              </a:rPr>
              <a:t>:</a:t>
            </a:r>
          </a:p>
          <a:p>
            <a:endParaRPr lang="en-US" sz="2000" dirty="0">
              <a:solidFill>
                <a:srgbClr val="000000"/>
              </a:solidFill>
            </a:endParaRPr>
          </a:p>
          <a:p>
            <a:r>
              <a:rPr lang="en-US" sz="2000" dirty="0" smtClean="0">
                <a:solidFill>
                  <a:srgbClr val="000000"/>
                </a:solidFill>
              </a:rPr>
              <a:t> </a:t>
            </a:r>
            <a:endParaRPr lang="en-US" sz="2000" dirty="0">
              <a:solidFill>
                <a:srgbClr val="000000"/>
              </a:solidFill>
            </a:endParaRPr>
          </a:p>
        </p:txBody>
      </p:sp>
      <p:graphicFrame>
        <p:nvGraphicFramePr>
          <p:cNvPr id="3" name="Diagram 2"/>
          <p:cNvGraphicFramePr/>
          <p:nvPr>
            <p:extLst>
              <p:ext uri="{D42A27DB-BD31-4B8C-83A1-F6EECF244321}">
                <p14:modId xmlns:p14="http://schemas.microsoft.com/office/powerpoint/2010/main" val="2011572882"/>
              </p:ext>
            </p:extLst>
          </p:nvPr>
        </p:nvGraphicFramePr>
        <p:xfrm>
          <a:off x="142876" y="2428627"/>
          <a:ext cx="8972550" cy="116229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50589118"/>
      </p:ext>
    </p:extLst>
  </p:cSld>
  <p:clrMapOvr>
    <a:masterClrMapping/>
  </p:clrMapOvr>
  <p:timing>
    <p:tnLst>
      <p:par>
        <p:cTn id="1" dur="indefinite" restart="never" nodeType="tmRoot"/>
      </p:par>
    </p:tn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613" y="350838"/>
            <a:ext cx="8486775" cy="563562"/>
          </a:xfrm>
        </p:spPr>
        <p:txBody>
          <a:bodyPr/>
          <a:lstStyle/>
          <a:p>
            <a:r>
              <a:rPr lang="en-US" dirty="0"/>
              <a:t>Advance Bills, Collections, and Offsets</a:t>
            </a:r>
          </a:p>
        </p:txBody>
      </p:sp>
      <p:sp>
        <p:nvSpPr>
          <p:cNvPr id="4" name="Footer Placeholder 3"/>
          <p:cNvSpPr>
            <a:spLocks noGrp="1"/>
          </p:cNvSpPr>
          <p:nvPr>
            <p:ph type="ftr" sz="quarter" idx="4294967295"/>
          </p:nvPr>
        </p:nvSpPr>
        <p:spPr>
          <a:xfrm>
            <a:off x="398585" y="6553200"/>
            <a:ext cx="7010400" cy="304800"/>
          </a:xfrm>
          <a:prstGeom prst="rect">
            <a:avLst/>
          </a:prstGeom>
        </p:spPr>
        <p:txBody>
          <a:bodyPr/>
          <a:lstStyle/>
          <a:p>
            <a:pPr>
              <a:defRPr/>
            </a:pPr>
            <a:r>
              <a:rPr lang="en-US" dirty="0" smtClean="0">
                <a:solidFill>
                  <a:srgbClr val="000000"/>
                </a:solidFill>
              </a:rPr>
              <a:t>CGI Federal Proprietary and Confidential</a:t>
            </a:r>
            <a:endParaRPr lang="en-US" dirty="0">
              <a:solidFill>
                <a:srgbClr val="000000"/>
              </a:solidFill>
            </a:endParaRPr>
          </a:p>
        </p:txBody>
      </p:sp>
      <p:sp>
        <p:nvSpPr>
          <p:cNvPr id="5" name="Slide Number Placeholder 4"/>
          <p:cNvSpPr>
            <a:spLocks noGrp="1"/>
          </p:cNvSpPr>
          <p:nvPr>
            <p:ph type="sldNum" sz="quarter" idx="11"/>
          </p:nvPr>
        </p:nvSpPr>
        <p:spPr>
          <a:xfrm>
            <a:off x="0" y="6611815"/>
            <a:ext cx="480645" cy="235073"/>
          </a:xfrm>
        </p:spPr>
        <p:txBody>
          <a:bodyPr/>
          <a:lstStyle/>
          <a:p>
            <a:pPr>
              <a:defRPr/>
            </a:pPr>
            <a:fld id="{215F2CEC-58A8-492B-AD0D-C2BF1A7F0D89}" type="slidenum">
              <a:rPr lang="en-US" smtClean="0">
                <a:solidFill>
                  <a:srgbClr val="000000"/>
                </a:solidFill>
              </a:rPr>
              <a:pPr>
                <a:defRPr/>
              </a:pPr>
              <a:t>241</a:t>
            </a:fld>
            <a:endParaRPr lang="en-US" dirty="0">
              <a:solidFill>
                <a:srgbClr val="000000"/>
              </a:solidFill>
            </a:endParaRPr>
          </a:p>
        </p:txBody>
      </p:sp>
      <p:sp>
        <p:nvSpPr>
          <p:cNvPr id="10" name="TextBox 9"/>
          <p:cNvSpPr txBox="1"/>
          <p:nvPr/>
        </p:nvSpPr>
        <p:spPr>
          <a:xfrm>
            <a:off x="568409" y="1575134"/>
            <a:ext cx="8343715" cy="400110"/>
          </a:xfrm>
          <a:prstGeom prst="rect">
            <a:avLst/>
          </a:prstGeom>
          <a:noFill/>
        </p:spPr>
        <p:txBody>
          <a:bodyPr wrap="square" rtlCol="0">
            <a:spAutoFit/>
          </a:bodyPr>
          <a:lstStyle/>
          <a:p>
            <a:r>
              <a:rPr lang="en-US" sz="2000" dirty="0" smtClean="0">
                <a:solidFill>
                  <a:srgbClr val="000000"/>
                </a:solidFill>
              </a:rPr>
              <a:t>Agreement with non-Federal Customer – </a:t>
            </a:r>
            <a:r>
              <a:rPr lang="en-US" sz="2000" u="sng" dirty="0" smtClean="0">
                <a:solidFill>
                  <a:srgbClr val="000000"/>
                </a:solidFill>
              </a:rPr>
              <a:t>requires an advance collection</a:t>
            </a:r>
            <a:r>
              <a:rPr lang="en-US" sz="2000" dirty="0" smtClean="0">
                <a:solidFill>
                  <a:srgbClr val="000000"/>
                </a:solidFill>
              </a:rPr>
              <a:t>: </a:t>
            </a:r>
            <a:endParaRPr lang="en-US" sz="2000" dirty="0">
              <a:solidFill>
                <a:srgbClr val="000000"/>
              </a:solidFill>
            </a:endParaRPr>
          </a:p>
        </p:txBody>
      </p:sp>
      <p:grpSp>
        <p:nvGrpSpPr>
          <p:cNvPr id="8" name="Group 7"/>
          <p:cNvGrpSpPr/>
          <p:nvPr/>
        </p:nvGrpSpPr>
        <p:grpSpPr>
          <a:xfrm>
            <a:off x="606509" y="3830866"/>
            <a:ext cx="3098716" cy="1177467"/>
            <a:chOff x="0" y="142888"/>
            <a:chExt cx="2943669" cy="1177467"/>
          </a:xfrm>
        </p:grpSpPr>
        <p:sp>
          <p:nvSpPr>
            <p:cNvPr id="9" name="Chevron 8"/>
            <p:cNvSpPr/>
            <p:nvPr/>
          </p:nvSpPr>
          <p:spPr>
            <a:xfrm>
              <a:off x="0" y="142888"/>
              <a:ext cx="2943669" cy="1177467"/>
            </a:xfrm>
            <a:prstGeom prst="chevron">
              <a:avLst/>
            </a:prstGeom>
            <a:solidFill>
              <a:schemeClr val="accent1">
                <a:lumMod val="50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1" name="Chevron 4"/>
            <p:cNvSpPr/>
            <p:nvPr/>
          </p:nvSpPr>
          <p:spPr>
            <a:xfrm>
              <a:off x="588734" y="142888"/>
              <a:ext cx="1766202" cy="117746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dirty="0" smtClean="0">
                  <a:solidFill>
                    <a:schemeClr val="bg1"/>
                  </a:solidFill>
                </a:rPr>
                <a:t>Goods/services provided to customer triggers new </a:t>
              </a:r>
              <a:r>
                <a:rPr lang="en-US" sz="1400" b="1" u="sng" kern="1200" dirty="0" smtClean="0">
                  <a:solidFill>
                    <a:schemeClr val="bg1"/>
                  </a:solidFill>
                </a:rPr>
                <a:t>offset notification DBR</a:t>
              </a:r>
              <a:endParaRPr lang="en-US" sz="1400" b="1" u="sng" kern="1200" dirty="0">
                <a:solidFill>
                  <a:schemeClr val="bg1"/>
                </a:solidFill>
              </a:endParaRPr>
            </a:p>
          </p:txBody>
        </p:sp>
      </p:grpSp>
      <p:grpSp>
        <p:nvGrpSpPr>
          <p:cNvPr id="18" name="Group 17"/>
          <p:cNvGrpSpPr/>
          <p:nvPr/>
        </p:nvGrpSpPr>
        <p:grpSpPr>
          <a:xfrm>
            <a:off x="3209958" y="3830865"/>
            <a:ext cx="3098716" cy="1177467"/>
            <a:chOff x="0" y="142888"/>
            <a:chExt cx="2943669" cy="1177467"/>
          </a:xfrm>
        </p:grpSpPr>
        <p:sp>
          <p:nvSpPr>
            <p:cNvPr id="19" name="Chevron 18"/>
            <p:cNvSpPr/>
            <p:nvPr/>
          </p:nvSpPr>
          <p:spPr>
            <a:xfrm>
              <a:off x="0" y="142888"/>
              <a:ext cx="2943669" cy="1177467"/>
            </a:xfrm>
            <a:prstGeom prst="chevron">
              <a:avLst/>
            </a:prstGeom>
            <a:solidFill>
              <a:schemeClr val="accent5">
                <a:lumMod val="25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20" name="Chevron 4"/>
            <p:cNvSpPr/>
            <p:nvPr/>
          </p:nvSpPr>
          <p:spPr>
            <a:xfrm>
              <a:off x="488583" y="142888"/>
              <a:ext cx="1936359" cy="117746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56007" tIns="18669" rIns="18669" bIns="18669" numCol="1" spcCol="1270" anchor="ctr" anchorCtr="0">
              <a:noAutofit/>
            </a:bodyPr>
            <a:lstStyle/>
            <a:p>
              <a:pPr lvl="0" algn="ctr" defTabSz="577850">
                <a:lnSpc>
                  <a:spcPct val="90000"/>
                </a:lnSpc>
                <a:spcAft>
                  <a:spcPct val="35000"/>
                </a:spcAft>
              </a:pPr>
              <a:r>
                <a:rPr lang="en-US" sz="1400" b="1" u="sng" dirty="0" smtClean="0">
                  <a:solidFill>
                    <a:srgbClr val="FFFFFF"/>
                  </a:solidFill>
                </a:rPr>
                <a:t>Offset  Notification BD</a:t>
              </a:r>
              <a:r>
                <a:rPr lang="en-US" sz="1400" dirty="0" smtClean="0">
                  <a:solidFill>
                    <a:srgbClr val="FFFFFF"/>
                  </a:solidFill>
                </a:rPr>
                <a:t> generated </a:t>
              </a:r>
              <a:r>
                <a:rPr lang="en-US" sz="1400" dirty="0">
                  <a:solidFill>
                    <a:srgbClr val="FFFFFF"/>
                  </a:solidFill>
                </a:rPr>
                <a:t>from offset </a:t>
              </a:r>
              <a:r>
                <a:rPr lang="en-US" sz="1400" dirty="0" smtClean="0">
                  <a:solidFill>
                    <a:srgbClr val="FFFFFF"/>
                  </a:solidFill>
                </a:rPr>
                <a:t>DBR </a:t>
              </a:r>
              <a:r>
                <a:rPr lang="en-US" sz="1400" dirty="0">
                  <a:solidFill>
                    <a:srgbClr val="FFFFFF"/>
                  </a:solidFill>
                </a:rPr>
                <a:t>notifies </a:t>
              </a:r>
              <a:r>
                <a:rPr lang="en-US" sz="1400" dirty="0" smtClean="0">
                  <a:solidFill>
                    <a:srgbClr val="FFFFFF"/>
                  </a:solidFill>
                </a:rPr>
                <a:t>Finance</a:t>
              </a:r>
            </a:p>
            <a:p>
              <a:pPr lvl="0" algn="ctr" defTabSz="577850">
                <a:lnSpc>
                  <a:spcPct val="90000"/>
                </a:lnSpc>
                <a:spcAft>
                  <a:spcPct val="35000"/>
                </a:spcAft>
              </a:pPr>
              <a:r>
                <a:rPr lang="en-US" sz="1200" b="1" dirty="0" smtClean="0">
                  <a:solidFill>
                    <a:srgbClr val="FFFFFF"/>
                  </a:solidFill>
                </a:rPr>
                <a:t>BD</a:t>
              </a:r>
              <a:r>
                <a:rPr lang="en-US" sz="1200" b="1" dirty="0">
                  <a:solidFill>
                    <a:srgbClr val="FFFFFF"/>
                  </a:solidFill>
                </a:rPr>
                <a:t>: Normal Line Type</a:t>
              </a:r>
            </a:p>
          </p:txBody>
        </p:sp>
      </p:grpSp>
      <p:grpSp>
        <p:nvGrpSpPr>
          <p:cNvPr id="21" name="Group 20"/>
          <p:cNvGrpSpPr/>
          <p:nvPr/>
        </p:nvGrpSpPr>
        <p:grpSpPr>
          <a:xfrm>
            <a:off x="5813408" y="3830863"/>
            <a:ext cx="3098716" cy="1177467"/>
            <a:chOff x="0" y="142888"/>
            <a:chExt cx="2943669" cy="1177467"/>
          </a:xfrm>
        </p:grpSpPr>
        <p:sp>
          <p:nvSpPr>
            <p:cNvPr id="22" name="Chevron 21"/>
            <p:cNvSpPr/>
            <p:nvPr/>
          </p:nvSpPr>
          <p:spPr>
            <a:xfrm>
              <a:off x="0" y="142888"/>
              <a:ext cx="2943669" cy="1177467"/>
            </a:xfrm>
            <a:prstGeom prst="chevron">
              <a:avLst/>
            </a:prstGeom>
            <a:solidFill>
              <a:srgbClr val="00206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23" name="Chevron 4"/>
            <p:cNvSpPr/>
            <p:nvPr/>
          </p:nvSpPr>
          <p:spPr>
            <a:xfrm>
              <a:off x="494662" y="142888"/>
              <a:ext cx="2162570" cy="117746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56007" tIns="18669" rIns="18669" bIns="18669" numCol="1" spcCol="1270" anchor="ctr" anchorCtr="0">
              <a:noAutofit/>
            </a:bodyPr>
            <a:lstStyle/>
            <a:p>
              <a:pPr lvl="0" algn="ctr" defTabSz="622300">
                <a:lnSpc>
                  <a:spcPct val="90000"/>
                </a:lnSpc>
                <a:spcAft>
                  <a:spcPct val="35000"/>
                </a:spcAft>
              </a:pPr>
              <a:r>
                <a:rPr lang="en-US" sz="1400" dirty="0" smtClean="0">
                  <a:solidFill>
                    <a:schemeClr val="bg1"/>
                  </a:solidFill>
                </a:rPr>
                <a:t>Advance Collection is </a:t>
              </a:r>
              <a:r>
                <a:rPr lang="en-US" sz="1400" b="1" u="sng" dirty="0" smtClean="0">
                  <a:solidFill>
                    <a:schemeClr val="bg1"/>
                  </a:solidFill>
                </a:rPr>
                <a:t>offset</a:t>
              </a:r>
              <a:r>
                <a:rPr lang="en-US" sz="1400" dirty="0" smtClean="0">
                  <a:solidFill>
                    <a:schemeClr val="bg1"/>
                  </a:solidFill>
                </a:rPr>
                <a:t>; Advance Notification BD </a:t>
              </a:r>
              <a:r>
                <a:rPr lang="en-US" sz="1400" b="1" u="sng" dirty="0" smtClean="0">
                  <a:solidFill>
                    <a:schemeClr val="bg1"/>
                  </a:solidFill>
                </a:rPr>
                <a:t>closed</a:t>
              </a:r>
              <a:r>
                <a:rPr lang="en-US" sz="1400" dirty="0" smtClean="0">
                  <a:solidFill>
                    <a:schemeClr val="bg1"/>
                  </a:solidFill>
                </a:rPr>
                <a:t> </a:t>
              </a:r>
              <a:endParaRPr lang="en-US" sz="1400" dirty="0">
                <a:solidFill>
                  <a:schemeClr val="bg1"/>
                </a:solidFill>
              </a:endParaRPr>
            </a:p>
            <a:p>
              <a:pPr lvl="0" algn="ctr" defTabSz="622300">
                <a:lnSpc>
                  <a:spcPct val="90000"/>
                </a:lnSpc>
                <a:spcAft>
                  <a:spcPct val="35000"/>
                </a:spcAft>
              </a:pPr>
              <a:r>
                <a:rPr lang="en-US" sz="1200" b="1" dirty="0">
                  <a:solidFill>
                    <a:schemeClr val="bg1"/>
                  </a:solidFill>
                </a:rPr>
                <a:t>CR</a:t>
              </a:r>
              <a:r>
                <a:rPr lang="en-US" sz="1200" b="1" dirty="0" smtClean="0">
                  <a:solidFill>
                    <a:schemeClr val="bg1"/>
                  </a:solidFill>
                </a:rPr>
                <a:t>: Advance Offset and Normal Line Types</a:t>
              </a:r>
              <a:endParaRPr lang="en-US" sz="1200" b="1" dirty="0">
                <a:solidFill>
                  <a:srgbClr val="FFFFFF"/>
                </a:solidFill>
              </a:endParaRPr>
            </a:p>
          </p:txBody>
        </p:sp>
      </p:grpSp>
      <p:grpSp>
        <p:nvGrpSpPr>
          <p:cNvPr id="24" name="Group 23"/>
          <p:cNvGrpSpPr/>
          <p:nvPr/>
        </p:nvGrpSpPr>
        <p:grpSpPr>
          <a:xfrm>
            <a:off x="568409" y="2192566"/>
            <a:ext cx="3098716" cy="1177467"/>
            <a:chOff x="0" y="142888"/>
            <a:chExt cx="2943669" cy="1177467"/>
          </a:xfrm>
        </p:grpSpPr>
        <p:sp>
          <p:nvSpPr>
            <p:cNvPr id="25" name="Chevron 24"/>
            <p:cNvSpPr/>
            <p:nvPr/>
          </p:nvSpPr>
          <p:spPr>
            <a:xfrm>
              <a:off x="0" y="142888"/>
              <a:ext cx="2943669" cy="1177467"/>
            </a:xfrm>
            <a:prstGeom prst="chevron">
              <a:avLst/>
            </a:prstGeom>
            <a:solidFill>
              <a:schemeClr val="accent1">
                <a:lumMod val="90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26" name="Chevron 4"/>
            <p:cNvSpPr/>
            <p:nvPr/>
          </p:nvSpPr>
          <p:spPr>
            <a:xfrm>
              <a:off x="588734" y="142888"/>
              <a:ext cx="1766202" cy="117746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56007" tIns="18669" rIns="18669" bIns="18669" numCol="1" spcCol="1270" anchor="ctr" anchorCtr="0">
              <a:noAutofit/>
            </a:bodyPr>
            <a:lstStyle/>
            <a:p>
              <a:pPr marL="0" marR="0" lvl="0" indent="0" algn="ctr" defTabSz="914400" eaLnBrk="1" fontAlgn="auto" latinLnBrk="0" hangingPunct="1">
                <a:lnSpc>
                  <a:spcPct val="100000"/>
                </a:lnSpc>
                <a:spcBef>
                  <a:spcPts val="0"/>
                </a:spcBef>
                <a:spcAft>
                  <a:spcPts val="600"/>
                </a:spcAft>
                <a:buClrTx/>
                <a:buSzTx/>
                <a:buFontTx/>
                <a:buNone/>
                <a:tabLst/>
                <a:defRPr/>
              </a:pPr>
              <a:r>
                <a:rPr lang="en-US" sz="1400" kern="0" dirty="0">
                  <a:solidFill>
                    <a:srgbClr val="000000"/>
                  </a:solidFill>
                </a:rPr>
                <a:t>Agreement created in Pegasys</a:t>
              </a:r>
            </a:p>
            <a:p>
              <a:pPr marL="0" marR="0" lvl="0" indent="0" algn="ctr" defTabSz="914400" eaLnBrk="1" fontAlgn="auto" latinLnBrk="0" hangingPunct="1">
                <a:lnSpc>
                  <a:spcPct val="100000"/>
                </a:lnSpc>
                <a:spcBef>
                  <a:spcPts val="0"/>
                </a:spcBef>
                <a:spcAft>
                  <a:spcPts val="600"/>
                </a:spcAft>
                <a:buClrTx/>
                <a:buSzTx/>
                <a:buFontTx/>
                <a:buNone/>
                <a:tabLst/>
                <a:defRPr/>
              </a:pPr>
              <a:r>
                <a:rPr lang="en-US" sz="1200" b="1" kern="0" dirty="0">
                  <a:solidFill>
                    <a:srgbClr val="000000"/>
                  </a:solidFill>
                </a:rPr>
                <a:t>ED: External Agreement</a:t>
              </a:r>
              <a:endParaRPr lang="en-US" sz="1200" kern="0" dirty="0">
                <a:solidFill>
                  <a:sysClr val="windowText" lastClr="000000"/>
                </a:solidFill>
              </a:endParaRPr>
            </a:p>
          </p:txBody>
        </p:sp>
      </p:grpSp>
      <p:grpSp>
        <p:nvGrpSpPr>
          <p:cNvPr id="27" name="Group 26"/>
          <p:cNvGrpSpPr/>
          <p:nvPr/>
        </p:nvGrpSpPr>
        <p:grpSpPr>
          <a:xfrm>
            <a:off x="3190908" y="2192566"/>
            <a:ext cx="3098716" cy="1177467"/>
            <a:chOff x="0" y="142888"/>
            <a:chExt cx="2943669" cy="1177467"/>
          </a:xfrm>
        </p:grpSpPr>
        <p:sp>
          <p:nvSpPr>
            <p:cNvPr id="28" name="Chevron 27"/>
            <p:cNvSpPr/>
            <p:nvPr/>
          </p:nvSpPr>
          <p:spPr>
            <a:xfrm>
              <a:off x="0" y="142888"/>
              <a:ext cx="2943669" cy="1177467"/>
            </a:xfrm>
            <a:prstGeom prst="chevron">
              <a:avLst/>
            </a:prstGeom>
            <a:solidFill>
              <a:srgbClr val="FFFF0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29" name="Chevron 4"/>
            <p:cNvSpPr/>
            <p:nvPr/>
          </p:nvSpPr>
          <p:spPr>
            <a:xfrm>
              <a:off x="588734" y="142888"/>
              <a:ext cx="1766202" cy="117746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56007" tIns="18669" rIns="18669" bIns="18669" numCol="1" spcCol="1270" anchor="ctr" anchorCtr="0">
              <a:noAutofit/>
            </a:bodyPr>
            <a:lstStyle/>
            <a:p>
              <a:pPr lvl="0" algn="ctr">
                <a:spcAft>
                  <a:spcPts val="600"/>
                </a:spcAft>
              </a:pPr>
              <a:r>
                <a:rPr lang="en-US" sz="1400" dirty="0">
                  <a:solidFill>
                    <a:schemeClr val="tx1"/>
                  </a:solidFill>
                </a:rPr>
                <a:t>Bill generated from </a:t>
              </a:r>
              <a:r>
                <a:rPr lang="en-US" sz="1400" b="1" u="sng" dirty="0">
                  <a:solidFill>
                    <a:schemeClr val="tx1"/>
                  </a:solidFill>
                </a:rPr>
                <a:t>advance</a:t>
              </a:r>
              <a:r>
                <a:rPr lang="en-US" sz="1400" dirty="0">
                  <a:solidFill>
                    <a:schemeClr val="tx1"/>
                  </a:solidFill>
                </a:rPr>
                <a:t> DBR</a:t>
              </a:r>
            </a:p>
            <a:p>
              <a:pPr lvl="0" algn="ctr">
                <a:spcAft>
                  <a:spcPts val="600"/>
                </a:spcAft>
              </a:pPr>
              <a:r>
                <a:rPr lang="en-US" sz="1200" b="1" dirty="0">
                  <a:solidFill>
                    <a:schemeClr val="tx1"/>
                  </a:solidFill>
                </a:rPr>
                <a:t>BD: Advance Line Type</a:t>
              </a:r>
              <a:endParaRPr lang="en-US" sz="1200" dirty="0">
                <a:solidFill>
                  <a:schemeClr val="tx1"/>
                </a:solidFill>
              </a:endParaRPr>
            </a:p>
          </p:txBody>
        </p:sp>
      </p:grpSp>
      <p:grpSp>
        <p:nvGrpSpPr>
          <p:cNvPr id="30" name="Group 29"/>
          <p:cNvGrpSpPr/>
          <p:nvPr/>
        </p:nvGrpSpPr>
        <p:grpSpPr>
          <a:xfrm>
            <a:off x="5813408" y="2192566"/>
            <a:ext cx="3098716" cy="1177467"/>
            <a:chOff x="0" y="142888"/>
            <a:chExt cx="2943669" cy="1177467"/>
          </a:xfrm>
        </p:grpSpPr>
        <p:sp>
          <p:nvSpPr>
            <p:cNvPr id="31" name="Chevron 30"/>
            <p:cNvSpPr/>
            <p:nvPr/>
          </p:nvSpPr>
          <p:spPr>
            <a:xfrm>
              <a:off x="0" y="142888"/>
              <a:ext cx="2943669" cy="1177467"/>
            </a:xfrm>
            <a:prstGeom prst="chevron">
              <a:avLst/>
            </a:prstGeom>
            <a:solidFill>
              <a:srgbClr val="FFC00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32" name="Chevron 4"/>
            <p:cNvSpPr/>
            <p:nvPr/>
          </p:nvSpPr>
          <p:spPr>
            <a:xfrm>
              <a:off x="509649" y="142888"/>
              <a:ext cx="2017795" cy="117746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56007" tIns="18669" rIns="18669" bIns="18669" numCol="1" spcCol="1270" anchor="ctr" anchorCtr="0">
              <a:noAutofit/>
            </a:bodyPr>
            <a:lstStyle/>
            <a:p>
              <a:pPr lvl="0" algn="ctr">
                <a:spcAft>
                  <a:spcPts val="600"/>
                </a:spcAft>
              </a:pPr>
              <a:r>
                <a:rPr lang="en-US" sz="1400" b="1" u="sng" dirty="0">
                  <a:solidFill>
                    <a:schemeClr val="tx1"/>
                  </a:solidFill>
                </a:rPr>
                <a:t>Advance</a:t>
              </a:r>
              <a:r>
                <a:rPr lang="en-US" sz="1400" dirty="0">
                  <a:solidFill>
                    <a:schemeClr val="tx1"/>
                  </a:solidFill>
                </a:rPr>
                <a:t> collection received from customer</a:t>
              </a:r>
            </a:p>
            <a:p>
              <a:pPr lvl="0" algn="ctr">
                <a:spcAft>
                  <a:spcPts val="600"/>
                </a:spcAft>
              </a:pPr>
              <a:r>
                <a:rPr lang="en-US" sz="1200" b="1" dirty="0">
                  <a:solidFill>
                    <a:schemeClr val="tx1"/>
                  </a:solidFill>
                </a:rPr>
                <a:t>CR: Advance Pmt Line Type</a:t>
              </a:r>
            </a:p>
          </p:txBody>
        </p:sp>
      </p:grpSp>
    </p:spTree>
    <p:extLst>
      <p:ext uri="{BB962C8B-B14F-4D97-AF65-F5344CB8AC3E}">
        <p14:creationId xmlns:p14="http://schemas.microsoft.com/office/powerpoint/2010/main" val="1267607340"/>
      </p:ext>
    </p:extLst>
  </p:cSld>
  <p:clrMapOvr>
    <a:masterClrMapping/>
  </p:clrMapOvr>
  <p:timing>
    <p:tnLst>
      <p:par>
        <p:cTn id="1" dur="indefinite" restart="never" nodeType="tmRoot"/>
      </p:par>
    </p:tn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Advance DBRs</a:t>
            </a:r>
            <a:endParaRPr lang="en-US" dirty="0"/>
          </a:p>
        </p:txBody>
      </p:sp>
      <p:sp>
        <p:nvSpPr>
          <p:cNvPr id="3" name="Content Placeholder 2"/>
          <p:cNvSpPr>
            <a:spLocks noGrp="1"/>
          </p:cNvSpPr>
          <p:nvPr>
            <p:ph idx="1"/>
          </p:nvPr>
        </p:nvSpPr>
        <p:spPr>
          <a:xfrm>
            <a:off x="522513" y="1265913"/>
            <a:ext cx="8229600" cy="4525962"/>
          </a:xfrm>
        </p:spPr>
        <p:txBody>
          <a:bodyPr/>
          <a:lstStyle/>
          <a:p>
            <a:pPr>
              <a:spcAft>
                <a:spcPts val="600"/>
              </a:spcAft>
            </a:pPr>
            <a:r>
              <a:rPr lang="en-US" sz="1600" b="1" dirty="0" smtClean="0"/>
              <a:t>Advance </a:t>
            </a:r>
            <a:r>
              <a:rPr lang="en-US" sz="1600" b="1" dirty="0"/>
              <a:t>Detail Billing Records</a:t>
            </a:r>
          </a:p>
          <a:p>
            <a:pPr lvl="1">
              <a:spcAft>
                <a:spcPts val="600"/>
              </a:spcAft>
            </a:pPr>
            <a:r>
              <a:rPr lang="en-US" sz="1400" dirty="0"/>
              <a:t>Generated for those customers who </a:t>
            </a:r>
            <a:r>
              <a:rPr lang="en-US" sz="1400" dirty="0" smtClean="0"/>
              <a:t>are required to provide advances</a:t>
            </a:r>
          </a:p>
          <a:p>
            <a:pPr lvl="1">
              <a:spcAft>
                <a:spcPts val="600"/>
              </a:spcAft>
            </a:pPr>
            <a:r>
              <a:rPr lang="en-US" sz="1400" dirty="0" smtClean="0"/>
              <a:t>Are non-IPAC by definition</a:t>
            </a:r>
            <a:endParaRPr lang="en-US" sz="1400" dirty="0"/>
          </a:p>
          <a:p>
            <a:pPr marL="231775" lvl="1">
              <a:spcAft>
                <a:spcPts val="600"/>
              </a:spcAft>
            </a:pPr>
            <a:r>
              <a:rPr lang="en-US" sz="1600" dirty="0"/>
              <a:t>Accounting Elements DBR tab</a:t>
            </a:r>
          </a:p>
          <a:p>
            <a:pPr marL="577850" lvl="2">
              <a:spcAft>
                <a:spcPts val="600"/>
              </a:spcAft>
            </a:pPr>
            <a:r>
              <a:rPr lang="en-US" sz="1400" dirty="0"/>
              <a:t>Bill Type = </a:t>
            </a:r>
            <a:r>
              <a:rPr lang="en-US" sz="1400" dirty="0" smtClean="0"/>
              <a:t>blank</a:t>
            </a:r>
            <a:endParaRPr lang="en-US" sz="1400" dirty="0"/>
          </a:p>
          <a:p>
            <a:pPr marL="577850" lvl="2">
              <a:spcAft>
                <a:spcPts val="600"/>
              </a:spcAft>
            </a:pPr>
            <a:r>
              <a:rPr lang="en-US" sz="1400" dirty="0"/>
              <a:t>Vendor = non-IPAC </a:t>
            </a:r>
            <a:r>
              <a:rPr lang="en-US" sz="1400" dirty="0" smtClean="0"/>
              <a:t>vendor</a:t>
            </a:r>
          </a:p>
          <a:p>
            <a:pPr marL="577850" lvl="2">
              <a:spcAft>
                <a:spcPts val="600"/>
              </a:spcAft>
            </a:pPr>
            <a:endParaRPr lang="en-US" sz="1400" dirty="0"/>
          </a:p>
          <a:p>
            <a:pPr marL="577850" lvl="2">
              <a:spcAft>
                <a:spcPts val="600"/>
              </a:spcAft>
            </a:pPr>
            <a:endParaRPr lang="en-US" sz="1400" dirty="0" smtClean="0"/>
          </a:p>
          <a:p>
            <a:pPr marL="9525" lvl="1" indent="0">
              <a:spcAft>
                <a:spcPts val="600"/>
              </a:spcAft>
              <a:buNone/>
            </a:pPr>
            <a:endParaRPr lang="en-US" sz="1400" dirty="0" smtClean="0"/>
          </a:p>
          <a:p>
            <a:pPr marL="9525" lvl="1" indent="0">
              <a:spcAft>
                <a:spcPts val="600"/>
              </a:spcAft>
              <a:buNone/>
            </a:pPr>
            <a:endParaRPr lang="en-US" sz="300" dirty="0" smtClean="0"/>
          </a:p>
          <a:p>
            <a:pPr marL="231775" lvl="1">
              <a:spcAft>
                <a:spcPts val="600"/>
              </a:spcAft>
            </a:pPr>
            <a:r>
              <a:rPr lang="en-US" sz="1600" dirty="0" smtClean="0"/>
              <a:t>Detail Billing Element Fields tab</a:t>
            </a:r>
          </a:p>
          <a:p>
            <a:pPr marL="577850" lvl="2">
              <a:spcAft>
                <a:spcPts val="600"/>
              </a:spcAft>
            </a:pPr>
            <a:r>
              <a:rPr lang="en-US" sz="1400" dirty="0" smtClean="0"/>
              <a:t>Advance Indicator:  T</a:t>
            </a:r>
            <a:endParaRPr lang="en-US" sz="1400" dirty="0"/>
          </a:p>
          <a:p>
            <a:pPr marL="577850" lvl="2">
              <a:spcAft>
                <a:spcPts val="600"/>
              </a:spcAft>
            </a:pPr>
            <a:endParaRPr lang="en-US" sz="1200" dirty="0"/>
          </a:p>
          <a:p>
            <a:endParaRPr lang="en-US" dirty="0"/>
          </a:p>
        </p:txBody>
      </p:sp>
      <p:sp>
        <p:nvSpPr>
          <p:cNvPr id="5" name="Slide Number Placeholder 4"/>
          <p:cNvSpPr>
            <a:spLocks noGrp="1"/>
          </p:cNvSpPr>
          <p:nvPr>
            <p:ph type="sldNum" sz="quarter" idx="11"/>
          </p:nvPr>
        </p:nvSpPr>
        <p:spPr/>
        <p:txBody>
          <a:bodyPr/>
          <a:lstStyle/>
          <a:p>
            <a:pPr>
              <a:defRPr/>
            </a:pPr>
            <a:fld id="{215F2CEC-58A8-492B-AD0D-C2BF1A7F0D89}" type="slidenum">
              <a:rPr lang="en-US" smtClean="0"/>
              <a:pPr>
                <a:defRPr/>
              </a:pPr>
              <a:t>242</a:t>
            </a:fld>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88624" y="2647950"/>
            <a:ext cx="2152650" cy="352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7126" y="3356552"/>
            <a:ext cx="3952875" cy="1076325"/>
          </a:xfrm>
          <a:prstGeom prst="rect">
            <a:avLst/>
          </a:prstGeom>
          <a:noFill/>
          <a:ln w="3175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29350" y="3779224"/>
            <a:ext cx="2914650" cy="333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Striped Right Arrow 7"/>
          <p:cNvSpPr/>
          <p:nvPr/>
        </p:nvSpPr>
        <p:spPr bwMode="auto">
          <a:xfrm>
            <a:off x="5019675" y="3728028"/>
            <a:ext cx="744744" cy="435768"/>
          </a:xfrm>
          <a:prstGeom prst="stripedRightArrow">
            <a:avLst/>
          </a:prstGeom>
          <a:solidFill>
            <a:srgbClr val="ED171F"/>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9" name="TextBox 8"/>
          <p:cNvSpPr txBox="1"/>
          <p:nvPr/>
        </p:nvSpPr>
        <p:spPr>
          <a:xfrm>
            <a:off x="6229350" y="3420251"/>
            <a:ext cx="2078182" cy="307777"/>
          </a:xfrm>
          <a:prstGeom prst="rect">
            <a:avLst/>
          </a:prstGeom>
          <a:noFill/>
        </p:spPr>
        <p:txBody>
          <a:bodyPr wrap="square" rtlCol="0">
            <a:spAutoFit/>
          </a:bodyPr>
          <a:lstStyle/>
          <a:p>
            <a:r>
              <a:rPr lang="en-US" sz="1400" b="1" dirty="0" smtClean="0">
                <a:solidFill>
                  <a:srgbClr val="FF0000"/>
                </a:solidFill>
              </a:rPr>
              <a:t>Address Level Vendor</a:t>
            </a:r>
            <a:endParaRPr lang="en-US" sz="1400" b="1" dirty="0">
              <a:solidFill>
                <a:srgbClr val="FF0000"/>
              </a:solidFill>
            </a:endParaRPr>
          </a:p>
        </p:txBody>
      </p:sp>
      <p:pic>
        <p:nvPicPr>
          <p:cNvPr id="30722"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8427" y="5300663"/>
            <a:ext cx="5676900" cy="1438275"/>
          </a:xfrm>
          <a:prstGeom prst="rect">
            <a:avLst/>
          </a:prstGeom>
          <a:ln/>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878030172"/>
      </p:ext>
    </p:extLst>
  </p:cSld>
  <p:clrMapOvr>
    <a:masterClrMapping/>
  </p:clrMapOvr>
  <p:timing>
    <p:tnLst>
      <p:par>
        <p:cTn id="1" dur="indefinite" restart="never" nodeType="tmRoot"/>
      </p:par>
    </p:tn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Advance Billing Document</a:t>
            </a:r>
            <a:endParaRPr lang="en-US" dirty="0"/>
          </a:p>
        </p:txBody>
      </p:sp>
      <p:sp>
        <p:nvSpPr>
          <p:cNvPr id="3" name="Content Placeholder 2"/>
          <p:cNvSpPr>
            <a:spLocks noGrp="1"/>
          </p:cNvSpPr>
          <p:nvPr>
            <p:ph idx="1"/>
          </p:nvPr>
        </p:nvSpPr>
        <p:spPr>
          <a:xfrm>
            <a:off x="534390" y="1246909"/>
            <a:ext cx="8407998" cy="5611091"/>
          </a:xfrm>
          <a:noFill/>
          <a:ln w="28575">
            <a:noFill/>
            <a:miter lim="800000"/>
            <a:headEnd/>
            <a:tailEnd/>
          </a:ln>
        </p:spPr>
        <p:txBody>
          <a:bodyPr/>
          <a:lstStyle/>
          <a:p>
            <a:r>
              <a:rPr lang="en-US" sz="2000" dirty="0" smtClean="0"/>
              <a:t>Document Type: BAN</a:t>
            </a:r>
          </a:p>
          <a:p>
            <a:endParaRPr lang="en-US" sz="2000" dirty="0"/>
          </a:p>
          <a:p>
            <a:endParaRPr lang="en-US" sz="2000" dirty="0" smtClean="0"/>
          </a:p>
          <a:p>
            <a:endParaRPr lang="en-US" sz="2000" dirty="0"/>
          </a:p>
          <a:p>
            <a:r>
              <a:rPr lang="en-US" sz="2000" dirty="0" smtClean="0"/>
              <a:t>Line Type: Advance</a:t>
            </a:r>
          </a:p>
          <a:p>
            <a:endParaRPr lang="en-US" sz="2000" dirty="0"/>
          </a:p>
          <a:p>
            <a:endParaRPr lang="en-US" sz="2000" dirty="0" smtClean="0"/>
          </a:p>
          <a:p>
            <a:endParaRPr lang="en-US" sz="2000" dirty="0" smtClean="0"/>
          </a:p>
          <a:p>
            <a:r>
              <a:rPr lang="en-US" sz="2000" dirty="0" smtClean="0"/>
              <a:t>Transaction Type: ADV</a:t>
            </a:r>
          </a:p>
          <a:p>
            <a:pPr marL="0" indent="0">
              <a:buNone/>
            </a:pPr>
            <a:endParaRPr lang="en-US" sz="2000" dirty="0"/>
          </a:p>
          <a:p>
            <a:pPr marL="0" indent="0">
              <a:buNone/>
            </a:pPr>
            <a:endParaRPr lang="en-US" sz="2000" dirty="0" smtClean="0"/>
          </a:p>
          <a:p>
            <a:pPr marL="0" indent="0">
              <a:buNone/>
            </a:pPr>
            <a:endParaRPr lang="en-US" sz="2000" dirty="0" smtClean="0"/>
          </a:p>
          <a:p>
            <a:r>
              <a:rPr lang="en-US" sz="2000" dirty="0" smtClean="0"/>
              <a:t>Receivable Type</a:t>
            </a:r>
            <a:r>
              <a:rPr lang="en-US" sz="2000" dirty="0"/>
              <a:t>: </a:t>
            </a:r>
            <a:r>
              <a:rPr lang="en-US" sz="2000" dirty="0" smtClean="0"/>
              <a:t>AASITSADV</a:t>
            </a:r>
          </a:p>
          <a:p>
            <a:endParaRPr lang="en-US" dirty="0" smtClean="0"/>
          </a:p>
          <a:p>
            <a:endParaRPr lang="en-US" dirty="0"/>
          </a:p>
          <a:p>
            <a:endParaRPr lang="en-US" dirty="0"/>
          </a:p>
        </p:txBody>
      </p:sp>
      <p:sp>
        <p:nvSpPr>
          <p:cNvPr id="4" name="Footer Placeholder 3"/>
          <p:cNvSpPr>
            <a:spLocks noGrp="1"/>
          </p:cNvSpPr>
          <p:nvPr>
            <p:ph type="ftr" sz="quarter" idx="10"/>
          </p:nvPr>
        </p:nvSpPr>
        <p:spPr/>
        <p:txBody>
          <a:bodyPr/>
          <a:lstStyle/>
          <a:p>
            <a:pPr>
              <a:defRPr/>
            </a:pPr>
            <a:r>
              <a:rPr lang="en-US" dirty="0" smtClean="0"/>
              <a:t>CGI Federal Proprietary and Confidential</a:t>
            </a:r>
            <a:endParaRPr lang="en-US" dirty="0"/>
          </a:p>
        </p:txBody>
      </p:sp>
      <p:sp>
        <p:nvSpPr>
          <p:cNvPr id="5" name="Slide Number Placeholder 4"/>
          <p:cNvSpPr>
            <a:spLocks noGrp="1"/>
          </p:cNvSpPr>
          <p:nvPr>
            <p:ph type="sldNum" sz="quarter" idx="11"/>
          </p:nvPr>
        </p:nvSpPr>
        <p:spPr/>
        <p:txBody>
          <a:bodyPr/>
          <a:lstStyle/>
          <a:p>
            <a:pPr>
              <a:defRPr/>
            </a:pPr>
            <a:fld id="{5842F1FC-5FDD-41D6-BAD6-160FC7BE3BC4}" type="slidenum">
              <a:rPr lang="en-US" smtClean="0"/>
              <a:pPr>
                <a:defRPr/>
              </a:pPr>
              <a:t>243</a:t>
            </a:fld>
            <a:endParaRPr lang="en-US" dirty="0"/>
          </a:p>
        </p:txBody>
      </p:sp>
      <p:pic>
        <p:nvPicPr>
          <p:cNvPr id="409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33702" y="5464012"/>
            <a:ext cx="3400425" cy="523875"/>
          </a:xfrm>
          <a:prstGeom prst="rect">
            <a:avLst/>
          </a:prstGeom>
          <a:noFill/>
          <a:ln w="3175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552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14565" y="2525486"/>
            <a:ext cx="2733675" cy="781050"/>
          </a:xfrm>
          <a:prstGeom prst="rect">
            <a:avLst/>
          </a:prstGeom>
          <a:noFill/>
          <a:ln w="3175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5529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22048" y="3962277"/>
            <a:ext cx="2752725" cy="771525"/>
          </a:xfrm>
          <a:prstGeom prst="rect">
            <a:avLst/>
          </a:prstGeom>
          <a:noFill/>
          <a:ln w="3175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64515"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14379" y="1252105"/>
            <a:ext cx="3019425" cy="1028700"/>
          </a:xfrm>
          <a:prstGeom prst="rect">
            <a:avLst/>
          </a:prstGeom>
          <a:noFill/>
          <a:ln w="3175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2725330950"/>
      </p:ext>
    </p:extLst>
  </p:cSld>
  <p:clrMapOvr>
    <a:masterClrMapping/>
  </p:clrMapOvr>
  <p:timing>
    <p:tnLst>
      <p:par>
        <p:cTn id="1" dur="indefinite" restart="never" nodeType="tmRoot"/>
      </p:par>
    </p:tn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Advance Offset DBRs</a:t>
            </a:r>
            <a:endParaRPr lang="en-US" dirty="0"/>
          </a:p>
        </p:txBody>
      </p:sp>
      <p:sp>
        <p:nvSpPr>
          <p:cNvPr id="3" name="Content Placeholder 2"/>
          <p:cNvSpPr>
            <a:spLocks noGrp="1"/>
          </p:cNvSpPr>
          <p:nvPr>
            <p:ph idx="1"/>
          </p:nvPr>
        </p:nvSpPr>
        <p:spPr>
          <a:xfrm>
            <a:off x="522513" y="1265913"/>
            <a:ext cx="8229600" cy="4525962"/>
          </a:xfrm>
        </p:spPr>
        <p:txBody>
          <a:bodyPr/>
          <a:lstStyle/>
          <a:p>
            <a:pPr>
              <a:spcAft>
                <a:spcPts val="600"/>
              </a:spcAft>
            </a:pPr>
            <a:r>
              <a:rPr lang="en-US" sz="1600" dirty="0" smtClean="0"/>
              <a:t>Advance </a:t>
            </a:r>
            <a:r>
              <a:rPr lang="en-US" sz="1600" dirty="0"/>
              <a:t>Detail Billing Records</a:t>
            </a:r>
          </a:p>
          <a:p>
            <a:pPr lvl="1">
              <a:spcAft>
                <a:spcPts val="600"/>
              </a:spcAft>
            </a:pPr>
            <a:r>
              <a:rPr lang="en-US" sz="1400" dirty="0"/>
              <a:t>Generated for those customers who </a:t>
            </a:r>
            <a:r>
              <a:rPr lang="en-US" sz="1400" dirty="0" smtClean="0"/>
              <a:t>are required to provide advances</a:t>
            </a:r>
          </a:p>
          <a:p>
            <a:pPr lvl="1">
              <a:spcAft>
                <a:spcPts val="600"/>
              </a:spcAft>
            </a:pPr>
            <a:r>
              <a:rPr lang="en-US" sz="1400" dirty="0" smtClean="0"/>
              <a:t>Are non-IPAC be definition</a:t>
            </a:r>
            <a:endParaRPr lang="en-US" sz="1400" dirty="0"/>
          </a:p>
          <a:p>
            <a:pPr marL="231775" lvl="1">
              <a:spcAft>
                <a:spcPts val="600"/>
              </a:spcAft>
            </a:pPr>
            <a:r>
              <a:rPr lang="en-US" sz="1600" dirty="0"/>
              <a:t>Accounting Elements DBR tab</a:t>
            </a:r>
          </a:p>
          <a:p>
            <a:pPr marL="577850" lvl="2">
              <a:spcAft>
                <a:spcPts val="600"/>
              </a:spcAft>
            </a:pPr>
            <a:r>
              <a:rPr lang="en-US" sz="1400" dirty="0"/>
              <a:t>Bill Type = </a:t>
            </a:r>
            <a:r>
              <a:rPr lang="en-US" sz="1400" dirty="0" smtClean="0"/>
              <a:t>blank</a:t>
            </a:r>
            <a:endParaRPr lang="en-US" sz="1400" dirty="0"/>
          </a:p>
          <a:p>
            <a:pPr marL="577850" lvl="2">
              <a:spcAft>
                <a:spcPts val="600"/>
              </a:spcAft>
            </a:pPr>
            <a:r>
              <a:rPr lang="en-US" sz="1400" dirty="0"/>
              <a:t>Vendor = non-IPAC </a:t>
            </a:r>
            <a:r>
              <a:rPr lang="en-US" sz="1400" dirty="0" smtClean="0"/>
              <a:t>vendor</a:t>
            </a:r>
          </a:p>
          <a:p>
            <a:pPr marL="577850" lvl="2">
              <a:spcAft>
                <a:spcPts val="600"/>
              </a:spcAft>
            </a:pPr>
            <a:endParaRPr lang="en-US" sz="1400" dirty="0"/>
          </a:p>
          <a:p>
            <a:pPr marL="577850" lvl="2">
              <a:spcAft>
                <a:spcPts val="600"/>
              </a:spcAft>
            </a:pPr>
            <a:endParaRPr lang="en-US" sz="1400" dirty="0" smtClean="0"/>
          </a:p>
          <a:p>
            <a:pPr marL="9525" lvl="1" indent="0">
              <a:spcAft>
                <a:spcPts val="600"/>
              </a:spcAft>
              <a:buNone/>
            </a:pPr>
            <a:endParaRPr lang="en-US" sz="1400" dirty="0" smtClean="0"/>
          </a:p>
          <a:p>
            <a:pPr marL="9525" lvl="1" indent="0">
              <a:spcAft>
                <a:spcPts val="600"/>
              </a:spcAft>
              <a:buNone/>
            </a:pPr>
            <a:endParaRPr lang="en-US" sz="300" dirty="0" smtClean="0"/>
          </a:p>
          <a:p>
            <a:pPr marL="231775" lvl="1">
              <a:spcAft>
                <a:spcPts val="600"/>
              </a:spcAft>
            </a:pPr>
            <a:r>
              <a:rPr lang="en-US" sz="1600" dirty="0" smtClean="0"/>
              <a:t>Detail Billing Element Fields tab</a:t>
            </a:r>
          </a:p>
          <a:p>
            <a:pPr marL="577850" lvl="2">
              <a:spcAft>
                <a:spcPts val="600"/>
              </a:spcAft>
            </a:pPr>
            <a:r>
              <a:rPr lang="en-US" sz="1400" dirty="0" smtClean="0"/>
              <a:t>Advance Indicator:  O</a:t>
            </a:r>
            <a:endParaRPr lang="en-US" sz="1400" dirty="0"/>
          </a:p>
          <a:p>
            <a:pPr marL="577850" lvl="2">
              <a:spcAft>
                <a:spcPts val="600"/>
              </a:spcAft>
            </a:pPr>
            <a:endParaRPr lang="en-US" sz="1200" dirty="0"/>
          </a:p>
          <a:p>
            <a:endParaRPr lang="en-US" dirty="0"/>
          </a:p>
        </p:txBody>
      </p:sp>
      <p:sp>
        <p:nvSpPr>
          <p:cNvPr id="5" name="Slide Number Placeholder 4"/>
          <p:cNvSpPr>
            <a:spLocks noGrp="1"/>
          </p:cNvSpPr>
          <p:nvPr>
            <p:ph type="sldNum" sz="quarter" idx="11"/>
          </p:nvPr>
        </p:nvSpPr>
        <p:spPr/>
        <p:txBody>
          <a:bodyPr/>
          <a:lstStyle/>
          <a:p>
            <a:pPr>
              <a:defRPr/>
            </a:pPr>
            <a:fld id="{215F2CEC-58A8-492B-AD0D-C2BF1A7F0D89}" type="slidenum">
              <a:rPr lang="en-US" smtClean="0"/>
              <a:pPr>
                <a:defRPr/>
              </a:pPr>
              <a:t>244</a:t>
            </a:fld>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88624" y="2667000"/>
            <a:ext cx="2152650" cy="352425"/>
          </a:xfrm>
          <a:prstGeom prst="rect">
            <a:avLst/>
          </a:prstGeom>
          <a:noFill/>
          <a:ln w="3175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7126" y="3375602"/>
            <a:ext cx="3952875" cy="1076325"/>
          </a:xfrm>
          <a:prstGeom prst="rect">
            <a:avLst/>
          </a:prstGeom>
          <a:noFill/>
          <a:ln w="3175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29350" y="3798274"/>
            <a:ext cx="2914650" cy="333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Striped Right Arrow 7"/>
          <p:cNvSpPr/>
          <p:nvPr/>
        </p:nvSpPr>
        <p:spPr bwMode="auto">
          <a:xfrm>
            <a:off x="5019675" y="3747078"/>
            <a:ext cx="744744" cy="435768"/>
          </a:xfrm>
          <a:prstGeom prst="stripedRightArrow">
            <a:avLst/>
          </a:prstGeom>
          <a:solidFill>
            <a:srgbClr val="ED171F"/>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9" name="TextBox 8"/>
          <p:cNvSpPr txBox="1"/>
          <p:nvPr/>
        </p:nvSpPr>
        <p:spPr>
          <a:xfrm>
            <a:off x="6229350" y="3439301"/>
            <a:ext cx="2078182" cy="307777"/>
          </a:xfrm>
          <a:prstGeom prst="rect">
            <a:avLst/>
          </a:prstGeom>
          <a:noFill/>
        </p:spPr>
        <p:txBody>
          <a:bodyPr wrap="square" rtlCol="0">
            <a:spAutoFit/>
          </a:bodyPr>
          <a:lstStyle/>
          <a:p>
            <a:r>
              <a:rPr lang="en-US" sz="1400" b="1" dirty="0" smtClean="0">
                <a:solidFill>
                  <a:srgbClr val="FF0000"/>
                </a:solidFill>
              </a:rPr>
              <a:t>Address Level Vendor</a:t>
            </a:r>
            <a:endParaRPr lang="en-US" sz="1400" b="1" dirty="0">
              <a:solidFill>
                <a:srgbClr val="FF0000"/>
              </a:solidFill>
            </a:endParaRPr>
          </a:p>
        </p:txBody>
      </p:sp>
      <p:pic>
        <p:nvPicPr>
          <p:cNvPr id="12"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7126" y="5168550"/>
            <a:ext cx="6191250" cy="1457325"/>
          </a:xfrm>
          <a:prstGeom prst="rect">
            <a:avLst/>
          </a:prstGeom>
          <a:noFill/>
          <a:ln w="3175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1195210479"/>
      </p:ext>
    </p:extLst>
  </p:cSld>
  <p:clrMapOvr>
    <a:masterClrMapping/>
  </p:clrMapOvr>
  <p:timing>
    <p:tnLst>
      <p:par>
        <p:cTn id="1" dur="indefinite" restart="never" nodeType="tmRoot"/>
      </p:par>
    </p:tn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Advance Offset Billing Document</a:t>
            </a:r>
            <a:endParaRPr lang="en-US" dirty="0"/>
          </a:p>
        </p:txBody>
      </p:sp>
      <p:sp>
        <p:nvSpPr>
          <p:cNvPr id="3" name="Content Placeholder 2"/>
          <p:cNvSpPr>
            <a:spLocks noGrp="1"/>
          </p:cNvSpPr>
          <p:nvPr>
            <p:ph idx="1"/>
          </p:nvPr>
        </p:nvSpPr>
        <p:spPr>
          <a:xfrm>
            <a:off x="534390" y="1246909"/>
            <a:ext cx="8407998" cy="5611091"/>
          </a:xfrm>
          <a:noFill/>
          <a:ln w="28575">
            <a:noFill/>
            <a:miter lim="800000"/>
            <a:headEnd/>
            <a:tailEnd/>
          </a:ln>
        </p:spPr>
        <p:txBody>
          <a:bodyPr/>
          <a:lstStyle/>
          <a:p>
            <a:r>
              <a:rPr lang="en-US" sz="2000" dirty="0" smtClean="0"/>
              <a:t>Document Type: BAO</a:t>
            </a:r>
          </a:p>
          <a:p>
            <a:endParaRPr lang="en-US" sz="2000" dirty="0"/>
          </a:p>
          <a:p>
            <a:endParaRPr lang="en-US" sz="2000" dirty="0" smtClean="0"/>
          </a:p>
          <a:p>
            <a:endParaRPr lang="en-US" sz="2000" dirty="0"/>
          </a:p>
          <a:p>
            <a:r>
              <a:rPr lang="en-US" sz="2000" dirty="0" smtClean="0"/>
              <a:t>Line Type: Advance</a:t>
            </a:r>
          </a:p>
          <a:p>
            <a:endParaRPr lang="en-US" sz="2000" dirty="0"/>
          </a:p>
          <a:p>
            <a:endParaRPr lang="en-US" sz="2000" dirty="0" smtClean="0"/>
          </a:p>
          <a:p>
            <a:endParaRPr lang="en-US" sz="2000" dirty="0" smtClean="0"/>
          </a:p>
          <a:p>
            <a:r>
              <a:rPr lang="en-US" sz="2000" dirty="0" smtClean="0"/>
              <a:t>Transaction Type: ADV</a:t>
            </a:r>
          </a:p>
          <a:p>
            <a:pPr marL="0" indent="0">
              <a:buNone/>
            </a:pPr>
            <a:endParaRPr lang="en-US" sz="2000" dirty="0"/>
          </a:p>
          <a:p>
            <a:pPr marL="0" indent="0">
              <a:buNone/>
            </a:pPr>
            <a:endParaRPr lang="en-US" sz="2000" dirty="0" smtClean="0"/>
          </a:p>
          <a:p>
            <a:pPr marL="0" indent="0">
              <a:buNone/>
            </a:pPr>
            <a:endParaRPr lang="en-US" sz="2000" dirty="0" smtClean="0"/>
          </a:p>
          <a:p>
            <a:r>
              <a:rPr lang="en-US" sz="2000" dirty="0" smtClean="0"/>
              <a:t>Receivable Type</a:t>
            </a:r>
            <a:r>
              <a:rPr lang="en-US" sz="2000" dirty="0"/>
              <a:t>: </a:t>
            </a:r>
            <a:r>
              <a:rPr lang="en-US" sz="2000" dirty="0" smtClean="0"/>
              <a:t>AASITSADV</a:t>
            </a:r>
          </a:p>
          <a:p>
            <a:endParaRPr lang="en-US" dirty="0" smtClean="0"/>
          </a:p>
          <a:p>
            <a:endParaRPr lang="en-US" dirty="0"/>
          </a:p>
          <a:p>
            <a:endParaRPr lang="en-US" dirty="0"/>
          </a:p>
        </p:txBody>
      </p:sp>
      <p:sp>
        <p:nvSpPr>
          <p:cNvPr id="4" name="Footer Placeholder 3"/>
          <p:cNvSpPr>
            <a:spLocks noGrp="1"/>
          </p:cNvSpPr>
          <p:nvPr>
            <p:ph type="ftr" sz="quarter" idx="10"/>
          </p:nvPr>
        </p:nvSpPr>
        <p:spPr/>
        <p:txBody>
          <a:bodyPr/>
          <a:lstStyle/>
          <a:p>
            <a:pPr>
              <a:defRPr/>
            </a:pPr>
            <a:r>
              <a:rPr lang="en-US" dirty="0" smtClean="0"/>
              <a:t>CGI Federal Proprietary and Confidential</a:t>
            </a:r>
            <a:endParaRPr lang="en-US" dirty="0"/>
          </a:p>
        </p:txBody>
      </p:sp>
      <p:sp>
        <p:nvSpPr>
          <p:cNvPr id="5" name="Slide Number Placeholder 4"/>
          <p:cNvSpPr>
            <a:spLocks noGrp="1"/>
          </p:cNvSpPr>
          <p:nvPr>
            <p:ph type="sldNum" sz="quarter" idx="11"/>
          </p:nvPr>
        </p:nvSpPr>
        <p:spPr/>
        <p:txBody>
          <a:bodyPr/>
          <a:lstStyle/>
          <a:p>
            <a:pPr>
              <a:defRPr/>
            </a:pPr>
            <a:fld id="{5842F1FC-5FDD-41D6-BAD6-160FC7BE3BC4}" type="slidenum">
              <a:rPr lang="en-US" smtClean="0"/>
              <a:pPr>
                <a:defRPr/>
              </a:pPr>
              <a:t>245</a:t>
            </a:fld>
            <a:endParaRPr 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22048" y="1221303"/>
            <a:ext cx="3409950" cy="933450"/>
          </a:xfrm>
          <a:prstGeom prst="rect">
            <a:avLst/>
          </a:prstGeom>
          <a:noFill/>
          <a:ln w="3175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33702" y="5464012"/>
            <a:ext cx="3400425" cy="523875"/>
          </a:xfrm>
          <a:prstGeom prst="rect">
            <a:avLst/>
          </a:prstGeom>
          <a:noFill/>
          <a:ln w="3175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5529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22048" y="2498272"/>
            <a:ext cx="2733675" cy="781050"/>
          </a:xfrm>
          <a:prstGeom prst="rect">
            <a:avLst/>
          </a:prstGeom>
          <a:noFill/>
          <a:ln w="3175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55299"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22048" y="3962277"/>
            <a:ext cx="2752725" cy="771525"/>
          </a:xfrm>
          <a:prstGeom prst="rect">
            <a:avLst/>
          </a:prstGeom>
          <a:noFill/>
          <a:ln w="3175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2803167091"/>
      </p:ext>
    </p:extLst>
  </p:cSld>
  <p:clrMapOvr>
    <a:masterClrMapping/>
  </p:clrMapOvr>
  <p:timing>
    <p:tnLst>
      <p:par>
        <p:cTn id="1" dur="indefinite" restart="never" nodeType="tmRoot"/>
      </p:par>
    </p:tn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613" y="331788"/>
            <a:ext cx="8367753" cy="563562"/>
          </a:xfrm>
        </p:spPr>
        <p:txBody>
          <a:bodyPr/>
          <a:lstStyle/>
          <a:p>
            <a:r>
              <a:rPr lang="en-US" dirty="0"/>
              <a:t>Billing Document – </a:t>
            </a:r>
            <a:r>
              <a:rPr lang="en-US" dirty="0" smtClean="0"/>
              <a:t>Advances </a:t>
            </a:r>
            <a:r>
              <a:rPr lang="en-US" dirty="0"/>
              <a:t>– Document Types</a:t>
            </a:r>
          </a:p>
        </p:txBody>
      </p:sp>
      <p:sp>
        <p:nvSpPr>
          <p:cNvPr id="3" name="Content Placeholder 2"/>
          <p:cNvSpPr>
            <a:spLocks noGrp="1"/>
          </p:cNvSpPr>
          <p:nvPr>
            <p:ph idx="1"/>
          </p:nvPr>
        </p:nvSpPr>
        <p:spPr>
          <a:xfrm>
            <a:off x="712788" y="1448790"/>
            <a:ext cx="8229600" cy="4685310"/>
          </a:xfrm>
        </p:spPr>
        <p:txBody>
          <a:bodyPr/>
          <a:lstStyle/>
          <a:p>
            <a:pPr marL="0" indent="0">
              <a:buNone/>
            </a:pPr>
            <a:r>
              <a:rPr lang="en-US" sz="2000" dirty="0"/>
              <a:t>Billing Vehicle: </a:t>
            </a:r>
            <a:r>
              <a:rPr lang="en-US" sz="2000" dirty="0" smtClean="0"/>
              <a:t>DBR/PCAS Hybrid</a:t>
            </a:r>
            <a:endParaRPr lang="en-US" sz="2000" dirty="0"/>
          </a:p>
          <a:p>
            <a:endParaRPr lang="en-US" dirty="0"/>
          </a:p>
        </p:txBody>
      </p:sp>
      <p:sp>
        <p:nvSpPr>
          <p:cNvPr id="4" name="Footer Placeholder 3"/>
          <p:cNvSpPr>
            <a:spLocks noGrp="1"/>
          </p:cNvSpPr>
          <p:nvPr>
            <p:ph type="ftr" sz="quarter" idx="10"/>
          </p:nvPr>
        </p:nvSpPr>
        <p:spPr/>
        <p:txBody>
          <a:bodyPr/>
          <a:lstStyle/>
          <a:p>
            <a:pPr>
              <a:defRPr/>
            </a:pPr>
            <a:r>
              <a:rPr lang="en-US" dirty="0" smtClean="0"/>
              <a:t>CGI Federal Proprietary and Confidential</a:t>
            </a:r>
            <a:endParaRPr lang="en-US" dirty="0"/>
          </a:p>
        </p:txBody>
      </p:sp>
      <p:sp>
        <p:nvSpPr>
          <p:cNvPr id="5" name="Slide Number Placeholder 4"/>
          <p:cNvSpPr>
            <a:spLocks noGrp="1"/>
          </p:cNvSpPr>
          <p:nvPr>
            <p:ph type="sldNum" sz="quarter" idx="11"/>
          </p:nvPr>
        </p:nvSpPr>
        <p:spPr/>
        <p:txBody>
          <a:bodyPr/>
          <a:lstStyle/>
          <a:p>
            <a:pPr>
              <a:defRPr/>
            </a:pPr>
            <a:fld id="{5842F1FC-5FDD-41D6-BAD6-160FC7BE3BC4}" type="slidenum">
              <a:rPr lang="en-US" smtClean="0"/>
              <a:pPr>
                <a:defRPr/>
              </a:pPr>
              <a:t>246</a:t>
            </a:fld>
            <a:endParaRPr lang="en-US" dirty="0"/>
          </a:p>
        </p:txBody>
      </p:sp>
      <p:graphicFrame>
        <p:nvGraphicFramePr>
          <p:cNvPr id="6" name="Content Placeholder 7"/>
          <p:cNvGraphicFramePr>
            <a:graphicFrameLocks/>
          </p:cNvGraphicFramePr>
          <p:nvPr>
            <p:extLst>
              <p:ext uri="{D42A27DB-BD31-4B8C-83A1-F6EECF244321}">
                <p14:modId xmlns:p14="http://schemas.microsoft.com/office/powerpoint/2010/main" val="3051058363"/>
              </p:ext>
            </p:extLst>
          </p:nvPr>
        </p:nvGraphicFramePr>
        <p:xfrm>
          <a:off x="712788" y="2244435"/>
          <a:ext cx="8043809" cy="1591421"/>
        </p:xfrm>
        <a:graphic>
          <a:graphicData uri="http://schemas.openxmlformats.org/drawingml/2006/table">
            <a:tbl>
              <a:tblPr firstRow="1" bandRow="1">
                <a:tableStyleId>{21E4AEA4-8DFA-4A89-87EB-49C32662AFE0}</a:tableStyleId>
              </a:tblPr>
              <a:tblGrid>
                <a:gridCol w="1448521"/>
                <a:gridCol w="1199408"/>
                <a:gridCol w="5395880"/>
              </a:tblGrid>
              <a:tr h="55510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500" b="1" kern="1200" dirty="0" smtClean="0">
                          <a:solidFill>
                            <a:schemeClr val="lt1"/>
                          </a:solidFill>
                          <a:latin typeface="+mn-lt"/>
                          <a:ea typeface="+mn-ea"/>
                          <a:cs typeface="+mn-cs"/>
                        </a:rPr>
                        <a:t>Business</a:t>
                      </a:r>
                      <a:r>
                        <a:rPr lang="en-US" sz="1500" b="1" kern="1200" baseline="0" dirty="0" smtClean="0">
                          <a:solidFill>
                            <a:schemeClr val="lt1"/>
                          </a:solidFill>
                          <a:latin typeface="+mn-lt"/>
                          <a:ea typeface="+mn-ea"/>
                          <a:cs typeface="+mn-cs"/>
                        </a:rPr>
                        <a:t> Line</a:t>
                      </a:r>
                      <a:endParaRPr lang="en-US" sz="1500" b="1" kern="1200" dirty="0" smtClean="0">
                        <a:solidFill>
                          <a:schemeClr val="tx1"/>
                        </a:solidFill>
                        <a:latin typeface="+mn-lt"/>
                        <a:ea typeface="+mn-ea"/>
                        <a:cs typeface="+mn-cs"/>
                      </a:endParaRPr>
                    </a:p>
                  </a:txBody>
                  <a:tcPr anchor="ctr"/>
                </a:tc>
                <a:tc>
                  <a:txBody>
                    <a:bodyPr/>
                    <a:lstStyle/>
                    <a:p>
                      <a:pPr algn="ctr"/>
                      <a:r>
                        <a:rPr lang="en-US" sz="1500" kern="1200" dirty="0" smtClean="0"/>
                        <a:t>Document Type</a:t>
                      </a:r>
                      <a:endParaRPr lang="en-US" sz="1500" b="1" kern="1200" dirty="0" smtClean="0">
                        <a:solidFill>
                          <a:schemeClr val="tx1"/>
                        </a:solidFill>
                        <a:latin typeface="+mn-lt"/>
                        <a:ea typeface="+mn-ea"/>
                        <a:cs typeface="+mn-cs"/>
                      </a:endParaRPr>
                    </a:p>
                  </a:txBody>
                  <a:tcPr anchor="ctr"/>
                </a:tc>
                <a:tc>
                  <a:txBody>
                    <a:bodyPr/>
                    <a:lstStyle/>
                    <a:p>
                      <a:pPr algn="ctr" fontAlgn="b"/>
                      <a:r>
                        <a:rPr lang="en-US" sz="1500" u="none" strike="noStrike" dirty="0" smtClean="0"/>
                        <a:t>Name</a:t>
                      </a:r>
                      <a:endParaRPr lang="en-US" sz="1500" b="1" i="0" u="none" strike="noStrike" dirty="0">
                        <a:solidFill>
                          <a:srgbClr val="000000"/>
                        </a:solidFill>
                        <a:latin typeface="Arial"/>
                      </a:endParaRPr>
                    </a:p>
                  </a:txBody>
                  <a:tcPr marL="0" marR="0" marT="0" marB="0" anchor="ctr"/>
                </a:tc>
              </a:tr>
              <a:tr h="323809">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b="0" u="none" dirty="0" smtClean="0"/>
                        <a:t>AASFEDSIM ITSEXPSER </a:t>
                      </a:r>
                      <a:endParaRPr lang="en-US" sz="1500" b="0" u="none" kern="1200" dirty="0" smtClean="0">
                        <a:solidFill>
                          <a:schemeClr val="tx1"/>
                        </a:solidFill>
                        <a:latin typeface="+mn-lt"/>
                        <a:ea typeface="+mn-ea"/>
                        <a:cs typeface="+mn-cs"/>
                      </a:endParaRPr>
                    </a:p>
                  </a:txBody>
                  <a:tcPr anchor="ctr"/>
                </a:tc>
                <a:tc>
                  <a:txBody>
                    <a:bodyPr/>
                    <a:lstStyle/>
                    <a:p>
                      <a:pPr algn="ctr"/>
                      <a:r>
                        <a:rPr lang="en-US" sz="1500" b="0" kern="1200" dirty="0" smtClean="0">
                          <a:solidFill>
                            <a:schemeClr val="tx1"/>
                          </a:solidFill>
                          <a:latin typeface="+mn-lt"/>
                          <a:ea typeface="+mn-ea"/>
                          <a:cs typeface="+mn-cs"/>
                        </a:rPr>
                        <a:t>BAN</a:t>
                      </a:r>
                    </a:p>
                  </a:txBody>
                  <a:tcPr anchor="ctr"/>
                </a:tc>
                <a:tc>
                  <a:txBody>
                    <a:bodyPr/>
                    <a:lstStyle/>
                    <a:p>
                      <a:pPr algn="ctr" fontAlgn="b"/>
                      <a:r>
                        <a:rPr lang="en-US" sz="1500" b="0" i="0" u="none" strike="noStrike" dirty="0" smtClean="0">
                          <a:solidFill>
                            <a:srgbClr val="000000"/>
                          </a:solidFill>
                          <a:latin typeface="+mn-lt"/>
                        </a:rPr>
                        <a:t>AAS-ITS Advance BD</a:t>
                      </a:r>
                      <a:endParaRPr lang="en-US" sz="1500" b="0" i="0" u="none" strike="noStrike" dirty="0">
                        <a:solidFill>
                          <a:srgbClr val="000000"/>
                        </a:solidFill>
                        <a:latin typeface="Arial"/>
                      </a:endParaRPr>
                    </a:p>
                  </a:txBody>
                  <a:tcPr marL="0" marR="0" marT="0" marB="0" anchor="ctr"/>
                </a:tc>
              </a:tr>
              <a:tr h="323809">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b="0" u="none" dirty="0" smtClean="0"/>
                        <a:t>AASFEDSIM ITSEXPSER </a:t>
                      </a:r>
                      <a:endParaRPr lang="en-US" sz="1500" b="0" u="none" kern="1200" dirty="0" smtClean="0">
                        <a:solidFill>
                          <a:schemeClr val="tx1"/>
                        </a:solidFill>
                        <a:latin typeface="+mn-lt"/>
                        <a:ea typeface="+mn-ea"/>
                        <a:cs typeface="+mn-cs"/>
                      </a:endParaRPr>
                    </a:p>
                  </a:txBody>
                  <a:tcPr anchor="ctr"/>
                </a:tc>
                <a:tc>
                  <a:txBody>
                    <a:bodyPr/>
                    <a:lstStyle/>
                    <a:p>
                      <a:pPr algn="ctr"/>
                      <a:r>
                        <a:rPr lang="en-US" sz="1500" b="0" kern="1200" dirty="0" smtClean="0">
                          <a:solidFill>
                            <a:schemeClr val="tx1"/>
                          </a:solidFill>
                          <a:latin typeface="+mn-lt"/>
                          <a:ea typeface="+mn-ea"/>
                          <a:cs typeface="+mn-cs"/>
                        </a:rPr>
                        <a:t>BAO</a:t>
                      </a:r>
                    </a:p>
                  </a:txBody>
                  <a:tcPr anchor="ctr"/>
                </a:tc>
                <a:tc>
                  <a:txBody>
                    <a:bodyPr/>
                    <a:lstStyle/>
                    <a:p>
                      <a:pPr algn="ctr" fontAlgn="b"/>
                      <a:r>
                        <a:rPr lang="en-US" sz="1500" b="0" i="0" u="none" strike="noStrike" dirty="0" smtClean="0">
                          <a:solidFill>
                            <a:srgbClr val="000000"/>
                          </a:solidFill>
                          <a:latin typeface="+mn-lt"/>
                        </a:rPr>
                        <a:t>AAS-ITS Advance Offset Notification BD</a:t>
                      </a:r>
                      <a:endParaRPr lang="en-US" sz="1500" b="0" i="0" u="none" strike="noStrike" dirty="0">
                        <a:solidFill>
                          <a:srgbClr val="000000"/>
                        </a:solidFill>
                        <a:latin typeface="Arial"/>
                      </a:endParaRPr>
                    </a:p>
                  </a:txBody>
                  <a:tcPr marL="0" marR="0" marT="0" marB="0" anchor="ctr"/>
                </a:tc>
              </a:tr>
            </a:tbl>
          </a:graphicData>
        </a:graphic>
      </p:graphicFrame>
    </p:spTree>
    <p:extLst>
      <p:ext uri="{BB962C8B-B14F-4D97-AF65-F5344CB8AC3E}">
        <p14:creationId xmlns:p14="http://schemas.microsoft.com/office/powerpoint/2010/main" val="624485931"/>
      </p:ext>
    </p:extLst>
  </p:cSld>
  <p:clrMapOvr>
    <a:masterClrMapping/>
  </p:clrMapOvr>
  <p:timing>
    <p:tnLst>
      <p:par>
        <p:cTn id="1" dur="indefinite" restart="never" nodeType="tmRoot"/>
      </p:par>
    </p:tn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613" y="350838"/>
            <a:ext cx="8486775" cy="563562"/>
          </a:xfrm>
        </p:spPr>
        <p:txBody>
          <a:bodyPr/>
          <a:lstStyle/>
          <a:p>
            <a:r>
              <a:rPr lang="en-US" dirty="0"/>
              <a:t>Advance </a:t>
            </a:r>
            <a:r>
              <a:rPr lang="en-US" dirty="0" smtClean="0"/>
              <a:t>Billing and Collections</a:t>
            </a:r>
            <a:endParaRPr lang="en-US" dirty="0"/>
          </a:p>
        </p:txBody>
      </p:sp>
      <p:sp>
        <p:nvSpPr>
          <p:cNvPr id="4" name="Footer Placeholder 3"/>
          <p:cNvSpPr>
            <a:spLocks noGrp="1"/>
          </p:cNvSpPr>
          <p:nvPr>
            <p:ph type="ftr" sz="quarter" idx="4294967295"/>
          </p:nvPr>
        </p:nvSpPr>
        <p:spPr>
          <a:xfrm>
            <a:off x="398585" y="6553200"/>
            <a:ext cx="7010400" cy="304800"/>
          </a:xfrm>
          <a:prstGeom prst="rect">
            <a:avLst/>
          </a:prstGeom>
        </p:spPr>
        <p:txBody>
          <a:bodyPr/>
          <a:lstStyle/>
          <a:p>
            <a:pPr>
              <a:defRPr/>
            </a:pPr>
            <a:r>
              <a:rPr lang="en-US" dirty="0" smtClean="0">
                <a:solidFill>
                  <a:srgbClr val="000000"/>
                </a:solidFill>
              </a:rPr>
              <a:t>CGI Federal Proprietary and Confidential</a:t>
            </a:r>
            <a:endParaRPr lang="en-US" dirty="0">
              <a:solidFill>
                <a:srgbClr val="000000"/>
              </a:solidFill>
            </a:endParaRPr>
          </a:p>
        </p:txBody>
      </p:sp>
      <p:sp>
        <p:nvSpPr>
          <p:cNvPr id="5" name="Slide Number Placeholder 4"/>
          <p:cNvSpPr>
            <a:spLocks noGrp="1"/>
          </p:cNvSpPr>
          <p:nvPr>
            <p:ph type="sldNum" sz="quarter" idx="11"/>
          </p:nvPr>
        </p:nvSpPr>
        <p:spPr>
          <a:xfrm>
            <a:off x="0" y="6611815"/>
            <a:ext cx="480645" cy="235073"/>
          </a:xfrm>
        </p:spPr>
        <p:txBody>
          <a:bodyPr/>
          <a:lstStyle/>
          <a:p>
            <a:pPr>
              <a:defRPr/>
            </a:pPr>
            <a:fld id="{215F2CEC-58A8-492B-AD0D-C2BF1A7F0D89}" type="slidenum">
              <a:rPr lang="en-US" smtClean="0">
                <a:solidFill>
                  <a:srgbClr val="000000"/>
                </a:solidFill>
              </a:rPr>
              <a:pPr>
                <a:defRPr/>
              </a:pPr>
              <a:t>247</a:t>
            </a:fld>
            <a:endParaRPr lang="en-US" dirty="0">
              <a:solidFill>
                <a:srgbClr val="000000"/>
              </a:solidFill>
            </a:endParaRPr>
          </a:p>
        </p:txBody>
      </p:sp>
      <p:sp>
        <p:nvSpPr>
          <p:cNvPr id="10" name="TextBox 9"/>
          <p:cNvSpPr txBox="1"/>
          <p:nvPr/>
        </p:nvSpPr>
        <p:spPr>
          <a:xfrm>
            <a:off x="568409" y="1575134"/>
            <a:ext cx="8343715" cy="400110"/>
          </a:xfrm>
          <a:prstGeom prst="rect">
            <a:avLst/>
          </a:prstGeom>
          <a:noFill/>
        </p:spPr>
        <p:txBody>
          <a:bodyPr wrap="square" rtlCol="0">
            <a:spAutoFit/>
          </a:bodyPr>
          <a:lstStyle/>
          <a:p>
            <a:r>
              <a:rPr lang="en-US" sz="2000" dirty="0" smtClean="0">
                <a:solidFill>
                  <a:srgbClr val="000000"/>
                </a:solidFill>
              </a:rPr>
              <a:t>Agreement with non-Federal Customer – </a:t>
            </a:r>
            <a:r>
              <a:rPr lang="en-US" sz="2000" u="sng" dirty="0" smtClean="0">
                <a:solidFill>
                  <a:srgbClr val="000000"/>
                </a:solidFill>
              </a:rPr>
              <a:t>requires an advance collection</a:t>
            </a:r>
            <a:r>
              <a:rPr lang="en-US" sz="2000" dirty="0" smtClean="0">
                <a:solidFill>
                  <a:srgbClr val="000000"/>
                </a:solidFill>
              </a:rPr>
              <a:t>: </a:t>
            </a:r>
            <a:endParaRPr lang="en-US" sz="2000" dirty="0">
              <a:solidFill>
                <a:srgbClr val="000000"/>
              </a:solidFill>
            </a:endParaRPr>
          </a:p>
        </p:txBody>
      </p:sp>
      <p:grpSp>
        <p:nvGrpSpPr>
          <p:cNvPr id="8" name="Group 7"/>
          <p:cNvGrpSpPr/>
          <p:nvPr/>
        </p:nvGrpSpPr>
        <p:grpSpPr>
          <a:xfrm>
            <a:off x="606509" y="3830866"/>
            <a:ext cx="3098716" cy="1177467"/>
            <a:chOff x="0" y="142888"/>
            <a:chExt cx="2943669" cy="1177467"/>
          </a:xfrm>
        </p:grpSpPr>
        <p:sp>
          <p:nvSpPr>
            <p:cNvPr id="9" name="Chevron 8"/>
            <p:cNvSpPr/>
            <p:nvPr/>
          </p:nvSpPr>
          <p:spPr>
            <a:xfrm>
              <a:off x="0" y="142888"/>
              <a:ext cx="2943669" cy="1177467"/>
            </a:xfrm>
            <a:prstGeom prst="chevron">
              <a:avLst/>
            </a:prstGeom>
            <a:solidFill>
              <a:schemeClr val="accent1">
                <a:lumMod val="50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1" name="Chevron 4"/>
            <p:cNvSpPr/>
            <p:nvPr/>
          </p:nvSpPr>
          <p:spPr>
            <a:xfrm>
              <a:off x="588734" y="142888"/>
              <a:ext cx="1766202" cy="117746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dirty="0" smtClean="0">
                  <a:solidFill>
                    <a:schemeClr val="bg1"/>
                  </a:solidFill>
                </a:rPr>
                <a:t>Goods/services provided to customer triggers new </a:t>
              </a:r>
              <a:r>
                <a:rPr lang="en-US" sz="1400" b="1" u="sng" kern="1200" dirty="0" smtClean="0">
                  <a:solidFill>
                    <a:schemeClr val="bg1"/>
                  </a:solidFill>
                </a:rPr>
                <a:t>offset notification DBR</a:t>
              </a:r>
              <a:endParaRPr lang="en-US" sz="1400" b="1" u="sng" kern="1200" dirty="0">
                <a:solidFill>
                  <a:schemeClr val="bg1"/>
                </a:solidFill>
              </a:endParaRPr>
            </a:p>
          </p:txBody>
        </p:sp>
      </p:grpSp>
      <p:grpSp>
        <p:nvGrpSpPr>
          <p:cNvPr id="18" name="Group 17"/>
          <p:cNvGrpSpPr/>
          <p:nvPr/>
        </p:nvGrpSpPr>
        <p:grpSpPr>
          <a:xfrm>
            <a:off x="3209958" y="3830865"/>
            <a:ext cx="3098716" cy="1177467"/>
            <a:chOff x="0" y="142888"/>
            <a:chExt cx="2943669" cy="1177467"/>
          </a:xfrm>
        </p:grpSpPr>
        <p:sp>
          <p:nvSpPr>
            <p:cNvPr id="19" name="Chevron 18"/>
            <p:cNvSpPr/>
            <p:nvPr/>
          </p:nvSpPr>
          <p:spPr>
            <a:xfrm>
              <a:off x="0" y="142888"/>
              <a:ext cx="2943669" cy="1177467"/>
            </a:xfrm>
            <a:prstGeom prst="chevron">
              <a:avLst/>
            </a:prstGeom>
            <a:solidFill>
              <a:schemeClr val="accent5">
                <a:lumMod val="25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20" name="Chevron 4"/>
            <p:cNvSpPr/>
            <p:nvPr/>
          </p:nvSpPr>
          <p:spPr>
            <a:xfrm>
              <a:off x="488583" y="142888"/>
              <a:ext cx="1936359" cy="117746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56007" tIns="18669" rIns="18669" bIns="18669" numCol="1" spcCol="1270" anchor="ctr" anchorCtr="0">
              <a:noAutofit/>
            </a:bodyPr>
            <a:lstStyle/>
            <a:p>
              <a:pPr lvl="0" algn="ctr" defTabSz="577850">
                <a:lnSpc>
                  <a:spcPct val="90000"/>
                </a:lnSpc>
                <a:spcAft>
                  <a:spcPct val="35000"/>
                </a:spcAft>
              </a:pPr>
              <a:r>
                <a:rPr lang="en-US" sz="1400" b="1" u="sng" dirty="0" smtClean="0">
                  <a:solidFill>
                    <a:srgbClr val="FFFFFF"/>
                  </a:solidFill>
                </a:rPr>
                <a:t>Offset  Notification BD</a:t>
              </a:r>
              <a:r>
                <a:rPr lang="en-US" sz="1400" dirty="0" smtClean="0">
                  <a:solidFill>
                    <a:srgbClr val="FFFFFF"/>
                  </a:solidFill>
                </a:rPr>
                <a:t> generated </a:t>
              </a:r>
              <a:r>
                <a:rPr lang="en-US" sz="1400" dirty="0">
                  <a:solidFill>
                    <a:srgbClr val="FFFFFF"/>
                  </a:solidFill>
                </a:rPr>
                <a:t>from offset </a:t>
              </a:r>
              <a:r>
                <a:rPr lang="en-US" sz="1400" dirty="0" smtClean="0">
                  <a:solidFill>
                    <a:srgbClr val="FFFFFF"/>
                  </a:solidFill>
                </a:rPr>
                <a:t>DBR </a:t>
              </a:r>
              <a:r>
                <a:rPr lang="en-US" sz="1400" dirty="0">
                  <a:solidFill>
                    <a:srgbClr val="FFFFFF"/>
                  </a:solidFill>
                </a:rPr>
                <a:t>notifies </a:t>
              </a:r>
              <a:r>
                <a:rPr lang="en-US" sz="1400" dirty="0" smtClean="0">
                  <a:solidFill>
                    <a:srgbClr val="FFFFFF"/>
                  </a:solidFill>
                </a:rPr>
                <a:t>Finance</a:t>
              </a:r>
            </a:p>
            <a:p>
              <a:pPr lvl="0" algn="ctr" defTabSz="577850">
                <a:lnSpc>
                  <a:spcPct val="90000"/>
                </a:lnSpc>
                <a:spcAft>
                  <a:spcPct val="35000"/>
                </a:spcAft>
              </a:pPr>
              <a:r>
                <a:rPr lang="en-US" sz="1200" b="1" dirty="0" smtClean="0">
                  <a:solidFill>
                    <a:srgbClr val="FFFFFF"/>
                  </a:solidFill>
                </a:rPr>
                <a:t>BD</a:t>
              </a:r>
              <a:r>
                <a:rPr lang="en-US" sz="1200" b="1" dirty="0">
                  <a:solidFill>
                    <a:srgbClr val="FFFFFF"/>
                  </a:solidFill>
                </a:rPr>
                <a:t>: Normal Line Type</a:t>
              </a:r>
            </a:p>
          </p:txBody>
        </p:sp>
      </p:grpSp>
      <p:grpSp>
        <p:nvGrpSpPr>
          <p:cNvPr id="21" name="Group 20"/>
          <p:cNvGrpSpPr/>
          <p:nvPr/>
        </p:nvGrpSpPr>
        <p:grpSpPr>
          <a:xfrm>
            <a:off x="5813408" y="3830863"/>
            <a:ext cx="3098716" cy="1177467"/>
            <a:chOff x="0" y="142888"/>
            <a:chExt cx="2943669" cy="1177467"/>
          </a:xfrm>
        </p:grpSpPr>
        <p:sp>
          <p:nvSpPr>
            <p:cNvPr id="22" name="Chevron 21"/>
            <p:cNvSpPr/>
            <p:nvPr/>
          </p:nvSpPr>
          <p:spPr>
            <a:xfrm>
              <a:off x="0" y="142888"/>
              <a:ext cx="2943669" cy="1177467"/>
            </a:xfrm>
            <a:prstGeom prst="chevron">
              <a:avLst/>
            </a:prstGeom>
            <a:solidFill>
              <a:srgbClr val="00206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23" name="Chevron 4"/>
            <p:cNvSpPr/>
            <p:nvPr/>
          </p:nvSpPr>
          <p:spPr>
            <a:xfrm>
              <a:off x="494662" y="142888"/>
              <a:ext cx="2162570" cy="117746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56007" tIns="18669" rIns="18669" bIns="18669" numCol="1" spcCol="1270" anchor="ctr" anchorCtr="0">
              <a:noAutofit/>
            </a:bodyPr>
            <a:lstStyle/>
            <a:p>
              <a:pPr lvl="0" algn="ctr" defTabSz="622300">
                <a:lnSpc>
                  <a:spcPct val="90000"/>
                </a:lnSpc>
                <a:spcAft>
                  <a:spcPct val="35000"/>
                </a:spcAft>
              </a:pPr>
              <a:r>
                <a:rPr lang="en-US" sz="1400" dirty="0" smtClean="0">
                  <a:solidFill>
                    <a:schemeClr val="bg1"/>
                  </a:solidFill>
                </a:rPr>
                <a:t>Advance Collection is </a:t>
              </a:r>
              <a:r>
                <a:rPr lang="en-US" sz="1400" b="1" u="sng" dirty="0" smtClean="0">
                  <a:solidFill>
                    <a:schemeClr val="bg1"/>
                  </a:solidFill>
                </a:rPr>
                <a:t>offset</a:t>
              </a:r>
              <a:r>
                <a:rPr lang="en-US" sz="1400" dirty="0" smtClean="0">
                  <a:solidFill>
                    <a:schemeClr val="bg1"/>
                  </a:solidFill>
                </a:rPr>
                <a:t>; Advance Notification BD </a:t>
              </a:r>
              <a:r>
                <a:rPr lang="en-US" sz="1400" b="1" u="sng" dirty="0" smtClean="0">
                  <a:solidFill>
                    <a:schemeClr val="bg1"/>
                  </a:solidFill>
                </a:rPr>
                <a:t>closed</a:t>
              </a:r>
              <a:r>
                <a:rPr lang="en-US" sz="1400" dirty="0" smtClean="0">
                  <a:solidFill>
                    <a:schemeClr val="bg1"/>
                  </a:solidFill>
                </a:rPr>
                <a:t> </a:t>
              </a:r>
              <a:endParaRPr lang="en-US" sz="1400" dirty="0">
                <a:solidFill>
                  <a:schemeClr val="bg1"/>
                </a:solidFill>
              </a:endParaRPr>
            </a:p>
            <a:p>
              <a:pPr lvl="0" algn="ctr" defTabSz="622300">
                <a:lnSpc>
                  <a:spcPct val="90000"/>
                </a:lnSpc>
                <a:spcAft>
                  <a:spcPct val="35000"/>
                </a:spcAft>
              </a:pPr>
              <a:r>
                <a:rPr lang="en-US" sz="1200" b="1" dirty="0">
                  <a:solidFill>
                    <a:schemeClr val="bg1"/>
                  </a:solidFill>
                </a:rPr>
                <a:t>CR</a:t>
              </a:r>
              <a:r>
                <a:rPr lang="en-US" sz="1200" b="1" dirty="0" smtClean="0">
                  <a:solidFill>
                    <a:schemeClr val="bg1"/>
                  </a:solidFill>
                </a:rPr>
                <a:t>: Advance Offset and Normal Line Types</a:t>
              </a:r>
              <a:endParaRPr lang="en-US" sz="1200" b="1" dirty="0">
                <a:solidFill>
                  <a:srgbClr val="FFFFFF"/>
                </a:solidFill>
              </a:endParaRPr>
            </a:p>
          </p:txBody>
        </p:sp>
      </p:grpSp>
      <p:grpSp>
        <p:nvGrpSpPr>
          <p:cNvPr id="24" name="Group 23"/>
          <p:cNvGrpSpPr/>
          <p:nvPr/>
        </p:nvGrpSpPr>
        <p:grpSpPr>
          <a:xfrm>
            <a:off x="568409" y="2192566"/>
            <a:ext cx="3098716" cy="1177467"/>
            <a:chOff x="0" y="142888"/>
            <a:chExt cx="2943669" cy="1177467"/>
          </a:xfrm>
        </p:grpSpPr>
        <p:sp>
          <p:nvSpPr>
            <p:cNvPr id="25" name="Chevron 24"/>
            <p:cNvSpPr/>
            <p:nvPr/>
          </p:nvSpPr>
          <p:spPr>
            <a:xfrm>
              <a:off x="0" y="142888"/>
              <a:ext cx="2943669" cy="1177467"/>
            </a:xfrm>
            <a:prstGeom prst="chevron">
              <a:avLst/>
            </a:prstGeom>
            <a:solidFill>
              <a:schemeClr val="accent1">
                <a:lumMod val="90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26" name="Chevron 4"/>
            <p:cNvSpPr/>
            <p:nvPr/>
          </p:nvSpPr>
          <p:spPr>
            <a:xfrm>
              <a:off x="588734" y="142888"/>
              <a:ext cx="1766202" cy="117746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56007" tIns="18669" rIns="18669" bIns="18669" numCol="1" spcCol="1270" anchor="ctr" anchorCtr="0">
              <a:noAutofit/>
            </a:bodyPr>
            <a:lstStyle/>
            <a:p>
              <a:pPr marL="0" marR="0" lvl="0" indent="0" algn="ctr" defTabSz="914400" eaLnBrk="1" fontAlgn="auto" latinLnBrk="0" hangingPunct="1">
                <a:lnSpc>
                  <a:spcPct val="100000"/>
                </a:lnSpc>
                <a:spcBef>
                  <a:spcPts val="0"/>
                </a:spcBef>
                <a:spcAft>
                  <a:spcPts val="600"/>
                </a:spcAft>
                <a:buClrTx/>
                <a:buSzTx/>
                <a:buFontTx/>
                <a:buNone/>
                <a:tabLst/>
                <a:defRPr/>
              </a:pPr>
              <a:r>
                <a:rPr lang="en-US" sz="1400" kern="0" dirty="0">
                  <a:solidFill>
                    <a:srgbClr val="000000"/>
                  </a:solidFill>
                </a:rPr>
                <a:t>Agreement created in Pegasys</a:t>
              </a:r>
            </a:p>
            <a:p>
              <a:pPr marL="0" marR="0" lvl="0" indent="0" algn="ctr" defTabSz="914400" eaLnBrk="1" fontAlgn="auto" latinLnBrk="0" hangingPunct="1">
                <a:lnSpc>
                  <a:spcPct val="100000"/>
                </a:lnSpc>
                <a:spcBef>
                  <a:spcPts val="0"/>
                </a:spcBef>
                <a:spcAft>
                  <a:spcPts val="600"/>
                </a:spcAft>
                <a:buClrTx/>
                <a:buSzTx/>
                <a:buFontTx/>
                <a:buNone/>
                <a:tabLst/>
                <a:defRPr/>
              </a:pPr>
              <a:r>
                <a:rPr lang="en-US" sz="1200" b="1" kern="0" dirty="0">
                  <a:solidFill>
                    <a:srgbClr val="000000"/>
                  </a:solidFill>
                </a:rPr>
                <a:t>ED: External Agreement</a:t>
              </a:r>
              <a:endParaRPr lang="en-US" sz="1200" kern="0" dirty="0">
                <a:solidFill>
                  <a:sysClr val="windowText" lastClr="000000"/>
                </a:solidFill>
              </a:endParaRPr>
            </a:p>
          </p:txBody>
        </p:sp>
      </p:grpSp>
      <p:grpSp>
        <p:nvGrpSpPr>
          <p:cNvPr id="27" name="Group 26"/>
          <p:cNvGrpSpPr/>
          <p:nvPr/>
        </p:nvGrpSpPr>
        <p:grpSpPr>
          <a:xfrm>
            <a:off x="3190908" y="2192566"/>
            <a:ext cx="3098716" cy="1177467"/>
            <a:chOff x="0" y="142888"/>
            <a:chExt cx="2943669" cy="1177467"/>
          </a:xfrm>
        </p:grpSpPr>
        <p:sp>
          <p:nvSpPr>
            <p:cNvPr id="28" name="Chevron 27"/>
            <p:cNvSpPr/>
            <p:nvPr/>
          </p:nvSpPr>
          <p:spPr>
            <a:xfrm>
              <a:off x="0" y="142888"/>
              <a:ext cx="2943669" cy="1177467"/>
            </a:xfrm>
            <a:prstGeom prst="chevron">
              <a:avLst/>
            </a:prstGeom>
            <a:solidFill>
              <a:srgbClr val="FFFF0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29" name="Chevron 4"/>
            <p:cNvSpPr/>
            <p:nvPr/>
          </p:nvSpPr>
          <p:spPr>
            <a:xfrm>
              <a:off x="588734" y="142888"/>
              <a:ext cx="1766202" cy="117746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56007" tIns="18669" rIns="18669" bIns="18669" numCol="1" spcCol="1270" anchor="ctr" anchorCtr="0">
              <a:noAutofit/>
            </a:bodyPr>
            <a:lstStyle/>
            <a:p>
              <a:pPr lvl="0" algn="ctr">
                <a:spcAft>
                  <a:spcPts val="600"/>
                </a:spcAft>
              </a:pPr>
              <a:r>
                <a:rPr lang="en-US" sz="1400" dirty="0">
                  <a:solidFill>
                    <a:schemeClr val="tx1"/>
                  </a:solidFill>
                </a:rPr>
                <a:t>Bill generated from </a:t>
              </a:r>
              <a:r>
                <a:rPr lang="en-US" sz="1400" b="1" u="sng" dirty="0">
                  <a:solidFill>
                    <a:schemeClr val="tx1"/>
                  </a:solidFill>
                </a:rPr>
                <a:t>advance</a:t>
              </a:r>
              <a:r>
                <a:rPr lang="en-US" sz="1400" dirty="0">
                  <a:solidFill>
                    <a:schemeClr val="tx1"/>
                  </a:solidFill>
                </a:rPr>
                <a:t> DBR</a:t>
              </a:r>
            </a:p>
            <a:p>
              <a:pPr lvl="0" algn="ctr">
                <a:spcAft>
                  <a:spcPts val="600"/>
                </a:spcAft>
              </a:pPr>
              <a:r>
                <a:rPr lang="en-US" sz="1200" b="1" dirty="0">
                  <a:solidFill>
                    <a:schemeClr val="tx1"/>
                  </a:solidFill>
                </a:rPr>
                <a:t>BD: Advance Line Type</a:t>
              </a:r>
              <a:endParaRPr lang="en-US" sz="1200" dirty="0">
                <a:solidFill>
                  <a:schemeClr val="tx1"/>
                </a:solidFill>
              </a:endParaRPr>
            </a:p>
          </p:txBody>
        </p:sp>
      </p:grpSp>
      <p:grpSp>
        <p:nvGrpSpPr>
          <p:cNvPr id="30" name="Group 29"/>
          <p:cNvGrpSpPr/>
          <p:nvPr/>
        </p:nvGrpSpPr>
        <p:grpSpPr>
          <a:xfrm>
            <a:off x="5813408" y="2192566"/>
            <a:ext cx="3098716" cy="1177467"/>
            <a:chOff x="0" y="142888"/>
            <a:chExt cx="2943669" cy="1177467"/>
          </a:xfrm>
        </p:grpSpPr>
        <p:sp>
          <p:nvSpPr>
            <p:cNvPr id="31" name="Chevron 30"/>
            <p:cNvSpPr/>
            <p:nvPr/>
          </p:nvSpPr>
          <p:spPr>
            <a:xfrm>
              <a:off x="0" y="142888"/>
              <a:ext cx="2943669" cy="1177467"/>
            </a:xfrm>
            <a:prstGeom prst="chevron">
              <a:avLst/>
            </a:prstGeom>
            <a:solidFill>
              <a:srgbClr val="FFC00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32" name="Chevron 4"/>
            <p:cNvSpPr/>
            <p:nvPr/>
          </p:nvSpPr>
          <p:spPr>
            <a:xfrm>
              <a:off x="509649" y="142888"/>
              <a:ext cx="2017795" cy="117746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56007" tIns="18669" rIns="18669" bIns="18669" numCol="1" spcCol="1270" anchor="ctr" anchorCtr="0">
              <a:noAutofit/>
            </a:bodyPr>
            <a:lstStyle/>
            <a:p>
              <a:pPr lvl="0" algn="ctr">
                <a:spcAft>
                  <a:spcPts val="600"/>
                </a:spcAft>
              </a:pPr>
              <a:r>
                <a:rPr lang="en-US" sz="1400" b="1" u="sng" dirty="0">
                  <a:solidFill>
                    <a:schemeClr val="tx1"/>
                  </a:solidFill>
                </a:rPr>
                <a:t>Advance</a:t>
              </a:r>
              <a:r>
                <a:rPr lang="en-US" sz="1400" dirty="0">
                  <a:solidFill>
                    <a:schemeClr val="tx1"/>
                  </a:solidFill>
                </a:rPr>
                <a:t> collection received from customer</a:t>
              </a:r>
            </a:p>
            <a:p>
              <a:pPr lvl="0" algn="ctr">
                <a:spcAft>
                  <a:spcPts val="600"/>
                </a:spcAft>
              </a:pPr>
              <a:r>
                <a:rPr lang="en-US" sz="1200" b="1" dirty="0">
                  <a:solidFill>
                    <a:schemeClr val="tx1"/>
                  </a:solidFill>
                </a:rPr>
                <a:t>CR: Advance Pmt Line Type</a:t>
              </a:r>
            </a:p>
          </p:txBody>
        </p:sp>
      </p:grpSp>
      <p:sp>
        <p:nvSpPr>
          <p:cNvPr id="3" name="Rectangle 2"/>
          <p:cNvSpPr/>
          <p:nvPr/>
        </p:nvSpPr>
        <p:spPr bwMode="auto">
          <a:xfrm>
            <a:off x="476250" y="1975244"/>
            <a:ext cx="8591550" cy="1634731"/>
          </a:xfrm>
          <a:prstGeom prst="rect">
            <a:avLst/>
          </a:prstGeom>
          <a:noFill/>
          <a:ln w="3810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Tree>
    <p:extLst>
      <p:ext uri="{BB962C8B-B14F-4D97-AF65-F5344CB8AC3E}">
        <p14:creationId xmlns:p14="http://schemas.microsoft.com/office/powerpoint/2010/main" val="2506335223"/>
      </p:ext>
    </p:extLst>
  </p:cSld>
  <p:clrMapOvr>
    <a:masterClrMapping/>
  </p:clrMapOvr>
  <p:timing>
    <p:tnLst>
      <p:par>
        <p:cTn id="1" dur="indefinite" restart="never" nodeType="tmRoot"/>
      </p:par>
    </p:tn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613" y="331788"/>
            <a:ext cx="8320252" cy="563562"/>
          </a:xfrm>
        </p:spPr>
        <p:txBody>
          <a:bodyPr/>
          <a:lstStyle/>
          <a:p>
            <a:r>
              <a:rPr lang="en-US" dirty="0" smtClean="0"/>
              <a:t>Advance Billing</a:t>
            </a:r>
            <a:endParaRPr lang="en-US" dirty="0"/>
          </a:p>
        </p:txBody>
      </p:sp>
      <p:sp>
        <p:nvSpPr>
          <p:cNvPr id="3" name="Content Placeholder 2"/>
          <p:cNvSpPr>
            <a:spLocks noGrp="1"/>
          </p:cNvSpPr>
          <p:nvPr>
            <p:ph idx="1"/>
          </p:nvPr>
        </p:nvSpPr>
        <p:spPr>
          <a:xfrm>
            <a:off x="455612" y="1115705"/>
            <a:ext cx="8688387" cy="5201967"/>
          </a:xfrm>
        </p:spPr>
        <p:txBody>
          <a:bodyPr/>
          <a:lstStyle/>
          <a:p>
            <a:pPr marL="228600" lvl="1" indent="-228600">
              <a:spcBef>
                <a:spcPts val="300"/>
              </a:spcBef>
              <a:spcAft>
                <a:spcPts val="300"/>
              </a:spcAft>
              <a:buFont typeface="+mj-lt"/>
              <a:buAutoNum type="arabicPeriod"/>
            </a:pPr>
            <a:r>
              <a:rPr lang="en-US" sz="1600" dirty="0"/>
              <a:t>RBA/NBA feeder system </a:t>
            </a:r>
            <a:r>
              <a:rPr lang="en-US" sz="1600" dirty="0" smtClean="0"/>
              <a:t>transmits </a:t>
            </a:r>
            <a:r>
              <a:rPr lang="en-US" sz="1600" b="1" u="sng" dirty="0"/>
              <a:t>advance DBR</a:t>
            </a:r>
            <a:r>
              <a:rPr lang="en-US" sz="1600" dirty="0"/>
              <a:t> to </a:t>
            </a:r>
            <a:r>
              <a:rPr lang="en-US" sz="1600" dirty="0" smtClean="0"/>
              <a:t>Pegasys to trigger creation of advance customer billing</a:t>
            </a:r>
          </a:p>
          <a:p>
            <a:pPr marL="571500" lvl="2" indent="-225425">
              <a:spcBef>
                <a:spcPts val="300"/>
              </a:spcBef>
              <a:spcAft>
                <a:spcPts val="300"/>
              </a:spcAft>
            </a:pPr>
            <a:r>
              <a:rPr lang="en-US" sz="1600" dirty="0" smtClean="0">
                <a:ea typeface="+mn-ea"/>
                <a:cs typeface="+mn-cs"/>
              </a:rPr>
              <a:t>DBR Advance Indicator: </a:t>
            </a:r>
            <a:r>
              <a:rPr lang="en-US" sz="1600" b="1" dirty="0">
                <a:ea typeface="+mn-ea"/>
                <a:cs typeface="+mn-cs"/>
              </a:rPr>
              <a:t>T</a:t>
            </a:r>
            <a:r>
              <a:rPr lang="en-US" sz="1600" b="1" dirty="0" smtClean="0">
                <a:ea typeface="+mn-ea"/>
                <a:cs typeface="+mn-cs"/>
              </a:rPr>
              <a:t> (True/Advance)</a:t>
            </a:r>
          </a:p>
          <a:p>
            <a:pPr marL="228600" lvl="1" indent="-228600">
              <a:spcBef>
                <a:spcPts val="300"/>
              </a:spcBef>
              <a:spcAft>
                <a:spcPts val="300"/>
              </a:spcAft>
              <a:buFont typeface="+mj-lt"/>
              <a:buAutoNum type="arabicPeriod"/>
            </a:pPr>
            <a:r>
              <a:rPr lang="en-US" sz="1600" dirty="0" smtClean="0">
                <a:ea typeface="+mn-ea"/>
                <a:cs typeface="+mn-cs"/>
              </a:rPr>
              <a:t>Advance DBR is imported/crosswalked/summarized to </a:t>
            </a:r>
            <a:r>
              <a:rPr lang="en-US" sz="1600" b="1" u="sng" dirty="0" smtClean="0">
                <a:ea typeface="+mn-ea"/>
                <a:cs typeface="+mn-cs"/>
              </a:rPr>
              <a:t>create advance Billing Document</a:t>
            </a:r>
          </a:p>
          <a:p>
            <a:pPr marL="571500" lvl="2" indent="-225425">
              <a:spcBef>
                <a:spcPts val="300"/>
              </a:spcBef>
              <a:spcAft>
                <a:spcPts val="300"/>
              </a:spcAft>
            </a:pPr>
            <a:r>
              <a:rPr lang="en-US" sz="1600" u="sng" dirty="0" smtClean="0">
                <a:ea typeface="+mn-ea"/>
                <a:cs typeface="+mn-cs"/>
              </a:rPr>
              <a:t>Advance Billing Document Header</a:t>
            </a:r>
            <a:r>
              <a:rPr lang="en-US" sz="1600" dirty="0" smtClean="0">
                <a:ea typeface="+mn-ea"/>
                <a:cs typeface="+mn-cs"/>
              </a:rPr>
              <a:t>:</a:t>
            </a:r>
          </a:p>
          <a:p>
            <a:pPr marL="917575" lvl="3" indent="-225425">
              <a:spcBef>
                <a:spcPts val="300"/>
              </a:spcBef>
              <a:spcAft>
                <a:spcPts val="300"/>
              </a:spcAft>
            </a:pPr>
            <a:r>
              <a:rPr lang="en-US" sz="1600" dirty="0" smtClean="0">
                <a:ea typeface="+mn-ea"/>
                <a:cs typeface="+mn-cs"/>
              </a:rPr>
              <a:t>Document Type: </a:t>
            </a:r>
            <a:r>
              <a:rPr lang="en-US" sz="1600" b="1" dirty="0" smtClean="0">
                <a:ea typeface="+mn-ea"/>
                <a:cs typeface="+mn-cs"/>
              </a:rPr>
              <a:t>BAN</a:t>
            </a:r>
          </a:p>
          <a:p>
            <a:pPr marL="923925" lvl="3">
              <a:spcBef>
                <a:spcPts val="300"/>
              </a:spcBef>
              <a:spcAft>
                <a:spcPts val="300"/>
              </a:spcAft>
            </a:pPr>
            <a:r>
              <a:rPr lang="en-US" sz="1600" dirty="0"/>
              <a:t>Waive Admin Charges: </a:t>
            </a:r>
            <a:r>
              <a:rPr lang="en-US" sz="1600" b="1" dirty="0" smtClean="0"/>
              <a:t>True </a:t>
            </a:r>
            <a:r>
              <a:rPr lang="en-US" sz="1600" b="1" dirty="0"/>
              <a:t>(checked)</a:t>
            </a:r>
          </a:p>
          <a:p>
            <a:pPr marL="923925" lvl="3">
              <a:spcBef>
                <a:spcPts val="300"/>
              </a:spcBef>
              <a:spcAft>
                <a:spcPts val="300"/>
              </a:spcAft>
            </a:pPr>
            <a:r>
              <a:rPr lang="en-US" sz="1600" dirty="0"/>
              <a:t>Waive </a:t>
            </a:r>
            <a:r>
              <a:rPr lang="en-US" sz="1600" dirty="0" smtClean="0"/>
              <a:t>Penalty Charges</a:t>
            </a:r>
            <a:r>
              <a:rPr lang="en-US" sz="1600" dirty="0"/>
              <a:t>: </a:t>
            </a:r>
            <a:r>
              <a:rPr lang="en-US" sz="1600" b="1" dirty="0" smtClean="0"/>
              <a:t>True </a:t>
            </a:r>
            <a:r>
              <a:rPr lang="en-US" sz="1600" b="1" dirty="0"/>
              <a:t>(checked)</a:t>
            </a:r>
          </a:p>
          <a:p>
            <a:pPr marL="923925" lvl="3">
              <a:spcBef>
                <a:spcPts val="300"/>
              </a:spcBef>
              <a:spcAft>
                <a:spcPts val="300"/>
              </a:spcAft>
            </a:pPr>
            <a:r>
              <a:rPr lang="en-US" sz="1600" dirty="0"/>
              <a:t>Waive Interest on Principal: </a:t>
            </a:r>
            <a:r>
              <a:rPr lang="en-US" sz="1600" b="1" dirty="0" smtClean="0"/>
              <a:t>True </a:t>
            </a:r>
            <a:r>
              <a:rPr lang="en-US" sz="1600" b="1" dirty="0"/>
              <a:t>(checked</a:t>
            </a:r>
            <a:r>
              <a:rPr lang="en-US" sz="1600" b="1" dirty="0" smtClean="0"/>
              <a:t>)</a:t>
            </a:r>
          </a:p>
          <a:p>
            <a:pPr marL="577850" lvl="2">
              <a:spcBef>
                <a:spcPts val="300"/>
              </a:spcBef>
              <a:spcAft>
                <a:spcPts val="300"/>
              </a:spcAft>
            </a:pPr>
            <a:r>
              <a:rPr lang="en-US" sz="1600" u="sng" dirty="0" smtClean="0"/>
              <a:t>Advance </a:t>
            </a:r>
            <a:r>
              <a:rPr lang="en-US" sz="1600" u="sng" dirty="0"/>
              <a:t>Billing Document </a:t>
            </a:r>
            <a:r>
              <a:rPr lang="en-US" sz="1600" u="sng" dirty="0" smtClean="0"/>
              <a:t>Accounting Line</a:t>
            </a:r>
            <a:r>
              <a:rPr lang="en-US" sz="1600" dirty="0" smtClean="0"/>
              <a:t>:</a:t>
            </a:r>
          </a:p>
          <a:p>
            <a:pPr lvl="2">
              <a:spcBef>
                <a:spcPts val="300"/>
              </a:spcBef>
              <a:spcAft>
                <a:spcPts val="300"/>
              </a:spcAft>
            </a:pPr>
            <a:r>
              <a:rPr lang="en-US" sz="1600" dirty="0">
                <a:solidFill>
                  <a:srgbClr val="000000"/>
                </a:solidFill>
              </a:rPr>
              <a:t>Line Type: </a:t>
            </a:r>
            <a:r>
              <a:rPr lang="en-US" sz="1600" b="1" dirty="0">
                <a:solidFill>
                  <a:srgbClr val="000000"/>
                </a:solidFill>
              </a:rPr>
              <a:t>Advance</a:t>
            </a:r>
          </a:p>
          <a:p>
            <a:pPr lvl="2">
              <a:spcBef>
                <a:spcPts val="300"/>
              </a:spcBef>
              <a:spcAft>
                <a:spcPts val="300"/>
              </a:spcAft>
            </a:pPr>
            <a:r>
              <a:rPr lang="en-US" sz="1600" dirty="0">
                <a:solidFill>
                  <a:srgbClr val="000000"/>
                </a:solidFill>
              </a:rPr>
              <a:t>Transaction Type: </a:t>
            </a:r>
            <a:r>
              <a:rPr lang="en-US" sz="1600" b="1" dirty="0" smtClean="0">
                <a:solidFill>
                  <a:srgbClr val="000000"/>
                </a:solidFill>
              </a:rPr>
              <a:t>ADV (null post)</a:t>
            </a:r>
          </a:p>
          <a:p>
            <a:pPr lvl="2">
              <a:spcBef>
                <a:spcPts val="300"/>
              </a:spcBef>
              <a:spcAft>
                <a:spcPts val="300"/>
              </a:spcAft>
            </a:pPr>
            <a:r>
              <a:rPr lang="en-US" sz="1600" dirty="0" smtClean="0">
                <a:solidFill>
                  <a:srgbClr val="000000"/>
                </a:solidFill>
              </a:rPr>
              <a:t>Billing Status: </a:t>
            </a:r>
            <a:r>
              <a:rPr lang="en-US" sz="1600" b="1" dirty="0" smtClean="0">
                <a:solidFill>
                  <a:srgbClr val="000000"/>
                </a:solidFill>
              </a:rPr>
              <a:t>Unbilled</a:t>
            </a:r>
            <a:endParaRPr lang="en-US" sz="1600" b="1" dirty="0">
              <a:solidFill>
                <a:srgbClr val="000000"/>
              </a:solidFill>
            </a:endParaRPr>
          </a:p>
          <a:p>
            <a:pPr lvl="2">
              <a:spcBef>
                <a:spcPts val="300"/>
              </a:spcBef>
              <a:spcAft>
                <a:spcPts val="300"/>
              </a:spcAft>
            </a:pPr>
            <a:r>
              <a:rPr lang="en-US" sz="1600" dirty="0">
                <a:solidFill>
                  <a:srgbClr val="000000"/>
                </a:solidFill>
              </a:rPr>
              <a:t>Receivable Type: </a:t>
            </a:r>
            <a:r>
              <a:rPr lang="en-US" sz="1600" b="1" dirty="0">
                <a:solidFill>
                  <a:srgbClr val="000000"/>
                </a:solidFill>
              </a:rPr>
              <a:t>AASITSADV</a:t>
            </a:r>
          </a:p>
          <a:p>
            <a:pPr lvl="2">
              <a:spcBef>
                <a:spcPts val="300"/>
              </a:spcBef>
              <a:spcAft>
                <a:spcPts val="300"/>
              </a:spcAft>
            </a:pPr>
            <a:r>
              <a:rPr lang="en-US" sz="1600" dirty="0">
                <a:solidFill>
                  <a:srgbClr val="000000"/>
                </a:solidFill>
              </a:rPr>
              <a:t>Dunning Print flag: </a:t>
            </a:r>
            <a:r>
              <a:rPr lang="en-US" sz="1600" b="1" dirty="0" smtClean="0">
                <a:solidFill>
                  <a:srgbClr val="000000"/>
                </a:solidFill>
              </a:rPr>
              <a:t>False </a:t>
            </a:r>
            <a:r>
              <a:rPr lang="en-US" sz="1600" b="1" dirty="0">
                <a:solidFill>
                  <a:srgbClr val="000000"/>
                </a:solidFill>
              </a:rPr>
              <a:t>(unchecked)</a:t>
            </a:r>
          </a:p>
          <a:p>
            <a:pPr lvl="2">
              <a:spcBef>
                <a:spcPts val="300"/>
              </a:spcBef>
              <a:spcAft>
                <a:spcPts val="300"/>
              </a:spcAft>
            </a:pPr>
            <a:r>
              <a:rPr lang="en-US" sz="1600" dirty="0">
                <a:solidFill>
                  <a:srgbClr val="000000"/>
                </a:solidFill>
              </a:rPr>
              <a:t>Revenue Source Code: </a:t>
            </a:r>
            <a:r>
              <a:rPr lang="en-US" sz="1600" b="1" dirty="0" smtClean="0">
                <a:solidFill>
                  <a:srgbClr val="000000"/>
                </a:solidFill>
              </a:rPr>
              <a:t>Null (not applicable)</a:t>
            </a:r>
            <a:endParaRPr lang="en-US" sz="1600" b="1" dirty="0">
              <a:solidFill>
                <a:srgbClr val="000000"/>
              </a:solidFill>
            </a:endParaRPr>
          </a:p>
          <a:p>
            <a:pPr lvl="2">
              <a:spcBef>
                <a:spcPts val="300"/>
              </a:spcBef>
              <a:spcAft>
                <a:spcPts val="300"/>
              </a:spcAft>
            </a:pPr>
            <a:r>
              <a:rPr lang="en-US" sz="1600" dirty="0">
                <a:solidFill>
                  <a:srgbClr val="000000"/>
                </a:solidFill>
              </a:rPr>
              <a:t>Agreement Number and Agreement Line </a:t>
            </a:r>
            <a:r>
              <a:rPr lang="en-US" sz="1600" dirty="0" smtClean="0">
                <a:solidFill>
                  <a:srgbClr val="000000"/>
                </a:solidFill>
              </a:rPr>
              <a:t>Number reference</a:t>
            </a:r>
            <a:endParaRPr lang="en-US" sz="1600" dirty="0">
              <a:solidFill>
                <a:srgbClr val="000000"/>
              </a:solidFill>
            </a:endParaRPr>
          </a:p>
        </p:txBody>
      </p:sp>
      <p:sp>
        <p:nvSpPr>
          <p:cNvPr id="4" name="Footer Placeholder 3"/>
          <p:cNvSpPr>
            <a:spLocks noGrp="1"/>
          </p:cNvSpPr>
          <p:nvPr>
            <p:ph type="ftr" sz="quarter" idx="4294967295"/>
          </p:nvPr>
        </p:nvSpPr>
        <p:spPr>
          <a:xfrm>
            <a:off x="375139" y="6553200"/>
            <a:ext cx="7010400" cy="304800"/>
          </a:xfrm>
          <a:prstGeom prst="rect">
            <a:avLst/>
          </a:prstGeom>
        </p:spPr>
        <p:txBody>
          <a:bodyPr/>
          <a:lstStyle/>
          <a:p>
            <a:r>
              <a:rPr lang="en-US" dirty="0" smtClean="0">
                <a:solidFill>
                  <a:srgbClr val="000000"/>
                </a:solidFill>
              </a:rPr>
              <a:t>CGI Federal Proprietary and Confidential</a:t>
            </a:r>
            <a:endParaRPr lang="en-US" dirty="0">
              <a:solidFill>
                <a:srgbClr val="000000"/>
              </a:solidFill>
            </a:endParaRPr>
          </a:p>
        </p:txBody>
      </p:sp>
      <p:sp>
        <p:nvSpPr>
          <p:cNvPr id="5" name="Slide Number Placeholder 4"/>
          <p:cNvSpPr>
            <a:spLocks noGrp="1"/>
          </p:cNvSpPr>
          <p:nvPr>
            <p:ph type="sldNum" sz="quarter" idx="11"/>
          </p:nvPr>
        </p:nvSpPr>
        <p:spPr>
          <a:xfrm>
            <a:off x="1" y="6553200"/>
            <a:ext cx="597876" cy="293688"/>
          </a:xfrm>
        </p:spPr>
        <p:txBody>
          <a:bodyPr/>
          <a:lstStyle/>
          <a:p>
            <a:fld id="{5842F1FC-5FDD-41D6-BAD6-160FC7BE3BC4}" type="slidenum">
              <a:rPr lang="en-US" smtClean="0">
                <a:solidFill>
                  <a:srgbClr val="000000"/>
                </a:solidFill>
              </a:rPr>
              <a:pPr/>
              <a:t>248</a:t>
            </a:fld>
            <a:endParaRPr lang="en-US" dirty="0">
              <a:solidFill>
                <a:srgbClr val="000000"/>
              </a:solidFill>
            </a:endParaRPr>
          </a:p>
        </p:txBody>
      </p:sp>
    </p:spTree>
    <p:extLst>
      <p:ext uri="{BB962C8B-B14F-4D97-AF65-F5344CB8AC3E}">
        <p14:creationId xmlns:p14="http://schemas.microsoft.com/office/powerpoint/2010/main" val="610928284"/>
      </p:ext>
    </p:extLst>
  </p:cSld>
  <p:clrMapOvr>
    <a:masterClrMapping/>
  </p:clrMapOvr>
  <p:timing>
    <p:tnLst>
      <p:par>
        <p:cTn id="1" dur="indefinite" restart="never" nodeType="tmRoot"/>
      </p:par>
    </p:tn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Advance Billing – DBR Advance Indicator</a:t>
            </a:r>
            <a:endParaRPr lang="en-US" dirty="0"/>
          </a:p>
        </p:txBody>
      </p:sp>
      <p:sp>
        <p:nvSpPr>
          <p:cNvPr id="4" name="Footer Placeholder 3"/>
          <p:cNvSpPr>
            <a:spLocks noGrp="1"/>
          </p:cNvSpPr>
          <p:nvPr>
            <p:ph type="ftr" sz="quarter" idx="10"/>
          </p:nvPr>
        </p:nvSpPr>
        <p:spPr/>
        <p:txBody>
          <a:bodyPr/>
          <a:lstStyle/>
          <a:p>
            <a:pPr>
              <a:defRPr/>
            </a:pPr>
            <a:r>
              <a:rPr lang="en-US" dirty="0" smtClean="0"/>
              <a:t>CGI Federal Proprietary and Confidential</a:t>
            </a:r>
            <a:endParaRPr lang="en-US" dirty="0"/>
          </a:p>
        </p:txBody>
      </p:sp>
      <p:sp>
        <p:nvSpPr>
          <p:cNvPr id="5" name="Slide Number Placeholder 4"/>
          <p:cNvSpPr>
            <a:spLocks noGrp="1"/>
          </p:cNvSpPr>
          <p:nvPr>
            <p:ph type="sldNum" sz="quarter" idx="11"/>
          </p:nvPr>
        </p:nvSpPr>
        <p:spPr/>
        <p:txBody>
          <a:bodyPr/>
          <a:lstStyle/>
          <a:p>
            <a:pPr>
              <a:defRPr/>
            </a:pPr>
            <a:fld id="{5842F1FC-5FDD-41D6-BAD6-160FC7BE3BC4}" type="slidenum">
              <a:rPr lang="en-US" smtClean="0"/>
              <a:pPr>
                <a:defRPr/>
              </a:pPr>
              <a:t>249</a:t>
            </a:fld>
            <a:endParaRPr lang="en-US" dirty="0"/>
          </a:p>
        </p:txBody>
      </p:sp>
      <p:sp>
        <p:nvSpPr>
          <p:cNvPr id="6" name="Content Placeholder 2"/>
          <p:cNvSpPr txBox="1">
            <a:spLocks/>
          </p:cNvSpPr>
          <p:nvPr/>
        </p:nvSpPr>
        <p:spPr bwMode="auto">
          <a:xfrm>
            <a:off x="455613" y="1166019"/>
            <a:ext cx="8229600" cy="167218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a:lstStyle>
          <a:p>
            <a:pPr marL="231775" lvl="1"/>
            <a:r>
              <a:rPr lang="en-US" sz="2200" kern="0" dirty="0" smtClean="0"/>
              <a:t>Advance Indicator: T</a:t>
            </a:r>
          </a:p>
          <a:p>
            <a:pPr marL="0" indent="0">
              <a:buNone/>
            </a:pPr>
            <a:endParaRPr lang="en-US" sz="2000" kern="0" dirty="0" smtClean="0"/>
          </a:p>
          <a:p>
            <a:pPr marL="0" indent="0">
              <a:buFont typeface="Wingdings" pitchFamily="2" charset="2"/>
              <a:buNone/>
            </a:pPr>
            <a:endParaRPr lang="en-US" sz="2000" kern="0" dirty="0"/>
          </a:p>
        </p:txBody>
      </p:sp>
      <p:pic>
        <p:nvPicPr>
          <p:cNvPr id="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7027" y="1776413"/>
            <a:ext cx="5791448" cy="1566862"/>
          </a:xfrm>
          <a:prstGeom prst="rect">
            <a:avLst/>
          </a:prstGeom>
          <a:ln/>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281010665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Detail Billing Records</a:t>
            </a:r>
            <a:endParaRPr lang="en-US" dirty="0"/>
          </a:p>
        </p:txBody>
      </p:sp>
      <p:sp>
        <p:nvSpPr>
          <p:cNvPr id="3" name="Content Placeholder 2"/>
          <p:cNvSpPr>
            <a:spLocks noGrp="1"/>
          </p:cNvSpPr>
          <p:nvPr>
            <p:ph idx="1"/>
          </p:nvPr>
        </p:nvSpPr>
        <p:spPr>
          <a:xfrm>
            <a:off x="584200" y="1148316"/>
            <a:ext cx="8229600" cy="4684952"/>
          </a:xfrm>
        </p:spPr>
        <p:txBody>
          <a:bodyPr/>
          <a:lstStyle/>
          <a:p>
            <a:pPr marL="231775" lvl="1" indent="-231775">
              <a:spcBef>
                <a:spcPts val="400"/>
              </a:spcBef>
              <a:spcAft>
                <a:spcPts val="400"/>
              </a:spcAft>
              <a:defRPr/>
            </a:pPr>
            <a:r>
              <a:rPr lang="en-US" sz="1800" dirty="0"/>
              <a:t>Detail Billing Records (DBRs) provide both </a:t>
            </a:r>
            <a:r>
              <a:rPr lang="en-US" sz="1800" b="1" u="sng" dirty="0"/>
              <a:t>financial data</a:t>
            </a:r>
            <a:r>
              <a:rPr lang="en-US" sz="1800" dirty="0"/>
              <a:t> and </a:t>
            </a:r>
            <a:r>
              <a:rPr lang="en-US" sz="1800" b="1" u="sng" dirty="0"/>
              <a:t>non-financial billing detail </a:t>
            </a:r>
            <a:r>
              <a:rPr lang="en-US" sz="1800" dirty="0"/>
              <a:t>used to:</a:t>
            </a:r>
          </a:p>
          <a:p>
            <a:pPr marL="688975" lvl="2" indent="-342900">
              <a:spcBef>
                <a:spcPts val="400"/>
              </a:spcBef>
              <a:spcAft>
                <a:spcPts val="400"/>
              </a:spcAft>
              <a:buFont typeface="+mj-lt"/>
              <a:buAutoNum type="arabicPeriod"/>
              <a:defRPr/>
            </a:pPr>
            <a:r>
              <a:rPr lang="en-US" sz="1600" u="sng" dirty="0"/>
              <a:t>Generate Pegasys billing transactions</a:t>
            </a:r>
            <a:r>
              <a:rPr lang="en-US" sz="1600" dirty="0"/>
              <a:t> (receivable/revenue)</a:t>
            </a:r>
          </a:p>
          <a:p>
            <a:pPr marL="688975" lvl="2" indent="-342900">
              <a:spcBef>
                <a:spcPts val="400"/>
              </a:spcBef>
              <a:spcAft>
                <a:spcPts val="400"/>
              </a:spcAft>
              <a:buFont typeface="+mj-lt"/>
              <a:buAutoNum type="arabicPeriod"/>
              <a:defRPr/>
            </a:pPr>
            <a:r>
              <a:rPr lang="en-US" sz="1600" u="sng" dirty="0"/>
              <a:t>Generate Pegasys advance/advance offset transactions</a:t>
            </a:r>
            <a:endParaRPr lang="en-US" sz="1600" u="sng" dirty="0" smtClean="0"/>
          </a:p>
          <a:p>
            <a:pPr marL="688975" lvl="2" indent="-342900">
              <a:spcBef>
                <a:spcPts val="400"/>
              </a:spcBef>
              <a:spcAft>
                <a:spcPts val="400"/>
              </a:spcAft>
              <a:buFont typeface="+mj-lt"/>
              <a:buAutoNum type="arabicPeriod"/>
              <a:defRPr/>
            </a:pPr>
            <a:r>
              <a:rPr lang="en-US" sz="1600" u="sng" dirty="0" smtClean="0"/>
              <a:t>Record </a:t>
            </a:r>
            <a:r>
              <a:rPr lang="en-US" sz="1600" u="sng" dirty="0"/>
              <a:t>billing detail</a:t>
            </a:r>
            <a:r>
              <a:rPr lang="en-US" sz="1600" dirty="0"/>
              <a:t> documenting the goods or services provided to be </a:t>
            </a:r>
            <a:r>
              <a:rPr lang="en-US" sz="1600" u="sng" dirty="0"/>
              <a:t>included on the customer statement</a:t>
            </a:r>
          </a:p>
          <a:p>
            <a:pPr marL="688975" lvl="2" indent="-342900">
              <a:spcBef>
                <a:spcPts val="400"/>
              </a:spcBef>
              <a:spcAft>
                <a:spcPts val="400"/>
              </a:spcAft>
              <a:buFont typeface="+mj-lt"/>
              <a:buAutoNum type="arabicPeriod"/>
              <a:defRPr/>
            </a:pPr>
            <a:endParaRPr lang="en-US" sz="800" dirty="0"/>
          </a:p>
          <a:p>
            <a:pPr>
              <a:spcBef>
                <a:spcPts val="400"/>
              </a:spcBef>
              <a:spcAft>
                <a:spcPts val="400"/>
              </a:spcAft>
              <a:defRPr/>
            </a:pPr>
            <a:r>
              <a:rPr lang="en-US" sz="1800" dirty="0"/>
              <a:t>Pegasys Detail Billing Record Table</a:t>
            </a:r>
            <a:endParaRPr lang="en-US" sz="1000" dirty="0"/>
          </a:p>
          <a:p>
            <a:pPr lvl="1">
              <a:spcBef>
                <a:spcPts val="400"/>
              </a:spcBef>
              <a:spcAft>
                <a:spcPts val="400"/>
              </a:spcAft>
              <a:defRPr/>
            </a:pPr>
            <a:r>
              <a:rPr lang="en-US" sz="1600" dirty="0"/>
              <a:t>Detail Billing Records are stored on the </a:t>
            </a:r>
            <a:r>
              <a:rPr lang="en-US" sz="1600" u="sng" dirty="0"/>
              <a:t>Detail Billing Record Table within Pegasys</a:t>
            </a:r>
            <a:endParaRPr lang="en-US" sz="1000" u="sng" dirty="0"/>
          </a:p>
          <a:p>
            <a:pPr lvl="1">
              <a:spcBef>
                <a:spcPts val="400"/>
              </a:spcBef>
              <a:spcAft>
                <a:spcPts val="400"/>
              </a:spcAft>
              <a:defRPr/>
            </a:pPr>
            <a:r>
              <a:rPr lang="en-US" sz="1600" dirty="0"/>
              <a:t>The table contains a total of 200 agency defined fields to store GSA specific data</a:t>
            </a:r>
          </a:p>
          <a:p>
            <a:pPr marL="346075" lvl="1" indent="0">
              <a:spcBef>
                <a:spcPts val="400"/>
              </a:spcBef>
              <a:spcAft>
                <a:spcPts val="400"/>
              </a:spcAft>
              <a:buNone/>
              <a:defRPr/>
            </a:pPr>
            <a:endParaRPr lang="en-US" sz="800" dirty="0"/>
          </a:p>
          <a:p>
            <a:pPr>
              <a:spcBef>
                <a:spcPts val="400"/>
              </a:spcBef>
              <a:spcAft>
                <a:spcPts val="400"/>
              </a:spcAft>
            </a:pPr>
            <a:r>
              <a:rPr lang="en-US" sz="1800" dirty="0"/>
              <a:t>Detail Billing Record processes include:</a:t>
            </a:r>
            <a:endParaRPr lang="en-US" sz="1800" b="1" dirty="0"/>
          </a:p>
          <a:p>
            <a:pPr lvl="1">
              <a:spcBef>
                <a:spcPts val="400"/>
              </a:spcBef>
              <a:spcAft>
                <a:spcPts val="400"/>
              </a:spcAft>
            </a:pPr>
            <a:r>
              <a:rPr lang="en-US" sz="1600" b="1" u="sng" dirty="0"/>
              <a:t>Loading</a:t>
            </a:r>
            <a:r>
              <a:rPr lang="en-US" sz="1600" dirty="0"/>
              <a:t> Detail Billing Records </a:t>
            </a:r>
          </a:p>
          <a:p>
            <a:pPr lvl="1">
              <a:spcBef>
                <a:spcPts val="400"/>
              </a:spcBef>
              <a:spcAft>
                <a:spcPts val="400"/>
              </a:spcAft>
            </a:pPr>
            <a:r>
              <a:rPr lang="en-US" sz="1600" b="1" u="sng" dirty="0"/>
              <a:t>Manually Adding and Editing </a:t>
            </a:r>
            <a:r>
              <a:rPr lang="en-US" sz="1600" dirty="0"/>
              <a:t>Detail Billing Records </a:t>
            </a:r>
          </a:p>
          <a:p>
            <a:pPr lvl="1">
              <a:spcBef>
                <a:spcPts val="400"/>
              </a:spcBef>
              <a:spcAft>
                <a:spcPts val="400"/>
              </a:spcAft>
            </a:pPr>
            <a:r>
              <a:rPr lang="en-US" sz="1600" b="1" u="sng" dirty="0"/>
              <a:t>Crosswalking</a:t>
            </a:r>
            <a:r>
              <a:rPr lang="en-US" sz="1600" dirty="0"/>
              <a:t> Detail Billing Records </a:t>
            </a:r>
          </a:p>
          <a:p>
            <a:pPr lvl="1">
              <a:spcBef>
                <a:spcPts val="400"/>
              </a:spcBef>
              <a:spcAft>
                <a:spcPts val="400"/>
              </a:spcAft>
            </a:pPr>
            <a:r>
              <a:rPr lang="en-US" sz="1600" b="1" u="sng" dirty="0" smtClean="0"/>
              <a:t>Summarizing</a:t>
            </a:r>
            <a:r>
              <a:rPr lang="en-US" sz="1600" dirty="0" smtClean="0"/>
              <a:t> </a:t>
            </a:r>
            <a:r>
              <a:rPr lang="en-US" sz="1600" dirty="0"/>
              <a:t>Detail Billing Records </a:t>
            </a:r>
          </a:p>
          <a:p>
            <a:endParaRPr lang="en-US" dirty="0"/>
          </a:p>
        </p:txBody>
      </p:sp>
      <p:sp>
        <p:nvSpPr>
          <p:cNvPr id="4" name="Footer Placeholder 3"/>
          <p:cNvSpPr>
            <a:spLocks noGrp="1"/>
          </p:cNvSpPr>
          <p:nvPr>
            <p:ph type="ftr" sz="quarter" idx="10"/>
          </p:nvPr>
        </p:nvSpPr>
        <p:spPr/>
        <p:txBody>
          <a:bodyPr/>
          <a:lstStyle/>
          <a:p>
            <a:pPr>
              <a:defRPr/>
            </a:pPr>
            <a:r>
              <a:rPr lang="en-US" dirty="0" smtClean="0">
                <a:solidFill>
                  <a:srgbClr val="000000"/>
                </a:solidFill>
              </a:rPr>
              <a:t>CGI Federal Proprietary and Confidential</a:t>
            </a:r>
            <a:endParaRPr lang="en-US" dirty="0">
              <a:solidFill>
                <a:srgbClr val="000000"/>
              </a:solidFill>
            </a:endParaRPr>
          </a:p>
        </p:txBody>
      </p:sp>
      <p:sp>
        <p:nvSpPr>
          <p:cNvPr id="5" name="Slide Number Placeholder 4"/>
          <p:cNvSpPr>
            <a:spLocks noGrp="1"/>
          </p:cNvSpPr>
          <p:nvPr>
            <p:ph type="sldNum" sz="quarter" idx="11"/>
          </p:nvPr>
        </p:nvSpPr>
        <p:spPr/>
        <p:txBody>
          <a:bodyPr/>
          <a:lstStyle/>
          <a:p>
            <a:pPr>
              <a:defRPr/>
            </a:pPr>
            <a:fld id="{215F2CEC-58A8-492B-AD0D-C2BF1A7F0D89}" type="slidenum">
              <a:rPr lang="en-US" smtClean="0">
                <a:solidFill>
                  <a:srgbClr val="000000"/>
                </a:solidFill>
              </a:rPr>
              <a:pPr>
                <a:defRPr/>
              </a:pPr>
              <a:t>25</a:t>
            </a:fld>
            <a:endParaRPr lang="en-US" dirty="0">
              <a:solidFill>
                <a:srgbClr val="000000"/>
              </a:solidFill>
            </a:endParaRPr>
          </a:p>
        </p:txBody>
      </p:sp>
    </p:spTree>
    <p:extLst>
      <p:ext uri="{BB962C8B-B14F-4D97-AF65-F5344CB8AC3E}">
        <p14:creationId xmlns:p14="http://schemas.microsoft.com/office/powerpoint/2010/main" val="1187952487"/>
      </p:ext>
    </p:extLst>
  </p:cSld>
  <p:clrMapOvr>
    <a:masterClrMapping/>
  </p:clrMapOvr>
  <p:timing>
    <p:tnLst>
      <p:par>
        <p:cTn id="1" dur="indefinite" restart="never" nodeType="tmRoot"/>
      </p:par>
    </p:tn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613" y="331788"/>
            <a:ext cx="8320252" cy="563562"/>
          </a:xfrm>
        </p:spPr>
        <p:txBody>
          <a:bodyPr/>
          <a:lstStyle/>
          <a:p>
            <a:r>
              <a:rPr lang="en-US" dirty="0" smtClean="0"/>
              <a:t>Advance Billing – Billing Document Header</a:t>
            </a:r>
            <a:endParaRPr lang="en-US" dirty="0"/>
          </a:p>
        </p:txBody>
      </p:sp>
      <p:sp>
        <p:nvSpPr>
          <p:cNvPr id="3" name="Content Placeholder 2"/>
          <p:cNvSpPr>
            <a:spLocks noGrp="1"/>
          </p:cNvSpPr>
          <p:nvPr>
            <p:ph idx="1"/>
          </p:nvPr>
        </p:nvSpPr>
        <p:spPr>
          <a:xfrm>
            <a:off x="455613" y="1166019"/>
            <a:ext cx="8229600" cy="1672184"/>
          </a:xfrm>
        </p:spPr>
        <p:txBody>
          <a:bodyPr/>
          <a:lstStyle/>
          <a:p>
            <a:pPr marL="231775" lvl="1">
              <a:spcBef>
                <a:spcPts val="600"/>
              </a:spcBef>
              <a:spcAft>
                <a:spcPts val="600"/>
              </a:spcAft>
            </a:pPr>
            <a:r>
              <a:rPr lang="en-US" sz="2000" dirty="0" smtClean="0"/>
              <a:t>Document </a:t>
            </a:r>
            <a:r>
              <a:rPr lang="en-US" sz="2000" dirty="0"/>
              <a:t>Type: BAN</a:t>
            </a:r>
          </a:p>
          <a:p>
            <a:pPr marL="231775" lvl="1">
              <a:spcBef>
                <a:spcPts val="600"/>
              </a:spcBef>
              <a:spcAft>
                <a:spcPts val="600"/>
              </a:spcAft>
            </a:pPr>
            <a:r>
              <a:rPr lang="en-US" sz="2000" dirty="0"/>
              <a:t>Waive Admin Charges: </a:t>
            </a:r>
            <a:r>
              <a:rPr lang="en-US" sz="2000" dirty="0" smtClean="0"/>
              <a:t>True </a:t>
            </a:r>
            <a:r>
              <a:rPr lang="en-US" sz="2000" dirty="0"/>
              <a:t>(checked)</a:t>
            </a:r>
          </a:p>
          <a:p>
            <a:pPr marL="231775" lvl="1">
              <a:spcBef>
                <a:spcPts val="600"/>
              </a:spcBef>
              <a:spcAft>
                <a:spcPts val="600"/>
              </a:spcAft>
            </a:pPr>
            <a:r>
              <a:rPr lang="en-US" sz="2000" dirty="0"/>
              <a:t>Waive Admin Charges: </a:t>
            </a:r>
            <a:r>
              <a:rPr lang="en-US" sz="2000" dirty="0" smtClean="0"/>
              <a:t>True </a:t>
            </a:r>
            <a:r>
              <a:rPr lang="en-US" sz="2000" dirty="0"/>
              <a:t>(checked)</a:t>
            </a:r>
          </a:p>
          <a:p>
            <a:pPr marL="231775" lvl="1">
              <a:spcBef>
                <a:spcPts val="600"/>
              </a:spcBef>
              <a:spcAft>
                <a:spcPts val="600"/>
              </a:spcAft>
            </a:pPr>
            <a:r>
              <a:rPr lang="en-US" sz="2000" dirty="0"/>
              <a:t>Waive Interest on Principal: </a:t>
            </a:r>
            <a:r>
              <a:rPr lang="en-US" sz="2000" dirty="0" smtClean="0"/>
              <a:t>True </a:t>
            </a:r>
            <a:r>
              <a:rPr lang="en-US" sz="2000" dirty="0"/>
              <a:t>(checked)</a:t>
            </a:r>
          </a:p>
          <a:p>
            <a:endParaRPr lang="en-US" sz="2000" dirty="0"/>
          </a:p>
          <a:p>
            <a:pPr marL="0" indent="0">
              <a:buNone/>
            </a:pPr>
            <a:endParaRPr lang="en-US" sz="2000" dirty="0"/>
          </a:p>
        </p:txBody>
      </p:sp>
      <p:sp>
        <p:nvSpPr>
          <p:cNvPr id="4" name="Footer Placeholder 3"/>
          <p:cNvSpPr>
            <a:spLocks noGrp="1"/>
          </p:cNvSpPr>
          <p:nvPr>
            <p:ph type="ftr" sz="quarter" idx="4294967295"/>
          </p:nvPr>
        </p:nvSpPr>
        <p:spPr>
          <a:xfrm>
            <a:off x="375139" y="6553200"/>
            <a:ext cx="7010400" cy="304800"/>
          </a:xfrm>
          <a:prstGeom prst="rect">
            <a:avLst/>
          </a:prstGeom>
        </p:spPr>
        <p:txBody>
          <a:bodyPr/>
          <a:lstStyle/>
          <a:p>
            <a:r>
              <a:rPr lang="en-US" dirty="0" smtClean="0">
                <a:solidFill>
                  <a:srgbClr val="000000"/>
                </a:solidFill>
              </a:rPr>
              <a:t>CGI Federal Proprietary and Confidential</a:t>
            </a:r>
            <a:endParaRPr lang="en-US" dirty="0">
              <a:solidFill>
                <a:srgbClr val="000000"/>
              </a:solidFill>
            </a:endParaRPr>
          </a:p>
        </p:txBody>
      </p:sp>
      <p:sp>
        <p:nvSpPr>
          <p:cNvPr id="5" name="Slide Number Placeholder 4"/>
          <p:cNvSpPr>
            <a:spLocks noGrp="1"/>
          </p:cNvSpPr>
          <p:nvPr>
            <p:ph type="sldNum" sz="quarter" idx="11"/>
          </p:nvPr>
        </p:nvSpPr>
        <p:spPr>
          <a:xfrm>
            <a:off x="1" y="6553200"/>
            <a:ext cx="597876" cy="293688"/>
          </a:xfrm>
        </p:spPr>
        <p:txBody>
          <a:bodyPr/>
          <a:lstStyle/>
          <a:p>
            <a:fld id="{5842F1FC-5FDD-41D6-BAD6-160FC7BE3BC4}" type="slidenum">
              <a:rPr lang="en-US" smtClean="0">
                <a:solidFill>
                  <a:srgbClr val="000000"/>
                </a:solidFill>
              </a:rPr>
              <a:pPr/>
              <a:t>250</a:t>
            </a:fld>
            <a:endParaRPr lang="en-US" dirty="0">
              <a:solidFill>
                <a:srgbClr val="000000"/>
              </a:solidFill>
            </a:endParaRPr>
          </a:p>
        </p:txBody>
      </p:sp>
      <p:pic>
        <p:nvPicPr>
          <p:cNvPr id="1030"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4322" y="3705658"/>
            <a:ext cx="4619625" cy="1295400"/>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031"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3999" y="3629458"/>
            <a:ext cx="3648075" cy="1495425"/>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3003543444"/>
      </p:ext>
    </p:extLst>
  </p:cSld>
  <p:clrMapOvr>
    <a:masterClrMapping/>
  </p:clrMapOvr>
  <p:timing>
    <p:tnLst>
      <p:par>
        <p:cTn id="1" dur="indefinite" restart="never" nodeType="tmRoot"/>
      </p:par>
    </p:tn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613" y="331788"/>
            <a:ext cx="8320252" cy="563562"/>
          </a:xfrm>
        </p:spPr>
        <p:txBody>
          <a:bodyPr/>
          <a:lstStyle/>
          <a:p>
            <a:r>
              <a:rPr lang="en-US" dirty="0" smtClean="0"/>
              <a:t>Advance Billing – Header Accounting Line</a:t>
            </a:r>
            <a:endParaRPr lang="en-US" dirty="0"/>
          </a:p>
        </p:txBody>
      </p:sp>
      <p:sp>
        <p:nvSpPr>
          <p:cNvPr id="3" name="Content Placeholder 2"/>
          <p:cNvSpPr>
            <a:spLocks noGrp="1"/>
          </p:cNvSpPr>
          <p:nvPr>
            <p:ph idx="1"/>
          </p:nvPr>
        </p:nvSpPr>
        <p:spPr>
          <a:xfrm>
            <a:off x="455613" y="1166018"/>
            <a:ext cx="8229600" cy="1957191"/>
          </a:xfrm>
        </p:spPr>
        <p:txBody>
          <a:bodyPr/>
          <a:lstStyle/>
          <a:p>
            <a:pPr>
              <a:spcBef>
                <a:spcPts val="600"/>
              </a:spcBef>
              <a:spcAft>
                <a:spcPts val="600"/>
              </a:spcAft>
            </a:pPr>
            <a:r>
              <a:rPr lang="en-US" sz="2000" dirty="0" smtClean="0"/>
              <a:t>Line Type: Advance</a:t>
            </a:r>
          </a:p>
          <a:p>
            <a:pPr>
              <a:spcBef>
                <a:spcPts val="600"/>
              </a:spcBef>
              <a:spcAft>
                <a:spcPts val="600"/>
              </a:spcAft>
            </a:pPr>
            <a:r>
              <a:rPr lang="en-US" sz="2000" dirty="0" smtClean="0"/>
              <a:t>Billing Status: Unbilled</a:t>
            </a:r>
          </a:p>
          <a:p>
            <a:pPr>
              <a:spcBef>
                <a:spcPts val="600"/>
              </a:spcBef>
              <a:spcAft>
                <a:spcPts val="600"/>
              </a:spcAft>
            </a:pPr>
            <a:r>
              <a:rPr lang="en-US" sz="2000" dirty="0" smtClean="0"/>
              <a:t>Transaction </a:t>
            </a:r>
            <a:r>
              <a:rPr lang="en-US" sz="2000" dirty="0"/>
              <a:t>Type: ADV</a:t>
            </a:r>
          </a:p>
          <a:p>
            <a:pPr>
              <a:spcBef>
                <a:spcPts val="600"/>
              </a:spcBef>
              <a:spcAft>
                <a:spcPts val="600"/>
              </a:spcAft>
            </a:pPr>
            <a:r>
              <a:rPr lang="en-US" sz="2000" dirty="0"/>
              <a:t>Receivable Type: AASITSADV</a:t>
            </a:r>
          </a:p>
          <a:p>
            <a:pPr>
              <a:spcBef>
                <a:spcPts val="600"/>
              </a:spcBef>
              <a:spcAft>
                <a:spcPts val="600"/>
              </a:spcAft>
            </a:pPr>
            <a:r>
              <a:rPr lang="en-US" sz="2000" dirty="0"/>
              <a:t>Dunning Print flag: </a:t>
            </a:r>
            <a:r>
              <a:rPr lang="en-US" sz="2000" dirty="0" smtClean="0"/>
              <a:t>False </a:t>
            </a:r>
            <a:r>
              <a:rPr lang="en-US" sz="2000" dirty="0"/>
              <a:t>(unchecked</a:t>
            </a:r>
            <a:r>
              <a:rPr lang="en-US" sz="2000" dirty="0" smtClean="0"/>
              <a:t>)</a:t>
            </a:r>
            <a:endParaRPr lang="en-US" sz="2000" dirty="0"/>
          </a:p>
        </p:txBody>
      </p:sp>
      <p:sp>
        <p:nvSpPr>
          <p:cNvPr id="4" name="Footer Placeholder 3"/>
          <p:cNvSpPr>
            <a:spLocks noGrp="1"/>
          </p:cNvSpPr>
          <p:nvPr>
            <p:ph type="ftr" sz="quarter" idx="4294967295"/>
          </p:nvPr>
        </p:nvSpPr>
        <p:spPr>
          <a:xfrm>
            <a:off x="375139" y="6553200"/>
            <a:ext cx="7010400" cy="304800"/>
          </a:xfrm>
          <a:prstGeom prst="rect">
            <a:avLst/>
          </a:prstGeom>
        </p:spPr>
        <p:txBody>
          <a:bodyPr/>
          <a:lstStyle/>
          <a:p>
            <a:r>
              <a:rPr lang="en-US" dirty="0" smtClean="0">
                <a:solidFill>
                  <a:srgbClr val="000000"/>
                </a:solidFill>
              </a:rPr>
              <a:t>CGI Federal Proprietary and Confidential</a:t>
            </a:r>
            <a:endParaRPr lang="en-US" dirty="0">
              <a:solidFill>
                <a:srgbClr val="000000"/>
              </a:solidFill>
            </a:endParaRPr>
          </a:p>
        </p:txBody>
      </p:sp>
      <p:sp>
        <p:nvSpPr>
          <p:cNvPr id="5" name="Slide Number Placeholder 4"/>
          <p:cNvSpPr>
            <a:spLocks noGrp="1"/>
          </p:cNvSpPr>
          <p:nvPr>
            <p:ph type="sldNum" sz="quarter" idx="11"/>
          </p:nvPr>
        </p:nvSpPr>
        <p:spPr>
          <a:xfrm>
            <a:off x="1" y="6553200"/>
            <a:ext cx="597876" cy="293688"/>
          </a:xfrm>
        </p:spPr>
        <p:txBody>
          <a:bodyPr/>
          <a:lstStyle/>
          <a:p>
            <a:fld id="{5842F1FC-5FDD-41D6-BAD6-160FC7BE3BC4}" type="slidenum">
              <a:rPr lang="en-US" smtClean="0">
                <a:solidFill>
                  <a:srgbClr val="000000"/>
                </a:solidFill>
              </a:rPr>
              <a:pPr/>
              <a:t>251</a:t>
            </a:fld>
            <a:endParaRPr lang="en-US" dirty="0">
              <a:solidFill>
                <a:srgbClr val="000000"/>
              </a:solidFill>
            </a:endParaRPr>
          </a:p>
        </p:txBody>
      </p:sp>
      <p:pic>
        <p:nvPicPr>
          <p:cNvPr id="307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9737" y="3633541"/>
            <a:ext cx="6677025" cy="2257425"/>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6" name="Rectangle 5"/>
          <p:cNvSpPr/>
          <p:nvPr/>
        </p:nvSpPr>
        <p:spPr bwMode="auto">
          <a:xfrm>
            <a:off x="1304740" y="4322617"/>
            <a:ext cx="2519115" cy="166255"/>
          </a:xfrm>
          <a:prstGeom prst="rect">
            <a:avLst/>
          </a:prstGeom>
          <a:noFill/>
          <a:ln w="2540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Tree>
    <p:extLst>
      <p:ext uri="{BB962C8B-B14F-4D97-AF65-F5344CB8AC3E}">
        <p14:creationId xmlns:p14="http://schemas.microsoft.com/office/powerpoint/2010/main" val="1157549558"/>
      </p:ext>
    </p:extLst>
  </p:cSld>
  <p:clrMapOvr>
    <a:masterClrMapping/>
  </p:clrMapOvr>
  <p:timing>
    <p:tnLst>
      <p:par>
        <p:cTn id="1" dur="indefinite" restart="never" nodeType="tmRoot"/>
      </p:par>
    </p:tn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613" y="331788"/>
            <a:ext cx="8320252" cy="563562"/>
          </a:xfrm>
        </p:spPr>
        <p:txBody>
          <a:bodyPr/>
          <a:lstStyle/>
          <a:p>
            <a:r>
              <a:rPr lang="en-US" dirty="0" smtClean="0"/>
              <a:t>Advance Billing – Header Accounting Line</a:t>
            </a:r>
            <a:endParaRPr lang="en-US" dirty="0"/>
          </a:p>
        </p:txBody>
      </p:sp>
      <p:sp>
        <p:nvSpPr>
          <p:cNvPr id="3" name="Content Placeholder 2"/>
          <p:cNvSpPr>
            <a:spLocks noGrp="1"/>
          </p:cNvSpPr>
          <p:nvPr>
            <p:ph idx="1"/>
          </p:nvPr>
        </p:nvSpPr>
        <p:spPr>
          <a:xfrm>
            <a:off x="455613" y="1166018"/>
            <a:ext cx="8229600" cy="1957191"/>
          </a:xfrm>
        </p:spPr>
        <p:txBody>
          <a:bodyPr/>
          <a:lstStyle/>
          <a:p>
            <a:r>
              <a:rPr lang="en-US" sz="2200" dirty="0" smtClean="0"/>
              <a:t>Revenue Source Code: null</a:t>
            </a:r>
          </a:p>
          <a:p>
            <a:r>
              <a:rPr lang="en-US" sz="2200" dirty="0" smtClean="0"/>
              <a:t>Agreement Number and Agreement Line Number</a:t>
            </a:r>
            <a:endParaRPr lang="en-US" sz="2200" dirty="0"/>
          </a:p>
        </p:txBody>
      </p:sp>
      <p:sp>
        <p:nvSpPr>
          <p:cNvPr id="4" name="Footer Placeholder 3"/>
          <p:cNvSpPr>
            <a:spLocks noGrp="1"/>
          </p:cNvSpPr>
          <p:nvPr>
            <p:ph type="ftr" sz="quarter" idx="4294967295"/>
          </p:nvPr>
        </p:nvSpPr>
        <p:spPr>
          <a:xfrm>
            <a:off x="375139" y="6553200"/>
            <a:ext cx="7010400" cy="304800"/>
          </a:xfrm>
          <a:prstGeom prst="rect">
            <a:avLst/>
          </a:prstGeom>
        </p:spPr>
        <p:txBody>
          <a:bodyPr/>
          <a:lstStyle/>
          <a:p>
            <a:r>
              <a:rPr lang="en-US" dirty="0" smtClean="0">
                <a:solidFill>
                  <a:srgbClr val="000000"/>
                </a:solidFill>
              </a:rPr>
              <a:t>CGI Federal Proprietary and Confidential</a:t>
            </a:r>
            <a:endParaRPr lang="en-US" dirty="0">
              <a:solidFill>
                <a:srgbClr val="000000"/>
              </a:solidFill>
            </a:endParaRPr>
          </a:p>
        </p:txBody>
      </p:sp>
      <p:sp>
        <p:nvSpPr>
          <p:cNvPr id="5" name="Slide Number Placeholder 4"/>
          <p:cNvSpPr>
            <a:spLocks noGrp="1"/>
          </p:cNvSpPr>
          <p:nvPr>
            <p:ph type="sldNum" sz="quarter" idx="11"/>
          </p:nvPr>
        </p:nvSpPr>
        <p:spPr>
          <a:xfrm>
            <a:off x="1" y="6553200"/>
            <a:ext cx="597876" cy="293688"/>
          </a:xfrm>
        </p:spPr>
        <p:txBody>
          <a:bodyPr/>
          <a:lstStyle/>
          <a:p>
            <a:fld id="{5842F1FC-5FDD-41D6-BAD6-160FC7BE3BC4}" type="slidenum">
              <a:rPr lang="en-US" smtClean="0">
                <a:solidFill>
                  <a:srgbClr val="000000"/>
                </a:solidFill>
              </a:rPr>
              <a:pPr/>
              <a:t>252</a:t>
            </a:fld>
            <a:endParaRPr lang="en-US" dirty="0">
              <a:solidFill>
                <a:srgbClr val="000000"/>
              </a:solidFill>
            </a:endParaRPr>
          </a:p>
        </p:txBody>
      </p:sp>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1592" y="2413042"/>
            <a:ext cx="8505825" cy="1390650"/>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410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1592" y="4278457"/>
            <a:ext cx="6124575" cy="628650"/>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2904331449"/>
      </p:ext>
    </p:extLst>
  </p:cSld>
  <p:clrMapOvr>
    <a:masterClrMapping/>
  </p:clrMapOvr>
  <p:timing>
    <p:tnLst>
      <p:par>
        <p:cTn id="1" dur="indefinite" restart="never" nodeType="tmRoot"/>
      </p:par>
    </p:tnLst>
  </p:timing>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613" y="331788"/>
            <a:ext cx="8320252" cy="563562"/>
          </a:xfrm>
        </p:spPr>
        <p:txBody>
          <a:bodyPr/>
          <a:lstStyle/>
          <a:p>
            <a:r>
              <a:rPr lang="en-US" dirty="0" smtClean="0"/>
              <a:t>Advance Billing – Correcting Generated Forms</a:t>
            </a:r>
            <a:endParaRPr lang="en-US" dirty="0"/>
          </a:p>
        </p:txBody>
      </p:sp>
      <p:sp>
        <p:nvSpPr>
          <p:cNvPr id="3" name="Content Placeholder 2"/>
          <p:cNvSpPr>
            <a:spLocks noGrp="1"/>
          </p:cNvSpPr>
          <p:nvPr>
            <p:ph idx="1"/>
          </p:nvPr>
        </p:nvSpPr>
        <p:spPr>
          <a:xfrm>
            <a:off x="331787" y="1191905"/>
            <a:ext cx="8688387" cy="5201967"/>
          </a:xfrm>
        </p:spPr>
        <p:txBody>
          <a:bodyPr/>
          <a:lstStyle/>
          <a:p>
            <a:pPr marL="285750" lvl="1" indent="-285750">
              <a:spcBef>
                <a:spcPts val="600"/>
              </a:spcBef>
              <a:spcAft>
                <a:spcPts val="600"/>
              </a:spcAft>
            </a:pPr>
            <a:r>
              <a:rPr lang="en-US" sz="2200" dirty="0" smtClean="0"/>
              <a:t>Advance Billing and Advance Offset Notification BDs generated by Summarization are </a:t>
            </a:r>
            <a:r>
              <a:rPr lang="en-US" sz="2200" b="1" u="sng" dirty="0" smtClean="0"/>
              <a:t>Rejected</a:t>
            </a:r>
            <a:r>
              <a:rPr lang="en-US" sz="2200" b="1" dirty="0" smtClean="0"/>
              <a:t> </a:t>
            </a:r>
            <a:r>
              <a:rPr lang="en-US" sz="2200" dirty="0" smtClean="0"/>
              <a:t>due to the following:</a:t>
            </a:r>
          </a:p>
          <a:p>
            <a:pPr marL="631825" lvl="2" indent="-285750">
              <a:spcBef>
                <a:spcPts val="600"/>
              </a:spcBef>
              <a:spcAft>
                <a:spcPts val="600"/>
              </a:spcAft>
            </a:pPr>
            <a:r>
              <a:rPr lang="en-US" sz="2000" u="sng" dirty="0" smtClean="0"/>
              <a:t>Business Line</a:t>
            </a:r>
            <a:r>
              <a:rPr lang="en-US" sz="2000" dirty="0" smtClean="0"/>
              <a:t> is required</a:t>
            </a:r>
          </a:p>
          <a:p>
            <a:pPr marL="631825" lvl="2" indent="-285750">
              <a:spcBef>
                <a:spcPts val="600"/>
              </a:spcBef>
              <a:spcAft>
                <a:spcPts val="600"/>
              </a:spcAft>
            </a:pPr>
            <a:r>
              <a:rPr lang="en-US" sz="2000" u="sng" dirty="0" smtClean="0"/>
              <a:t>Revenue Source Code</a:t>
            </a:r>
            <a:r>
              <a:rPr lang="en-US" sz="2000" dirty="0" smtClean="0"/>
              <a:t> should not be specified</a:t>
            </a:r>
          </a:p>
          <a:p>
            <a:pPr marL="977900" lvl="3" indent="-285750">
              <a:spcBef>
                <a:spcPts val="600"/>
              </a:spcBef>
              <a:spcAft>
                <a:spcPts val="600"/>
              </a:spcAft>
            </a:pPr>
            <a:r>
              <a:rPr lang="en-US" sz="1800" dirty="0" smtClean="0"/>
              <a:t>BAN/BAO documents do NOT recognize revenue</a:t>
            </a:r>
          </a:p>
          <a:p>
            <a:pPr marL="977900" lvl="3" indent="-285750">
              <a:spcBef>
                <a:spcPts val="600"/>
              </a:spcBef>
              <a:spcAft>
                <a:spcPts val="600"/>
              </a:spcAft>
            </a:pPr>
            <a:endParaRPr lang="en-US" sz="1000" dirty="0" smtClean="0"/>
          </a:p>
          <a:p>
            <a:pPr marL="285750" lvl="1" indent="-285750">
              <a:spcBef>
                <a:spcPts val="600"/>
              </a:spcBef>
              <a:spcAft>
                <a:spcPts val="600"/>
              </a:spcAft>
            </a:pPr>
            <a:r>
              <a:rPr lang="en-US" sz="2200" dirty="0" smtClean="0"/>
              <a:t>After Summarization, Finance users will </a:t>
            </a:r>
            <a:r>
              <a:rPr lang="en-US" sz="2200" b="1" u="sng" dirty="0" smtClean="0"/>
              <a:t>correct</a:t>
            </a:r>
            <a:r>
              <a:rPr lang="en-US" sz="2200" dirty="0" smtClean="0"/>
              <a:t> the Rejected BAN/BAO forms to:</a:t>
            </a:r>
          </a:p>
          <a:p>
            <a:pPr marL="631825" lvl="2" indent="-285750">
              <a:spcBef>
                <a:spcPts val="600"/>
              </a:spcBef>
              <a:spcAft>
                <a:spcPts val="600"/>
              </a:spcAft>
            </a:pPr>
            <a:r>
              <a:rPr lang="en-US" sz="2000" u="sng" dirty="0" smtClean="0"/>
              <a:t>Populate the Business Line</a:t>
            </a:r>
            <a:r>
              <a:rPr lang="en-US" sz="2000" b="1" dirty="0" smtClean="0"/>
              <a:t> </a:t>
            </a:r>
            <a:r>
              <a:rPr lang="en-US" sz="2000" dirty="0" smtClean="0"/>
              <a:t>value with the appropriate code</a:t>
            </a:r>
          </a:p>
          <a:p>
            <a:pPr marL="631825" lvl="2" indent="-285750">
              <a:spcBef>
                <a:spcPts val="600"/>
              </a:spcBef>
              <a:spcAft>
                <a:spcPts val="600"/>
              </a:spcAft>
            </a:pPr>
            <a:r>
              <a:rPr lang="en-US" sz="2000" u="sng" dirty="0" smtClean="0"/>
              <a:t>Remove the Revenue Source Code</a:t>
            </a:r>
            <a:endParaRPr lang="en-US" sz="1800" u="sng" dirty="0" smtClean="0"/>
          </a:p>
        </p:txBody>
      </p:sp>
      <p:sp>
        <p:nvSpPr>
          <p:cNvPr id="4" name="Footer Placeholder 3"/>
          <p:cNvSpPr>
            <a:spLocks noGrp="1"/>
          </p:cNvSpPr>
          <p:nvPr>
            <p:ph type="ftr" sz="quarter" idx="4294967295"/>
          </p:nvPr>
        </p:nvSpPr>
        <p:spPr>
          <a:xfrm>
            <a:off x="375139" y="6553200"/>
            <a:ext cx="7010400" cy="304800"/>
          </a:xfrm>
          <a:prstGeom prst="rect">
            <a:avLst/>
          </a:prstGeom>
        </p:spPr>
        <p:txBody>
          <a:bodyPr/>
          <a:lstStyle/>
          <a:p>
            <a:r>
              <a:rPr lang="en-US" dirty="0" smtClean="0">
                <a:solidFill>
                  <a:srgbClr val="000000"/>
                </a:solidFill>
              </a:rPr>
              <a:t>CGI Federal Proprietary and Confidential</a:t>
            </a:r>
            <a:endParaRPr lang="en-US" dirty="0">
              <a:solidFill>
                <a:srgbClr val="000000"/>
              </a:solidFill>
            </a:endParaRPr>
          </a:p>
        </p:txBody>
      </p:sp>
      <p:sp>
        <p:nvSpPr>
          <p:cNvPr id="5" name="Slide Number Placeholder 4"/>
          <p:cNvSpPr>
            <a:spLocks noGrp="1"/>
          </p:cNvSpPr>
          <p:nvPr>
            <p:ph type="sldNum" sz="quarter" idx="11"/>
          </p:nvPr>
        </p:nvSpPr>
        <p:spPr>
          <a:xfrm>
            <a:off x="1" y="6553200"/>
            <a:ext cx="597876" cy="293688"/>
          </a:xfrm>
        </p:spPr>
        <p:txBody>
          <a:bodyPr/>
          <a:lstStyle/>
          <a:p>
            <a:fld id="{5842F1FC-5FDD-41D6-BAD6-160FC7BE3BC4}" type="slidenum">
              <a:rPr lang="en-US" smtClean="0">
                <a:solidFill>
                  <a:srgbClr val="000000"/>
                </a:solidFill>
              </a:rPr>
              <a:pPr/>
              <a:t>253</a:t>
            </a:fld>
            <a:endParaRPr lang="en-US" dirty="0">
              <a:solidFill>
                <a:srgbClr val="000000"/>
              </a:solidFill>
            </a:endParaRPr>
          </a:p>
        </p:txBody>
      </p:sp>
    </p:spTree>
    <p:extLst>
      <p:ext uri="{BB962C8B-B14F-4D97-AF65-F5344CB8AC3E}">
        <p14:creationId xmlns:p14="http://schemas.microsoft.com/office/powerpoint/2010/main" val="3635982463"/>
      </p:ext>
    </p:extLst>
  </p:cSld>
  <p:clrMapOvr>
    <a:masterClrMapping/>
  </p:clrMapOvr>
  <p:timing>
    <p:tnLst>
      <p:par>
        <p:cTn id="1" dur="indefinite" restart="never" nodeType="tmRoot"/>
      </p:par>
    </p:tnLst>
  </p:timing>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613" y="331788"/>
            <a:ext cx="8320252" cy="563562"/>
          </a:xfrm>
        </p:spPr>
        <p:txBody>
          <a:bodyPr/>
          <a:lstStyle/>
          <a:p>
            <a:r>
              <a:rPr lang="en-US" dirty="0" smtClean="0"/>
              <a:t>Advance Billing</a:t>
            </a:r>
            <a:endParaRPr lang="en-US" dirty="0"/>
          </a:p>
        </p:txBody>
      </p:sp>
      <p:sp>
        <p:nvSpPr>
          <p:cNvPr id="3" name="Content Placeholder 2"/>
          <p:cNvSpPr>
            <a:spLocks noGrp="1"/>
          </p:cNvSpPr>
          <p:nvPr>
            <p:ph idx="1"/>
          </p:nvPr>
        </p:nvSpPr>
        <p:spPr>
          <a:xfrm>
            <a:off x="455612" y="1115705"/>
            <a:ext cx="8688387" cy="5201967"/>
          </a:xfrm>
        </p:spPr>
        <p:txBody>
          <a:bodyPr/>
          <a:lstStyle/>
          <a:p>
            <a:pPr marL="228600" lvl="1" indent="-228600">
              <a:spcBef>
                <a:spcPts val="300"/>
              </a:spcBef>
              <a:spcAft>
                <a:spcPts val="300"/>
              </a:spcAft>
              <a:buFont typeface="+mj-lt"/>
              <a:buAutoNum type="arabicPeriod" startAt="3"/>
            </a:pPr>
            <a:r>
              <a:rPr lang="en-US" sz="1600" b="1" u="sng" dirty="0"/>
              <a:t>ARBILLGEN</a:t>
            </a:r>
            <a:r>
              <a:rPr lang="en-US" sz="1600" dirty="0"/>
              <a:t> is run to generate an </a:t>
            </a:r>
            <a:r>
              <a:rPr lang="en-US" sz="1600" b="1" u="sng" dirty="0"/>
              <a:t>advance bill PDF</a:t>
            </a:r>
            <a:r>
              <a:rPr lang="en-US" sz="1600" dirty="0"/>
              <a:t>, which is sent to the customer</a:t>
            </a:r>
            <a:endParaRPr lang="en-US" sz="1600" dirty="0" smtClean="0"/>
          </a:p>
          <a:p>
            <a:pPr marL="571500" lvl="2" indent="-225425">
              <a:spcBef>
                <a:spcPts val="300"/>
              </a:spcBef>
              <a:spcAft>
                <a:spcPts val="300"/>
              </a:spcAft>
            </a:pPr>
            <a:r>
              <a:rPr lang="en-US" sz="1600" dirty="0" smtClean="0">
                <a:ea typeface="+mn-ea"/>
                <a:cs typeface="+mn-cs"/>
              </a:rPr>
              <a:t>Updates Billing Status from Unbilled to Billed</a:t>
            </a:r>
          </a:p>
          <a:p>
            <a:pPr marL="571500" lvl="2" indent="-225425">
              <a:spcBef>
                <a:spcPts val="300"/>
              </a:spcBef>
              <a:spcAft>
                <a:spcPts val="300"/>
              </a:spcAft>
            </a:pPr>
            <a:r>
              <a:rPr lang="en-US" sz="1600" dirty="0" smtClean="0">
                <a:ea typeface="+mn-ea"/>
                <a:cs typeface="+mn-cs"/>
              </a:rPr>
              <a:t>Transaction Type: ADV (null post)</a:t>
            </a:r>
          </a:p>
        </p:txBody>
      </p:sp>
      <p:sp>
        <p:nvSpPr>
          <p:cNvPr id="4" name="Footer Placeholder 3"/>
          <p:cNvSpPr>
            <a:spLocks noGrp="1"/>
          </p:cNvSpPr>
          <p:nvPr>
            <p:ph type="ftr" sz="quarter" idx="4294967295"/>
          </p:nvPr>
        </p:nvSpPr>
        <p:spPr>
          <a:xfrm>
            <a:off x="375139" y="6553200"/>
            <a:ext cx="7010400" cy="304800"/>
          </a:xfrm>
          <a:prstGeom prst="rect">
            <a:avLst/>
          </a:prstGeom>
        </p:spPr>
        <p:txBody>
          <a:bodyPr/>
          <a:lstStyle/>
          <a:p>
            <a:r>
              <a:rPr lang="en-US" dirty="0" smtClean="0">
                <a:solidFill>
                  <a:srgbClr val="000000"/>
                </a:solidFill>
              </a:rPr>
              <a:t>CGI Federal Proprietary and Confidential</a:t>
            </a:r>
            <a:endParaRPr lang="en-US" dirty="0">
              <a:solidFill>
                <a:srgbClr val="000000"/>
              </a:solidFill>
            </a:endParaRPr>
          </a:p>
        </p:txBody>
      </p:sp>
      <p:sp>
        <p:nvSpPr>
          <p:cNvPr id="5" name="Slide Number Placeholder 4"/>
          <p:cNvSpPr>
            <a:spLocks noGrp="1"/>
          </p:cNvSpPr>
          <p:nvPr>
            <p:ph type="sldNum" sz="quarter" idx="11"/>
          </p:nvPr>
        </p:nvSpPr>
        <p:spPr>
          <a:xfrm>
            <a:off x="1" y="6553200"/>
            <a:ext cx="597876" cy="293688"/>
          </a:xfrm>
        </p:spPr>
        <p:txBody>
          <a:bodyPr/>
          <a:lstStyle/>
          <a:p>
            <a:fld id="{5842F1FC-5FDD-41D6-BAD6-160FC7BE3BC4}" type="slidenum">
              <a:rPr lang="en-US" smtClean="0">
                <a:solidFill>
                  <a:srgbClr val="000000"/>
                </a:solidFill>
              </a:rPr>
              <a:pPr/>
              <a:t>254</a:t>
            </a:fld>
            <a:endParaRPr lang="en-US" dirty="0">
              <a:solidFill>
                <a:srgbClr val="000000"/>
              </a:solidFill>
            </a:endParaRPr>
          </a:p>
        </p:txBody>
      </p:sp>
      <p:pic>
        <p:nvPicPr>
          <p:cNvPr id="4813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4963" y="2417990"/>
            <a:ext cx="5934075" cy="3067050"/>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1046277469"/>
      </p:ext>
    </p:extLst>
  </p:cSld>
  <p:clrMapOvr>
    <a:masterClrMapping/>
  </p:clrMapOvr>
  <p:timing>
    <p:tnLst>
      <p:par>
        <p:cTn id="1" dur="indefinite" restart="never" nodeType="tmRoot"/>
      </p:par>
    </p:tn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613" y="331788"/>
            <a:ext cx="8320252" cy="563562"/>
          </a:xfrm>
        </p:spPr>
        <p:txBody>
          <a:bodyPr/>
          <a:lstStyle/>
          <a:p>
            <a:r>
              <a:rPr lang="en-US" dirty="0" smtClean="0"/>
              <a:t>Advance Collection</a:t>
            </a:r>
            <a:endParaRPr lang="en-US" dirty="0"/>
          </a:p>
        </p:txBody>
      </p:sp>
      <p:sp>
        <p:nvSpPr>
          <p:cNvPr id="3" name="Content Placeholder 2"/>
          <p:cNvSpPr>
            <a:spLocks noGrp="1"/>
          </p:cNvSpPr>
          <p:nvPr>
            <p:ph idx="1"/>
          </p:nvPr>
        </p:nvSpPr>
        <p:spPr>
          <a:xfrm>
            <a:off x="455612" y="1115706"/>
            <a:ext cx="8688387" cy="4525962"/>
          </a:xfrm>
        </p:spPr>
        <p:txBody>
          <a:bodyPr/>
          <a:lstStyle/>
          <a:p>
            <a:pPr marL="228600" lvl="1" indent="-228600">
              <a:spcBef>
                <a:spcPts val="300"/>
              </a:spcBef>
              <a:spcAft>
                <a:spcPts val="300"/>
              </a:spcAft>
              <a:buFont typeface="+mj-lt"/>
              <a:buAutoNum type="arabicPeriod" startAt="4"/>
            </a:pPr>
            <a:r>
              <a:rPr lang="en-US" sz="1600" dirty="0"/>
              <a:t>The customer remits payment, processed as </a:t>
            </a:r>
            <a:r>
              <a:rPr lang="en-US" sz="1600" dirty="0" smtClean="0"/>
              <a:t>an advance Cash Receipt</a:t>
            </a:r>
            <a:endParaRPr lang="en-US" sz="1600" dirty="0" smtClean="0">
              <a:ea typeface="+mn-ea"/>
              <a:cs typeface="+mn-cs"/>
            </a:endParaRPr>
          </a:p>
          <a:p>
            <a:pPr marL="577850" lvl="2">
              <a:spcBef>
                <a:spcPts val="300"/>
              </a:spcBef>
              <a:spcAft>
                <a:spcPts val="300"/>
              </a:spcAft>
            </a:pPr>
            <a:r>
              <a:rPr lang="en-US" sz="1600" dirty="0" smtClean="0">
                <a:ea typeface="+mn-ea"/>
                <a:cs typeface="+mn-cs"/>
              </a:rPr>
              <a:t>The </a:t>
            </a:r>
            <a:r>
              <a:rPr lang="en-US" sz="1600" dirty="0">
                <a:ea typeface="+mn-ea"/>
                <a:cs typeface="+mn-cs"/>
              </a:rPr>
              <a:t>collection amount is </a:t>
            </a:r>
            <a:r>
              <a:rPr lang="en-US" sz="1600" b="1" u="sng" dirty="0">
                <a:ea typeface="+mn-ea"/>
                <a:cs typeface="+mn-cs"/>
              </a:rPr>
              <a:t>processed as a liability</a:t>
            </a:r>
            <a:r>
              <a:rPr lang="en-US" sz="1600" dirty="0">
                <a:ea typeface="+mn-ea"/>
                <a:cs typeface="+mn-cs"/>
              </a:rPr>
              <a:t> because </a:t>
            </a:r>
            <a:r>
              <a:rPr lang="en-US" sz="1600" dirty="0" smtClean="0">
                <a:ea typeface="+mn-ea"/>
                <a:cs typeface="+mn-cs"/>
              </a:rPr>
              <a:t>GSA </a:t>
            </a:r>
            <a:r>
              <a:rPr lang="en-US" sz="1600" dirty="0">
                <a:ea typeface="+mn-ea"/>
                <a:cs typeface="+mn-cs"/>
              </a:rPr>
              <a:t>has not yet filled the customer order</a:t>
            </a:r>
          </a:p>
          <a:p>
            <a:pPr marL="577850" lvl="2">
              <a:spcBef>
                <a:spcPts val="300"/>
              </a:spcBef>
              <a:spcAft>
                <a:spcPts val="300"/>
              </a:spcAft>
            </a:pPr>
            <a:r>
              <a:rPr lang="en-US" sz="1600" dirty="0" smtClean="0">
                <a:ea typeface="+mn-ea"/>
                <a:cs typeface="+mn-cs"/>
              </a:rPr>
              <a:t>Advance </a:t>
            </a:r>
            <a:r>
              <a:rPr lang="en-US" sz="1600" dirty="0">
                <a:ea typeface="+mn-ea"/>
                <a:cs typeface="+mn-cs"/>
              </a:rPr>
              <a:t>collections are processed using a Cash Receipt document with:</a:t>
            </a:r>
          </a:p>
          <a:p>
            <a:pPr marL="1203325" lvl="4">
              <a:spcBef>
                <a:spcPts val="300"/>
              </a:spcBef>
              <a:spcAft>
                <a:spcPts val="300"/>
              </a:spcAft>
            </a:pPr>
            <a:r>
              <a:rPr lang="en-US" sz="1400" u="sng" dirty="0" smtClean="0"/>
              <a:t>Advance Cash Receipt Header</a:t>
            </a:r>
            <a:r>
              <a:rPr lang="en-US" sz="1400" dirty="0" smtClean="0"/>
              <a:t>:</a:t>
            </a:r>
            <a:endParaRPr lang="en-US" sz="1400" dirty="0"/>
          </a:p>
          <a:p>
            <a:pPr marL="1660525" lvl="5">
              <a:spcBef>
                <a:spcPts val="300"/>
              </a:spcBef>
              <a:spcAft>
                <a:spcPts val="300"/>
              </a:spcAft>
            </a:pPr>
            <a:r>
              <a:rPr lang="en-US" sz="1400" dirty="0"/>
              <a:t>Document Type: </a:t>
            </a:r>
            <a:r>
              <a:rPr lang="en-US" sz="1400" b="1" dirty="0" smtClean="0"/>
              <a:t>varies based on collection method</a:t>
            </a:r>
            <a:endParaRPr lang="en-US" sz="1400" b="1" dirty="0"/>
          </a:p>
          <a:p>
            <a:pPr lvl="3">
              <a:spcBef>
                <a:spcPts val="300"/>
              </a:spcBef>
              <a:spcAft>
                <a:spcPts val="300"/>
              </a:spcAft>
            </a:pPr>
            <a:r>
              <a:rPr lang="en-US" sz="1400" u="sng" dirty="0"/>
              <a:t>Advance Cash Receipt Accounting </a:t>
            </a:r>
            <a:r>
              <a:rPr lang="en-US" sz="1400" u="sng" dirty="0" smtClean="0"/>
              <a:t>Line</a:t>
            </a:r>
            <a:r>
              <a:rPr lang="en-US" sz="1400" dirty="0" smtClean="0"/>
              <a:t>:</a:t>
            </a:r>
          </a:p>
          <a:p>
            <a:pPr lvl="4">
              <a:spcBef>
                <a:spcPts val="300"/>
              </a:spcBef>
              <a:spcAft>
                <a:spcPts val="300"/>
              </a:spcAft>
            </a:pPr>
            <a:r>
              <a:rPr lang="en-US" sz="1400" dirty="0"/>
              <a:t>Transaction Type: </a:t>
            </a:r>
            <a:r>
              <a:rPr lang="en-US" sz="1400" b="1" dirty="0" smtClean="0"/>
              <a:t>A4</a:t>
            </a:r>
            <a:endParaRPr lang="en-US" sz="1400" b="1" dirty="0"/>
          </a:p>
          <a:p>
            <a:pPr lvl="4">
              <a:spcBef>
                <a:spcPts val="300"/>
              </a:spcBef>
              <a:spcAft>
                <a:spcPts val="300"/>
              </a:spcAft>
            </a:pPr>
            <a:r>
              <a:rPr lang="en-US" sz="1400" dirty="0" smtClean="0"/>
              <a:t>Line Type: </a:t>
            </a:r>
            <a:r>
              <a:rPr lang="en-US" sz="1400" b="1" dirty="0" smtClean="0"/>
              <a:t>Advance Payment</a:t>
            </a:r>
          </a:p>
          <a:p>
            <a:pPr lvl="4">
              <a:spcBef>
                <a:spcPts val="300"/>
              </a:spcBef>
              <a:spcAft>
                <a:spcPts val="300"/>
              </a:spcAft>
            </a:pPr>
            <a:r>
              <a:rPr lang="en-US" sz="1400" dirty="0" smtClean="0"/>
              <a:t>Revenue </a:t>
            </a:r>
            <a:r>
              <a:rPr lang="en-US" sz="1400" dirty="0"/>
              <a:t>Source Code: </a:t>
            </a:r>
            <a:r>
              <a:rPr lang="en-US" sz="1400" b="1" dirty="0" smtClean="0"/>
              <a:t>null</a:t>
            </a:r>
            <a:endParaRPr lang="en-US" sz="1400" b="1" dirty="0"/>
          </a:p>
          <a:p>
            <a:pPr lvl="4">
              <a:spcBef>
                <a:spcPts val="300"/>
              </a:spcBef>
              <a:spcAft>
                <a:spcPts val="300"/>
              </a:spcAft>
            </a:pPr>
            <a:r>
              <a:rPr lang="en-US" sz="1400" b="1" dirty="0"/>
              <a:t>Agreement Number and Agreement Line </a:t>
            </a:r>
            <a:r>
              <a:rPr lang="en-US" sz="1400" b="1" dirty="0" smtClean="0"/>
              <a:t>Number reference</a:t>
            </a:r>
            <a:endParaRPr lang="en-US" sz="1400" b="1" dirty="0"/>
          </a:p>
          <a:p>
            <a:pPr lvl="4">
              <a:spcBef>
                <a:spcPts val="300"/>
              </a:spcBef>
              <a:spcAft>
                <a:spcPts val="300"/>
              </a:spcAft>
            </a:pPr>
            <a:r>
              <a:rPr lang="en-US" sz="1400" b="1" dirty="0"/>
              <a:t>Advance </a:t>
            </a:r>
            <a:r>
              <a:rPr lang="en-US" sz="1400" b="1" dirty="0" smtClean="0"/>
              <a:t>BD </a:t>
            </a:r>
            <a:r>
              <a:rPr lang="en-US" sz="1400" b="1" dirty="0"/>
              <a:t>Document Number and Accounting Line </a:t>
            </a:r>
            <a:r>
              <a:rPr lang="en-US" sz="1400" b="1" dirty="0" smtClean="0"/>
              <a:t>Number reference</a:t>
            </a:r>
            <a:endParaRPr lang="en-US" sz="1400" b="1" dirty="0"/>
          </a:p>
          <a:p>
            <a:pPr marL="577850" lvl="2">
              <a:spcBef>
                <a:spcPts val="300"/>
              </a:spcBef>
              <a:spcAft>
                <a:spcPts val="300"/>
              </a:spcAft>
            </a:pPr>
            <a:r>
              <a:rPr lang="en-US" sz="1600" b="1" u="sng" dirty="0">
                <a:ea typeface="+mn-ea"/>
                <a:cs typeface="+mn-cs"/>
              </a:rPr>
              <a:t>Advance collections update the following PCAS Agreement buckets</a:t>
            </a:r>
            <a:r>
              <a:rPr lang="en-US" sz="1600" dirty="0">
                <a:ea typeface="+mn-ea"/>
                <a:cs typeface="+mn-cs"/>
              </a:rPr>
              <a:t>:</a:t>
            </a:r>
          </a:p>
          <a:p>
            <a:pPr lvl="3">
              <a:spcBef>
                <a:spcPts val="300"/>
              </a:spcBef>
              <a:spcAft>
                <a:spcPts val="300"/>
              </a:spcAft>
            </a:pPr>
            <a:r>
              <a:rPr lang="en-US" sz="1400" dirty="0"/>
              <a:t>Total Collection Amount</a:t>
            </a:r>
          </a:p>
          <a:p>
            <a:pPr lvl="3">
              <a:spcBef>
                <a:spcPts val="300"/>
              </a:spcBef>
              <a:spcAft>
                <a:spcPts val="300"/>
              </a:spcAft>
            </a:pPr>
            <a:r>
              <a:rPr lang="en-US" sz="1400" dirty="0"/>
              <a:t>Total Advance Amount</a:t>
            </a:r>
          </a:p>
          <a:p>
            <a:pPr lvl="3">
              <a:spcBef>
                <a:spcPts val="300"/>
              </a:spcBef>
              <a:spcAft>
                <a:spcPts val="300"/>
              </a:spcAft>
            </a:pPr>
            <a:r>
              <a:rPr lang="en-US" sz="1400" dirty="0"/>
              <a:t>Total Unliquidated Advance Amount</a:t>
            </a:r>
          </a:p>
          <a:p>
            <a:endParaRPr lang="en-US" sz="1400" dirty="0"/>
          </a:p>
        </p:txBody>
      </p:sp>
      <p:sp>
        <p:nvSpPr>
          <p:cNvPr id="4" name="Footer Placeholder 3"/>
          <p:cNvSpPr>
            <a:spLocks noGrp="1"/>
          </p:cNvSpPr>
          <p:nvPr>
            <p:ph type="ftr" sz="quarter" idx="4294967295"/>
          </p:nvPr>
        </p:nvSpPr>
        <p:spPr>
          <a:xfrm>
            <a:off x="375139" y="6553200"/>
            <a:ext cx="7010400" cy="304800"/>
          </a:xfrm>
          <a:prstGeom prst="rect">
            <a:avLst/>
          </a:prstGeom>
        </p:spPr>
        <p:txBody>
          <a:bodyPr/>
          <a:lstStyle/>
          <a:p>
            <a:r>
              <a:rPr lang="en-US" dirty="0" smtClean="0">
                <a:solidFill>
                  <a:srgbClr val="000000"/>
                </a:solidFill>
              </a:rPr>
              <a:t>CGI Federal Proprietary and Confidential</a:t>
            </a:r>
            <a:endParaRPr lang="en-US" dirty="0">
              <a:solidFill>
                <a:srgbClr val="000000"/>
              </a:solidFill>
            </a:endParaRPr>
          </a:p>
        </p:txBody>
      </p:sp>
      <p:sp>
        <p:nvSpPr>
          <p:cNvPr id="5" name="Slide Number Placeholder 4"/>
          <p:cNvSpPr>
            <a:spLocks noGrp="1"/>
          </p:cNvSpPr>
          <p:nvPr>
            <p:ph type="sldNum" sz="quarter" idx="11"/>
          </p:nvPr>
        </p:nvSpPr>
        <p:spPr>
          <a:xfrm>
            <a:off x="1" y="6553200"/>
            <a:ext cx="597876" cy="293688"/>
          </a:xfrm>
        </p:spPr>
        <p:txBody>
          <a:bodyPr/>
          <a:lstStyle/>
          <a:p>
            <a:fld id="{5842F1FC-5FDD-41D6-BAD6-160FC7BE3BC4}" type="slidenum">
              <a:rPr lang="en-US" smtClean="0">
                <a:solidFill>
                  <a:srgbClr val="000000"/>
                </a:solidFill>
              </a:rPr>
              <a:pPr/>
              <a:t>255</a:t>
            </a:fld>
            <a:endParaRPr lang="en-US" dirty="0">
              <a:solidFill>
                <a:srgbClr val="000000"/>
              </a:solidFill>
            </a:endParaRPr>
          </a:p>
        </p:txBody>
      </p:sp>
    </p:spTree>
    <p:extLst>
      <p:ext uri="{BB962C8B-B14F-4D97-AF65-F5344CB8AC3E}">
        <p14:creationId xmlns:p14="http://schemas.microsoft.com/office/powerpoint/2010/main" val="1770751720"/>
      </p:ext>
    </p:extLst>
  </p:cSld>
  <p:clrMapOvr>
    <a:masterClrMapping/>
  </p:clrMapOvr>
  <p:timing>
    <p:tnLst>
      <p:par>
        <p:cTn id="1" dur="indefinite" restart="never" nodeType="tmRoot"/>
      </p:par>
    </p:tn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613" y="331788"/>
            <a:ext cx="8320252" cy="563562"/>
          </a:xfrm>
        </p:spPr>
        <p:txBody>
          <a:bodyPr/>
          <a:lstStyle/>
          <a:p>
            <a:r>
              <a:rPr lang="en-US" dirty="0" smtClean="0"/>
              <a:t>Advance Collection – Header Accounting Line</a:t>
            </a:r>
            <a:endParaRPr lang="en-US" dirty="0"/>
          </a:p>
        </p:txBody>
      </p:sp>
      <p:sp>
        <p:nvSpPr>
          <p:cNvPr id="3" name="Content Placeholder 2"/>
          <p:cNvSpPr>
            <a:spLocks noGrp="1"/>
          </p:cNvSpPr>
          <p:nvPr>
            <p:ph idx="1"/>
          </p:nvPr>
        </p:nvSpPr>
        <p:spPr>
          <a:xfrm>
            <a:off x="455613" y="1166018"/>
            <a:ext cx="8229600" cy="1957191"/>
          </a:xfrm>
        </p:spPr>
        <p:txBody>
          <a:bodyPr/>
          <a:lstStyle/>
          <a:p>
            <a:r>
              <a:rPr lang="en-US" sz="2200" dirty="0" smtClean="0"/>
              <a:t>Line Type: Advance Payment</a:t>
            </a:r>
          </a:p>
          <a:p>
            <a:r>
              <a:rPr lang="en-US" sz="2200" dirty="0" smtClean="0"/>
              <a:t>Transaction </a:t>
            </a:r>
            <a:r>
              <a:rPr lang="en-US" sz="2200" dirty="0"/>
              <a:t>Type: </a:t>
            </a:r>
            <a:r>
              <a:rPr lang="en-US" sz="2200" dirty="0" smtClean="0"/>
              <a:t>A4</a:t>
            </a:r>
          </a:p>
        </p:txBody>
      </p:sp>
      <p:sp>
        <p:nvSpPr>
          <p:cNvPr id="4" name="Footer Placeholder 3"/>
          <p:cNvSpPr>
            <a:spLocks noGrp="1"/>
          </p:cNvSpPr>
          <p:nvPr>
            <p:ph type="ftr" sz="quarter" idx="4294967295"/>
          </p:nvPr>
        </p:nvSpPr>
        <p:spPr>
          <a:xfrm>
            <a:off x="375139" y="6553200"/>
            <a:ext cx="7010400" cy="304800"/>
          </a:xfrm>
          <a:prstGeom prst="rect">
            <a:avLst/>
          </a:prstGeom>
        </p:spPr>
        <p:txBody>
          <a:bodyPr/>
          <a:lstStyle/>
          <a:p>
            <a:r>
              <a:rPr lang="en-US" dirty="0" smtClean="0">
                <a:solidFill>
                  <a:srgbClr val="000000"/>
                </a:solidFill>
              </a:rPr>
              <a:t>CGI Federal Proprietary and Confidential</a:t>
            </a:r>
            <a:endParaRPr lang="en-US" dirty="0">
              <a:solidFill>
                <a:srgbClr val="000000"/>
              </a:solidFill>
            </a:endParaRPr>
          </a:p>
        </p:txBody>
      </p:sp>
      <p:sp>
        <p:nvSpPr>
          <p:cNvPr id="5" name="Slide Number Placeholder 4"/>
          <p:cNvSpPr>
            <a:spLocks noGrp="1"/>
          </p:cNvSpPr>
          <p:nvPr>
            <p:ph type="sldNum" sz="quarter" idx="11"/>
          </p:nvPr>
        </p:nvSpPr>
        <p:spPr>
          <a:xfrm>
            <a:off x="1" y="6553200"/>
            <a:ext cx="597876" cy="293688"/>
          </a:xfrm>
        </p:spPr>
        <p:txBody>
          <a:bodyPr/>
          <a:lstStyle/>
          <a:p>
            <a:fld id="{5842F1FC-5FDD-41D6-BAD6-160FC7BE3BC4}" type="slidenum">
              <a:rPr lang="en-US" smtClean="0">
                <a:solidFill>
                  <a:srgbClr val="000000"/>
                </a:solidFill>
              </a:rPr>
              <a:pPr/>
              <a:t>256</a:t>
            </a:fld>
            <a:endParaRPr lang="en-US" dirty="0">
              <a:solidFill>
                <a:srgbClr val="000000"/>
              </a:solidFill>
            </a:endParaRPr>
          </a:p>
        </p:txBody>
      </p:sp>
      <p:pic>
        <p:nvPicPr>
          <p:cNvPr id="4915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95438" y="2919413"/>
            <a:ext cx="5953125" cy="1019175"/>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2330674304"/>
      </p:ext>
    </p:extLst>
  </p:cSld>
  <p:clrMapOvr>
    <a:masterClrMapping/>
  </p:clrMapOvr>
  <p:timing>
    <p:tnLst>
      <p:par>
        <p:cTn id="1" dur="indefinite" restart="never" nodeType="tmRoot"/>
      </p:par>
    </p:tnLst>
  </p:timing>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613" y="331788"/>
            <a:ext cx="8320252" cy="563562"/>
          </a:xfrm>
        </p:spPr>
        <p:txBody>
          <a:bodyPr/>
          <a:lstStyle/>
          <a:p>
            <a:r>
              <a:rPr lang="en-US" dirty="0" smtClean="0"/>
              <a:t>Advance Collection – Header Accounting Line</a:t>
            </a:r>
            <a:endParaRPr lang="en-US" dirty="0"/>
          </a:p>
        </p:txBody>
      </p:sp>
      <p:sp>
        <p:nvSpPr>
          <p:cNvPr id="3" name="Content Placeholder 2"/>
          <p:cNvSpPr>
            <a:spLocks noGrp="1"/>
          </p:cNvSpPr>
          <p:nvPr>
            <p:ph idx="1"/>
          </p:nvPr>
        </p:nvSpPr>
        <p:spPr>
          <a:xfrm>
            <a:off x="501795" y="1132218"/>
            <a:ext cx="8229600" cy="2101932"/>
          </a:xfrm>
        </p:spPr>
        <p:txBody>
          <a:bodyPr/>
          <a:lstStyle/>
          <a:p>
            <a:r>
              <a:rPr lang="en-US" sz="1600" dirty="0" smtClean="0"/>
              <a:t>Revenue Source Code: blank</a:t>
            </a:r>
          </a:p>
          <a:p>
            <a:r>
              <a:rPr lang="en-US" sz="1600" dirty="0" smtClean="0"/>
              <a:t>Referenced Document Type, Document Number, and Accounting Line Number of Advance Billing Document</a:t>
            </a:r>
          </a:p>
          <a:p>
            <a:r>
              <a:rPr lang="en-US" sz="1600" dirty="0" smtClean="0"/>
              <a:t>Agreement </a:t>
            </a:r>
            <a:r>
              <a:rPr lang="en-US" sz="1600" dirty="0"/>
              <a:t>Number and Agreement Line </a:t>
            </a:r>
            <a:r>
              <a:rPr lang="en-US" sz="1600" dirty="0" smtClean="0"/>
              <a:t>Number</a:t>
            </a:r>
            <a:endParaRPr lang="en-US" sz="1600" dirty="0"/>
          </a:p>
        </p:txBody>
      </p:sp>
      <p:sp>
        <p:nvSpPr>
          <p:cNvPr id="4" name="Footer Placeholder 3"/>
          <p:cNvSpPr>
            <a:spLocks noGrp="1"/>
          </p:cNvSpPr>
          <p:nvPr>
            <p:ph type="ftr" sz="quarter" idx="4294967295"/>
          </p:nvPr>
        </p:nvSpPr>
        <p:spPr>
          <a:xfrm>
            <a:off x="375139" y="6553200"/>
            <a:ext cx="7010400" cy="304800"/>
          </a:xfrm>
          <a:prstGeom prst="rect">
            <a:avLst/>
          </a:prstGeom>
        </p:spPr>
        <p:txBody>
          <a:bodyPr/>
          <a:lstStyle/>
          <a:p>
            <a:r>
              <a:rPr lang="en-US" dirty="0" smtClean="0">
                <a:solidFill>
                  <a:srgbClr val="000000"/>
                </a:solidFill>
              </a:rPr>
              <a:t>CGI Federal Proprietary and Confidential</a:t>
            </a:r>
            <a:endParaRPr lang="en-US" dirty="0">
              <a:solidFill>
                <a:srgbClr val="000000"/>
              </a:solidFill>
            </a:endParaRPr>
          </a:p>
        </p:txBody>
      </p:sp>
      <p:sp>
        <p:nvSpPr>
          <p:cNvPr id="5" name="Slide Number Placeholder 4"/>
          <p:cNvSpPr>
            <a:spLocks noGrp="1"/>
          </p:cNvSpPr>
          <p:nvPr>
            <p:ph type="sldNum" sz="quarter" idx="11"/>
          </p:nvPr>
        </p:nvSpPr>
        <p:spPr>
          <a:xfrm>
            <a:off x="1" y="6553200"/>
            <a:ext cx="597876" cy="293688"/>
          </a:xfrm>
        </p:spPr>
        <p:txBody>
          <a:bodyPr/>
          <a:lstStyle/>
          <a:p>
            <a:fld id="{5842F1FC-5FDD-41D6-BAD6-160FC7BE3BC4}" type="slidenum">
              <a:rPr lang="en-US" smtClean="0">
                <a:solidFill>
                  <a:srgbClr val="000000"/>
                </a:solidFill>
              </a:rPr>
              <a:pPr/>
              <a:t>257</a:t>
            </a:fld>
            <a:endParaRPr lang="en-US" dirty="0">
              <a:solidFill>
                <a:srgbClr val="000000"/>
              </a:solidFill>
            </a:endParaRPr>
          </a:p>
        </p:txBody>
      </p:sp>
      <p:pic>
        <p:nvPicPr>
          <p:cNvPr id="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4719" y="5956218"/>
            <a:ext cx="6124575" cy="628650"/>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3174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4719" y="2319091"/>
            <a:ext cx="8186676" cy="2189460"/>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9"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7094" y="4556176"/>
            <a:ext cx="6046581" cy="13160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08521603"/>
      </p:ext>
    </p:extLst>
  </p:cSld>
  <p:clrMapOvr>
    <a:masterClrMapping/>
  </p:clrMapOvr>
  <p:timing>
    <p:tnLst>
      <p:par>
        <p:cTn id="1" dur="indefinite" restart="never" nodeType="tmRoot"/>
      </p:par>
    </p:tnLst>
  </p:timing>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613" y="331788"/>
            <a:ext cx="8092964" cy="563562"/>
          </a:xfrm>
        </p:spPr>
        <p:txBody>
          <a:bodyPr/>
          <a:lstStyle/>
          <a:p>
            <a:r>
              <a:rPr lang="en-US" dirty="0" smtClean="0"/>
              <a:t>Agreement Entity – Before Advance Collection</a:t>
            </a:r>
            <a:endParaRPr lang="en-US" dirty="0"/>
          </a:p>
        </p:txBody>
      </p:sp>
      <p:sp>
        <p:nvSpPr>
          <p:cNvPr id="4" name="Footer Placeholder 3"/>
          <p:cNvSpPr>
            <a:spLocks noGrp="1"/>
          </p:cNvSpPr>
          <p:nvPr>
            <p:ph type="ftr" sz="quarter" idx="10"/>
          </p:nvPr>
        </p:nvSpPr>
        <p:spPr/>
        <p:txBody>
          <a:bodyPr/>
          <a:lstStyle/>
          <a:p>
            <a:pPr>
              <a:defRPr/>
            </a:pPr>
            <a:r>
              <a:rPr lang="en-US" dirty="0" smtClean="0"/>
              <a:t>CGI Federal Proprietary and Confidential</a:t>
            </a:r>
            <a:endParaRPr lang="en-US" dirty="0"/>
          </a:p>
        </p:txBody>
      </p:sp>
      <p:sp>
        <p:nvSpPr>
          <p:cNvPr id="5" name="Slide Number Placeholder 4"/>
          <p:cNvSpPr>
            <a:spLocks noGrp="1"/>
          </p:cNvSpPr>
          <p:nvPr>
            <p:ph type="sldNum" sz="quarter" idx="11"/>
          </p:nvPr>
        </p:nvSpPr>
        <p:spPr/>
        <p:txBody>
          <a:bodyPr/>
          <a:lstStyle/>
          <a:p>
            <a:pPr>
              <a:defRPr/>
            </a:pPr>
            <a:fld id="{215F2CEC-58A8-492B-AD0D-C2BF1A7F0D89}" type="slidenum">
              <a:rPr lang="en-US" smtClean="0"/>
              <a:pPr>
                <a:defRPr/>
              </a:pPr>
              <a:t>258</a:t>
            </a:fld>
            <a:endParaRPr lang="en-US" dirty="0"/>
          </a:p>
        </p:txBody>
      </p:sp>
      <p:sp>
        <p:nvSpPr>
          <p:cNvPr id="10" name="Content Placeholder 5"/>
          <p:cNvSpPr txBox="1">
            <a:spLocks/>
          </p:cNvSpPr>
          <p:nvPr/>
        </p:nvSpPr>
        <p:spPr bwMode="auto">
          <a:xfrm>
            <a:off x="648586" y="5607132"/>
            <a:ext cx="7443572" cy="94252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a:lstStyle>
          <a:p>
            <a:r>
              <a:rPr lang="en-US" sz="1400" kern="0" dirty="0"/>
              <a:t>Agreement i</a:t>
            </a:r>
            <a:r>
              <a:rPr lang="en-US" sz="1400" kern="0" dirty="0" smtClean="0"/>
              <a:t>s </a:t>
            </a:r>
            <a:r>
              <a:rPr lang="en-US" sz="1400" kern="0" dirty="0"/>
              <a:t>created for </a:t>
            </a:r>
            <a:r>
              <a:rPr lang="en-US" sz="1400" kern="0" dirty="0" smtClean="0"/>
              <a:t>$1,000</a:t>
            </a:r>
          </a:p>
          <a:p>
            <a:r>
              <a:rPr lang="en-US" sz="1400" kern="0" dirty="0" smtClean="0"/>
              <a:t>Advance BD created for $100</a:t>
            </a:r>
          </a:p>
          <a:p>
            <a:r>
              <a:rPr lang="en-US" sz="1400" kern="0" dirty="0" smtClean="0"/>
              <a:t>The </a:t>
            </a:r>
            <a:r>
              <a:rPr lang="en-US" sz="1400" kern="0" dirty="0"/>
              <a:t>next step would be </a:t>
            </a:r>
            <a:r>
              <a:rPr lang="en-US" sz="1400" kern="0" dirty="0" smtClean="0"/>
              <a:t>for the customer to send an advance payment so GSA can begin filling the order</a:t>
            </a:r>
          </a:p>
          <a:p>
            <a:endParaRPr lang="en-US" sz="1600" kern="0" dirty="0"/>
          </a:p>
          <a:p>
            <a:endParaRPr lang="en-US" sz="1600" kern="0" dirty="0" smtClean="0"/>
          </a:p>
        </p:txBody>
      </p:sp>
      <p:pic>
        <p:nvPicPr>
          <p:cNvPr id="307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7927" y="1130603"/>
            <a:ext cx="6535500" cy="4370203"/>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2309576658"/>
      </p:ext>
    </p:extLst>
  </p:cSld>
  <p:clrMapOvr>
    <a:masterClrMapping/>
  </p:clrMapOvr>
  <p:timing>
    <p:tnLst>
      <p:par>
        <p:cTn id="1" dur="indefinite" restart="never" nodeType="tmRoot"/>
      </p:par>
    </p:tnLst>
  </p:timing>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613" y="331788"/>
            <a:ext cx="8167392" cy="563562"/>
          </a:xfrm>
        </p:spPr>
        <p:txBody>
          <a:bodyPr/>
          <a:lstStyle/>
          <a:p>
            <a:r>
              <a:rPr lang="en-US" dirty="0" smtClean="0"/>
              <a:t>Agreement Entity – After Advance Collection</a:t>
            </a:r>
            <a:endParaRPr lang="en-US" dirty="0"/>
          </a:p>
        </p:txBody>
      </p:sp>
      <p:sp>
        <p:nvSpPr>
          <p:cNvPr id="4" name="Footer Placeholder 3"/>
          <p:cNvSpPr>
            <a:spLocks noGrp="1"/>
          </p:cNvSpPr>
          <p:nvPr>
            <p:ph type="ftr" sz="quarter" idx="10"/>
          </p:nvPr>
        </p:nvSpPr>
        <p:spPr/>
        <p:txBody>
          <a:bodyPr/>
          <a:lstStyle/>
          <a:p>
            <a:pPr>
              <a:defRPr/>
            </a:pPr>
            <a:r>
              <a:rPr lang="en-US" dirty="0" smtClean="0"/>
              <a:t>CGI Federal Proprietary and Confidential</a:t>
            </a:r>
            <a:endParaRPr lang="en-US" dirty="0"/>
          </a:p>
        </p:txBody>
      </p:sp>
      <p:sp>
        <p:nvSpPr>
          <p:cNvPr id="5" name="Slide Number Placeholder 4"/>
          <p:cNvSpPr>
            <a:spLocks noGrp="1"/>
          </p:cNvSpPr>
          <p:nvPr>
            <p:ph type="sldNum" sz="quarter" idx="11"/>
          </p:nvPr>
        </p:nvSpPr>
        <p:spPr/>
        <p:txBody>
          <a:bodyPr/>
          <a:lstStyle/>
          <a:p>
            <a:pPr>
              <a:defRPr/>
            </a:pPr>
            <a:fld id="{215F2CEC-58A8-492B-AD0D-C2BF1A7F0D89}" type="slidenum">
              <a:rPr lang="en-US" smtClean="0"/>
              <a:pPr>
                <a:defRPr/>
              </a:pPr>
              <a:t>259</a:t>
            </a:fld>
            <a:endParaRPr lang="en-US" dirty="0"/>
          </a:p>
        </p:txBody>
      </p:sp>
      <p:sp>
        <p:nvSpPr>
          <p:cNvPr id="12" name="Content Placeholder 5"/>
          <p:cNvSpPr txBox="1">
            <a:spLocks/>
          </p:cNvSpPr>
          <p:nvPr/>
        </p:nvSpPr>
        <p:spPr bwMode="auto">
          <a:xfrm>
            <a:off x="733647" y="5536362"/>
            <a:ext cx="7389390" cy="8064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a:lstStyle>
          <a:p>
            <a:r>
              <a:rPr lang="en-US" sz="1400" kern="0" dirty="0" smtClean="0"/>
              <a:t>Advance collection is processed </a:t>
            </a:r>
            <a:r>
              <a:rPr lang="en-US" sz="1400" kern="0" dirty="0"/>
              <a:t>for </a:t>
            </a:r>
            <a:r>
              <a:rPr lang="en-US" sz="1400" kern="0" dirty="0" smtClean="0"/>
              <a:t>$</a:t>
            </a:r>
            <a:r>
              <a:rPr lang="en-US" sz="1400" kern="0" dirty="0"/>
              <a:t>1</a:t>
            </a:r>
            <a:r>
              <a:rPr lang="en-US" sz="1400" kern="0" dirty="0" smtClean="0"/>
              <a:t>00</a:t>
            </a:r>
          </a:p>
          <a:p>
            <a:r>
              <a:rPr lang="en-US" sz="1400" kern="0" dirty="0" smtClean="0"/>
              <a:t>The Total Collection Amount increases by the Advance</a:t>
            </a:r>
          </a:p>
          <a:p>
            <a:r>
              <a:rPr lang="en-US" sz="1400" kern="0" dirty="0"/>
              <a:t>The Total </a:t>
            </a:r>
            <a:r>
              <a:rPr lang="en-US" sz="1400" kern="0" dirty="0" smtClean="0"/>
              <a:t>Unliquidated Advance Amount increases </a:t>
            </a:r>
            <a:r>
              <a:rPr lang="en-US" sz="1400" kern="0" dirty="0"/>
              <a:t>by the </a:t>
            </a:r>
            <a:r>
              <a:rPr lang="en-US" sz="1400" kern="0" dirty="0" smtClean="0"/>
              <a:t>Advance</a:t>
            </a:r>
          </a:p>
          <a:p>
            <a:r>
              <a:rPr lang="en-US" sz="1400" kern="0" dirty="0"/>
              <a:t>The Total </a:t>
            </a:r>
            <a:r>
              <a:rPr lang="en-US" sz="1400" kern="0" dirty="0" smtClean="0"/>
              <a:t>Advance </a:t>
            </a:r>
            <a:r>
              <a:rPr lang="en-US" sz="1400" kern="0" dirty="0"/>
              <a:t>Amount increases by the </a:t>
            </a:r>
            <a:r>
              <a:rPr lang="en-US" sz="1400" kern="0" dirty="0" smtClean="0"/>
              <a:t>Advance</a:t>
            </a:r>
            <a:endParaRPr lang="en-US" sz="1400" kern="0" dirty="0"/>
          </a:p>
          <a:p>
            <a:endParaRPr lang="en-US" sz="1600" kern="0" dirty="0" smtClean="0"/>
          </a:p>
          <a:p>
            <a:endParaRPr lang="en-US" sz="1600" kern="0" dirty="0"/>
          </a:p>
          <a:p>
            <a:endParaRPr lang="en-US" sz="1600" kern="0" dirty="0" smtClean="0"/>
          </a:p>
        </p:txBody>
      </p:sp>
      <p:pic>
        <p:nvPicPr>
          <p:cNvPr id="317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89063" y="1170922"/>
            <a:ext cx="6544857" cy="4365440"/>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272218199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Title 1"/>
          <p:cNvSpPr>
            <a:spLocks noGrp="1"/>
          </p:cNvSpPr>
          <p:nvPr>
            <p:ph type="title"/>
          </p:nvPr>
        </p:nvSpPr>
        <p:spPr/>
        <p:txBody>
          <a:bodyPr/>
          <a:lstStyle/>
          <a:p>
            <a:r>
              <a:rPr lang="en-US" dirty="0" smtClean="0"/>
              <a:t>DBRs – Shared vs. Unshared</a:t>
            </a:r>
          </a:p>
        </p:txBody>
      </p:sp>
      <p:sp>
        <p:nvSpPr>
          <p:cNvPr id="79875" name="Footer Placeholder 3"/>
          <p:cNvSpPr>
            <a:spLocks noGrp="1"/>
          </p:cNvSpPr>
          <p:nvPr>
            <p:ph type="ftr" sz="quarter" idx="4294967295"/>
          </p:nvPr>
        </p:nvSpPr>
        <p:spPr>
          <a:xfrm>
            <a:off x="457200" y="6553200"/>
            <a:ext cx="7010400" cy="304800"/>
          </a:xfrm>
          <a:prstGeom prst="rect">
            <a:avLst/>
          </a:prstGeom>
          <a:noFill/>
        </p:spPr>
        <p:txBody>
          <a:bodyPr/>
          <a:lstStyle/>
          <a:p>
            <a:r>
              <a:rPr lang="en-US" dirty="0" smtClean="0">
                <a:solidFill>
                  <a:srgbClr val="000000"/>
                </a:solidFill>
                <a:latin typeface="Arial" pitchFamily="34" charset="0"/>
              </a:rPr>
              <a:t>CGI Federal Proprietary and Confidential</a:t>
            </a:r>
          </a:p>
        </p:txBody>
      </p:sp>
      <p:sp>
        <p:nvSpPr>
          <p:cNvPr id="79876" name="Slide Number Placeholder 4"/>
          <p:cNvSpPr>
            <a:spLocks noGrp="1"/>
          </p:cNvSpPr>
          <p:nvPr>
            <p:ph type="sldNum" sz="quarter" idx="11"/>
          </p:nvPr>
        </p:nvSpPr>
        <p:spPr>
          <a:noFill/>
        </p:spPr>
        <p:txBody>
          <a:bodyPr/>
          <a:lstStyle/>
          <a:p>
            <a:fld id="{510ADE3B-FF0B-4F0B-AFFE-F739949906FA}" type="slidenum">
              <a:rPr lang="en-US" smtClean="0">
                <a:solidFill>
                  <a:srgbClr val="000000"/>
                </a:solidFill>
                <a:latin typeface="Arial" pitchFamily="34" charset="0"/>
              </a:rPr>
              <a:pPr/>
              <a:t>26</a:t>
            </a:fld>
            <a:endParaRPr lang="en-US" dirty="0" smtClean="0">
              <a:solidFill>
                <a:srgbClr val="000000"/>
              </a:solidFill>
              <a:latin typeface="Arial" pitchFamily="34" charset="0"/>
            </a:endParaRPr>
          </a:p>
        </p:txBody>
      </p:sp>
      <p:sp>
        <p:nvSpPr>
          <p:cNvPr id="79877" name="Content Placeholder 5"/>
          <p:cNvSpPr>
            <a:spLocks noGrp="1"/>
          </p:cNvSpPr>
          <p:nvPr>
            <p:ph idx="1"/>
          </p:nvPr>
        </p:nvSpPr>
        <p:spPr>
          <a:xfrm>
            <a:off x="552450" y="1509712"/>
            <a:ext cx="8591550" cy="4889500"/>
          </a:xfrm>
        </p:spPr>
        <p:txBody>
          <a:bodyPr/>
          <a:lstStyle/>
          <a:p>
            <a:r>
              <a:rPr lang="en-US" sz="2200" dirty="0" smtClean="0"/>
              <a:t>Shared vs. </a:t>
            </a:r>
            <a:r>
              <a:rPr lang="en-US" sz="2200" dirty="0"/>
              <a:t>U</a:t>
            </a:r>
            <a:r>
              <a:rPr lang="en-US" sz="2200" dirty="0" smtClean="0"/>
              <a:t>nshared Fields</a:t>
            </a:r>
          </a:p>
          <a:p>
            <a:pPr lvl="1"/>
            <a:endParaRPr lang="en-US" sz="800" dirty="0" smtClean="0"/>
          </a:p>
          <a:p>
            <a:pPr lvl="1"/>
            <a:r>
              <a:rPr lang="en-US" sz="2000" dirty="0" smtClean="0"/>
              <a:t>Detail Billing Records include shared &amp; unshared fields:</a:t>
            </a:r>
          </a:p>
          <a:p>
            <a:pPr lvl="2"/>
            <a:endParaRPr lang="en-US" sz="800" dirty="0" smtClean="0"/>
          </a:p>
          <a:p>
            <a:pPr lvl="2">
              <a:spcBef>
                <a:spcPts val="600"/>
              </a:spcBef>
              <a:spcAft>
                <a:spcPts val="600"/>
              </a:spcAft>
              <a:defRPr/>
            </a:pPr>
            <a:r>
              <a:rPr lang="en-US" sz="2000" b="1" u="sng" dirty="0">
                <a:cs typeface="Calibri" pitchFamily="34" charset="0"/>
              </a:rPr>
              <a:t>Shared </a:t>
            </a:r>
            <a:r>
              <a:rPr lang="en-US" sz="2000" b="1" u="sng" dirty="0" smtClean="0">
                <a:cs typeface="Calibri" pitchFamily="34" charset="0"/>
              </a:rPr>
              <a:t>fields</a:t>
            </a:r>
            <a:r>
              <a:rPr lang="en-US" sz="2000" dirty="0">
                <a:cs typeface="Calibri" pitchFamily="34" charset="0"/>
              </a:rPr>
              <a:t>: Detail Billing Record fields that are </a:t>
            </a:r>
            <a:r>
              <a:rPr lang="en-US" sz="2000" u="sng" dirty="0">
                <a:cs typeface="Calibri" pitchFamily="34" charset="0"/>
              </a:rPr>
              <a:t>also present on the document header or accounting lines</a:t>
            </a:r>
            <a:r>
              <a:rPr lang="en-US" sz="2000" dirty="0">
                <a:cs typeface="Calibri" pitchFamily="34" charset="0"/>
              </a:rPr>
              <a:t> of BD/NVs</a:t>
            </a:r>
          </a:p>
          <a:p>
            <a:pPr lvl="3">
              <a:spcBef>
                <a:spcPts val="600"/>
              </a:spcBef>
              <a:spcAft>
                <a:spcPts val="600"/>
              </a:spcAft>
              <a:defRPr/>
            </a:pPr>
            <a:r>
              <a:rPr lang="en-US" sz="1800" dirty="0">
                <a:cs typeface="Calibri" pitchFamily="34" charset="0"/>
              </a:rPr>
              <a:t>The value of these fields </a:t>
            </a:r>
            <a:r>
              <a:rPr lang="en-US" sz="1800" u="sng" dirty="0">
                <a:cs typeface="Calibri" pitchFamily="34" charset="0"/>
              </a:rPr>
              <a:t>cannot be changed once a DBR has been associated</a:t>
            </a:r>
            <a:r>
              <a:rPr lang="en-US" sz="1800" dirty="0">
                <a:cs typeface="Calibri" pitchFamily="34" charset="0"/>
              </a:rPr>
              <a:t> to a </a:t>
            </a:r>
            <a:r>
              <a:rPr lang="en-US" sz="1800" dirty="0" smtClean="0">
                <a:cs typeface="Calibri" pitchFamily="34" charset="0"/>
              </a:rPr>
              <a:t>document</a:t>
            </a:r>
          </a:p>
          <a:p>
            <a:pPr lvl="3">
              <a:spcBef>
                <a:spcPts val="600"/>
              </a:spcBef>
              <a:spcAft>
                <a:spcPts val="600"/>
              </a:spcAft>
              <a:defRPr/>
            </a:pPr>
            <a:r>
              <a:rPr lang="en-US" sz="1800" dirty="0" smtClean="0">
                <a:cs typeface="Calibri" pitchFamily="34" charset="0"/>
              </a:rPr>
              <a:t>Example: </a:t>
            </a:r>
            <a:r>
              <a:rPr lang="en-US" sz="1800" u="sng" dirty="0" smtClean="0">
                <a:cs typeface="Calibri" pitchFamily="34" charset="0"/>
              </a:rPr>
              <a:t>Document Type</a:t>
            </a:r>
            <a:r>
              <a:rPr lang="en-US" sz="1800" dirty="0" smtClean="0">
                <a:cs typeface="Calibri" pitchFamily="34" charset="0"/>
              </a:rPr>
              <a:t>, </a:t>
            </a:r>
            <a:r>
              <a:rPr lang="en-US" sz="1800" u="sng" dirty="0" smtClean="0">
                <a:cs typeface="Calibri" pitchFamily="34" charset="0"/>
              </a:rPr>
              <a:t>Fund</a:t>
            </a:r>
            <a:r>
              <a:rPr lang="en-US" sz="1800" dirty="0" smtClean="0">
                <a:cs typeface="Calibri" pitchFamily="34" charset="0"/>
              </a:rPr>
              <a:t>, </a:t>
            </a:r>
            <a:r>
              <a:rPr lang="en-US" sz="1800" u="sng" dirty="0" smtClean="0">
                <a:cs typeface="Calibri" pitchFamily="34" charset="0"/>
              </a:rPr>
              <a:t>Agreement Number</a:t>
            </a:r>
            <a:endParaRPr lang="en-US" sz="1800" u="sng" dirty="0">
              <a:cs typeface="Calibri" pitchFamily="34" charset="0"/>
            </a:endParaRPr>
          </a:p>
          <a:p>
            <a:pPr lvl="2">
              <a:spcBef>
                <a:spcPts val="600"/>
              </a:spcBef>
              <a:spcAft>
                <a:spcPts val="600"/>
              </a:spcAft>
            </a:pPr>
            <a:r>
              <a:rPr lang="en-US" sz="2000" b="1" u="sng" dirty="0" smtClean="0"/>
              <a:t>Unshared fields</a:t>
            </a:r>
            <a:r>
              <a:rPr lang="en-US" sz="2000" dirty="0" smtClean="0"/>
              <a:t>: Fields that are on the Detail Billing Record </a:t>
            </a:r>
            <a:r>
              <a:rPr lang="en-US" sz="2000" u="sng" dirty="0" smtClean="0"/>
              <a:t>only</a:t>
            </a:r>
            <a:r>
              <a:rPr lang="en-US" sz="2000" dirty="0" smtClean="0"/>
              <a:t> (used to store non-financial information)</a:t>
            </a:r>
          </a:p>
          <a:p>
            <a:pPr lvl="3">
              <a:spcBef>
                <a:spcPts val="600"/>
              </a:spcBef>
              <a:spcAft>
                <a:spcPts val="600"/>
              </a:spcAft>
            </a:pPr>
            <a:r>
              <a:rPr lang="en-US" sz="1800" dirty="0">
                <a:cs typeface="Calibri" pitchFamily="34" charset="0"/>
              </a:rPr>
              <a:t>Example</a:t>
            </a:r>
            <a:r>
              <a:rPr lang="en-US" sz="1800" dirty="0" smtClean="0">
                <a:cs typeface="Calibri" pitchFamily="34" charset="0"/>
              </a:rPr>
              <a:t>: </a:t>
            </a:r>
            <a:r>
              <a:rPr lang="en-US" sz="1800" u="sng" dirty="0"/>
              <a:t>Original Record </a:t>
            </a:r>
            <a:r>
              <a:rPr lang="en-US" sz="1800" u="sng" dirty="0" smtClean="0"/>
              <a:t>ID</a:t>
            </a:r>
            <a:r>
              <a:rPr lang="en-US" sz="1800" dirty="0" smtClean="0"/>
              <a:t>, </a:t>
            </a:r>
            <a:r>
              <a:rPr lang="en-US" sz="1800" u="sng" dirty="0"/>
              <a:t>Bill Level </a:t>
            </a:r>
            <a:r>
              <a:rPr lang="en-US" sz="1800" u="sng" dirty="0" smtClean="0"/>
              <a:t>Indicator</a:t>
            </a:r>
            <a:r>
              <a:rPr lang="en-US" sz="1800" dirty="0" smtClean="0"/>
              <a:t>, </a:t>
            </a:r>
            <a:r>
              <a:rPr lang="en-US" sz="1800" u="sng" dirty="0"/>
              <a:t>Advance Indicator</a:t>
            </a:r>
          </a:p>
        </p:txBody>
      </p:sp>
    </p:spTree>
    <p:extLst>
      <p:ext uri="{BB962C8B-B14F-4D97-AF65-F5344CB8AC3E}">
        <p14:creationId xmlns:p14="http://schemas.microsoft.com/office/powerpoint/2010/main" val="1664589180"/>
      </p:ext>
    </p:extLst>
  </p:cSld>
  <p:clrMapOvr>
    <a:masterClrMapping/>
  </p:clrMapOvr>
  <p:timing>
    <p:tnLst>
      <p:par>
        <p:cTn id="1" dur="indefinite" restart="never" nodeType="tmRoot"/>
      </p:par>
    </p:tn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613" y="350838"/>
            <a:ext cx="8486775" cy="563562"/>
          </a:xfrm>
        </p:spPr>
        <p:txBody>
          <a:bodyPr/>
          <a:lstStyle/>
          <a:p>
            <a:r>
              <a:rPr lang="en-US" dirty="0" smtClean="0"/>
              <a:t>Advance Offset Notifications and Offsets</a:t>
            </a:r>
            <a:endParaRPr lang="en-US" dirty="0"/>
          </a:p>
        </p:txBody>
      </p:sp>
      <p:sp>
        <p:nvSpPr>
          <p:cNvPr id="4" name="Footer Placeholder 3"/>
          <p:cNvSpPr>
            <a:spLocks noGrp="1"/>
          </p:cNvSpPr>
          <p:nvPr>
            <p:ph type="ftr" sz="quarter" idx="4294967295"/>
          </p:nvPr>
        </p:nvSpPr>
        <p:spPr>
          <a:xfrm>
            <a:off x="398585" y="6553200"/>
            <a:ext cx="7010400" cy="304800"/>
          </a:xfrm>
          <a:prstGeom prst="rect">
            <a:avLst/>
          </a:prstGeom>
        </p:spPr>
        <p:txBody>
          <a:bodyPr/>
          <a:lstStyle/>
          <a:p>
            <a:pPr>
              <a:defRPr/>
            </a:pPr>
            <a:r>
              <a:rPr lang="en-US" dirty="0" smtClean="0">
                <a:solidFill>
                  <a:srgbClr val="000000"/>
                </a:solidFill>
              </a:rPr>
              <a:t>CGI Federal Proprietary and Confidential</a:t>
            </a:r>
            <a:endParaRPr lang="en-US" dirty="0">
              <a:solidFill>
                <a:srgbClr val="000000"/>
              </a:solidFill>
            </a:endParaRPr>
          </a:p>
        </p:txBody>
      </p:sp>
      <p:sp>
        <p:nvSpPr>
          <p:cNvPr id="5" name="Slide Number Placeholder 4"/>
          <p:cNvSpPr>
            <a:spLocks noGrp="1"/>
          </p:cNvSpPr>
          <p:nvPr>
            <p:ph type="sldNum" sz="quarter" idx="11"/>
          </p:nvPr>
        </p:nvSpPr>
        <p:spPr>
          <a:xfrm>
            <a:off x="0" y="6611815"/>
            <a:ext cx="480645" cy="235073"/>
          </a:xfrm>
        </p:spPr>
        <p:txBody>
          <a:bodyPr/>
          <a:lstStyle/>
          <a:p>
            <a:pPr>
              <a:defRPr/>
            </a:pPr>
            <a:fld id="{215F2CEC-58A8-492B-AD0D-C2BF1A7F0D89}" type="slidenum">
              <a:rPr lang="en-US" smtClean="0">
                <a:solidFill>
                  <a:srgbClr val="000000"/>
                </a:solidFill>
              </a:rPr>
              <a:pPr>
                <a:defRPr/>
              </a:pPr>
              <a:t>260</a:t>
            </a:fld>
            <a:endParaRPr lang="en-US" dirty="0">
              <a:solidFill>
                <a:srgbClr val="000000"/>
              </a:solidFill>
            </a:endParaRPr>
          </a:p>
        </p:txBody>
      </p:sp>
      <p:sp>
        <p:nvSpPr>
          <p:cNvPr id="10" name="TextBox 9"/>
          <p:cNvSpPr txBox="1"/>
          <p:nvPr/>
        </p:nvSpPr>
        <p:spPr>
          <a:xfrm>
            <a:off x="568409" y="1308434"/>
            <a:ext cx="8343715" cy="707886"/>
          </a:xfrm>
          <a:prstGeom prst="rect">
            <a:avLst/>
          </a:prstGeom>
          <a:noFill/>
        </p:spPr>
        <p:txBody>
          <a:bodyPr wrap="square" rtlCol="0">
            <a:spAutoFit/>
          </a:bodyPr>
          <a:lstStyle/>
          <a:p>
            <a:r>
              <a:rPr lang="en-US" sz="2000" dirty="0" smtClean="0">
                <a:solidFill>
                  <a:srgbClr val="000000"/>
                </a:solidFill>
              </a:rPr>
              <a:t>Agreement with non-Federal Customer – </a:t>
            </a:r>
            <a:r>
              <a:rPr lang="en-US" sz="2000" u="sng" dirty="0" smtClean="0">
                <a:solidFill>
                  <a:srgbClr val="000000"/>
                </a:solidFill>
              </a:rPr>
              <a:t>requires an advance collection, followed by an offset</a:t>
            </a:r>
            <a:r>
              <a:rPr lang="en-US" sz="2000" dirty="0" smtClean="0">
                <a:solidFill>
                  <a:srgbClr val="000000"/>
                </a:solidFill>
              </a:rPr>
              <a:t>: </a:t>
            </a:r>
            <a:endParaRPr lang="en-US" sz="2000" dirty="0">
              <a:solidFill>
                <a:srgbClr val="000000"/>
              </a:solidFill>
            </a:endParaRPr>
          </a:p>
        </p:txBody>
      </p:sp>
      <p:grpSp>
        <p:nvGrpSpPr>
          <p:cNvPr id="8" name="Group 7"/>
          <p:cNvGrpSpPr/>
          <p:nvPr/>
        </p:nvGrpSpPr>
        <p:grpSpPr>
          <a:xfrm>
            <a:off x="606509" y="4030891"/>
            <a:ext cx="3098716" cy="1177467"/>
            <a:chOff x="0" y="142888"/>
            <a:chExt cx="2943669" cy="1177467"/>
          </a:xfrm>
        </p:grpSpPr>
        <p:sp>
          <p:nvSpPr>
            <p:cNvPr id="9" name="Chevron 8"/>
            <p:cNvSpPr/>
            <p:nvPr/>
          </p:nvSpPr>
          <p:spPr>
            <a:xfrm>
              <a:off x="0" y="142888"/>
              <a:ext cx="2943669" cy="1177467"/>
            </a:xfrm>
            <a:prstGeom prst="chevron">
              <a:avLst/>
            </a:prstGeom>
            <a:solidFill>
              <a:schemeClr val="accent1">
                <a:lumMod val="50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1" name="Chevron 4"/>
            <p:cNvSpPr/>
            <p:nvPr/>
          </p:nvSpPr>
          <p:spPr>
            <a:xfrm>
              <a:off x="588734" y="142888"/>
              <a:ext cx="1766202" cy="117746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dirty="0" smtClean="0">
                  <a:solidFill>
                    <a:schemeClr val="bg1"/>
                  </a:solidFill>
                </a:rPr>
                <a:t>Goods/services provided to customer triggers new </a:t>
              </a:r>
              <a:r>
                <a:rPr lang="en-US" sz="1400" b="1" u="sng" kern="1200" dirty="0" smtClean="0">
                  <a:solidFill>
                    <a:schemeClr val="bg1"/>
                  </a:solidFill>
                </a:rPr>
                <a:t>offset notification DBR</a:t>
              </a:r>
              <a:endParaRPr lang="en-US" sz="1400" b="1" u="sng" kern="1200" dirty="0">
                <a:solidFill>
                  <a:schemeClr val="bg1"/>
                </a:solidFill>
              </a:endParaRPr>
            </a:p>
          </p:txBody>
        </p:sp>
      </p:grpSp>
      <p:grpSp>
        <p:nvGrpSpPr>
          <p:cNvPr id="12" name="Group 11"/>
          <p:cNvGrpSpPr/>
          <p:nvPr/>
        </p:nvGrpSpPr>
        <p:grpSpPr>
          <a:xfrm>
            <a:off x="3209958" y="4030890"/>
            <a:ext cx="3098716" cy="1177467"/>
            <a:chOff x="0" y="142888"/>
            <a:chExt cx="2943669" cy="1177467"/>
          </a:xfrm>
        </p:grpSpPr>
        <p:sp>
          <p:nvSpPr>
            <p:cNvPr id="13" name="Chevron 12"/>
            <p:cNvSpPr/>
            <p:nvPr/>
          </p:nvSpPr>
          <p:spPr>
            <a:xfrm>
              <a:off x="0" y="142888"/>
              <a:ext cx="2943669" cy="1177467"/>
            </a:xfrm>
            <a:prstGeom prst="chevron">
              <a:avLst/>
            </a:prstGeom>
            <a:solidFill>
              <a:schemeClr val="accent5">
                <a:lumMod val="25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4" name="Chevron 4"/>
            <p:cNvSpPr/>
            <p:nvPr/>
          </p:nvSpPr>
          <p:spPr>
            <a:xfrm>
              <a:off x="488583" y="142888"/>
              <a:ext cx="1936359" cy="117746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56007" tIns="18669" rIns="18669" bIns="18669" numCol="1" spcCol="1270" anchor="ctr" anchorCtr="0">
              <a:noAutofit/>
            </a:bodyPr>
            <a:lstStyle/>
            <a:p>
              <a:pPr lvl="0" algn="ctr" defTabSz="577850">
                <a:lnSpc>
                  <a:spcPct val="90000"/>
                </a:lnSpc>
                <a:spcAft>
                  <a:spcPct val="35000"/>
                </a:spcAft>
              </a:pPr>
              <a:r>
                <a:rPr lang="en-US" sz="1400" b="1" u="sng" dirty="0" smtClean="0">
                  <a:solidFill>
                    <a:srgbClr val="FFFFFF"/>
                  </a:solidFill>
                </a:rPr>
                <a:t>Offset  Notification BD</a:t>
              </a:r>
              <a:r>
                <a:rPr lang="en-US" sz="1400" dirty="0" smtClean="0">
                  <a:solidFill>
                    <a:srgbClr val="FFFFFF"/>
                  </a:solidFill>
                </a:rPr>
                <a:t> generated </a:t>
              </a:r>
              <a:r>
                <a:rPr lang="en-US" sz="1400" dirty="0">
                  <a:solidFill>
                    <a:srgbClr val="FFFFFF"/>
                  </a:solidFill>
                </a:rPr>
                <a:t>from offset </a:t>
              </a:r>
              <a:r>
                <a:rPr lang="en-US" sz="1400" dirty="0" smtClean="0">
                  <a:solidFill>
                    <a:srgbClr val="FFFFFF"/>
                  </a:solidFill>
                </a:rPr>
                <a:t>DBR </a:t>
              </a:r>
              <a:r>
                <a:rPr lang="en-US" sz="1400" dirty="0">
                  <a:solidFill>
                    <a:srgbClr val="FFFFFF"/>
                  </a:solidFill>
                </a:rPr>
                <a:t>notifies </a:t>
              </a:r>
              <a:r>
                <a:rPr lang="en-US" sz="1400" dirty="0" smtClean="0">
                  <a:solidFill>
                    <a:srgbClr val="FFFFFF"/>
                  </a:solidFill>
                </a:rPr>
                <a:t>Finance</a:t>
              </a:r>
            </a:p>
            <a:p>
              <a:pPr lvl="0" algn="ctr" defTabSz="577850">
                <a:lnSpc>
                  <a:spcPct val="90000"/>
                </a:lnSpc>
                <a:spcAft>
                  <a:spcPct val="35000"/>
                </a:spcAft>
              </a:pPr>
              <a:r>
                <a:rPr lang="en-US" sz="1200" b="1" dirty="0" smtClean="0">
                  <a:solidFill>
                    <a:srgbClr val="FFFFFF"/>
                  </a:solidFill>
                </a:rPr>
                <a:t>BD</a:t>
              </a:r>
              <a:r>
                <a:rPr lang="en-US" sz="1200" b="1" dirty="0">
                  <a:solidFill>
                    <a:srgbClr val="FFFFFF"/>
                  </a:solidFill>
                </a:rPr>
                <a:t>: Normal Line Type</a:t>
              </a:r>
            </a:p>
          </p:txBody>
        </p:sp>
      </p:grpSp>
      <p:grpSp>
        <p:nvGrpSpPr>
          <p:cNvPr id="15" name="Group 14"/>
          <p:cNvGrpSpPr/>
          <p:nvPr/>
        </p:nvGrpSpPr>
        <p:grpSpPr>
          <a:xfrm>
            <a:off x="5813408" y="4030888"/>
            <a:ext cx="3098716" cy="1177467"/>
            <a:chOff x="0" y="142888"/>
            <a:chExt cx="2943669" cy="1177467"/>
          </a:xfrm>
        </p:grpSpPr>
        <p:sp>
          <p:nvSpPr>
            <p:cNvPr id="16" name="Chevron 15"/>
            <p:cNvSpPr/>
            <p:nvPr/>
          </p:nvSpPr>
          <p:spPr>
            <a:xfrm>
              <a:off x="0" y="142888"/>
              <a:ext cx="2943669" cy="1177467"/>
            </a:xfrm>
            <a:prstGeom prst="chevron">
              <a:avLst/>
            </a:prstGeom>
            <a:solidFill>
              <a:srgbClr val="00206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7" name="Chevron 4"/>
            <p:cNvSpPr/>
            <p:nvPr/>
          </p:nvSpPr>
          <p:spPr>
            <a:xfrm>
              <a:off x="494662" y="142888"/>
              <a:ext cx="2162570" cy="117746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56007" tIns="18669" rIns="18669" bIns="18669" numCol="1" spcCol="1270" anchor="ctr" anchorCtr="0">
              <a:noAutofit/>
            </a:bodyPr>
            <a:lstStyle/>
            <a:p>
              <a:pPr lvl="0" algn="ctr" defTabSz="622300">
                <a:lnSpc>
                  <a:spcPct val="90000"/>
                </a:lnSpc>
                <a:spcAft>
                  <a:spcPct val="35000"/>
                </a:spcAft>
              </a:pPr>
              <a:r>
                <a:rPr lang="en-US" sz="1400" dirty="0" smtClean="0">
                  <a:solidFill>
                    <a:schemeClr val="bg1"/>
                  </a:solidFill>
                </a:rPr>
                <a:t>Advance Collection is </a:t>
              </a:r>
              <a:r>
                <a:rPr lang="en-US" sz="1400" b="1" u="sng" dirty="0" smtClean="0">
                  <a:solidFill>
                    <a:schemeClr val="bg1"/>
                  </a:solidFill>
                </a:rPr>
                <a:t>offset</a:t>
              </a:r>
              <a:r>
                <a:rPr lang="en-US" sz="1400" dirty="0" smtClean="0">
                  <a:solidFill>
                    <a:schemeClr val="bg1"/>
                  </a:solidFill>
                </a:rPr>
                <a:t>; Advance Notification BD </a:t>
              </a:r>
              <a:r>
                <a:rPr lang="en-US" sz="1400" b="1" u="sng" dirty="0" smtClean="0">
                  <a:solidFill>
                    <a:schemeClr val="bg1"/>
                  </a:solidFill>
                </a:rPr>
                <a:t>closed</a:t>
              </a:r>
              <a:r>
                <a:rPr lang="en-US" sz="1400" dirty="0" smtClean="0">
                  <a:solidFill>
                    <a:schemeClr val="bg1"/>
                  </a:solidFill>
                </a:rPr>
                <a:t> </a:t>
              </a:r>
              <a:endParaRPr lang="en-US" sz="1400" dirty="0">
                <a:solidFill>
                  <a:schemeClr val="bg1"/>
                </a:solidFill>
              </a:endParaRPr>
            </a:p>
            <a:p>
              <a:pPr lvl="0" algn="ctr" defTabSz="622300">
                <a:lnSpc>
                  <a:spcPct val="90000"/>
                </a:lnSpc>
                <a:spcAft>
                  <a:spcPct val="35000"/>
                </a:spcAft>
              </a:pPr>
              <a:r>
                <a:rPr lang="en-US" sz="1200" b="1" dirty="0">
                  <a:solidFill>
                    <a:schemeClr val="bg1"/>
                  </a:solidFill>
                </a:rPr>
                <a:t>CR</a:t>
              </a:r>
              <a:r>
                <a:rPr lang="en-US" sz="1200" b="1" dirty="0" smtClean="0">
                  <a:solidFill>
                    <a:schemeClr val="bg1"/>
                  </a:solidFill>
                </a:rPr>
                <a:t>: Advance Offset and Normal Line Types</a:t>
              </a:r>
              <a:endParaRPr lang="en-US" sz="1200" b="1" dirty="0">
                <a:solidFill>
                  <a:srgbClr val="FFFFFF"/>
                </a:solidFill>
              </a:endParaRPr>
            </a:p>
          </p:txBody>
        </p:sp>
      </p:grpSp>
      <p:grpSp>
        <p:nvGrpSpPr>
          <p:cNvPr id="18" name="Group 17"/>
          <p:cNvGrpSpPr/>
          <p:nvPr/>
        </p:nvGrpSpPr>
        <p:grpSpPr>
          <a:xfrm>
            <a:off x="568409" y="2392591"/>
            <a:ext cx="3098716" cy="1177467"/>
            <a:chOff x="0" y="142888"/>
            <a:chExt cx="2943669" cy="1177467"/>
          </a:xfrm>
        </p:grpSpPr>
        <p:sp>
          <p:nvSpPr>
            <p:cNvPr id="19" name="Chevron 18"/>
            <p:cNvSpPr/>
            <p:nvPr/>
          </p:nvSpPr>
          <p:spPr>
            <a:xfrm>
              <a:off x="0" y="142888"/>
              <a:ext cx="2943669" cy="1177467"/>
            </a:xfrm>
            <a:prstGeom prst="chevron">
              <a:avLst/>
            </a:prstGeom>
            <a:solidFill>
              <a:schemeClr val="accent1">
                <a:lumMod val="90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20" name="Chevron 4"/>
            <p:cNvSpPr/>
            <p:nvPr/>
          </p:nvSpPr>
          <p:spPr>
            <a:xfrm>
              <a:off x="588734" y="142888"/>
              <a:ext cx="1766202" cy="117746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56007" tIns="18669" rIns="18669" bIns="18669" numCol="1" spcCol="1270" anchor="ctr" anchorCtr="0">
              <a:noAutofit/>
            </a:bodyPr>
            <a:lstStyle/>
            <a:p>
              <a:pPr marL="0" marR="0" lvl="0" indent="0" algn="ctr" defTabSz="914400" eaLnBrk="1" fontAlgn="auto" latinLnBrk="0" hangingPunct="1">
                <a:lnSpc>
                  <a:spcPct val="100000"/>
                </a:lnSpc>
                <a:spcBef>
                  <a:spcPts val="0"/>
                </a:spcBef>
                <a:spcAft>
                  <a:spcPts val="600"/>
                </a:spcAft>
                <a:buClrTx/>
                <a:buSzTx/>
                <a:buFontTx/>
                <a:buNone/>
                <a:tabLst/>
                <a:defRPr/>
              </a:pPr>
              <a:r>
                <a:rPr lang="en-US" sz="1400" kern="0" dirty="0">
                  <a:solidFill>
                    <a:srgbClr val="000000"/>
                  </a:solidFill>
                </a:rPr>
                <a:t>Agreement created in Pegasys</a:t>
              </a:r>
            </a:p>
            <a:p>
              <a:pPr marL="0" marR="0" lvl="0" indent="0" algn="ctr" defTabSz="914400" eaLnBrk="1" fontAlgn="auto" latinLnBrk="0" hangingPunct="1">
                <a:lnSpc>
                  <a:spcPct val="100000"/>
                </a:lnSpc>
                <a:spcBef>
                  <a:spcPts val="0"/>
                </a:spcBef>
                <a:spcAft>
                  <a:spcPts val="600"/>
                </a:spcAft>
                <a:buClrTx/>
                <a:buSzTx/>
                <a:buFontTx/>
                <a:buNone/>
                <a:tabLst/>
                <a:defRPr/>
              </a:pPr>
              <a:r>
                <a:rPr lang="en-US" sz="1200" b="1" kern="0" dirty="0">
                  <a:solidFill>
                    <a:srgbClr val="000000"/>
                  </a:solidFill>
                </a:rPr>
                <a:t>ED: External Agreement</a:t>
              </a:r>
              <a:endParaRPr lang="en-US" sz="1200" kern="0" dirty="0">
                <a:solidFill>
                  <a:sysClr val="windowText" lastClr="000000"/>
                </a:solidFill>
              </a:endParaRPr>
            </a:p>
          </p:txBody>
        </p:sp>
      </p:grpSp>
      <p:grpSp>
        <p:nvGrpSpPr>
          <p:cNvPr id="21" name="Group 20"/>
          <p:cNvGrpSpPr/>
          <p:nvPr/>
        </p:nvGrpSpPr>
        <p:grpSpPr>
          <a:xfrm>
            <a:off x="3190908" y="2392591"/>
            <a:ext cx="3098716" cy="1177467"/>
            <a:chOff x="0" y="142888"/>
            <a:chExt cx="2943669" cy="1177467"/>
          </a:xfrm>
        </p:grpSpPr>
        <p:sp>
          <p:nvSpPr>
            <p:cNvPr id="22" name="Chevron 21"/>
            <p:cNvSpPr/>
            <p:nvPr/>
          </p:nvSpPr>
          <p:spPr>
            <a:xfrm>
              <a:off x="0" y="142888"/>
              <a:ext cx="2943669" cy="1177467"/>
            </a:xfrm>
            <a:prstGeom prst="chevron">
              <a:avLst/>
            </a:prstGeom>
            <a:solidFill>
              <a:srgbClr val="FFFF0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23" name="Chevron 4"/>
            <p:cNvSpPr/>
            <p:nvPr/>
          </p:nvSpPr>
          <p:spPr>
            <a:xfrm>
              <a:off x="588734" y="142888"/>
              <a:ext cx="1766202" cy="117746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56007" tIns="18669" rIns="18669" bIns="18669" numCol="1" spcCol="1270" anchor="ctr" anchorCtr="0">
              <a:noAutofit/>
            </a:bodyPr>
            <a:lstStyle/>
            <a:p>
              <a:pPr lvl="0" algn="ctr">
                <a:spcAft>
                  <a:spcPts val="600"/>
                </a:spcAft>
              </a:pPr>
              <a:r>
                <a:rPr lang="en-US" sz="1400" dirty="0">
                  <a:solidFill>
                    <a:schemeClr val="tx1"/>
                  </a:solidFill>
                </a:rPr>
                <a:t>Bill generated from </a:t>
              </a:r>
              <a:r>
                <a:rPr lang="en-US" sz="1400" b="1" u="sng" dirty="0">
                  <a:solidFill>
                    <a:schemeClr val="tx1"/>
                  </a:solidFill>
                </a:rPr>
                <a:t>advance</a:t>
              </a:r>
              <a:r>
                <a:rPr lang="en-US" sz="1400" dirty="0">
                  <a:solidFill>
                    <a:schemeClr val="tx1"/>
                  </a:solidFill>
                </a:rPr>
                <a:t> DBR</a:t>
              </a:r>
            </a:p>
            <a:p>
              <a:pPr lvl="0" algn="ctr">
                <a:spcAft>
                  <a:spcPts val="600"/>
                </a:spcAft>
              </a:pPr>
              <a:r>
                <a:rPr lang="en-US" sz="1200" b="1" dirty="0">
                  <a:solidFill>
                    <a:schemeClr val="tx1"/>
                  </a:solidFill>
                </a:rPr>
                <a:t>BD: Advance Line Type</a:t>
              </a:r>
              <a:endParaRPr lang="en-US" sz="1200" dirty="0">
                <a:solidFill>
                  <a:schemeClr val="tx1"/>
                </a:solidFill>
              </a:endParaRPr>
            </a:p>
          </p:txBody>
        </p:sp>
      </p:grpSp>
      <p:grpSp>
        <p:nvGrpSpPr>
          <p:cNvPr id="24" name="Group 23"/>
          <p:cNvGrpSpPr/>
          <p:nvPr/>
        </p:nvGrpSpPr>
        <p:grpSpPr>
          <a:xfrm>
            <a:off x="5813408" y="2392591"/>
            <a:ext cx="3098716" cy="1177467"/>
            <a:chOff x="0" y="142888"/>
            <a:chExt cx="2943669" cy="1177467"/>
          </a:xfrm>
        </p:grpSpPr>
        <p:sp>
          <p:nvSpPr>
            <p:cNvPr id="25" name="Chevron 24"/>
            <p:cNvSpPr/>
            <p:nvPr/>
          </p:nvSpPr>
          <p:spPr>
            <a:xfrm>
              <a:off x="0" y="142888"/>
              <a:ext cx="2943669" cy="1177467"/>
            </a:xfrm>
            <a:prstGeom prst="chevron">
              <a:avLst/>
            </a:prstGeom>
            <a:solidFill>
              <a:srgbClr val="FFC00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26" name="Chevron 4"/>
            <p:cNvSpPr/>
            <p:nvPr/>
          </p:nvSpPr>
          <p:spPr>
            <a:xfrm>
              <a:off x="509649" y="142888"/>
              <a:ext cx="2017795" cy="117746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56007" tIns="18669" rIns="18669" bIns="18669" numCol="1" spcCol="1270" anchor="ctr" anchorCtr="0">
              <a:noAutofit/>
            </a:bodyPr>
            <a:lstStyle/>
            <a:p>
              <a:pPr lvl="0" algn="ctr">
                <a:spcAft>
                  <a:spcPts val="600"/>
                </a:spcAft>
              </a:pPr>
              <a:r>
                <a:rPr lang="en-US" sz="1400" b="1" u="sng" dirty="0">
                  <a:solidFill>
                    <a:schemeClr val="tx1"/>
                  </a:solidFill>
                </a:rPr>
                <a:t>Advance</a:t>
              </a:r>
              <a:r>
                <a:rPr lang="en-US" sz="1400" dirty="0">
                  <a:solidFill>
                    <a:schemeClr val="tx1"/>
                  </a:solidFill>
                </a:rPr>
                <a:t> collection received from customer</a:t>
              </a:r>
            </a:p>
            <a:p>
              <a:pPr lvl="0" algn="ctr">
                <a:spcAft>
                  <a:spcPts val="600"/>
                </a:spcAft>
              </a:pPr>
              <a:r>
                <a:rPr lang="en-US" sz="1200" b="1" dirty="0">
                  <a:solidFill>
                    <a:schemeClr val="tx1"/>
                  </a:solidFill>
                </a:rPr>
                <a:t>CR: Advance Pmt Line Type</a:t>
              </a:r>
            </a:p>
          </p:txBody>
        </p:sp>
      </p:grpSp>
      <p:sp>
        <p:nvSpPr>
          <p:cNvPr id="27" name="Rectangle 26"/>
          <p:cNvSpPr/>
          <p:nvPr/>
        </p:nvSpPr>
        <p:spPr bwMode="auto">
          <a:xfrm>
            <a:off x="476250" y="3813569"/>
            <a:ext cx="8591550" cy="1634731"/>
          </a:xfrm>
          <a:prstGeom prst="rect">
            <a:avLst/>
          </a:prstGeom>
          <a:noFill/>
          <a:ln w="3810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Tree>
    <p:extLst>
      <p:ext uri="{BB962C8B-B14F-4D97-AF65-F5344CB8AC3E}">
        <p14:creationId xmlns:p14="http://schemas.microsoft.com/office/powerpoint/2010/main" val="1940570958"/>
      </p:ext>
    </p:extLst>
  </p:cSld>
  <p:clrMapOvr>
    <a:masterClrMapping/>
  </p:clrMapOvr>
  <p:timing>
    <p:tnLst>
      <p:par>
        <p:cTn id="1" dur="indefinite" restart="never" nodeType="tmRoot"/>
      </p:par>
    </p:tn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613" y="331788"/>
            <a:ext cx="8320252" cy="563562"/>
          </a:xfrm>
        </p:spPr>
        <p:txBody>
          <a:bodyPr/>
          <a:lstStyle/>
          <a:p>
            <a:r>
              <a:rPr lang="en-US" dirty="0" smtClean="0"/>
              <a:t>Advance Offset Notification DBR/BD</a:t>
            </a:r>
            <a:endParaRPr lang="en-US" dirty="0"/>
          </a:p>
        </p:txBody>
      </p:sp>
      <p:sp>
        <p:nvSpPr>
          <p:cNvPr id="3" name="Content Placeholder 2"/>
          <p:cNvSpPr>
            <a:spLocks noGrp="1"/>
          </p:cNvSpPr>
          <p:nvPr>
            <p:ph idx="1"/>
          </p:nvPr>
        </p:nvSpPr>
        <p:spPr>
          <a:xfrm>
            <a:off x="455612" y="1115705"/>
            <a:ext cx="8688387" cy="5201967"/>
          </a:xfrm>
        </p:spPr>
        <p:txBody>
          <a:bodyPr/>
          <a:lstStyle/>
          <a:p>
            <a:pPr marL="228600" lvl="1" indent="-228600">
              <a:spcBef>
                <a:spcPts val="300"/>
              </a:spcBef>
              <a:spcAft>
                <a:spcPts val="300"/>
              </a:spcAft>
              <a:buFont typeface="+mj-lt"/>
              <a:buAutoNum type="arabicPeriod" startAt="5"/>
            </a:pPr>
            <a:r>
              <a:rPr lang="en-US" sz="1600" dirty="0"/>
              <a:t>The goods/services are delivered to the customer, triggering </a:t>
            </a:r>
            <a:r>
              <a:rPr lang="en-US" sz="1600" dirty="0" smtClean="0"/>
              <a:t>RBA/NBA feeder </a:t>
            </a:r>
            <a:r>
              <a:rPr lang="en-US" sz="1600" dirty="0"/>
              <a:t>system to send a </a:t>
            </a:r>
            <a:r>
              <a:rPr lang="en-US" sz="1600" b="1" u="sng" dirty="0"/>
              <a:t>2</a:t>
            </a:r>
            <a:r>
              <a:rPr lang="en-US" sz="1600" b="1" u="sng" baseline="30000" dirty="0"/>
              <a:t>nd</a:t>
            </a:r>
            <a:r>
              <a:rPr lang="en-US" sz="1600" b="1" u="sng" dirty="0"/>
              <a:t> DBR, called the advance offset notification DBR</a:t>
            </a:r>
            <a:endParaRPr lang="en-US" sz="1600" dirty="0" smtClean="0"/>
          </a:p>
          <a:p>
            <a:pPr marL="571500" lvl="2" indent="-225425">
              <a:spcBef>
                <a:spcPts val="300"/>
              </a:spcBef>
              <a:spcAft>
                <a:spcPts val="300"/>
              </a:spcAft>
            </a:pPr>
            <a:r>
              <a:rPr lang="en-US" sz="1600" dirty="0" smtClean="0">
                <a:ea typeface="+mn-ea"/>
                <a:cs typeface="+mn-cs"/>
              </a:rPr>
              <a:t>DBR Advance Indicator: </a:t>
            </a:r>
            <a:r>
              <a:rPr lang="en-US" sz="1600" b="1" dirty="0" smtClean="0">
                <a:ea typeface="+mn-ea"/>
                <a:cs typeface="+mn-cs"/>
              </a:rPr>
              <a:t>O (advance offset)</a:t>
            </a:r>
          </a:p>
          <a:p>
            <a:pPr marL="228600" lvl="1" indent="-228600">
              <a:spcBef>
                <a:spcPts val="300"/>
              </a:spcBef>
              <a:spcAft>
                <a:spcPts val="300"/>
              </a:spcAft>
              <a:buFont typeface="+mj-lt"/>
              <a:buAutoNum type="arabicPeriod" startAt="5"/>
            </a:pPr>
            <a:r>
              <a:rPr lang="en-US" sz="1600" dirty="0" smtClean="0">
                <a:ea typeface="+mn-ea"/>
                <a:cs typeface="+mn-cs"/>
              </a:rPr>
              <a:t>Advance Offset DBR is imported/crosswalked/summarized to </a:t>
            </a:r>
            <a:r>
              <a:rPr lang="en-US" sz="1600" b="1" u="sng" dirty="0" smtClean="0">
                <a:ea typeface="+mn-ea"/>
                <a:cs typeface="+mn-cs"/>
              </a:rPr>
              <a:t>create advance Notification Billing Document</a:t>
            </a:r>
          </a:p>
          <a:p>
            <a:pPr marL="571500" lvl="2" indent="-225425">
              <a:spcBef>
                <a:spcPts val="300"/>
              </a:spcBef>
              <a:spcAft>
                <a:spcPts val="300"/>
              </a:spcAft>
            </a:pPr>
            <a:r>
              <a:rPr lang="en-US" sz="1600" u="sng" dirty="0" smtClean="0">
                <a:ea typeface="+mn-ea"/>
                <a:cs typeface="+mn-cs"/>
              </a:rPr>
              <a:t>Advance Offset Notification Billing Document Header</a:t>
            </a:r>
            <a:r>
              <a:rPr lang="en-US" sz="1600" dirty="0" smtClean="0">
                <a:ea typeface="+mn-ea"/>
                <a:cs typeface="+mn-cs"/>
              </a:rPr>
              <a:t>:</a:t>
            </a:r>
          </a:p>
          <a:p>
            <a:pPr marL="917575" lvl="3" indent="-225425">
              <a:spcBef>
                <a:spcPts val="300"/>
              </a:spcBef>
              <a:spcAft>
                <a:spcPts val="300"/>
              </a:spcAft>
            </a:pPr>
            <a:r>
              <a:rPr lang="en-US" sz="1400" dirty="0" smtClean="0">
                <a:ea typeface="+mn-ea"/>
                <a:cs typeface="+mn-cs"/>
              </a:rPr>
              <a:t>Document Type: </a:t>
            </a:r>
            <a:r>
              <a:rPr lang="en-US" sz="1400" b="1" dirty="0" smtClean="0">
                <a:ea typeface="+mn-ea"/>
                <a:cs typeface="+mn-cs"/>
              </a:rPr>
              <a:t>BAO</a:t>
            </a:r>
          </a:p>
          <a:p>
            <a:pPr marL="923925" lvl="3">
              <a:spcBef>
                <a:spcPts val="300"/>
              </a:spcBef>
              <a:spcAft>
                <a:spcPts val="300"/>
              </a:spcAft>
            </a:pPr>
            <a:r>
              <a:rPr lang="en-US" sz="1400" dirty="0"/>
              <a:t>Waive Admin Charges: </a:t>
            </a:r>
            <a:r>
              <a:rPr lang="en-US" sz="1400" b="1" dirty="0" smtClean="0"/>
              <a:t>True </a:t>
            </a:r>
            <a:r>
              <a:rPr lang="en-US" sz="1400" b="1" dirty="0"/>
              <a:t>(checked)</a:t>
            </a:r>
          </a:p>
          <a:p>
            <a:pPr marL="923925" lvl="3">
              <a:spcBef>
                <a:spcPts val="300"/>
              </a:spcBef>
              <a:spcAft>
                <a:spcPts val="300"/>
              </a:spcAft>
            </a:pPr>
            <a:r>
              <a:rPr lang="en-US" sz="1400" dirty="0"/>
              <a:t>Waive </a:t>
            </a:r>
            <a:r>
              <a:rPr lang="en-US" sz="1400" dirty="0" smtClean="0"/>
              <a:t>Penalty Charges</a:t>
            </a:r>
            <a:r>
              <a:rPr lang="en-US" sz="1400" dirty="0"/>
              <a:t>: </a:t>
            </a:r>
            <a:r>
              <a:rPr lang="en-US" sz="1400" b="1" dirty="0" smtClean="0"/>
              <a:t>True </a:t>
            </a:r>
            <a:r>
              <a:rPr lang="en-US" sz="1400" b="1" dirty="0"/>
              <a:t>(checked)</a:t>
            </a:r>
          </a:p>
          <a:p>
            <a:pPr marL="923925" lvl="3">
              <a:spcBef>
                <a:spcPts val="300"/>
              </a:spcBef>
              <a:spcAft>
                <a:spcPts val="300"/>
              </a:spcAft>
            </a:pPr>
            <a:r>
              <a:rPr lang="en-US" sz="1400" dirty="0"/>
              <a:t>Waive Interest on Principal: </a:t>
            </a:r>
            <a:r>
              <a:rPr lang="en-US" sz="1400" b="1" dirty="0" smtClean="0"/>
              <a:t>True </a:t>
            </a:r>
            <a:r>
              <a:rPr lang="en-US" sz="1400" b="1" dirty="0"/>
              <a:t>(checked</a:t>
            </a:r>
            <a:r>
              <a:rPr lang="en-US" sz="1400" b="1" dirty="0" smtClean="0"/>
              <a:t>)</a:t>
            </a:r>
          </a:p>
          <a:p>
            <a:pPr marL="577850" lvl="2">
              <a:spcBef>
                <a:spcPts val="300"/>
              </a:spcBef>
              <a:spcAft>
                <a:spcPts val="300"/>
              </a:spcAft>
            </a:pPr>
            <a:r>
              <a:rPr lang="en-US" sz="1600" u="sng" dirty="0" smtClean="0"/>
              <a:t>Advance </a:t>
            </a:r>
            <a:r>
              <a:rPr lang="en-US" sz="1600" u="sng" dirty="0"/>
              <a:t>Offset Notification </a:t>
            </a:r>
            <a:r>
              <a:rPr lang="en-US" sz="1600" u="sng" dirty="0" smtClean="0"/>
              <a:t>Billing </a:t>
            </a:r>
            <a:r>
              <a:rPr lang="en-US" sz="1600" u="sng" dirty="0"/>
              <a:t>Document </a:t>
            </a:r>
            <a:r>
              <a:rPr lang="en-US" sz="1600" u="sng" dirty="0" smtClean="0"/>
              <a:t>Accounting Line</a:t>
            </a:r>
            <a:r>
              <a:rPr lang="en-US" sz="1600" dirty="0" smtClean="0"/>
              <a:t>:</a:t>
            </a:r>
          </a:p>
          <a:p>
            <a:pPr lvl="2">
              <a:spcBef>
                <a:spcPts val="300"/>
              </a:spcBef>
              <a:spcAft>
                <a:spcPts val="300"/>
              </a:spcAft>
            </a:pPr>
            <a:r>
              <a:rPr lang="en-US" sz="1400" dirty="0">
                <a:solidFill>
                  <a:srgbClr val="000000"/>
                </a:solidFill>
              </a:rPr>
              <a:t>Line Type: </a:t>
            </a:r>
            <a:r>
              <a:rPr lang="en-US" sz="1400" b="1" dirty="0" smtClean="0">
                <a:solidFill>
                  <a:srgbClr val="000000"/>
                </a:solidFill>
              </a:rPr>
              <a:t>Normal</a:t>
            </a:r>
            <a:endParaRPr lang="en-US" sz="1400" b="1" dirty="0">
              <a:solidFill>
                <a:srgbClr val="000000"/>
              </a:solidFill>
            </a:endParaRPr>
          </a:p>
          <a:p>
            <a:pPr lvl="2">
              <a:spcBef>
                <a:spcPts val="300"/>
              </a:spcBef>
              <a:spcAft>
                <a:spcPts val="300"/>
              </a:spcAft>
            </a:pPr>
            <a:r>
              <a:rPr lang="en-US" sz="1400" dirty="0">
                <a:solidFill>
                  <a:srgbClr val="000000"/>
                </a:solidFill>
              </a:rPr>
              <a:t>Transaction Type: </a:t>
            </a:r>
            <a:r>
              <a:rPr lang="en-US" sz="1400" b="1" dirty="0" smtClean="0">
                <a:solidFill>
                  <a:srgbClr val="000000"/>
                </a:solidFill>
              </a:rPr>
              <a:t>ADO (null post)</a:t>
            </a:r>
          </a:p>
          <a:p>
            <a:pPr lvl="2">
              <a:spcBef>
                <a:spcPts val="300"/>
              </a:spcBef>
              <a:spcAft>
                <a:spcPts val="300"/>
              </a:spcAft>
            </a:pPr>
            <a:r>
              <a:rPr lang="en-US" sz="1400" dirty="0" smtClean="0">
                <a:solidFill>
                  <a:srgbClr val="000000"/>
                </a:solidFill>
              </a:rPr>
              <a:t>Billing Status: </a:t>
            </a:r>
            <a:r>
              <a:rPr lang="en-US" sz="1400" b="1" dirty="0" smtClean="0">
                <a:solidFill>
                  <a:srgbClr val="000000"/>
                </a:solidFill>
              </a:rPr>
              <a:t>Billed</a:t>
            </a:r>
            <a:endParaRPr lang="en-US" sz="1400" b="1" dirty="0">
              <a:solidFill>
                <a:srgbClr val="000000"/>
              </a:solidFill>
            </a:endParaRPr>
          </a:p>
          <a:p>
            <a:pPr lvl="2">
              <a:spcBef>
                <a:spcPts val="300"/>
              </a:spcBef>
              <a:spcAft>
                <a:spcPts val="300"/>
              </a:spcAft>
            </a:pPr>
            <a:r>
              <a:rPr lang="en-US" sz="1400" dirty="0">
                <a:solidFill>
                  <a:srgbClr val="000000"/>
                </a:solidFill>
              </a:rPr>
              <a:t>Receivable Type: </a:t>
            </a:r>
            <a:r>
              <a:rPr lang="en-US" sz="1400" b="1" dirty="0">
                <a:solidFill>
                  <a:srgbClr val="000000"/>
                </a:solidFill>
              </a:rPr>
              <a:t>AASITSADV</a:t>
            </a:r>
          </a:p>
          <a:p>
            <a:pPr lvl="2">
              <a:spcBef>
                <a:spcPts val="300"/>
              </a:spcBef>
              <a:spcAft>
                <a:spcPts val="300"/>
              </a:spcAft>
            </a:pPr>
            <a:r>
              <a:rPr lang="en-US" sz="1400" dirty="0"/>
              <a:t>Bill Print: </a:t>
            </a:r>
            <a:r>
              <a:rPr lang="en-US" sz="1400" b="1" dirty="0"/>
              <a:t>No</a:t>
            </a:r>
            <a:endParaRPr lang="en-US" sz="1400" b="1" dirty="0" smtClean="0">
              <a:solidFill>
                <a:srgbClr val="000000"/>
              </a:solidFill>
            </a:endParaRPr>
          </a:p>
          <a:p>
            <a:pPr lvl="2">
              <a:spcBef>
                <a:spcPts val="300"/>
              </a:spcBef>
              <a:spcAft>
                <a:spcPts val="300"/>
              </a:spcAft>
            </a:pPr>
            <a:r>
              <a:rPr lang="en-US" sz="1400" dirty="0" smtClean="0">
                <a:solidFill>
                  <a:srgbClr val="000000"/>
                </a:solidFill>
              </a:rPr>
              <a:t>Dunning </a:t>
            </a:r>
            <a:r>
              <a:rPr lang="en-US" sz="1400" dirty="0">
                <a:solidFill>
                  <a:srgbClr val="000000"/>
                </a:solidFill>
              </a:rPr>
              <a:t>Print flag: </a:t>
            </a:r>
            <a:r>
              <a:rPr lang="en-US" sz="1400" b="1" dirty="0" smtClean="0">
                <a:solidFill>
                  <a:srgbClr val="000000"/>
                </a:solidFill>
              </a:rPr>
              <a:t>False </a:t>
            </a:r>
            <a:r>
              <a:rPr lang="en-US" sz="1400" b="1" dirty="0">
                <a:solidFill>
                  <a:srgbClr val="000000"/>
                </a:solidFill>
              </a:rPr>
              <a:t>(unchecked)</a:t>
            </a:r>
          </a:p>
          <a:p>
            <a:pPr lvl="2">
              <a:spcBef>
                <a:spcPts val="300"/>
              </a:spcBef>
              <a:spcAft>
                <a:spcPts val="300"/>
              </a:spcAft>
            </a:pPr>
            <a:r>
              <a:rPr lang="en-US" sz="1400" dirty="0">
                <a:solidFill>
                  <a:srgbClr val="000000"/>
                </a:solidFill>
              </a:rPr>
              <a:t>Revenue Source Code: </a:t>
            </a:r>
            <a:r>
              <a:rPr lang="en-US" sz="1400" b="1" dirty="0" smtClean="0">
                <a:solidFill>
                  <a:srgbClr val="000000"/>
                </a:solidFill>
              </a:rPr>
              <a:t>Null (not applicable)</a:t>
            </a:r>
            <a:endParaRPr lang="en-US" sz="1400" b="1" dirty="0">
              <a:solidFill>
                <a:srgbClr val="000000"/>
              </a:solidFill>
            </a:endParaRPr>
          </a:p>
          <a:p>
            <a:pPr lvl="2">
              <a:spcBef>
                <a:spcPts val="300"/>
              </a:spcBef>
              <a:spcAft>
                <a:spcPts val="300"/>
              </a:spcAft>
            </a:pPr>
            <a:r>
              <a:rPr lang="en-US" sz="1400" dirty="0">
                <a:solidFill>
                  <a:srgbClr val="000000"/>
                </a:solidFill>
              </a:rPr>
              <a:t>Agreement Number and Agreement Line Number reference</a:t>
            </a:r>
          </a:p>
        </p:txBody>
      </p:sp>
      <p:sp>
        <p:nvSpPr>
          <p:cNvPr id="5" name="Slide Number Placeholder 4"/>
          <p:cNvSpPr>
            <a:spLocks noGrp="1"/>
          </p:cNvSpPr>
          <p:nvPr>
            <p:ph type="sldNum" sz="quarter" idx="11"/>
          </p:nvPr>
        </p:nvSpPr>
        <p:spPr>
          <a:xfrm>
            <a:off x="1" y="6553200"/>
            <a:ext cx="597876" cy="293688"/>
          </a:xfrm>
        </p:spPr>
        <p:txBody>
          <a:bodyPr/>
          <a:lstStyle/>
          <a:p>
            <a:fld id="{5842F1FC-5FDD-41D6-BAD6-160FC7BE3BC4}" type="slidenum">
              <a:rPr lang="en-US" smtClean="0">
                <a:solidFill>
                  <a:srgbClr val="000000"/>
                </a:solidFill>
              </a:rPr>
              <a:pPr/>
              <a:t>261</a:t>
            </a:fld>
            <a:endParaRPr lang="en-US" dirty="0">
              <a:solidFill>
                <a:srgbClr val="000000"/>
              </a:solidFill>
            </a:endParaRPr>
          </a:p>
        </p:txBody>
      </p:sp>
    </p:spTree>
    <p:extLst>
      <p:ext uri="{BB962C8B-B14F-4D97-AF65-F5344CB8AC3E}">
        <p14:creationId xmlns:p14="http://schemas.microsoft.com/office/powerpoint/2010/main" val="1609198572"/>
      </p:ext>
    </p:extLst>
  </p:cSld>
  <p:clrMapOvr>
    <a:masterClrMapping/>
  </p:clrMapOvr>
  <p:timing>
    <p:tnLst>
      <p:par>
        <p:cTn id="1" dur="indefinite" restart="never" nodeType="tmRoot"/>
      </p:par>
    </p:tn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613" y="331788"/>
            <a:ext cx="8688387" cy="563562"/>
          </a:xfrm>
        </p:spPr>
        <p:txBody>
          <a:bodyPr/>
          <a:lstStyle/>
          <a:p>
            <a:r>
              <a:rPr lang="en-US" dirty="0" smtClean="0"/>
              <a:t>Advance Offset Notification – DBR Advance Indicator</a:t>
            </a:r>
            <a:endParaRPr lang="en-US" dirty="0"/>
          </a:p>
        </p:txBody>
      </p:sp>
      <p:sp>
        <p:nvSpPr>
          <p:cNvPr id="4" name="Footer Placeholder 3"/>
          <p:cNvSpPr>
            <a:spLocks noGrp="1"/>
          </p:cNvSpPr>
          <p:nvPr>
            <p:ph type="ftr" sz="quarter" idx="10"/>
          </p:nvPr>
        </p:nvSpPr>
        <p:spPr/>
        <p:txBody>
          <a:bodyPr/>
          <a:lstStyle/>
          <a:p>
            <a:pPr>
              <a:defRPr/>
            </a:pPr>
            <a:r>
              <a:rPr lang="en-US" dirty="0" smtClean="0"/>
              <a:t>CGI Federal Proprietary and Confidential</a:t>
            </a:r>
            <a:endParaRPr lang="en-US" dirty="0"/>
          </a:p>
        </p:txBody>
      </p:sp>
      <p:sp>
        <p:nvSpPr>
          <p:cNvPr id="5" name="Slide Number Placeholder 4"/>
          <p:cNvSpPr>
            <a:spLocks noGrp="1"/>
          </p:cNvSpPr>
          <p:nvPr>
            <p:ph type="sldNum" sz="quarter" idx="11"/>
          </p:nvPr>
        </p:nvSpPr>
        <p:spPr/>
        <p:txBody>
          <a:bodyPr/>
          <a:lstStyle/>
          <a:p>
            <a:pPr>
              <a:defRPr/>
            </a:pPr>
            <a:fld id="{5842F1FC-5FDD-41D6-BAD6-160FC7BE3BC4}" type="slidenum">
              <a:rPr lang="en-US" smtClean="0"/>
              <a:pPr>
                <a:defRPr/>
              </a:pPr>
              <a:t>262</a:t>
            </a:fld>
            <a:endParaRPr lang="en-US" dirty="0"/>
          </a:p>
        </p:txBody>
      </p:sp>
      <p:sp>
        <p:nvSpPr>
          <p:cNvPr id="6" name="Content Placeholder 2"/>
          <p:cNvSpPr txBox="1">
            <a:spLocks/>
          </p:cNvSpPr>
          <p:nvPr/>
        </p:nvSpPr>
        <p:spPr bwMode="auto">
          <a:xfrm>
            <a:off x="455613" y="1166019"/>
            <a:ext cx="8229600" cy="167218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a:lstStyle>
          <a:p>
            <a:pPr marL="231775" lvl="1"/>
            <a:r>
              <a:rPr lang="en-US" sz="2200" kern="0" dirty="0" smtClean="0"/>
              <a:t>Advance Indicator: O</a:t>
            </a:r>
          </a:p>
          <a:p>
            <a:pPr marL="0" indent="0">
              <a:buNone/>
            </a:pPr>
            <a:endParaRPr lang="en-US" sz="2000" kern="0" dirty="0" smtClean="0"/>
          </a:p>
          <a:p>
            <a:pPr marL="0" indent="0">
              <a:buFont typeface="Wingdings" pitchFamily="2" charset="2"/>
              <a:buNone/>
            </a:pPr>
            <a:endParaRPr lang="en-US" sz="2000" kern="0" dirty="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6375" y="2700338"/>
            <a:ext cx="6191250" cy="1457325"/>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2537819729"/>
      </p:ext>
    </p:extLst>
  </p:cSld>
  <p:clrMapOvr>
    <a:masterClrMapping/>
  </p:clrMapOvr>
  <p:timing>
    <p:tnLst>
      <p:par>
        <p:cTn id="1" dur="indefinite" restart="never" nodeType="tmRoot"/>
      </p:par>
    </p:tn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612" y="331788"/>
            <a:ext cx="8688387" cy="563562"/>
          </a:xfrm>
        </p:spPr>
        <p:txBody>
          <a:bodyPr/>
          <a:lstStyle/>
          <a:p>
            <a:r>
              <a:rPr lang="en-US" dirty="0" smtClean="0"/>
              <a:t>Advance Offset Notification – </a:t>
            </a:r>
            <a:br>
              <a:rPr lang="en-US" dirty="0" smtClean="0"/>
            </a:br>
            <a:r>
              <a:rPr lang="en-US" dirty="0" smtClean="0"/>
              <a:t>Billing Document Header</a:t>
            </a:r>
            <a:endParaRPr lang="en-US" dirty="0"/>
          </a:p>
        </p:txBody>
      </p:sp>
      <p:sp>
        <p:nvSpPr>
          <p:cNvPr id="3" name="Content Placeholder 2"/>
          <p:cNvSpPr>
            <a:spLocks noGrp="1"/>
          </p:cNvSpPr>
          <p:nvPr>
            <p:ph idx="1"/>
          </p:nvPr>
        </p:nvSpPr>
        <p:spPr>
          <a:xfrm>
            <a:off x="455613" y="1166019"/>
            <a:ext cx="8229600" cy="1672184"/>
          </a:xfrm>
        </p:spPr>
        <p:txBody>
          <a:bodyPr/>
          <a:lstStyle/>
          <a:p>
            <a:pPr marL="231775" lvl="1"/>
            <a:r>
              <a:rPr lang="en-US" sz="2200" dirty="0" smtClean="0"/>
              <a:t>Document </a:t>
            </a:r>
            <a:r>
              <a:rPr lang="en-US" sz="2200" dirty="0"/>
              <a:t>Type: </a:t>
            </a:r>
            <a:r>
              <a:rPr lang="en-US" sz="2200" dirty="0" smtClean="0"/>
              <a:t>BAO</a:t>
            </a:r>
            <a:endParaRPr lang="en-US" sz="2200" dirty="0"/>
          </a:p>
          <a:p>
            <a:pPr marL="231775" lvl="1"/>
            <a:r>
              <a:rPr lang="en-US" sz="2200" dirty="0"/>
              <a:t>Waive Admin Charges: true (checked)</a:t>
            </a:r>
          </a:p>
          <a:p>
            <a:pPr marL="231775" lvl="1"/>
            <a:r>
              <a:rPr lang="en-US" sz="2200" dirty="0"/>
              <a:t>Waive Admin Charges: true (checked)</a:t>
            </a:r>
          </a:p>
          <a:p>
            <a:pPr marL="231775" lvl="1"/>
            <a:r>
              <a:rPr lang="en-US" sz="2200" dirty="0"/>
              <a:t>Waive Interest on Principal: true (checked)</a:t>
            </a:r>
          </a:p>
          <a:p>
            <a:endParaRPr lang="en-US" sz="2000" dirty="0"/>
          </a:p>
          <a:p>
            <a:pPr marL="0" indent="0">
              <a:buNone/>
            </a:pPr>
            <a:endParaRPr lang="en-US" sz="2000" dirty="0"/>
          </a:p>
        </p:txBody>
      </p:sp>
      <p:sp>
        <p:nvSpPr>
          <p:cNvPr id="4" name="Footer Placeholder 3"/>
          <p:cNvSpPr>
            <a:spLocks noGrp="1"/>
          </p:cNvSpPr>
          <p:nvPr>
            <p:ph type="ftr" sz="quarter" idx="4294967295"/>
          </p:nvPr>
        </p:nvSpPr>
        <p:spPr>
          <a:xfrm>
            <a:off x="375139" y="6553200"/>
            <a:ext cx="7010400" cy="304800"/>
          </a:xfrm>
          <a:prstGeom prst="rect">
            <a:avLst/>
          </a:prstGeom>
        </p:spPr>
        <p:txBody>
          <a:bodyPr/>
          <a:lstStyle/>
          <a:p>
            <a:r>
              <a:rPr lang="en-US" dirty="0" smtClean="0">
                <a:solidFill>
                  <a:srgbClr val="000000"/>
                </a:solidFill>
              </a:rPr>
              <a:t>CGI Federal Proprietary and Confidential</a:t>
            </a:r>
            <a:endParaRPr lang="en-US" dirty="0">
              <a:solidFill>
                <a:srgbClr val="000000"/>
              </a:solidFill>
            </a:endParaRPr>
          </a:p>
        </p:txBody>
      </p:sp>
      <p:sp>
        <p:nvSpPr>
          <p:cNvPr id="5" name="Slide Number Placeholder 4"/>
          <p:cNvSpPr>
            <a:spLocks noGrp="1"/>
          </p:cNvSpPr>
          <p:nvPr>
            <p:ph type="sldNum" sz="quarter" idx="11"/>
          </p:nvPr>
        </p:nvSpPr>
        <p:spPr>
          <a:xfrm>
            <a:off x="1" y="6553200"/>
            <a:ext cx="597876" cy="293688"/>
          </a:xfrm>
        </p:spPr>
        <p:txBody>
          <a:bodyPr/>
          <a:lstStyle/>
          <a:p>
            <a:fld id="{5842F1FC-5FDD-41D6-BAD6-160FC7BE3BC4}" type="slidenum">
              <a:rPr lang="en-US" smtClean="0">
                <a:solidFill>
                  <a:srgbClr val="000000"/>
                </a:solidFill>
              </a:rPr>
              <a:pPr/>
              <a:t>263</a:t>
            </a:fld>
            <a:endParaRPr lang="en-US" dirty="0">
              <a:solidFill>
                <a:srgbClr val="000000"/>
              </a:solidFill>
            </a:endParaRPr>
          </a:p>
        </p:txBody>
      </p:sp>
      <p:pic>
        <p:nvPicPr>
          <p:cNvPr id="1031"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3473" y="2991282"/>
            <a:ext cx="3648075" cy="1495425"/>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819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1923" y="3134158"/>
            <a:ext cx="4514850" cy="1209675"/>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413431973"/>
      </p:ext>
    </p:extLst>
  </p:cSld>
  <p:clrMapOvr>
    <a:masterClrMapping/>
  </p:clrMapOvr>
  <p:timing>
    <p:tnLst>
      <p:par>
        <p:cTn id="1" dur="indefinite" restart="never" nodeType="tmRoot"/>
      </p:par>
    </p:tn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613" y="331788"/>
            <a:ext cx="8320252" cy="563562"/>
          </a:xfrm>
        </p:spPr>
        <p:txBody>
          <a:bodyPr/>
          <a:lstStyle/>
          <a:p>
            <a:r>
              <a:rPr lang="en-US" dirty="0"/>
              <a:t>Advance Offset </a:t>
            </a:r>
            <a:r>
              <a:rPr lang="en-US" dirty="0" smtClean="0"/>
              <a:t>Notification – </a:t>
            </a:r>
            <a:br>
              <a:rPr lang="en-US" dirty="0" smtClean="0"/>
            </a:br>
            <a:r>
              <a:rPr lang="en-US" dirty="0" smtClean="0"/>
              <a:t>Billing Document Header Accounting Line</a:t>
            </a:r>
            <a:endParaRPr lang="en-US" dirty="0"/>
          </a:p>
        </p:txBody>
      </p:sp>
      <p:sp>
        <p:nvSpPr>
          <p:cNvPr id="3" name="Content Placeholder 2"/>
          <p:cNvSpPr>
            <a:spLocks noGrp="1"/>
          </p:cNvSpPr>
          <p:nvPr>
            <p:ph idx="1"/>
          </p:nvPr>
        </p:nvSpPr>
        <p:spPr>
          <a:xfrm>
            <a:off x="455613" y="1166018"/>
            <a:ext cx="8229600" cy="1957191"/>
          </a:xfrm>
        </p:spPr>
        <p:txBody>
          <a:bodyPr/>
          <a:lstStyle/>
          <a:p>
            <a:r>
              <a:rPr lang="en-US" sz="2200" dirty="0" smtClean="0"/>
              <a:t>Line Type: Normal</a:t>
            </a:r>
          </a:p>
          <a:p>
            <a:r>
              <a:rPr lang="en-US" sz="2200" dirty="0" smtClean="0"/>
              <a:t>Billing Status: Billed</a:t>
            </a:r>
          </a:p>
          <a:p>
            <a:r>
              <a:rPr lang="en-US" sz="2200" dirty="0" smtClean="0"/>
              <a:t>Transaction </a:t>
            </a:r>
            <a:r>
              <a:rPr lang="en-US" sz="2200" dirty="0"/>
              <a:t>Type: </a:t>
            </a:r>
            <a:r>
              <a:rPr lang="en-US" sz="2200" dirty="0" smtClean="0"/>
              <a:t>ADO</a:t>
            </a:r>
            <a:endParaRPr lang="en-US" sz="2200" dirty="0"/>
          </a:p>
          <a:p>
            <a:r>
              <a:rPr lang="en-US" sz="2200" dirty="0"/>
              <a:t>Receivable Type: </a:t>
            </a:r>
            <a:r>
              <a:rPr lang="en-US" sz="2200" dirty="0" smtClean="0"/>
              <a:t>AASITSADV</a:t>
            </a:r>
          </a:p>
          <a:p>
            <a:r>
              <a:rPr lang="en-US" sz="2200" dirty="0" smtClean="0"/>
              <a:t>Bill Print: No</a:t>
            </a:r>
            <a:endParaRPr lang="en-US" sz="2200" dirty="0"/>
          </a:p>
          <a:p>
            <a:r>
              <a:rPr lang="en-US" sz="2200" dirty="0"/>
              <a:t>Dunning Print flag: false (unchecked</a:t>
            </a:r>
            <a:r>
              <a:rPr lang="en-US" sz="2200" dirty="0" smtClean="0"/>
              <a:t>)</a:t>
            </a:r>
            <a:endParaRPr lang="en-US" sz="2200" dirty="0"/>
          </a:p>
        </p:txBody>
      </p:sp>
      <p:sp>
        <p:nvSpPr>
          <p:cNvPr id="4" name="Footer Placeholder 3"/>
          <p:cNvSpPr>
            <a:spLocks noGrp="1"/>
          </p:cNvSpPr>
          <p:nvPr>
            <p:ph type="ftr" sz="quarter" idx="10"/>
          </p:nvPr>
        </p:nvSpPr>
        <p:spPr>
          <a:xfrm>
            <a:off x="375139" y="6553200"/>
            <a:ext cx="7010400" cy="304800"/>
          </a:xfrm>
          <a:prstGeom prst="rect">
            <a:avLst/>
          </a:prstGeom>
        </p:spPr>
        <p:txBody>
          <a:bodyPr/>
          <a:lstStyle/>
          <a:p>
            <a:r>
              <a:rPr lang="en-US" dirty="0" smtClean="0">
                <a:solidFill>
                  <a:srgbClr val="000000"/>
                </a:solidFill>
              </a:rPr>
              <a:t>CGI Federal Proprietary and Confidential</a:t>
            </a:r>
            <a:endParaRPr lang="en-US" dirty="0">
              <a:solidFill>
                <a:srgbClr val="000000"/>
              </a:solidFill>
            </a:endParaRPr>
          </a:p>
        </p:txBody>
      </p:sp>
      <p:sp>
        <p:nvSpPr>
          <p:cNvPr id="5" name="Slide Number Placeholder 4"/>
          <p:cNvSpPr>
            <a:spLocks noGrp="1"/>
          </p:cNvSpPr>
          <p:nvPr>
            <p:ph type="sldNum" sz="quarter" idx="11"/>
          </p:nvPr>
        </p:nvSpPr>
        <p:spPr>
          <a:xfrm>
            <a:off x="1" y="6553200"/>
            <a:ext cx="597876" cy="293688"/>
          </a:xfrm>
        </p:spPr>
        <p:txBody>
          <a:bodyPr/>
          <a:lstStyle/>
          <a:p>
            <a:fld id="{5842F1FC-5FDD-41D6-BAD6-160FC7BE3BC4}" type="slidenum">
              <a:rPr lang="en-US" smtClean="0">
                <a:solidFill>
                  <a:srgbClr val="000000"/>
                </a:solidFill>
              </a:rPr>
              <a:pPr/>
              <a:t>264</a:t>
            </a:fld>
            <a:endParaRPr lang="en-US" dirty="0">
              <a:solidFill>
                <a:srgbClr val="000000"/>
              </a:solidFill>
            </a:endParaRPr>
          </a:p>
        </p:txBody>
      </p:sp>
      <p:pic>
        <p:nvPicPr>
          <p:cNvPr id="921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4406" y="3766582"/>
            <a:ext cx="6638925" cy="2171700"/>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6" name="Rectangle 5"/>
          <p:cNvSpPr/>
          <p:nvPr/>
        </p:nvSpPr>
        <p:spPr bwMode="auto">
          <a:xfrm>
            <a:off x="1163781" y="4429496"/>
            <a:ext cx="2541319" cy="225631"/>
          </a:xfrm>
          <a:prstGeom prst="rect">
            <a:avLst/>
          </a:prstGeom>
          <a:noFill/>
          <a:ln w="2540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Tree>
    <p:extLst>
      <p:ext uri="{BB962C8B-B14F-4D97-AF65-F5344CB8AC3E}">
        <p14:creationId xmlns:p14="http://schemas.microsoft.com/office/powerpoint/2010/main" val="1233578213"/>
      </p:ext>
    </p:extLst>
  </p:cSld>
  <p:clrMapOvr>
    <a:masterClrMapping/>
  </p:clrMapOvr>
  <p:timing>
    <p:tnLst>
      <p:par>
        <p:cTn id="1" dur="indefinite" restart="never" nodeType="tmRoot"/>
      </p:par>
    </p:tn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613" y="331788"/>
            <a:ext cx="8320252" cy="563562"/>
          </a:xfrm>
        </p:spPr>
        <p:txBody>
          <a:bodyPr/>
          <a:lstStyle/>
          <a:p>
            <a:r>
              <a:rPr lang="en-US" dirty="0"/>
              <a:t>Advance Offset Notification – </a:t>
            </a:r>
            <a:br>
              <a:rPr lang="en-US" dirty="0"/>
            </a:br>
            <a:r>
              <a:rPr lang="en-US" dirty="0"/>
              <a:t>Billing Document Header Accounting Line</a:t>
            </a:r>
          </a:p>
        </p:txBody>
      </p:sp>
      <p:sp>
        <p:nvSpPr>
          <p:cNvPr id="3" name="Content Placeholder 2"/>
          <p:cNvSpPr>
            <a:spLocks noGrp="1"/>
          </p:cNvSpPr>
          <p:nvPr>
            <p:ph idx="1"/>
          </p:nvPr>
        </p:nvSpPr>
        <p:spPr>
          <a:xfrm>
            <a:off x="455613" y="1166018"/>
            <a:ext cx="8229600" cy="1957191"/>
          </a:xfrm>
        </p:spPr>
        <p:txBody>
          <a:bodyPr/>
          <a:lstStyle/>
          <a:p>
            <a:r>
              <a:rPr lang="en-US" sz="2200" dirty="0" smtClean="0"/>
              <a:t>Revenue Source Code: null</a:t>
            </a:r>
          </a:p>
          <a:p>
            <a:r>
              <a:rPr lang="en-US" sz="2200" dirty="0" smtClean="0"/>
              <a:t>Agreement Number and Agreement Line Number</a:t>
            </a:r>
            <a:endParaRPr lang="en-US" sz="2200" dirty="0"/>
          </a:p>
        </p:txBody>
      </p:sp>
      <p:sp>
        <p:nvSpPr>
          <p:cNvPr id="4" name="Footer Placeholder 3"/>
          <p:cNvSpPr>
            <a:spLocks noGrp="1"/>
          </p:cNvSpPr>
          <p:nvPr>
            <p:ph type="ftr" sz="quarter" idx="4294967295"/>
          </p:nvPr>
        </p:nvSpPr>
        <p:spPr>
          <a:xfrm>
            <a:off x="375139" y="6553200"/>
            <a:ext cx="7010400" cy="304800"/>
          </a:xfrm>
          <a:prstGeom prst="rect">
            <a:avLst/>
          </a:prstGeom>
        </p:spPr>
        <p:txBody>
          <a:bodyPr/>
          <a:lstStyle/>
          <a:p>
            <a:r>
              <a:rPr lang="en-US" dirty="0" smtClean="0">
                <a:solidFill>
                  <a:srgbClr val="000000"/>
                </a:solidFill>
              </a:rPr>
              <a:t>CGI Federal Proprietary and Confidential</a:t>
            </a:r>
            <a:endParaRPr lang="en-US" dirty="0">
              <a:solidFill>
                <a:srgbClr val="000000"/>
              </a:solidFill>
            </a:endParaRPr>
          </a:p>
        </p:txBody>
      </p:sp>
      <p:sp>
        <p:nvSpPr>
          <p:cNvPr id="5" name="Slide Number Placeholder 4"/>
          <p:cNvSpPr>
            <a:spLocks noGrp="1"/>
          </p:cNvSpPr>
          <p:nvPr>
            <p:ph type="sldNum" sz="quarter" idx="11"/>
          </p:nvPr>
        </p:nvSpPr>
        <p:spPr>
          <a:xfrm>
            <a:off x="1" y="6553200"/>
            <a:ext cx="597876" cy="293688"/>
          </a:xfrm>
        </p:spPr>
        <p:txBody>
          <a:bodyPr/>
          <a:lstStyle/>
          <a:p>
            <a:fld id="{5842F1FC-5FDD-41D6-BAD6-160FC7BE3BC4}" type="slidenum">
              <a:rPr lang="en-US" smtClean="0">
                <a:solidFill>
                  <a:srgbClr val="000000"/>
                </a:solidFill>
              </a:rPr>
              <a:pPr/>
              <a:t>265</a:t>
            </a:fld>
            <a:endParaRPr lang="en-US" dirty="0">
              <a:solidFill>
                <a:srgbClr val="000000"/>
              </a:solidFill>
            </a:endParaRPr>
          </a:p>
        </p:txBody>
      </p:sp>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1592" y="2413042"/>
            <a:ext cx="8505825" cy="1390650"/>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1592" y="4278457"/>
            <a:ext cx="6124575" cy="628650"/>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1535389305"/>
      </p:ext>
    </p:extLst>
  </p:cSld>
  <p:clrMapOvr>
    <a:masterClrMapping/>
  </p:clrMapOvr>
  <p:timing>
    <p:tnLst>
      <p:par>
        <p:cTn id="1" dur="indefinite" restart="never" nodeType="tmRoot"/>
      </p:par>
    </p:tnLst>
  </p:timing>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7836195" y="6030243"/>
            <a:ext cx="1169582" cy="794783"/>
          </a:xfrm>
          <a:prstGeom prst="rect">
            <a:avLst/>
          </a:pr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2" name="Title 1"/>
          <p:cNvSpPr>
            <a:spLocks noGrp="1"/>
          </p:cNvSpPr>
          <p:nvPr>
            <p:ph type="title"/>
          </p:nvPr>
        </p:nvSpPr>
        <p:spPr>
          <a:xfrm>
            <a:off x="455613" y="331788"/>
            <a:ext cx="8320252" cy="563562"/>
          </a:xfrm>
        </p:spPr>
        <p:txBody>
          <a:bodyPr/>
          <a:lstStyle/>
          <a:p>
            <a:r>
              <a:rPr lang="en-US" dirty="0" smtClean="0"/>
              <a:t>Advance Offset Cash Receipt</a:t>
            </a:r>
            <a:endParaRPr lang="en-US" dirty="0"/>
          </a:p>
        </p:txBody>
      </p:sp>
      <p:sp>
        <p:nvSpPr>
          <p:cNvPr id="3" name="Content Placeholder 2"/>
          <p:cNvSpPr>
            <a:spLocks noGrp="1"/>
          </p:cNvSpPr>
          <p:nvPr>
            <p:ph idx="1"/>
          </p:nvPr>
        </p:nvSpPr>
        <p:spPr>
          <a:xfrm>
            <a:off x="455612" y="1115705"/>
            <a:ext cx="8688387" cy="5201967"/>
          </a:xfrm>
        </p:spPr>
        <p:txBody>
          <a:bodyPr/>
          <a:lstStyle/>
          <a:p>
            <a:pPr marL="228600" lvl="1" indent="-228600">
              <a:spcBef>
                <a:spcPts val="300"/>
              </a:spcBef>
              <a:spcAft>
                <a:spcPts val="300"/>
              </a:spcAft>
              <a:buFont typeface="+mj-lt"/>
              <a:buAutoNum type="arabicPeriod" startAt="7"/>
            </a:pPr>
            <a:r>
              <a:rPr lang="en-US" sz="1600" dirty="0"/>
              <a:t>GSA Finance </a:t>
            </a:r>
            <a:r>
              <a:rPr lang="en-US" sz="1600" dirty="0" smtClean="0"/>
              <a:t>manually creates </a:t>
            </a:r>
            <a:r>
              <a:rPr lang="en-US" sz="1600" dirty="0"/>
              <a:t>a new </a:t>
            </a:r>
            <a:r>
              <a:rPr lang="en-US" sz="1600" b="1" u="sng" dirty="0"/>
              <a:t>Advance Offset AO6 CR</a:t>
            </a:r>
            <a:r>
              <a:rPr lang="en-US" sz="1600" dirty="0"/>
              <a:t> with the </a:t>
            </a:r>
            <a:r>
              <a:rPr lang="en-US" sz="1600" dirty="0" smtClean="0"/>
              <a:t>following</a:t>
            </a:r>
          </a:p>
          <a:p>
            <a:pPr marL="571500" lvl="2" indent="-225425">
              <a:spcBef>
                <a:spcPts val="300"/>
              </a:spcBef>
              <a:spcAft>
                <a:spcPts val="300"/>
              </a:spcAft>
            </a:pPr>
            <a:r>
              <a:rPr lang="en-US" sz="1600" u="sng" dirty="0" smtClean="0">
                <a:ea typeface="+mn-ea"/>
                <a:cs typeface="+mn-cs"/>
              </a:rPr>
              <a:t>Advance Offset Cash Receipt Header</a:t>
            </a:r>
            <a:r>
              <a:rPr lang="en-US" sz="1600" dirty="0" smtClean="0">
                <a:ea typeface="+mn-ea"/>
                <a:cs typeface="+mn-cs"/>
              </a:rPr>
              <a:t>:</a:t>
            </a:r>
          </a:p>
          <a:p>
            <a:pPr marL="917575" lvl="3" indent="-225425">
              <a:spcBef>
                <a:spcPts val="300"/>
              </a:spcBef>
              <a:spcAft>
                <a:spcPts val="300"/>
              </a:spcAft>
            </a:pPr>
            <a:r>
              <a:rPr lang="en-US" sz="1400" dirty="0" smtClean="0">
                <a:ea typeface="+mn-ea"/>
                <a:cs typeface="+mn-cs"/>
              </a:rPr>
              <a:t>Document Type: </a:t>
            </a:r>
            <a:r>
              <a:rPr lang="en-US" sz="1400" b="1" dirty="0" smtClean="0">
                <a:ea typeface="+mn-ea"/>
                <a:cs typeface="+mn-cs"/>
              </a:rPr>
              <a:t>AO6</a:t>
            </a:r>
          </a:p>
          <a:p>
            <a:pPr marL="571500" lvl="2" indent="-225425">
              <a:spcBef>
                <a:spcPts val="300"/>
              </a:spcBef>
              <a:spcAft>
                <a:spcPts val="300"/>
              </a:spcAft>
            </a:pPr>
            <a:r>
              <a:rPr lang="en-US" sz="1600" u="sng" dirty="0"/>
              <a:t>Advance Offset Cash Receipt </a:t>
            </a:r>
            <a:r>
              <a:rPr lang="en-US" sz="1600" u="sng" dirty="0" smtClean="0"/>
              <a:t>Accounting Line 1</a:t>
            </a:r>
            <a:r>
              <a:rPr lang="en-US" sz="1600" dirty="0" smtClean="0"/>
              <a:t>:</a:t>
            </a:r>
          </a:p>
          <a:p>
            <a:pPr lvl="2">
              <a:spcBef>
                <a:spcPts val="300"/>
              </a:spcBef>
              <a:spcAft>
                <a:spcPts val="300"/>
              </a:spcAft>
            </a:pPr>
            <a:r>
              <a:rPr lang="en-US" sz="1400" dirty="0"/>
              <a:t>Line Type: </a:t>
            </a:r>
            <a:r>
              <a:rPr lang="en-US" sz="1400" b="1" dirty="0"/>
              <a:t>Advance Offset</a:t>
            </a:r>
          </a:p>
          <a:p>
            <a:pPr lvl="2">
              <a:spcBef>
                <a:spcPts val="300"/>
              </a:spcBef>
              <a:spcAft>
                <a:spcPts val="300"/>
              </a:spcAft>
            </a:pPr>
            <a:r>
              <a:rPr lang="en-US" sz="1400" dirty="0"/>
              <a:t>Transaction Type: </a:t>
            </a:r>
            <a:r>
              <a:rPr lang="en-US" sz="1400" b="1" dirty="0" smtClean="0"/>
              <a:t>01 (posts revenue)</a:t>
            </a:r>
            <a:endParaRPr lang="en-US" sz="1400" b="1" dirty="0"/>
          </a:p>
          <a:p>
            <a:pPr lvl="2">
              <a:spcBef>
                <a:spcPts val="300"/>
              </a:spcBef>
              <a:spcAft>
                <a:spcPts val="300"/>
              </a:spcAft>
            </a:pPr>
            <a:r>
              <a:rPr lang="en-US" sz="1400" dirty="0"/>
              <a:t>Revenue Source Code: </a:t>
            </a:r>
            <a:r>
              <a:rPr lang="en-US" sz="1400" b="1" dirty="0"/>
              <a:t>varies based on Business Line</a:t>
            </a:r>
          </a:p>
          <a:p>
            <a:pPr lvl="3">
              <a:spcBef>
                <a:spcPts val="300"/>
              </a:spcBef>
              <a:spcAft>
                <a:spcPts val="300"/>
              </a:spcAft>
            </a:pPr>
            <a:r>
              <a:rPr lang="en-US" sz="1400" dirty="0" smtClean="0"/>
              <a:t>AASFEDSIM – </a:t>
            </a:r>
            <a:r>
              <a:rPr lang="en-US" sz="1400" b="1" dirty="0" smtClean="0"/>
              <a:t>NBA1</a:t>
            </a:r>
            <a:endParaRPr lang="en-US" sz="1400" b="1" dirty="0"/>
          </a:p>
          <a:p>
            <a:pPr lvl="3">
              <a:spcBef>
                <a:spcPts val="300"/>
              </a:spcBef>
              <a:spcAft>
                <a:spcPts val="300"/>
              </a:spcAft>
            </a:pPr>
            <a:r>
              <a:rPr lang="en-US" sz="1400" dirty="0" smtClean="0"/>
              <a:t>ITSEXPSER – </a:t>
            </a:r>
            <a:r>
              <a:rPr lang="en-US" sz="1400" b="1" dirty="0"/>
              <a:t>RBA1</a:t>
            </a:r>
          </a:p>
          <a:p>
            <a:pPr lvl="2">
              <a:spcBef>
                <a:spcPts val="300"/>
              </a:spcBef>
              <a:spcAft>
                <a:spcPts val="300"/>
              </a:spcAft>
            </a:pPr>
            <a:r>
              <a:rPr lang="en-US" sz="1400" b="1" dirty="0"/>
              <a:t>Agreement Number and Agreement Line </a:t>
            </a:r>
            <a:r>
              <a:rPr lang="en-US" sz="1400" b="1" dirty="0" smtClean="0"/>
              <a:t>Number reference</a:t>
            </a:r>
            <a:endParaRPr lang="en-US" sz="1400" b="1" dirty="0"/>
          </a:p>
          <a:p>
            <a:pPr lvl="2">
              <a:spcBef>
                <a:spcPts val="300"/>
              </a:spcBef>
              <a:spcAft>
                <a:spcPts val="300"/>
              </a:spcAft>
            </a:pPr>
            <a:r>
              <a:rPr lang="en-US" sz="1400" dirty="0"/>
              <a:t>Document Number and Accounting Line Number reference</a:t>
            </a:r>
            <a:r>
              <a:rPr lang="en-US" sz="1400" dirty="0" smtClean="0"/>
              <a:t>:</a:t>
            </a:r>
            <a:r>
              <a:rPr lang="en-US" sz="1400" dirty="0"/>
              <a:t> </a:t>
            </a:r>
            <a:r>
              <a:rPr lang="en-US" sz="1400" b="1" dirty="0"/>
              <a:t>Advance </a:t>
            </a:r>
            <a:r>
              <a:rPr lang="en-US" sz="1400" b="1" dirty="0" smtClean="0"/>
              <a:t>Payment CR </a:t>
            </a:r>
            <a:endParaRPr lang="en-US" sz="1400" b="1" dirty="0" smtClean="0">
              <a:ea typeface="+mn-ea"/>
              <a:cs typeface="+mn-cs"/>
            </a:endParaRPr>
          </a:p>
          <a:p>
            <a:pPr marL="571500" lvl="2" indent="-225425">
              <a:spcBef>
                <a:spcPts val="300"/>
              </a:spcBef>
              <a:spcAft>
                <a:spcPts val="300"/>
              </a:spcAft>
            </a:pPr>
            <a:r>
              <a:rPr lang="en-US" sz="1600" u="sng" dirty="0"/>
              <a:t>Advance Offset Cash Receipt Accounting Line </a:t>
            </a:r>
            <a:r>
              <a:rPr lang="en-US" sz="1600" u="sng" dirty="0" smtClean="0"/>
              <a:t>2</a:t>
            </a:r>
            <a:r>
              <a:rPr lang="en-US" sz="1600" dirty="0" smtClean="0"/>
              <a:t>:</a:t>
            </a:r>
          </a:p>
          <a:p>
            <a:pPr lvl="2">
              <a:spcBef>
                <a:spcPts val="300"/>
              </a:spcBef>
              <a:spcAft>
                <a:spcPts val="300"/>
              </a:spcAft>
            </a:pPr>
            <a:r>
              <a:rPr lang="en-US" sz="1400" dirty="0"/>
              <a:t>Line Type: </a:t>
            </a:r>
            <a:r>
              <a:rPr lang="en-US" sz="1400" b="1" dirty="0" smtClean="0"/>
              <a:t>Normal</a:t>
            </a:r>
            <a:endParaRPr lang="en-US" sz="1400" b="1" dirty="0"/>
          </a:p>
          <a:p>
            <a:pPr lvl="2">
              <a:spcBef>
                <a:spcPts val="300"/>
              </a:spcBef>
              <a:spcAft>
                <a:spcPts val="300"/>
              </a:spcAft>
            </a:pPr>
            <a:r>
              <a:rPr lang="en-US" sz="1400" dirty="0"/>
              <a:t>Transaction Type: </a:t>
            </a:r>
            <a:r>
              <a:rPr lang="en-US" sz="1400" b="1" dirty="0" smtClean="0"/>
              <a:t>03 (null post)</a:t>
            </a:r>
            <a:endParaRPr lang="en-US" sz="1400" b="1" dirty="0"/>
          </a:p>
          <a:p>
            <a:pPr lvl="2">
              <a:spcBef>
                <a:spcPts val="300"/>
              </a:spcBef>
              <a:spcAft>
                <a:spcPts val="300"/>
              </a:spcAft>
            </a:pPr>
            <a:r>
              <a:rPr lang="en-US" sz="1400" dirty="0"/>
              <a:t>Revenue Source Code: </a:t>
            </a:r>
            <a:r>
              <a:rPr lang="en-US" sz="1400" b="1" dirty="0" smtClean="0"/>
              <a:t>Null</a:t>
            </a:r>
            <a:endParaRPr lang="en-US" sz="1400" b="1" dirty="0"/>
          </a:p>
          <a:p>
            <a:pPr lvl="2">
              <a:spcBef>
                <a:spcPts val="300"/>
              </a:spcBef>
              <a:spcAft>
                <a:spcPts val="300"/>
              </a:spcAft>
            </a:pPr>
            <a:r>
              <a:rPr lang="en-US" sz="1400" b="1" dirty="0" smtClean="0"/>
              <a:t>Agreement </a:t>
            </a:r>
            <a:r>
              <a:rPr lang="en-US" sz="1400" b="1" dirty="0"/>
              <a:t>Number and Agreement Line Number </a:t>
            </a:r>
            <a:r>
              <a:rPr lang="en-US" sz="1400" b="1" dirty="0" smtClean="0"/>
              <a:t>reference</a:t>
            </a:r>
            <a:endParaRPr lang="en-US" sz="1400" b="1" dirty="0"/>
          </a:p>
          <a:p>
            <a:pPr lvl="2">
              <a:spcBef>
                <a:spcPts val="300"/>
              </a:spcBef>
              <a:spcAft>
                <a:spcPts val="300"/>
              </a:spcAft>
            </a:pPr>
            <a:r>
              <a:rPr lang="en-US" sz="1400" dirty="0" smtClean="0"/>
              <a:t>Document </a:t>
            </a:r>
            <a:r>
              <a:rPr lang="en-US" sz="1400" dirty="0"/>
              <a:t>Number and Accounting Line Number </a:t>
            </a:r>
            <a:r>
              <a:rPr lang="en-US" sz="1400" dirty="0" smtClean="0"/>
              <a:t>reference: </a:t>
            </a:r>
            <a:r>
              <a:rPr lang="en-US" sz="1400" b="1" dirty="0"/>
              <a:t>Advance Offset Notification BD</a:t>
            </a:r>
          </a:p>
          <a:p>
            <a:pPr marL="917575" lvl="3" indent="-225425">
              <a:spcBef>
                <a:spcPts val="300"/>
              </a:spcBef>
              <a:spcAft>
                <a:spcPts val="300"/>
              </a:spcAft>
            </a:pPr>
            <a:endParaRPr lang="en-US" sz="1000" b="1" dirty="0" smtClean="0">
              <a:ea typeface="+mn-ea"/>
              <a:cs typeface="+mn-cs"/>
            </a:endParaRPr>
          </a:p>
        </p:txBody>
      </p:sp>
      <p:sp>
        <p:nvSpPr>
          <p:cNvPr id="5" name="Slide Number Placeholder 4"/>
          <p:cNvSpPr>
            <a:spLocks noGrp="1"/>
          </p:cNvSpPr>
          <p:nvPr>
            <p:ph type="sldNum" sz="quarter" idx="11"/>
          </p:nvPr>
        </p:nvSpPr>
        <p:spPr>
          <a:xfrm>
            <a:off x="1" y="6553200"/>
            <a:ext cx="597876" cy="293688"/>
          </a:xfrm>
        </p:spPr>
        <p:txBody>
          <a:bodyPr/>
          <a:lstStyle/>
          <a:p>
            <a:fld id="{5842F1FC-5FDD-41D6-BAD6-160FC7BE3BC4}" type="slidenum">
              <a:rPr lang="en-US" smtClean="0">
                <a:solidFill>
                  <a:srgbClr val="000000"/>
                </a:solidFill>
              </a:rPr>
              <a:pPr/>
              <a:t>266</a:t>
            </a:fld>
            <a:endParaRPr lang="en-US" dirty="0">
              <a:solidFill>
                <a:srgbClr val="000000"/>
              </a:solidFill>
            </a:endParaRPr>
          </a:p>
        </p:txBody>
      </p:sp>
      <p:sp>
        <p:nvSpPr>
          <p:cNvPr id="7" name="Footer Placeholder 3"/>
          <p:cNvSpPr>
            <a:spLocks noGrp="1"/>
          </p:cNvSpPr>
          <p:nvPr>
            <p:ph type="ftr" sz="quarter" idx="10"/>
          </p:nvPr>
        </p:nvSpPr>
        <p:spPr>
          <a:xfrm>
            <a:off x="457200" y="6553200"/>
            <a:ext cx="7010400" cy="304800"/>
          </a:xfrm>
        </p:spPr>
        <p:txBody>
          <a:bodyPr/>
          <a:lstStyle/>
          <a:p>
            <a:pPr>
              <a:defRPr/>
            </a:pPr>
            <a:r>
              <a:rPr lang="en-US" dirty="0" smtClean="0"/>
              <a:t>CGI Federal Proprietary and Confidential</a:t>
            </a:r>
            <a:endParaRPr lang="en-US" dirty="0"/>
          </a:p>
        </p:txBody>
      </p:sp>
    </p:spTree>
    <p:extLst>
      <p:ext uri="{BB962C8B-B14F-4D97-AF65-F5344CB8AC3E}">
        <p14:creationId xmlns:p14="http://schemas.microsoft.com/office/powerpoint/2010/main" val="2324331022"/>
      </p:ext>
    </p:extLst>
  </p:cSld>
  <p:clrMapOvr>
    <a:masterClrMapping/>
  </p:clrMapOvr>
  <p:timing>
    <p:tnLst>
      <p:par>
        <p:cTn id="1" dur="indefinite" restart="never" nodeType="tmRoot"/>
      </p:par>
    </p:tnLst>
  </p:timing>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613" y="331788"/>
            <a:ext cx="8557758" cy="563562"/>
          </a:xfrm>
        </p:spPr>
        <p:txBody>
          <a:bodyPr/>
          <a:lstStyle/>
          <a:p>
            <a:r>
              <a:rPr lang="en-US" dirty="0"/>
              <a:t>Advance Offset Cash Receipt </a:t>
            </a:r>
            <a:r>
              <a:rPr lang="en-US" dirty="0" smtClean="0"/>
              <a:t>– Header</a:t>
            </a:r>
            <a:endParaRPr lang="en-US" dirty="0"/>
          </a:p>
        </p:txBody>
      </p:sp>
      <p:sp>
        <p:nvSpPr>
          <p:cNvPr id="3" name="Content Placeholder 2"/>
          <p:cNvSpPr>
            <a:spLocks noGrp="1"/>
          </p:cNvSpPr>
          <p:nvPr>
            <p:ph idx="1"/>
          </p:nvPr>
        </p:nvSpPr>
        <p:spPr>
          <a:xfrm>
            <a:off x="455613" y="1166018"/>
            <a:ext cx="8229600" cy="1957191"/>
          </a:xfrm>
        </p:spPr>
        <p:txBody>
          <a:bodyPr/>
          <a:lstStyle/>
          <a:p>
            <a:r>
              <a:rPr lang="en-US" sz="2200" dirty="0" smtClean="0"/>
              <a:t>Document Type: AO6</a:t>
            </a:r>
          </a:p>
        </p:txBody>
      </p:sp>
      <p:sp>
        <p:nvSpPr>
          <p:cNvPr id="4" name="Footer Placeholder 3"/>
          <p:cNvSpPr>
            <a:spLocks noGrp="1"/>
          </p:cNvSpPr>
          <p:nvPr>
            <p:ph type="ftr" sz="quarter" idx="10"/>
          </p:nvPr>
        </p:nvSpPr>
        <p:spPr>
          <a:xfrm>
            <a:off x="375139" y="6553200"/>
            <a:ext cx="7010400" cy="304800"/>
          </a:xfrm>
          <a:prstGeom prst="rect">
            <a:avLst/>
          </a:prstGeom>
        </p:spPr>
        <p:txBody>
          <a:bodyPr/>
          <a:lstStyle/>
          <a:p>
            <a:r>
              <a:rPr lang="en-US" dirty="0" smtClean="0">
                <a:solidFill>
                  <a:srgbClr val="000000"/>
                </a:solidFill>
              </a:rPr>
              <a:t>CGI Federal Proprietary and Confidential</a:t>
            </a:r>
            <a:endParaRPr lang="en-US" dirty="0">
              <a:solidFill>
                <a:srgbClr val="000000"/>
              </a:solidFill>
            </a:endParaRPr>
          </a:p>
        </p:txBody>
      </p:sp>
      <p:sp>
        <p:nvSpPr>
          <p:cNvPr id="5" name="Slide Number Placeholder 4"/>
          <p:cNvSpPr>
            <a:spLocks noGrp="1"/>
          </p:cNvSpPr>
          <p:nvPr>
            <p:ph type="sldNum" sz="quarter" idx="11"/>
          </p:nvPr>
        </p:nvSpPr>
        <p:spPr>
          <a:xfrm>
            <a:off x="1" y="6553200"/>
            <a:ext cx="597876" cy="293688"/>
          </a:xfrm>
        </p:spPr>
        <p:txBody>
          <a:bodyPr/>
          <a:lstStyle/>
          <a:p>
            <a:fld id="{5842F1FC-5FDD-41D6-BAD6-160FC7BE3BC4}" type="slidenum">
              <a:rPr lang="en-US" smtClean="0">
                <a:solidFill>
                  <a:srgbClr val="000000"/>
                </a:solidFill>
              </a:rPr>
              <a:pPr/>
              <a:t>267</a:t>
            </a:fld>
            <a:endParaRPr lang="en-US" dirty="0">
              <a:solidFill>
                <a:srgbClr val="000000"/>
              </a:solidFill>
            </a:endParaRPr>
          </a:p>
        </p:txBody>
      </p:sp>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76525" y="2871788"/>
            <a:ext cx="3790950" cy="1114425"/>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1514596206"/>
      </p:ext>
    </p:extLst>
  </p:cSld>
  <p:clrMapOvr>
    <a:masterClrMapping/>
  </p:clrMapOvr>
  <p:timing>
    <p:tnLst>
      <p:par>
        <p:cTn id="1" dur="indefinite" restart="never" nodeType="tmRoot"/>
      </p:par>
    </p:tnLst>
  </p:timing>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4384" y="331788"/>
            <a:ext cx="8799615" cy="563562"/>
          </a:xfrm>
        </p:spPr>
        <p:txBody>
          <a:bodyPr/>
          <a:lstStyle/>
          <a:p>
            <a:r>
              <a:rPr lang="en-US" dirty="0"/>
              <a:t>Advance Offset Cash Receipt </a:t>
            </a:r>
            <a:r>
              <a:rPr lang="en-US" dirty="0" smtClean="0"/>
              <a:t>– </a:t>
            </a:r>
            <a:br>
              <a:rPr lang="en-US" dirty="0" smtClean="0"/>
            </a:br>
            <a:r>
              <a:rPr lang="en-US" dirty="0" smtClean="0"/>
              <a:t>Header Accounting Line 1</a:t>
            </a:r>
            <a:endParaRPr lang="en-US" dirty="0"/>
          </a:p>
        </p:txBody>
      </p:sp>
      <p:sp>
        <p:nvSpPr>
          <p:cNvPr id="3" name="Content Placeholder 2"/>
          <p:cNvSpPr>
            <a:spLocks noGrp="1"/>
          </p:cNvSpPr>
          <p:nvPr>
            <p:ph idx="1"/>
          </p:nvPr>
        </p:nvSpPr>
        <p:spPr>
          <a:xfrm>
            <a:off x="455613" y="1166018"/>
            <a:ext cx="8229600" cy="1957191"/>
          </a:xfrm>
        </p:spPr>
        <p:txBody>
          <a:bodyPr/>
          <a:lstStyle/>
          <a:p>
            <a:r>
              <a:rPr lang="en-US" sz="2200" dirty="0" smtClean="0"/>
              <a:t>Line Type: Advance Offset</a:t>
            </a:r>
          </a:p>
          <a:p>
            <a:r>
              <a:rPr lang="en-US" sz="2200" dirty="0" smtClean="0"/>
              <a:t>Transaction </a:t>
            </a:r>
            <a:r>
              <a:rPr lang="en-US" sz="2200" dirty="0"/>
              <a:t>Type: </a:t>
            </a:r>
            <a:r>
              <a:rPr lang="en-US" sz="2200" dirty="0" smtClean="0"/>
              <a:t>01</a:t>
            </a:r>
          </a:p>
        </p:txBody>
      </p:sp>
      <p:sp>
        <p:nvSpPr>
          <p:cNvPr id="4" name="Footer Placeholder 3"/>
          <p:cNvSpPr>
            <a:spLocks noGrp="1"/>
          </p:cNvSpPr>
          <p:nvPr>
            <p:ph type="ftr" sz="quarter" idx="10"/>
          </p:nvPr>
        </p:nvSpPr>
        <p:spPr>
          <a:xfrm>
            <a:off x="375139" y="6553200"/>
            <a:ext cx="7010400" cy="304800"/>
          </a:xfrm>
          <a:prstGeom prst="rect">
            <a:avLst/>
          </a:prstGeom>
        </p:spPr>
        <p:txBody>
          <a:bodyPr/>
          <a:lstStyle/>
          <a:p>
            <a:r>
              <a:rPr lang="en-US" dirty="0" smtClean="0">
                <a:solidFill>
                  <a:srgbClr val="000000"/>
                </a:solidFill>
              </a:rPr>
              <a:t>CGI Federal Proprietary and Confidential</a:t>
            </a:r>
            <a:endParaRPr lang="en-US" dirty="0">
              <a:solidFill>
                <a:srgbClr val="000000"/>
              </a:solidFill>
            </a:endParaRPr>
          </a:p>
        </p:txBody>
      </p:sp>
      <p:sp>
        <p:nvSpPr>
          <p:cNvPr id="5" name="Slide Number Placeholder 4"/>
          <p:cNvSpPr>
            <a:spLocks noGrp="1"/>
          </p:cNvSpPr>
          <p:nvPr>
            <p:ph type="sldNum" sz="quarter" idx="11"/>
          </p:nvPr>
        </p:nvSpPr>
        <p:spPr>
          <a:xfrm>
            <a:off x="1" y="6553200"/>
            <a:ext cx="597876" cy="293688"/>
          </a:xfrm>
        </p:spPr>
        <p:txBody>
          <a:bodyPr/>
          <a:lstStyle/>
          <a:p>
            <a:fld id="{5842F1FC-5FDD-41D6-BAD6-160FC7BE3BC4}" type="slidenum">
              <a:rPr lang="en-US" smtClean="0">
                <a:solidFill>
                  <a:srgbClr val="000000"/>
                </a:solidFill>
              </a:rPr>
              <a:pPr/>
              <a:t>268</a:t>
            </a:fld>
            <a:endParaRPr lang="en-US" dirty="0">
              <a:solidFill>
                <a:srgbClr val="000000"/>
              </a:solidFill>
            </a:endParaRPr>
          </a:p>
        </p:txBody>
      </p:sp>
      <p:pic>
        <p:nvPicPr>
          <p:cNvPr id="122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9675" y="2628900"/>
            <a:ext cx="6724650" cy="1600200"/>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4068608581"/>
      </p:ext>
    </p:extLst>
  </p:cSld>
  <p:clrMapOvr>
    <a:masterClrMapping/>
  </p:clrMapOvr>
  <p:timing>
    <p:tnLst>
      <p:par>
        <p:cTn id="1" dur="indefinite" restart="never" nodeType="tmRoot"/>
      </p:par>
    </p:tnLst>
  </p:timing>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4384" y="331788"/>
            <a:ext cx="8799615" cy="563562"/>
          </a:xfrm>
        </p:spPr>
        <p:txBody>
          <a:bodyPr/>
          <a:lstStyle/>
          <a:p>
            <a:r>
              <a:rPr lang="en-US" dirty="0"/>
              <a:t>Advance Offset Cash Receipt </a:t>
            </a:r>
            <a:r>
              <a:rPr lang="en-US" dirty="0" smtClean="0"/>
              <a:t>– </a:t>
            </a:r>
            <a:br>
              <a:rPr lang="en-US" dirty="0" smtClean="0"/>
            </a:br>
            <a:r>
              <a:rPr lang="en-US" dirty="0" smtClean="0"/>
              <a:t>Header Accounting Line 1</a:t>
            </a:r>
            <a:endParaRPr lang="en-US" dirty="0"/>
          </a:p>
        </p:txBody>
      </p:sp>
      <p:sp>
        <p:nvSpPr>
          <p:cNvPr id="3" name="Content Placeholder 2"/>
          <p:cNvSpPr>
            <a:spLocks noGrp="1"/>
          </p:cNvSpPr>
          <p:nvPr>
            <p:ph idx="1"/>
          </p:nvPr>
        </p:nvSpPr>
        <p:spPr>
          <a:xfrm>
            <a:off x="455613" y="1033154"/>
            <a:ext cx="8229600" cy="2090056"/>
          </a:xfrm>
        </p:spPr>
        <p:txBody>
          <a:bodyPr/>
          <a:lstStyle/>
          <a:p>
            <a:r>
              <a:rPr lang="en-US" sz="1600" dirty="0"/>
              <a:t>Revenue Source Code: varies based on Business Line</a:t>
            </a:r>
          </a:p>
          <a:p>
            <a:pPr lvl="1"/>
            <a:r>
              <a:rPr lang="en-US" sz="1600" dirty="0"/>
              <a:t>NBA1 for AASFEDSIM</a:t>
            </a:r>
          </a:p>
          <a:p>
            <a:pPr lvl="1"/>
            <a:r>
              <a:rPr lang="en-US" sz="1600" dirty="0"/>
              <a:t>RBA1 for ITSEXPSER</a:t>
            </a:r>
          </a:p>
          <a:p>
            <a:r>
              <a:rPr lang="en-US" sz="1600" dirty="0" smtClean="0"/>
              <a:t>Referenced Document Type, Document Number, and Accounting Line Number of Advance Collection Cash Receipt</a:t>
            </a:r>
          </a:p>
          <a:p>
            <a:r>
              <a:rPr lang="en-US" sz="1600" dirty="0" smtClean="0"/>
              <a:t>Agreement </a:t>
            </a:r>
            <a:r>
              <a:rPr lang="en-US" sz="1600" dirty="0"/>
              <a:t>Number and Agreement Line Number</a:t>
            </a:r>
          </a:p>
        </p:txBody>
      </p:sp>
      <p:sp>
        <p:nvSpPr>
          <p:cNvPr id="5" name="Slide Number Placeholder 4"/>
          <p:cNvSpPr>
            <a:spLocks noGrp="1"/>
          </p:cNvSpPr>
          <p:nvPr>
            <p:ph type="sldNum" sz="quarter" idx="11"/>
          </p:nvPr>
        </p:nvSpPr>
        <p:spPr>
          <a:xfrm>
            <a:off x="1" y="6553200"/>
            <a:ext cx="597876" cy="293688"/>
          </a:xfrm>
        </p:spPr>
        <p:txBody>
          <a:bodyPr/>
          <a:lstStyle/>
          <a:p>
            <a:fld id="{5842F1FC-5FDD-41D6-BAD6-160FC7BE3BC4}" type="slidenum">
              <a:rPr lang="en-US" smtClean="0">
                <a:solidFill>
                  <a:srgbClr val="000000"/>
                </a:solidFill>
              </a:rPr>
              <a:pPr/>
              <a:t>269</a:t>
            </a:fld>
            <a:endParaRPr lang="en-US" dirty="0">
              <a:solidFill>
                <a:srgbClr val="000000"/>
              </a:solidFill>
            </a:endParaRPr>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4719" y="2773384"/>
            <a:ext cx="8207395" cy="1838162"/>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8263" y="6141399"/>
            <a:ext cx="6124575" cy="628650"/>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51202"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8263" y="4731328"/>
            <a:ext cx="5810250" cy="1238250"/>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286853551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Title 1"/>
          <p:cNvSpPr>
            <a:spLocks noGrp="1"/>
          </p:cNvSpPr>
          <p:nvPr>
            <p:ph type="title"/>
          </p:nvPr>
        </p:nvSpPr>
        <p:spPr/>
        <p:txBody>
          <a:bodyPr/>
          <a:lstStyle/>
          <a:p>
            <a:r>
              <a:rPr lang="en-US" dirty="0" smtClean="0"/>
              <a:t>DBRs – Associated vs. Non-Associated</a:t>
            </a:r>
          </a:p>
        </p:txBody>
      </p:sp>
      <p:sp>
        <p:nvSpPr>
          <p:cNvPr id="80899" name="Footer Placeholder 3"/>
          <p:cNvSpPr>
            <a:spLocks noGrp="1"/>
          </p:cNvSpPr>
          <p:nvPr>
            <p:ph type="ftr" sz="quarter" idx="4294967295"/>
          </p:nvPr>
        </p:nvSpPr>
        <p:spPr>
          <a:xfrm>
            <a:off x="457200" y="6553200"/>
            <a:ext cx="7010400" cy="304800"/>
          </a:xfrm>
          <a:prstGeom prst="rect">
            <a:avLst/>
          </a:prstGeom>
          <a:noFill/>
        </p:spPr>
        <p:txBody>
          <a:bodyPr/>
          <a:lstStyle/>
          <a:p>
            <a:r>
              <a:rPr lang="en-US" dirty="0" smtClean="0">
                <a:solidFill>
                  <a:srgbClr val="000000"/>
                </a:solidFill>
                <a:latin typeface="Arial" pitchFamily="34" charset="0"/>
              </a:rPr>
              <a:t>CGI Federal Proprietary and Confidential</a:t>
            </a:r>
          </a:p>
        </p:txBody>
      </p:sp>
      <p:sp>
        <p:nvSpPr>
          <p:cNvPr id="80900" name="Slide Number Placeholder 4"/>
          <p:cNvSpPr>
            <a:spLocks noGrp="1"/>
          </p:cNvSpPr>
          <p:nvPr>
            <p:ph type="sldNum" sz="quarter" idx="11"/>
          </p:nvPr>
        </p:nvSpPr>
        <p:spPr>
          <a:noFill/>
        </p:spPr>
        <p:txBody>
          <a:bodyPr/>
          <a:lstStyle/>
          <a:p>
            <a:fld id="{40D97596-BC4A-4451-9C79-25842809C375}" type="slidenum">
              <a:rPr lang="en-US" smtClean="0">
                <a:solidFill>
                  <a:srgbClr val="000000"/>
                </a:solidFill>
                <a:latin typeface="Arial" pitchFamily="34" charset="0"/>
              </a:rPr>
              <a:pPr/>
              <a:t>27</a:t>
            </a:fld>
            <a:endParaRPr lang="en-US" dirty="0" smtClean="0">
              <a:solidFill>
                <a:srgbClr val="000000"/>
              </a:solidFill>
              <a:latin typeface="Arial" pitchFamily="34" charset="0"/>
            </a:endParaRPr>
          </a:p>
        </p:txBody>
      </p:sp>
      <p:sp>
        <p:nvSpPr>
          <p:cNvPr id="5" name="Content Placeholder 5"/>
          <p:cNvSpPr>
            <a:spLocks noGrp="1"/>
          </p:cNvSpPr>
          <p:nvPr>
            <p:ph idx="1"/>
          </p:nvPr>
        </p:nvSpPr>
        <p:spPr>
          <a:xfrm>
            <a:off x="661988" y="1687512"/>
            <a:ext cx="8280400" cy="4864100"/>
          </a:xfrm>
        </p:spPr>
        <p:txBody>
          <a:bodyPr/>
          <a:lstStyle/>
          <a:p>
            <a:pPr>
              <a:defRPr/>
            </a:pPr>
            <a:r>
              <a:rPr lang="en-US" sz="2200" dirty="0" smtClean="0"/>
              <a:t>Associated vs. Non-Associated Detail Billing Records</a:t>
            </a:r>
            <a:r>
              <a:rPr lang="en-US" sz="600" dirty="0"/>
              <a:t>	</a:t>
            </a:r>
            <a:endParaRPr lang="en-US" sz="600" dirty="0" smtClean="0"/>
          </a:p>
          <a:p>
            <a:pPr lvl="2">
              <a:buNone/>
              <a:defRPr/>
            </a:pPr>
            <a:endParaRPr lang="en-US" sz="800" dirty="0" smtClean="0"/>
          </a:p>
          <a:p>
            <a:pPr lvl="1">
              <a:spcBef>
                <a:spcPts val="600"/>
              </a:spcBef>
              <a:spcAft>
                <a:spcPts val="600"/>
              </a:spcAft>
              <a:defRPr/>
            </a:pPr>
            <a:r>
              <a:rPr lang="en-US" sz="2000" b="1" u="sng" dirty="0" smtClean="0"/>
              <a:t>Associated records</a:t>
            </a:r>
            <a:r>
              <a:rPr lang="en-US" sz="2000" dirty="0" smtClean="0"/>
              <a:t>:  DBRs that are associated with, or </a:t>
            </a:r>
            <a:r>
              <a:rPr lang="en-US" sz="2000" u="sng" dirty="0" smtClean="0"/>
              <a:t>linked to, a document accounting line</a:t>
            </a:r>
            <a:endParaRPr lang="en-US" sz="1000" u="sng" dirty="0" smtClean="0"/>
          </a:p>
          <a:p>
            <a:pPr lvl="3">
              <a:spcBef>
                <a:spcPts val="600"/>
              </a:spcBef>
              <a:spcAft>
                <a:spcPts val="600"/>
              </a:spcAft>
              <a:defRPr/>
            </a:pPr>
            <a:r>
              <a:rPr lang="en-US" sz="1800" dirty="0" smtClean="0"/>
              <a:t>DBRs can be associated with a document through Summarization or by a user manually adding them from within the document</a:t>
            </a:r>
          </a:p>
          <a:p>
            <a:pPr marL="682625" lvl="2" indent="0">
              <a:spcBef>
                <a:spcPts val="600"/>
              </a:spcBef>
              <a:spcAft>
                <a:spcPts val="600"/>
              </a:spcAft>
              <a:buNone/>
              <a:defRPr/>
            </a:pPr>
            <a:endParaRPr lang="en-US" sz="1000" dirty="0" smtClean="0"/>
          </a:p>
          <a:p>
            <a:pPr lvl="1">
              <a:spcBef>
                <a:spcPts val="600"/>
              </a:spcBef>
              <a:spcAft>
                <a:spcPts val="600"/>
              </a:spcAft>
              <a:defRPr/>
            </a:pPr>
            <a:r>
              <a:rPr lang="en-US" sz="2000" b="1" u="sng" dirty="0" smtClean="0"/>
              <a:t>Non-associated </a:t>
            </a:r>
            <a:r>
              <a:rPr lang="en-US" sz="2000" b="1" u="sng" dirty="0"/>
              <a:t>r</a:t>
            </a:r>
            <a:r>
              <a:rPr lang="en-US" sz="2000" b="1" u="sng" dirty="0" smtClean="0"/>
              <a:t>ecords</a:t>
            </a:r>
            <a:r>
              <a:rPr lang="en-US" sz="2000" dirty="0" smtClean="0"/>
              <a:t>:  DBRs that are </a:t>
            </a:r>
            <a:r>
              <a:rPr lang="en-US" sz="2000" u="sng" dirty="0" smtClean="0"/>
              <a:t>not associated with a document</a:t>
            </a:r>
            <a:r>
              <a:rPr lang="en-US" sz="2000" dirty="0" smtClean="0"/>
              <a:t>, also known as “</a:t>
            </a:r>
            <a:r>
              <a:rPr lang="en-US" sz="2000" dirty="0"/>
              <a:t>o</a:t>
            </a:r>
            <a:r>
              <a:rPr lang="en-US" sz="2000" dirty="0" smtClean="0"/>
              <a:t>rphan </a:t>
            </a:r>
            <a:r>
              <a:rPr lang="en-US" sz="2000" dirty="0"/>
              <a:t>r</a:t>
            </a:r>
            <a:r>
              <a:rPr lang="en-US" sz="2000" dirty="0" smtClean="0"/>
              <a:t>ecords”</a:t>
            </a:r>
            <a:endParaRPr lang="en-US" sz="1000" dirty="0" smtClean="0"/>
          </a:p>
          <a:p>
            <a:pPr lvl="3">
              <a:spcBef>
                <a:spcPts val="600"/>
              </a:spcBef>
              <a:spcAft>
                <a:spcPts val="600"/>
              </a:spcAft>
            </a:pPr>
            <a:r>
              <a:rPr lang="en-US" sz="1800" dirty="0" smtClean="0"/>
              <a:t>Non-associated DBRs are created by:</a:t>
            </a:r>
            <a:endParaRPr lang="en-US" sz="1000" dirty="0" smtClean="0"/>
          </a:p>
          <a:p>
            <a:pPr marL="1717675" lvl="4" indent="-342900">
              <a:spcBef>
                <a:spcPts val="600"/>
              </a:spcBef>
              <a:spcAft>
                <a:spcPts val="600"/>
              </a:spcAft>
              <a:buFont typeface="+mj-lt"/>
              <a:buAutoNum type="arabicPeriod"/>
            </a:pPr>
            <a:r>
              <a:rPr lang="en-US" sz="1800" dirty="0" smtClean="0"/>
              <a:t>DBR import </a:t>
            </a:r>
            <a:r>
              <a:rPr lang="en-US" sz="1800" dirty="0"/>
              <a:t>p</a:t>
            </a:r>
            <a:r>
              <a:rPr lang="en-US" sz="1800" dirty="0" smtClean="0"/>
              <a:t>rocess</a:t>
            </a:r>
          </a:p>
          <a:p>
            <a:pPr marL="1717675" lvl="4" indent="-342900">
              <a:spcBef>
                <a:spcPts val="600"/>
              </a:spcBef>
              <a:spcAft>
                <a:spcPts val="600"/>
              </a:spcAft>
              <a:buFont typeface="+mj-lt"/>
              <a:buAutoNum type="arabicPeriod"/>
            </a:pPr>
            <a:r>
              <a:rPr lang="en-US" sz="1800" dirty="0" smtClean="0"/>
              <a:t>Manual creation via the Detail Billing Record Query</a:t>
            </a:r>
          </a:p>
          <a:p>
            <a:pPr marL="2174875" lvl="5" indent="-342900">
              <a:buFont typeface="+mj-lt"/>
              <a:buAutoNum type="arabicPeriod"/>
            </a:pPr>
            <a:endParaRPr lang="en-US" sz="1800" dirty="0" smtClean="0"/>
          </a:p>
        </p:txBody>
      </p:sp>
    </p:spTree>
    <p:extLst>
      <p:ext uri="{BB962C8B-B14F-4D97-AF65-F5344CB8AC3E}">
        <p14:creationId xmlns:p14="http://schemas.microsoft.com/office/powerpoint/2010/main" val="2588687926"/>
      </p:ext>
    </p:extLst>
  </p:cSld>
  <p:clrMapOvr>
    <a:masterClrMapping/>
  </p:clrMapOvr>
  <p:timing>
    <p:tnLst>
      <p:par>
        <p:cTn id="1" dur="indefinite" restart="never" nodeType="tmRoot"/>
      </p:par>
    </p:tnLst>
  </p:timing>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2509" y="331788"/>
            <a:ext cx="8811491" cy="563562"/>
          </a:xfrm>
        </p:spPr>
        <p:txBody>
          <a:bodyPr/>
          <a:lstStyle/>
          <a:p>
            <a:r>
              <a:rPr lang="en-US" dirty="0"/>
              <a:t>Advance Offset Cash Receipt </a:t>
            </a:r>
            <a:r>
              <a:rPr lang="en-US" dirty="0" smtClean="0"/>
              <a:t>– </a:t>
            </a:r>
            <a:br>
              <a:rPr lang="en-US" dirty="0" smtClean="0"/>
            </a:br>
            <a:r>
              <a:rPr lang="en-US" dirty="0" smtClean="0"/>
              <a:t>Header Accounting Line 2</a:t>
            </a:r>
            <a:endParaRPr lang="en-US" dirty="0"/>
          </a:p>
        </p:txBody>
      </p:sp>
      <p:sp>
        <p:nvSpPr>
          <p:cNvPr id="3" name="Content Placeholder 2"/>
          <p:cNvSpPr>
            <a:spLocks noGrp="1"/>
          </p:cNvSpPr>
          <p:nvPr>
            <p:ph idx="1"/>
          </p:nvPr>
        </p:nvSpPr>
        <p:spPr>
          <a:xfrm>
            <a:off x="455613" y="1166018"/>
            <a:ext cx="8229600" cy="1957191"/>
          </a:xfrm>
        </p:spPr>
        <p:txBody>
          <a:bodyPr/>
          <a:lstStyle/>
          <a:p>
            <a:r>
              <a:rPr lang="en-US" sz="2200" dirty="0"/>
              <a:t>Line Type: Normal</a:t>
            </a:r>
          </a:p>
          <a:p>
            <a:r>
              <a:rPr lang="en-US" sz="2200" dirty="0"/>
              <a:t>Transaction Type: 03</a:t>
            </a:r>
          </a:p>
        </p:txBody>
      </p:sp>
      <p:sp>
        <p:nvSpPr>
          <p:cNvPr id="4" name="Footer Placeholder 3"/>
          <p:cNvSpPr>
            <a:spLocks noGrp="1"/>
          </p:cNvSpPr>
          <p:nvPr>
            <p:ph type="ftr" sz="quarter" idx="4294967295"/>
          </p:nvPr>
        </p:nvSpPr>
        <p:spPr>
          <a:xfrm>
            <a:off x="375139" y="6553200"/>
            <a:ext cx="7010400" cy="304800"/>
          </a:xfrm>
          <a:prstGeom prst="rect">
            <a:avLst/>
          </a:prstGeom>
        </p:spPr>
        <p:txBody>
          <a:bodyPr/>
          <a:lstStyle/>
          <a:p>
            <a:r>
              <a:rPr lang="en-US" dirty="0" smtClean="0">
                <a:solidFill>
                  <a:srgbClr val="000000"/>
                </a:solidFill>
              </a:rPr>
              <a:t>CGI Federal Proprietary and Confidential</a:t>
            </a:r>
            <a:endParaRPr lang="en-US" dirty="0">
              <a:solidFill>
                <a:srgbClr val="000000"/>
              </a:solidFill>
            </a:endParaRPr>
          </a:p>
        </p:txBody>
      </p:sp>
      <p:sp>
        <p:nvSpPr>
          <p:cNvPr id="5" name="Slide Number Placeholder 4"/>
          <p:cNvSpPr>
            <a:spLocks noGrp="1"/>
          </p:cNvSpPr>
          <p:nvPr>
            <p:ph type="sldNum" sz="quarter" idx="11"/>
          </p:nvPr>
        </p:nvSpPr>
        <p:spPr>
          <a:xfrm>
            <a:off x="1" y="6553200"/>
            <a:ext cx="597876" cy="293688"/>
          </a:xfrm>
        </p:spPr>
        <p:txBody>
          <a:bodyPr/>
          <a:lstStyle/>
          <a:p>
            <a:fld id="{5842F1FC-5FDD-41D6-BAD6-160FC7BE3BC4}" type="slidenum">
              <a:rPr lang="en-US" smtClean="0">
                <a:solidFill>
                  <a:srgbClr val="000000"/>
                </a:solidFill>
              </a:rPr>
              <a:pPr/>
              <a:t>270</a:t>
            </a:fld>
            <a:endParaRPr lang="en-US" dirty="0">
              <a:solidFill>
                <a:srgbClr val="000000"/>
              </a:solidFill>
            </a:endParaRPr>
          </a:p>
        </p:txBody>
      </p:sp>
      <p:pic>
        <p:nvPicPr>
          <p:cNvPr id="133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4718" y="2628900"/>
            <a:ext cx="6743700" cy="1600200"/>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327720327"/>
      </p:ext>
    </p:extLst>
  </p:cSld>
  <p:clrMapOvr>
    <a:masterClrMapping/>
  </p:clrMapOvr>
  <p:timing>
    <p:tnLst>
      <p:par>
        <p:cTn id="1" dur="indefinite" restart="never" nodeType="tmRoot"/>
      </p:par>
    </p:tnLst>
  </p:timing>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2509" y="331788"/>
            <a:ext cx="8811491" cy="563562"/>
          </a:xfrm>
        </p:spPr>
        <p:txBody>
          <a:bodyPr/>
          <a:lstStyle/>
          <a:p>
            <a:r>
              <a:rPr lang="en-US" dirty="0"/>
              <a:t>Advance Offset Cash Receipt </a:t>
            </a:r>
            <a:r>
              <a:rPr lang="en-US" dirty="0" smtClean="0"/>
              <a:t>– </a:t>
            </a:r>
            <a:br>
              <a:rPr lang="en-US" dirty="0" smtClean="0"/>
            </a:br>
            <a:r>
              <a:rPr lang="en-US" dirty="0" smtClean="0"/>
              <a:t>Header Accounting Line 2</a:t>
            </a:r>
            <a:endParaRPr lang="en-US" dirty="0"/>
          </a:p>
        </p:txBody>
      </p:sp>
      <p:sp>
        <p:nvSpPr>
          <p:cNvPr id="3" name="Content Placeholder 2"/>
          <p:cNvSpPr>
            <a:spLocks noGrp="1"/>
          </p:cNvSpPr>
          <p:nvPr>
            <p:ph idx="1"/>
          </p:nvPr>
        </p:nvSpPr>
        <p:spPr>
          <a:xfrm>
            <a:off x="455613" y="1166018"/>
            <a:ext cx="8229600" cy="1517805"/>
          </a:xfrm>
        </p:spPr>
        <p:txBody>
          <a:bodyPr/>
          <a:lstStyle/>
          <a:p>
            <a:r>
              <a:rPr lang="en-US" sz="2000" dirty="0" smtClean="0"/>
              <a:t>Revenue Source Code: blank</a:t>
            </a:r>
          </a:p>
          <a:p>
            <a:r>
              <a:rPr lang="en-US" sz="2000" dirty="0" smtClean="0"/>
              <a:t>Referenced Document </a:t>
            </a:r>
            <a:r>
              <a:rPr lang="en-US" sz="2000" dirty="0"/>
              <a:t>Type, Document Number, and Accounting Line Number of Advance </a:t>
            </a:r>
            <a:r>
              <a:rPr lang="en-US" sz="2000" dirty="0" smtClean="0"/>
              <a:t>Offset Notification Billing Document</a:t>
            </a:r>
            <a:endParaRPr lang="en-US" sz="2000" dirty="0"/>
          </a:p>
          <a:p>
            <a:r>
              <a:rPr lang="en-US" sz="2000" dirty="0"/>
              <a:t>Agreement Number and Agreement Line </a:t>
            </a:r>
            <a:r>
              <a:rPr lang="en-US" sz="2000" dirty="0" smtClean="0"/>
              <a:t>Number</a:t>
            </a:r>
            <a:endParaRPr lang="en-US" sz="2000" dirty="0"/>
          </a:p>
        </p:txBody>
      </p:sp>
      <p:sp>
        <p:nvSpPr>
          <p:cNvPr id="4" name="Footer Placeholder 3"/>
          <p:cNvSpPr>
            <a:spLocks noGrp="1"/>
          </p:cNvSpPr>
          <p:nvPr>
            <p:ph type="ftr" sz="quarter" idx="10"/>
          </p:nvPr>
        </p:nvSpPr>
        <p:spPr>
          <a:xfrm>
            <a:off x="375139" y="6553200"/>
            <a:ext cx="7010400" cy="304800"/>
          </a:xfrm>
          <a:prstGeom prst="rect">
            <a:avLst/>
          </a:prstGeom>
        </p:spPr>
        <p:txBody>
          <a:bodyPr/>
          <a:lstStyle/>
          <a:p>
            <a:r>
              <a:rPr lang="en-US" dirty="0" smtClean="0">
                <a:solidFill>
                  <a:srgbClr val="000000"/>
                </a:solidFill>
              </a:rPr>
              <a:t>CGI Federal Proprietary and Confidential</a:t>
            </a:r>
            <a:endParaRPr lang="en-US" dirty="0">
              <a:solidFill>
                <a:srgbClr val="000000"/>
              </a:solidFill>
            </a:endParaRPr>
          </a:p>
        </p:txBody>
      </p:sp>
      <p:sp>
        <p:nvSpPr>
          <p:cNvPr id="5" name="Slide Number Placeholder 4"/>
          <p:cNvSpPr>
            <a:spLocks noGrp="1"/>
          </p:cNvSpPr>
          <p:nvPr>
            <p:ph type="sldNum" sz="quarter" idx="11"/>
          </p:nvPr>
        </p:nvSpPr>
        <p:spPr>
          <a:xfrm>
            <a:off x="1" y="6553200"/>
            <a:ext cx="597876" cy="293688"/>
          </a:xfrm>
        </p:spPr>
        <p:txBody>
          <a:bodyPr/>
          <a:lstStyle/>
          <a:p>
            <a:fld id="{5842F1FC-5FDD-41D6-BAD6-160FC7BE3BC4}" type="slidenum">
              <a:rPr lang="en-US" smtClean="0">
                <a:solidFill>
                  <a:srgbClr val="000000"/>
                </a:solidFill>
              </a:rPr>
              <a:pPr/>
              <a:t>271</a:t>
            </a:fld>
            <a:endParaRPr lang="en-US" dirty="0">
              <a:solidFill>
                <a:srgbClr val="000000"/>
              </a:solidFill>
            </a:endParaRPr>
          </a:p>
        </p:txBody>
      </p:sp>
      <p:pic>
        <p:nvPicPr>
          <p:cNvPr id="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1592" y="2745552"/>
            <a:ext cx="8505825" cy="1390650"/>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3072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1590" y="4421211"/>
            <a:ext cx="6471124" cy="1297960"/>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0"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1592" y="5907482"/>
            <a:ext cx="6124575" cy="628650"/>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84128405"/>
      </p:ext>
    </p:extLst>
  </p:cSld>
  <p:clrMapOvr>
    <a:masterClrMapping/>
  </p:clrMapOvr>
  <p:timing>
    <p:tnLst>
      <p:par>
        <p:cTn id="1" dur="indefinite" restart="never" nodeType="tmRoot"/>
      </p:par>
    </p:tnLst>
  </p:timing>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613" y="331788"/>
            <a:ext cx="8320252" cy="563562"/>
          </a:xfrm>
        </p:spPr>
        <p:txBody>
          <a:bodyPr/>
          <a:lstStyle/>
          <a:p>
            <a:r>
              <a:rPr lang="en-US" dirty="0"/>
              <a:t>Advance Offset Cash </a:t>
            </a:r>
            <a:r>
              <a:rPr lang="en-US" dirty="0" smtClean="0"/>
              <a:t>Receipt – Agreement Updates</a:t>
            </a:r>
            <a:endParaRPr lang="en-US" dirty="0"/>
          </a:p>
        </p:txBody>
      </p:sp>
      <p:sp>
        <p:nvSpPr>
          <p:cNvPr id="3" name="Content Placeholder 2"/>
          <p:cNvSpPr>
            <a:spLocks noGrp="1"/>
          </p:cNvSpPr>
          <p:nvPr>
            <p:ph idx="1"/>
          </p:nvPr>
        </p:nvSpPr>
        <p:spPr>
          <a:xfrm>
            <a:off x="455613" y="1115706"/>
            <a:ext cx="8229600" cy="4525962"/>
          </a:xfrm>
        </p:spPr>
        <p:txBody>
          <a:bodyPr/>
          <a:lstStyle/>
          <a:p>
            <a:pPr marL="1028700" lvl="3" indent="0">
              <a:buNone/>
            </a:pPr>
            <a:endParaRPr lang="en-US" sz="1400" dirty="0"/>
          </a:p>
          <a:p>
            <a:pPr marL="231775" lvl="1" indent="-231775">
              <a:spcBef>
                <a:spcPts val="600"/>
              </a:spcBef>
              <a:spcAft>
                <a:spcPts val="600"/>
              </a:spcAft>
            </a:pPr>
            <a:r>
              <a:rPr lang="en-US" sz="2000" dirty="0">
                <a:ea typeface="+mn-ea"/>
                <a:cs typeface="+mn-cs"/>
              </a:rPr>
              <a:t>Advance O</a:t>
            </a:r>
            <a:r>
              <a:rPr lang="en-US" sz="2000" dirty="0" smtClean="0">
                <a:ea typeface="+mn-ea"/>
                <a:cs typeface="+mn-cs"/>
              </a:rPr>
              <a:t>ffset Cash Receipts update </a:t>
            </a:r>
            <a:r>
              <a:rPr lang="en-US" sz="2000" dirty="0">
                <a:ea typeface="+mn-ea"/>
                <a:cs typeface="+mn-cs"/>
              </a:rPr>
              <a:t>the following PCAS Agreement buckets:</a:t>
            </a:r>
          </a:p>
          <a:p>
            <a:pPr lvl="2">
              <a:spcBef>
                <a:spcPts val="600"/>
              </a:spcBef>
              <a:spcAft>
                <a:spcPts val="600"/>
              </a:spcAft>
            </a:pPr>
            <a:r>
              <a:rPr lang="en-US" sz="2000" dirty="0" smtClean="0"/>
              <a:t>Total Profit/Loss Amount</a:t>
            </a:r>
          </a:p>
          <a:p>
            <a:pPr lvl="2">
              <a:spcBef>
                <a:spcPts val="600"/>
              </a:spcBef>
              <a:spcAft>
                <a:spcPts val="600"/>
              </a:spcAft>
            </a:pPr>
            <a:r>
              <a:rPr lang="en-US" sz="2000" dirty="0" smtClean="0"/>
              <a:t>Total Available Receivable Amount</a:t>
            </a:r>
          </a:p>
          <a:p>
            <a:pPr lvl="2">
              <a:spcBef>
                <a:spcPts val="600"/>
              </a:spcBef>
              <a:spcAft>
                <a:spcPts val="600"/>
              </a:spcAft>
            </a:pPr>
            <a:r>
              <a:rPr lang="en-US" sz="2000" dirty="0" smtClean="0"/>
              <a:t>Total Unliquidated Advance Amount</a:t>
            </a:r>
          </a:p>
          <a:p>
            <a:pPr lvl="2">
              <a:spcBef>
                <a:spcPts val="600"/>
              </a:spcBef>
              <a:spcAft>
                <a:spcPts val="600"/>
              </a:spcAft>
            </a:pPr>
            <a:r>
              <a:rPr lang="en-US" sz="2000" dirty="0" smtClean="0"/>
              <a:t>Total Advance Applied Amount</a:t>
            </a:r>
          </a:p>
          <a:p>
            <a:endParaRPr lang="en-US" sz="2000" dirty="0"/>
          </a:p>
        </p:txBody>
      </p:sp>
      <p:sp>
        <p:nvSpPr>
          <p:cNvPr id="4" name="Footer Placeholder 3"/>
          <p:cNvSpPr>
            <a:spLocks noGrp="1"/>
          </p:cNvSpPr>
          <p:nvPr>
            <p:ph type="ftr" sz="quarter" idx="4294967295"/>
          </p:nvPr>
        </p:nvSpPr>
        <p:spPr>
          <a:xfrm>
            <a:off x="375139" y="6553200"/>
            <a:ext cx="7010400" cy="304800"/>
          </a:xfrm>
          <a:prstGeom prst="rect">
            <a:avLst/>
          </a:prstGeom>
        </p:spPr>
        <p:txBody>
          <a:bodyPr/>
          <a:lstStyle/>
          <a:p>
            <a:r>
              <a:rPr lang="en-US" dirty="0" smtClean="0">
                <a:solidFill>
                  <a:srgbClr val="000000"/>
                </a:solidFill>
              </a:rPr>
              <a:t>CGI Federal Proprietary and Confidential</a:t>
            </a:r>
            <a:endParaRPr lang="en-US" dirty="0">
              <a:solidFill>
                <a:srgbClr val="000000"/>
              </a:solidFill>
            </a:endParaRPr>
          </a:p>
        </p:txBody>
      </p:sp>
      <p:sp>
        <p:nvSpPr>
          <p:cNvPr id="5" name="Slide Number Placeholder 4"/>
          <p:cNvSpPr>
            <a:spLocks noGrp="1"/>
          </p:cNvSpPr>
          <p:nvPr>
            <p:ph type="sldNum" sz="quarter" idx="11"/>
          </p:nvPr>
        </p:nvSpPr>
        <p:spPr>
          <a:xfrm>
            <a:off x="1" y="6553200"/>
            <a:ext cx="597876" cy="293688"/>
          </a:xfrm>
        </p:spPr>
        <p:txBody>
          <a:bodyPr/>
          <a:lstStyle/>
          <a:p>
            <a:fld id="{5842F1FC-5FDD-41D6-BAD6-160FC7BE3BC4}" type="slidenum">
              <a:rPr lang="en-US" smtClean="0">
                <a:solidFill>
                  <a:srgbClr val="000000"/>
                </a:solidFill>
              </a:rPr>
              <a:pPr/>
              <a:t>272</a:t>
            </a:fld>
            <a:endParaRPr lang="en-US" dirty="0">
              <a:solidFill>
                <a:srgbClr val="000000"/>
              </a:solidFill>
            </a:endParaRPr>
          </a:p>
        </p:txBody>
      </p:sp>
    </p:spTree>
    <p:extLst>
      <p:ext uri="{BB962C8B-B14F-4D97-AF65-F5344CB8AC3E}">
        <p14:creationId xmlns:p14="http://schemas.microsoft.com/office/powerpoint/2010/main" val="2078452207"/>
      </p:ext>
    </p:extLst>
  </p:cSld>
  <p:clrMapOvr>
    <a:masterClrMapping/>
  </p:clrMapOvr>
  <p:timing>
    <p:tnLst>
      <p:par>
        <p:cTn id="1" dur="indefinite" restart="never" nodeType="tmRoot"/>
      </p:par>
    </p:tnLst>
  </p:timing>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613" y="331788"/>
            <a:ext cx="8605260" cy="563562"/>
          </a:xfrm>
        </p:spPr>
        <p:txBody>
          <a:bodyPr/>
          <a:lstStyle/>
          <a:p>
            <a:r>
              <a:rPr lang="en-US" dirty="0" smtClean="0"/>
              <a:t>Agreement Entity – Before Advance Offset</a:t>
            </a:r>
            <a:endParaRPr lang="en-US" dirty="0"/>
          </a:p>
        </p:txBody>
      </p:sp>
      <p:sp>
        <p:nvSpPr>
          <p:cNvPr id="4" name="Footer Placeholder 3"/>
          <p:cNvSpPr>
            <a:spLocks noGrp="1"/>
          </p:cNvSpPr>
          <p:nvPr>
            <p:ph type="ftr" sz="quarter" idx="4294967295"/>
          </p:nvPr>
        </p:nvSpPr>
        <p:spPr>
          <a:xfrm>
            <a:off x="382237" y="6611814"/>
            <a:ext cx="7010400" cy="246185"/>
          </a:xfrm>
          <a:prstGeom prst="rect">
            <a:avLst/>
          </a:prstGeom>
        </p:spPr>
        <p:txBody>
          <a:bodyPr/>
          <a:lstStyle/>
          <a:p>
            <a:pPr>
              <a:defRPr/>
            </a:pPr>
            <a:r>
              <a:rPr lang="en-US" dirty="0" smtClean="0">
                <a:solidFill>
                  <a:srgbClr val="000000"/>
                </a:solidFill>
              </a:rPr>
              <a:t>CGI Federal Proprietary and Confidential</a:t>
            </a:r>
            <a:endParaRPr lang="en-US" dirty="0">
              <a:solidFill>
                <a:srgbClr val="000000"/>
              </a:solidFill>
            </a:endParaRPr>
          </a:p>
        </p:txBody>
      </p:sp>
      <p:sp>
        <p:nvSpPr>
          <p:cNvPr id="5" name="Slide Number Placeholder 4"/>
          <p:cNvSpPr>
            <a:spLocks noGrp="1"/>
          </p:cNvSpPr>
          <p:nvPr>
            <p:ph type="sldNum" sz="quarter" idx="11"/>
          </p:nvPr>
        </p:nvSpPr>
        <p:spPr>
          <a:xfrm>
            <a:off x="0" y="6623538"/>
            <a:ext cx="562707" cy="223350"/>
          </a:xfrm>
        </p:spPr>
        <p:txBody>
          <a:bodyPr/>
          <a:lstStyle/>
          <a:p>
            <a:pPr>
              <a:defRPr/>
            </a:pPr>
            <a:fld id="{215F2CEC-58A8-492B-AD0D-C2BF1A7F0D89}" type="slidenum">
              <a:rPr lang="en-US" smtClean="0">
                <a:solidFill>
                  <a:srgbClr val="000000"/>
                </a:solidFill>
              </a:rPr>
              <a:pPr>
                <a:defRPr/>
              </a:pPr>
              <a:t>273</a:t>
            </a:fld>
            <a:endParaRPr lang="en-US" dirty="0">
              <a:solidFill>
                <a:srgbClr val="000000"/>
              </a:solidFill>
            </a:endParaRPr>
          </a:p>
        </p:txBody>
      </p:sp>
      <p:pic>
        <p:nvPicPr>
          <p:cNvPr id="327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8466" y="1193244"/>
            <a:ext cx="8527312" cy="5664756"/>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2471424560"/>
      </p:ext>
    </p:extLst>
  </p:cSld>
  <p:clrMapOvr>
    <a:masterClrMapping/>
  </p:clrMapOvr>
  <p:timing>
    <p:tnLst>
      <p:par>
        <p:cTn id="1" dur="indefinite" restart="never" nodeType="tmRoot"/>
      </p:par>
    </p:tnLst>
  </p:timing>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613" y="331788"/>
            <a:ext cx="8605260" cy="563562"/>
          </a:xfrm>
        </p:spPr>
        <p:txBody>
          <a:bodyPr/>
          <a:lstStyle/>
          <a:p>
            <a:r>
              <a:rPr lang="en-US" dirty="0" smtClean="0"/>
              <a:t>Agreement Entity – After Advance Offset</a:t>
            </a:r>
            <a:endParaRPr lang="en-US" dirty="0"/>
          </a:p>
        </p:txBody>
      </p:sp>
      <p:sp>
        <p:nvSpPr>
          <p:cNvPr id="4" name="Footer Placeholder 3"/>
          <p:cNvSpPr>
            <a:spLocks noGrp="1"/>
          </p:cNvSpPr>
          <p:nvPr>
            <p:ph type="ftr" sz="quarter" idx="4294967295"/>
          </p:nvPr>
        </p:nvSpPr>
        <p:spPr>
          <a:xfrm>
            <a:off x="433753" y="6553200"/>
            <a:ext cx="7010400" cy="304800"/>
          </a:xfrm>
          <a:prstGeom prst="rect">
            <a:avLst/>
          </a:prstGeom>
        </p:spPr>
        <p:txBody>
          <a:bodyPr/>
          <a:lstStyle/>
          <a:p>
            <a:pPr>
              <a:defRPr/>
            </a:pPr>
            <a:r>
              <a:rPr lang="en-US" dirty="0" smtClean="0">
                <a:solidFill>
                  <a:srgbClr val="000000"/>
                </a:solidFill>
              </a:rPr>
              <a:t>CGI Federal Proprietary and Confidential</a:t>
            </a:r>
            <a:endParaRPr lang="en-US" dirty="0">
              <a:solidFill>
                <a:srgbClr val="000000"/>
              </a:solidFill>
            </a:endParaRPr>
          </a:p>
        </p:txBody>
      </p:sp>
      <p:sp>
        <p:nvSpPr>
          <p:cNvPr id="5" name="Slide Number Placeholder 4"/>
          <p:cNvSpPr>
            <a:spLocks noGrp="1"/>
          </p:cNvSpPr>
          <p:nvPr>
            <p:ph type="sldNum" sz="quarter" idx="11"/>
          </p:nvPr>
        </p:nvSpPr>
        <p:spPr>
          <a:xfrm>
            <a:off x="1" y="6600092"/>
            <a:ext cx="515814" cy="246796"/>
          </a:xfrm>
        </p:spPr>
        <p:txBody>
          <a:bodyPr/>
          <a:lstStyle/>
          <a:p>
            <a:pPr>
              <a:defRPr/>
            </a:pPr>
            <a:fld id="{215F2CEC-58A8-492B-AD0D-C2BF1A7F0D89}" type="slidenum">
              <a:rPr lang="en-US" smtClean="0">
                <a:solidFill>
                  <a:srgbClr val="000000"/>
                </a:solidFill>
              </a:rPr>
              <a:pPr>
                <a:defRPr/>
              </a:pPr>
              <a:t>274</a:t>
            </a:fld>
            <a:endParaRPr lang="en-US" dirty="0">
              <a:solidFill>
                <a:srgbClr val="000000"/>
              </a:solidFill>
            </a:endParaRPr>
          </a:p>
        </p:txBody>
      </p:sp>
      <p:pic>
        <p:nvPicPr>
          <p:cNvPr id="542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2224" y="1080469"/>
            <a:ext cx="8661776" cy="5777531"/>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3" name="TextBox 2"/>
          <p:cNvSpPr txBox="1"/>
          <p:nvPr/>
        </p:nvSpPr>
        <p:spPr>
          <a:xfrm>
            <a:off x="5300001" y="5296394"/>
            <a:ext cx="2478337" cy="646331"/>
          </a:xfrm>
          <a:prstGeom prst="rect">
            <a:avLst/>
          </a:prstGeom>
          <a:noFill/>
          <a:ln w="28575">
            <a:solidFill>
              <a:schemeClr val="tx1"/>
            </a:solidFill>
          </a:ln>
        </p:spPr>
        <p:txBody>
          <a:bodyPr wrap="square" rtlCol="0">
            <a:spAutoFit/>
          </a:bodyPr>
          <a:lstStyle/>
          <a:p>
            <a:r>
              <a:rPr lang="en-US" dirty="0" smtClean="0"/>
              <a:t>After Advance Offset Cash Receipt of $100</a:t>
            </a:r>
            <a:endParaRPr lang="en-US" dirty="0"/>
          </a:p>
        </p:txBody>
      </p:sp>
    </p:spTree>
    <p:extLst>
      <p:ext uri="{BB962C8B-B14F-4D97-AF65-F5344CB8AC3E}">
        <p14:creationId xmlns:p14="http://schemas.microsoft.com/office/powerpoint/2010/main" val="2097251244"/>
      </p:ext>
    </p:extLst>
  </p:cSld>
  <p:clrMapOvr>
    <a:masterClrMapping/>
  </p:clrMapOvr>
  <p:timing>
    <p:tnLst>
      <p:par>
        <p:cTn id="1" dur="indefinite" restart="never" nodeType="tmRoot"/>
      </p:par>
    </p:tnLst>
  </p:timing>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7</a:t>
            </a:r>
            <a:endParaRPr lang="en-US" dirty="0"/>
          </a:p>
        </p:txBody>
      </p:sp>
      <p:sp>
        <p:nvSpPr>
          <p:cNvPr id="3" name="Content Placeholder 2"/>
          <p:cNvSpPr>
            <a:spLocks noGrp="1"/>
          </p:cNvSpPr>
          <p:nvPr>
            <p:ph idx="1"/>
          </p:nvPr>
        </p:nvSpPr>
        <p:spPr/>
        <p:txBody>
          <a:bodyPr/>
          <a:lstStyle/>
          <a:p>
            <a:r>
              <a:rPr lang="en-US" sz="2800" dirty="0" smtClean="0"/>
              <a:t>Exercise 7 </a:t>
            </a:r>
            <a:r>
              <a:rPr lang="en-US" sz="2800" dirty="0"/>
              <a:t>–</a:t>
            </a:r>
            <a:r>
              <a:rPr lang="en-US" sz="2800" dirty="0" smtClean="0"/>
              <a:t> Create and Advance Collection Cash Receipt</a:t>
            </a:r>
            <a:endParaRPr lang="en-US" dirty="0" smtClean="0">
              <a:solidFill>
                <a:srgbClr val="0000CC"/>
              </a:solidFill>
              <a:sym typeface="Symbol"/>
            </a:endParaRPr>
          </a:p>
          <a:p>
            <a:pPr lvl="1"/>
            <a:endParaRPr lang="en-US" b="1" dirty="0">
              <a:solidFill>
                <a:srgbClr val="0000CC"/>
              </a:solidFill>
            </a:endParaRPr>
          </a:p>
          <a:p>
            <a:pPr marL="0" indent="0">
              <a:buNone/>
            </a:pPr>
            <a:endParaRPr lang="en-US" dirty="0" smtClean="0"/>
          </a:p>
          <a:p>
            <a:endParaRPr lang="en-US" dirty="0" smtClean="0"/>
          </a:p>
        </p:txBody>
      </p:sp>
      <p:sp>
        <p:nvSpPr>
          <p:cNvPr id="4" name="Footer Placeholder 3"/>
          <p:cNvSpPr>
            <a:spLocks noGrp="1"/>
          </p:cNvSpPr>
          <p:nvPr>
            <p:ph type="ftr" sz="quarter" idx="10"/>
          </p:nvPr>
        </p:nvSpPr>
        <p:spPr/>
        <p:txBody>
          <a:bodyPr/>
          <a:lstStyle/>
          <a:p>
            <a:pPr>
              <a:defRPr/>
            </a:pPr>
            <a:r>
              <a:rPr lang="en-US" dirty="0" smtClean="0"/>
              <a:t>CGI Federal Proprietary and Confidential</a:t>
            </a:r>
            <a:endParaRPr lang="en-US" dirty="0"/>
          </a:p>
        </p:txBody>
      </p:sp>
      <p:sp>
        <p:nvSpPr>
          <p:cNvPr id="5" name="Slide Number Placeholder 4"/>
          <p:cNvSpPr>
            <a:spLocks noGrp="1"/>
          </p:cNvSpPr>
          <p:nvPr>
            <p:ph type="sldNum" sz="quarter" idx="11"/>
          </p:nvPr>
        </p:nvSpPr>
        <p:spPr/>
        <p:txBody>
          <a:bodyPr/>
          <a:lstStyle/>
          <a:p>
            <a:pPr>
              <a:defRPr/>
            </a:pPr>
            <a:fld id="{5842F1FC-5FDD-41D6-BAD6-160FC7BE3BC4}" type="slidenum">
              <a:rPr lang="en-US" smtClean="0"/>
              <a:pPr>
                <a:defRPr/>
              </a:pPr>
              <a:t>275</a:t>
            </a:fld>
            <a:endParaRPr lang="en-US" dirty="0"/>
          </a:p>
        </p:txBody>
      </p:sp>
    </p:spTree>
    <p:extLst>
      <p:ext uri="{BB962C8B-B14F-4D97-AF65-F5344CB8AC3E}">
        <p14:creationId xmlns:p14="http://schemas.microsoft.com/office/powerpoint/2010/main" val="1459113629"/>
      </p:ext>
    </p:extLst>
  </p:cSld>
  <p:clrMapOvr>
    <a:masterClrMapping/>
  </p:clrMapOvr>
  <p:timing>
    <p:tnLst>
      <p:par>
        <p:cTn id="1" dur="indefinite" restart="never" nodeType="tmRoot"/>
      </p:par>
    </p:tnLst>
  </p:timing>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8</a:t>
            </a:r>
            <a:endParaRPr lang="en-US" dirty="0"/>
          </a:p>
        </p:txBody>
      </p:sp>
      <p:sp>
        <p:nvSpPr>
          <p:cNvPr id="3" name="Content Placeholder 2"/>
          <p:cNvSpPr>
            <a:spLocks noGrp="1"/>
          </p:cNvSpPr>
          <p:nvPr>
            <p:ph idx="1"/>
          </p:nvPr>
        </p:nvSpPr>
        <p:spPr/>
        <p:txBody>
          <a:bodyPr/>
          <a:lstStyle/>
          <a:p>
            <a:r>
              <a:rPr lang="en-US" sz="2800" dirty="0" smtClean="0"/>
              <a:t>Exercise 8 </a:t>
            </a:r>
            <a:r>
              <a:rPr lang="en-US" sz="2800" dirty="0"/>
              <a:t>–</a:t>
            </a:r>
            <a:r>
              <a:rPr lang="en-US" sz="2800" dirty="0" smtClean="0"/>
              <a:t> Create an Advance Offset Collection Cash Receipt</a:t>
            </a:r>
            <a:endParaRPr lang="en-US" sz="2800" dirty="0">
              <a:solidFill>
                <a:srgbClr val="0000CC"/>
              </a:solidFill>
              <a:sym typeface="Symbol"/>
            </a:endParaRPr>
          </a:p>
          <a:p>
            <a:pPr marL="346075" lvl="1" indent="0">
              <a:buNone/>
            </a:pPr>
            <a:endParaRPr lang="en-US" b="1" dirty="0">
              <a:solidFill>
                <a:srgbClr val="0000CC"/>
              </a:solidFill>
            </a:endParaRPr>
          </a:p>
          <a:p>
            <a:pPr marL="0" indent="0">
              <a:buNone/>
            </a:pPr>
            <a:endParaRPr lang="en-US" dirty="0" smtClean="0"/>
          </a:p>
          <a:p>
            <a:endParaRPr lang="en-US" dirty="0" smtClean="0"/>
          </a:p>
        </p:txBody>
      </p:sp>
      <p:sp>
        <p:nvSpPr>
          <p:cNvPr id="4" name="Footer Placeholder 3"/>
          <p:cNvSpPr>
            <a:spLocks noGrp="1"/>
          </p:cNvSpPr>
          <p:nvPr>
            <p:ph type="ftr" sz="quarter" idx="10"/>
          </p:nvPr>
        </p:nvSpPr>
        <p:spPr/>
        <p:txBody>
          <a:bodyPr/>
          <a:lstStyle/>
          <a:p>
            <a:pPr>
              <a:defRPr/>
            </a:pPr>
            <a:r>
              <a:rPr lang="en-US" dirty="0" smtClean="0"/>
              <a:t>CGI Federal Proprietary and Confidential</a:t>
            </a:r>
            <a:endParaRPr lang="en-US" dirty="0"/>
          </a:p>
        </p:txBody>
      </p:sp>
      <p:sp>
        <p:nvSpPr>
          <p:cNvPr id="5" name="Slide Number Placeholder 4"/>
          <p:cNvSpPr>
            <a:spLocks noGrp="1"/>
          </p:cNvSpPr>
          <p:nvPr>
            <p:ph type="sldNum" sz="quarter" idx="11"/>
          </p:nvPr>
        </p:nvSpPr>
        <p:spPr/>
        <p:txBody>
          <a:bodyPr/>
          <a:lstStyle/>
          <a:p>
            <a:pPr>
              <a:defRPr/>
            </a:pPr>
            <a:fld id="{5842F1FC-5FDD-41D6-BAD6-160FC7BE3BC4}" type="slidenum">
              <a:rPr lang="en-US" smtClean="0"/>
              <a:pPr>
                <a:defRPr/>
              </a:pPr>
              <a:t>276</a:t>
            </a:fld>
            <a:endParaRPr lang="en-US" dirty="0"/>
          </a:p>
        </p:txBody>
      </p:sp>
    </p:spTree>
    <p:extLst>
      <p:ext uri="{BB962C8B-B14F-4D97-AF65-F5344CB8AC3E}">
        <p14:creationId xmlns:p14="http://schemas.microsoft.com/office/powerpoint/2010/main" val="4047973009"/>
      </p:ext>
    </p:extLst>
  </p:cSld>
  <p:clrMapOvr>
    <a:masterClrMapping/>
  </p:clrMapOvr>
  <p:timing>
    <p:tnLst>
      <p:par>
        <p:cTn id="1" dur="indefinite" restart="never" nodeType="tmRoot"/>
      </p:par>
    </p:tnLst>
  </p:timing>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algn="ctr">
              <a:buNone/>
            </a:pPr>
            <a:endParaRPr lang="en-US" sz="3600" b="1" dirty="0" smtClean="0"/>
          </a:p>
          <a:p>
            <a:pPr algn="ctr">
              <a:buNone/>
            </a:pPr>
            <a:endParaRPr lang="en-US" sz="3600" b="1" dirty="0"/>
          </a:p>
          <a:p>
            <a:pPr algn="ctr">
              <a:buNone/>
            </a:pPr>
            <a:r>
              <a:rPr lang="en-US" sz="3600" b="1" dirty="0" smtClean="0"/>
              <a:t>Segment </a:t>
            </a:r>
            <a:r>
              <a:rPr lang="en-US" sz="3600" b="1" dirty="0"/>
              <a:t>9</a:t>
            </a:r>
            <a:r>
              <a:rPr lang="en-US" sz="3600" b="1" dirty="0" smtClean="0"/>
              <a:t>:</a:t>
            </a:r>
          </a:p>
          <a:p>
            <a:pPr algn="ctr">
              <a:buNone/>
            </a:pPr>
            <a:r>
              <a:rPr lang="en-US" sz="3600" dirty="0" smtClean="0"/>
              <a:t>Accruals</a:t>
            </a:r>
            <a:endParaRPr lang="en-US" sz="3600" dirty="0"/>
          </a:p>
        </p:txBody>
      </p:sp>
      <p:sp>
        <p:nvSpPr>
          <p:cNvPr id="4" name="Footer Placeholder 3"/>
          <p:cNvSpPr>
            <a:spLocks noGrp="1"/>
          </p:cNvSpPr>
          <p:nvPr>
            <p:ph type="ftr" sz="quarter" idx="10"/>
          </p:nvPr>
        </p:nvSpPr>
        <p:spPr/>
        <p:txBody>
          <a:bodyPr/>
          <a:lstStyle/>
          <a:p>
            <a:pPr>
              <a:defRPr/>
            </a:pPr>
            <a:r>
              <a:rPr lang="en-US" dirty="0" smtClean="0"/>
              <a:t>CGI Federal Proprietary and Confidential</a:t>
            </a:r>
            <a:endParaRPr lang="en-US" dirty="0"/>
          </a:p>
        </p:txBody>
      </p:sp>
      <p:sp>
        <p:nvSpPr>
          <p:cNvPr id="5" name="Slide Number Placeholder 4"/>
          <p:cNvSpPr>
            <a:spLocks noGrp="1"/>
          </p:cNvSpPr>
          <p:nvPr>
            <p:ph type="sldNum" sz="quarter" idx="11"/>
          </p:nvPr>
        </p:nvSpPr>
        <p:spPr/>
        <p:txBody>
          <a:bodyPr/>
          <a:lstStyle/>
          <a:p>
            <a:pPr>
              <a:defRPr/>
            </a:pPr>
            <a:fld id="{215F2CEC-58A8-492B-AD0D-C2BF1A7F0D89}" type="slidenum">
              <a:rPr lang="en-US" smtClean="0"/>
              <a:pPr>
                <a:defRPr/>
              </a:pPr>
              <a:t>277</a:t>
            </a:fld>
            <a:endParaRPr lang="en-US" dirty="0"/>
          </a:p>
        </p:txBody>
      </p:sp>
    </p:spTree>
    <p:extLst>
      <p:ext uri="{BB962C8B-B14F-4D97-AF65-F5344CB8AC3E}">
        <p14:creationId xmlns:p14="http://schemas.microsoft.com/office/powerpoint/2010/main" val="340562535"/>
      </p:ext>
    </p:extLst>
  </p:cSld>
  <p:clrMapOvr>
    <a:masterClrMapping/>
  </p:clrMapOvr>
  <p:timing>
    <p:tnLst>
      <p:par>
        <p:cTn id="1" dur="indefinite" restart="never" nodeType="tmRoot"/>
      </p:par>
    </p:tnLst>
  </p:timing>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427511" y="3800104"/>
            <a:ext cx="8716489" cy="644305"/>
          </a:xfrm>
          <a:prstGeom prst="rect">
            <a:avLst/>
          </a:prstGeom>
          <a:solidFill>
            <a:srgbClr val="FFFF0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6146" name="Rectangle 6"/>
          <p:cNvSpPr>
            <a:spLocks noGrp="1" noChangeArrowheads="1"/>
          </p:cNvSpPr>
          <p:nvPr>
            <p:ph type="title"/>
          </p:nvPr>
        </p:nvSpPr>
        <p:spPr/>
        <p:txBody>
          <a:bodyPr/>
          <a:lstStyle/>
          <a:p>
            <a:pPr eaLnBrk="1" hangingPunct="1"/>
            <a:r>
              <a:rPr lang="en-US" dirty="0" smtClean="0"/>
              <a:t>Table of Contents</a:t>
            </a:r>
          </a:p>
        </p:txBody>
      </p:sp>
      <p:sp>
        <p:nvSpPr>
          <p:cNvPr id="7" name="Rectangle 7"/>
          <p:cNvSpPr>
            <a:spLocks noGrp="1" noChangeArrowheads="1"/>
          </p:cNvSpPr>
          <p:nvPr>
            <p:ph idx="1"/>
          </p:nvPr>
        </p:nvSpPr>
        <p:spPr>
          <a:xfrm>
            <a:off x="712788" y="1211283"/>
            <a:ext cx="8229600" cy="5072559"/>
          </a:xfrm>
        </p:spPr>
        <p:txBody>
          <a:bodyPr/>
          <a:lstStyle/>
          <a:p>
            <a:pPr marL="288925" indent="-288925" eaLnBrk="1" hangingPunct="1">
              <a:spcBef>
                <a:spcPts val="600"/>
              </a:spcBef>
              <a:spcAft>
                <a:spcPts val="0"/>
              </a:spcAft>
            </a:pPr>
            <a:r>
              <a:rPr lang="en-US" sz="1600" b="1" dirty="0">
                <a:solidFill>
                  <a:schemeClr val="bg1">
                    <a:lumMod val="50000"/>
                  </a:schemeClr>
                </a:solidFill>
              </a:rPr>
              <a:t>Segment 1</a:t>
            </a:r>
            <a:r>
              <a:rPr lang="en-US" sz="1600" dirty="0">
                <a:solidFill>
                  <a:schemeClr val="bg1">
                    <a:lumMod val="50000"/>
                  </a:schemeClr>
                </a:solidFill>
              </a:rPr>
              <a:t>:    Detail Billing Record (DBR) Overview and Key Concepts</a:t>
            </a:r>
          </a:p>
          <a:p>
            <a:pPr marL="288925" indent="-288925" eaLnBrk="1" hangingPunct="1">
              <a:spcBef>
                <a:spcPts val="600"/>
              </a:spcBef>
              <a:spcAft>
                <a:spcPts val="0"/>
              </a:spcAft>
            </a:pPr>
            <a:r>
              <a:rPr lang="en-US" sz="1600" b="1" dirty="0" smtClean="0">
                <a:solidFill>
                  <a:schemeClr val="bg1">
                    <a:lumMod val="50000"/>
                  </a:schemeClr>
                </a:solidFill>
              </a:rPr>
              <a:t>Segment 2:    </a:t>
            </a:r>
            <a:r>
              <a:rPr lang="en-US" sz="1600" dirty="0" smtClean="0">
                <a:solidFill>
                  <a:schemeClr val="bg1">
                    <a:lumMod val="50000"/>
                  </a:schemeClr>
                </a:solidFill>
              </a:rPr>
              <a:t>DBRs and Associated Batch Processing </a:t>
            </a:r>
            <a:endParaRPr lang="en-US" sz="1600" b="1" dirty="0" smtClean="0">
              <a:solidFill>
                <a:schemeClr val="bg1">
                  <a:lumMod val="50000"/>
                </a:schemeClr>
              </a:solidFill>
            </a:endParaRPr>
          </a:p>
          <a:p>
            <a:pPr marL="288925" indent="-288925" eaLnBrk="1" hangingPunct="1">
              <a:spcBef>
                <a:spcPts val="600"/>
              </a:spcBef>
              <a:spcAft>
                <a:spcPts val="0"/>
              </a:spcAft>
            </a:pPr>
            <a:r>
              <a:rPr lang="en-US" sz="1600" b="1" dirty="0" smtClean="0">
                <a:solidFill>
                  <a:schemeClr val="bg1">
                    <a:lumMod val="50000"/>
                  </a:schemeClr>
                </a:solidFill>
              </a:rPr>
              <a:t>Segment 3</a:t>
            </a:r>
            <a:r>
              <a:rPr lang="en-US" sz="1600" dirty="0" smtClean="0">
                <a:solidFill>
                  <a:schemeClr val="bg1">
                    <a:lumMod val="50000"/>
                  </a:schemeClr>
                </a:solidFill>
              </a:rPr>
              <a:t>:    DBR Query	</a:t>
            </a:r>
          </a:p>
          <a:p>
            <a:pPr marL="288925" indent="-288925" eaLnBrk="1" hangingPunct="1">
              <a:spcBef>
                <a:spcPts val="600"/>
              </a:spcBef>
              <a:spcAft>
                <a:spcPts val="0"/>
              </a:spcAft>
            </a:pPr>
            <a:r>
              <a:rPr lang="en-US" sz="1600" b="1" dirty="0" smtClean="0">
                <a:solidFill>
                  <a:schemeClr val="bg1">
                    <a:lumMod val="50000"/>
                  </a:schemeClr>
                </a:solidFill>
              </a:rPr>
              <a:t>Segment 4:</a:t>
            </a:r>
            <a:r>
              <a:rPr lang="en-US" sz="1600" dirty="0" smtClean="0">
                <a:solidFill>
                  <a:schemeClr val="bg1">
                    <a:lumMod val="50000"/>
                  </a:schemeClr>
                </a:solidFill>
              </a:rPr>
              <a:t>    AAS Agreements		</a:t>
            </a:r>
          </a:p>
          <a:p>
            <a:pPr marL="288925" indent="-288925" eaLnBrk="1" hangingPunct="1">
              <a:spcBef>
                <a:spcPts val="600"/>
              </a:spcBef>
              <a:spcAft>
                <a:spcPts val="0"/>
              </a:spcAft>
            </a:pPr>
            <a:r>
              <a:rPr lang="en-US" sz="1600" b="1" dirty="0" smtClean="0">
                <a:solidFill>
                  <a:schemeClr val="bg1">
                    <a:lumMod val="50000"/>
                  </a:schemeClr>
                </a:solidFill>
              </a:rPr>
              <a:t>Segment 5:    </a:t>
            </a:r>
            <a:r>
              <a:rPr lang="en-US" sz="1600" dirty="0" smtClean="0">
                <a:solidFill>
                  <a:schemeClr val="bg1">
                    <a:lumMod val="50000"/>
                  </a:schemeClr>
                </a:solidFill>
              </a:rPr>
              <a:t>Pegasys </a:t>
            </a:r>
            <a:r>
              <a:rPr lang="en-US" sz="1600" dirty="0">
                <a:solidFill>
                  <a:schemeClr val="bg1">
                    <a:lumMod val="50000"/>
                  </a:schemeClr>
                </a:solidFill>
              </a:rPr>
              <a:t>Billing Transactions </a:t>
            </a:r>
            <a:r>
              <a:rPr lang="en-US" sz="1600" dirty="0" smtClean="0">
                <a:solidFill>
                  <a:schemeClr val="bg1">
                    <a:lumMod val="50000"/>
                  </a:schemeClr>
                </a:solidFill>
              </a:rPr>
              <a:t>Overview		</a:t>
            </a:r>
          </a:p>
          <a:p>
            <a:pPr marL="288925" indent="-288925" eaLnBrk="1" hangingPunct="1">
              <a:spcBef>
                <a:spcPts val="600"/>
              </a:spcBef>
              <a:spcAft>
                <a:spcPts val="0"/>
              </a:spcAft>
            </a:pPr>
            <a:r>
              <a:rPr lang="en-US" sz="1600" b="1" dirty="0" smtClean="0">
                <a:solidFill>
                  <a:schemeClr val="bg1">
                    <a:lumMod val="50000"/>
                  </a:schemeClr>
                </a:solidFill>
              </a:rPr>
              <a:t>Segment 6:    </a:t>
            </a:r>
            <a:r>
              <a:rPr lang="en-US" sz="1600" dirty="0" smtClean="0">
                <a:solidFill>
                  <a:schemeClr val="bg1">
                    <a:lumMod val="50000"/>
                  </a:schemeClr>
                </a:solidFill>
              </a:rPr>
              <a:t>DBR Billing </a:t>
            </a:r>
            <a:r>
              <a:rPr lang="en-US" sz="1600" dirty="0">
                <a:solidFill>
                  <a:schemeClr val="bg1">
                    <a:lumMod val="50000"/>
                  </a:schemeClr>
                </a:solidFill>
              </a:rPr>
              <a:t>Methods and Resulting </a:t>
            </a:r>
            <a:r>
              <a:rPr lang="en-US" sz="1600" dirty="0" smtClean="0">
                <a:solidFill>
                  <a:schemeClr val="bg1">
                    <a:lumMod val="50000"/>
                  </a:schemeClr>
                </a:solidFill>
              </a:rPr>
              <a:t>Transactions</a:t>
            </a:r>
            <a:endParaRPr lang="en-US" sz="1600" dirty="0">
              <a:solidFill>
                <a:schemeClr val="bg1">
                  <a:lumMod val="50000"/>
                </a:schemeClr>
              </a:solidFill>
            </a:endParaRPr>
          </a:p>
          <a:p>
            <a:pPr marL="288925" indent="-288925" eaLnBrk="1" hangingPunct="1">
              <a:spcBef>
                <a:spcPts val="600"/>
              </a:spcBef>
              <a:spcAft>
                <a:spcPts val="0"/>
              </a:spcAft>
            </a:pPr>
            <a:r>
              <a:rPr lang="en-US" sz="1600" b="1" dirty="0" smtClean="0">
                <a:solidFill>
                  <a:schemeClr val="bg1">
                    <a:lumMod val="50000"/>
                  </a:schemeClr>
                </a:solidFill>
              </a:rPr>
              <a:t>Segment 7:    </a:t>
            </a:r>
            <a:r>
              <a:rPr lang="en-US" sz="1600" dirty="0" smtClean="0">
                <a:solidFill>
                  <a:schemeClr val="bg1">
                    <a:lumMod val="50000"/>
                  </a:schemeClr>
                </a:solidFill>
              </a:rPr>
              <a:t>DBR Billing Processes</a:t>
            </a:r>
            <a:r>
              <a:rPr lang="en-US" sz="1600" dirty="0">
                <a:solidFill>
                  <a:schemeClr val="bg1">
                    <a:lumMod val="50000"/>
                  </a:schemeClr>
                </a:solidFill>
              </a:rPr>
              <a:t>	</a:t>
            </a:r>
            <a:endParaRPr lang="en-US" sz="1600" dirty="0" smtClean="0">
              <a:solidFill>
                <a:schemeClr val="bg1">
                  <a:lumMod val="50000"/>
                </a:schemeClr>
              </a:solidFill>
            </a:endParaRPr>
          </a:p>
          <a:p>
            <a:pPr marL="288925" indent="-288925" eaLnBrk="1" hangingPunct="1">
              <a:spcBef>
                <a:spcPts val="600"/>
              </a:spcBef>
              <a:spcAft>
                <a:spcPts val="0"/>
              </a:spcAft>
            </a:pPr>
            <a:r>
              <a:rPr lang="en-US" sz="1600" b="1" dirty="0">
                <a:solidFill>
                  <a:schemeClr val="bg1">
                    <a:lumMod val="50000"/>
                  </a:schemeClr>
                </a:solidFill>
              </a:rPr>
              <a:t>Segment </a:t>
            </a:r>
            <a:r>
              <a:rPr lang="en-US" sz="1600" b="1" dirty="0" smtClean="0">
                <a:solidFill>
                  <a:schemeClr val="bg1">
                    <a:lumMod val="50000"/>
                  </a:schemeClr>
                </a:solidFill>
              </a:rPr>
              <a:t>8:    </a:t>
            </a:r>
            <a:r>
              <a:rPr lang="en-US" sz="1600" dirty="0" smtClean="0">
                <a:solidFill>
                  <a:schemeClr val="bg1">
                    <a:lumMod val="50000"/>
                  </a:schemeClr>
                </a:solidFill>
              </a:rPr>
              <a:t>Advances</a:t>
            </a:r>
            <a:endParaRPr lang="en-US" sz="1600" dirty="0">
              <a:solidFill>
                <a:schemeClr val="bg1">
                  <a:lumMod val="50000"/>
                </a:schemeClr>
              </a:solidFill>
            </a:endParaRPr>
          </a:p>
          <a:p>
            <a:pPr marL="288925" indent="-288925" eaLnBrk="1" hangingPunct="1">
              <a:spcBef>
                <a:spcPts val="600"/>
              </a:spcBef>
              <a:spcAft>
                <a:spcPts val="0"/>
              </a:spcAft>
            </a:pPr>
            <a:r>
              <a:rPr lang="en-US" sz="1600" b="1" dirty="0" smtClean="0"/>
              <a:t>Segment 9:    </a:t>
            </a:r>
            <a:r>
              <a:rPr lang="en-US" sz="1600" dirty="0" smtClean="0"/>
              <a:t>Accruals</a:t>
            </a:r>
          </a:p>
          <a:p>
            <a:pPr marL="625475" lvl="1" indent="-288925" eaLnBrk="1" hangingPunct="1">
              <a:spcBef>
                <a:spcPts val="600"/>
              </a:spcBef>
              <a:spcAft>
                <a:spcPts val="0"/>
              </a:spcAft>
            </a:pPr>
            <a:r>
              <a:rPr lang="en-US" sz="1400" dirty="0" smtClean="0"/>
              <a:t>Accruals	</a:t>
            </a:r>
          </a:p>
          <a:p>
            <a:pPr marL="288925" indent="-288925" eaLnBrk="1" hangingPunct="1">
              <a:spcBef>
                <a:spcPts val="600"/>
              </a:spcBef>
              <a:spcAft>
                <a:spcPts val="0"/>
              </a:spcAft>
            </a:pPr>
            <a:r>
              <a:rPr lang="en-US" sz="1600" b="1" dirty="0" smtClean="0">
                <a:solidFill>
                  <a:schemeClr val="bg1">
                    <a:lumMod val="50000"/>
                  </a:schemeClr>
                </a:solidFill>
              </a:rPr>
              <a:t>Segment 10:  </a:t>
            </a:r>
            <a:r>
              <a:rPr lang="en-US" sz="1600" dirty="0" smtClean="0">
                <a:solidFill>
                  <a:schemeClr val="bg1">
                    <a:lumMod val="50000"/>
                  </a:schemeClr>
                </a:solidFill>
              </a:rPr>
              <a:t>Billing-Related </a:t>
            </a:r>
            <a:r>
              <a:rPr lang="en-US" sz="1600" dirty="0">
                <a:solidFill>
                  <a:schemeClr val="bg1">
                    <a:lumMod val="50000"/>
                  </a:schemeClr>
                </a:solidFill>
              </a:rPr>
              <a:t>Queries</a:t>
            </a:r>
            <a:r>
              <a:rPr lang="en-US" sz="1400" i="1" dirty="0" smtClean="0"/>
              <a:t>	</a:t>
            </a:r>
            <a:r>
              <a:rPr lang="en-US" sz="1400" dirty="0" smtClean="0">
                <a:solidFill>
                  <a:schemeClr val="bg1">
                    <a:lumMod val="50000"/>
                  </a:schemeClr>
                </a:solidFill>
              </a:rPr>
              <a:t>		</a:t>
            </a:r>
          </a:p>
          <a:p>
            <a:pPr marL="288925" indent="-288925" eaLnBrk="1" hangingPunct="1">
              <a:spcBef>
                <a:spcPts val="600"/>
              </a:spcBef>
              <a:spcAft>
                <a:spcPts val="0"/>
              </a:spcAft>
            </a:pPr>
            <a:r>
              <a:rPr lang="en-US" sz="1600" b="1" dirty="0" smtClean="0">
                <a:solidFill>
                  <a:schemeClr val="bg1">
                    <a:lumMod val="50000"/>
                  </a:schemeClr>
                </a:solidFill>
              </a:rPr>
              <a:t>Segment 11:  </a:t>
            </a:r>
            <a:r>
              <a:rPr lang="en-US" sz="1600" dirty="0" smtClean="0">
                <a:solidFill>
                  <a:schemeClr val="bg1">
                    <a:lumMod val="50000"/>
                  </a:schemeClr>
                </a:solidFill>
              </a:rPr>
              <a:t>Credit </a:t>
            </a:r>
            <a:r>
              <a:rPr lang="en-US" sz="1600" dirty="0">
                <a:solidFill>
                  <a:schemeClr val="bg1">
                    <a:lumMod val="50000"/>
                  </a:schemeClr>
                </a:solidFill>
              </a:rPr>
              <a:t>Management</a:t>
            </a:r>
            <a:r>
              <a:rPr lang="en-US" sz="1600" dirty="0" smtClean="0">
                <a:solidFill>
                  <a:schemeClr val="bg1">
                    <a:lumMod val="50000"/>
                  </a:schemeClr>
                </a:solidFill>
              </a:rPr>
              <a:t>		</a:t>
            </a:r>
            <a:r>
              <a:rPr lang="en-US" sz="1600" b="1" dirty="0" smtClean="0">
                <a:solidFill>
                  <a:schemeClr val="bg1">
                    <a:lumMod val="50000"/>
                  </a:schemeClr>
                </a:solidFill>
              </a:rPr>
              <a:t>		</a:t>
            </a:r>
            <a:endParaRPr lang="en-US" sz="1600" dirty="0" smtClean="0">
              <a:solidFill>
                <a:schemeClr val="bg1">
                  <a:lumMod val="50000"/>
                </a:schemeClr>
              </a:solidFill>
            </a:endParaRPr>
          </a:p>
          <a:p>
            <a:pPr marL="288925" indent="-288925" eaLnBrk="1" hangingPunct="1">
              <a:spcBef>
                <a:spcPts val="600"/>
              </a:spcBef>
              <a:spcAft>
                <a:spcPts val="0"/>
              </a:spcAft>
            </a:pPr>
            <a:r>
              <a:rPr lang="en-US" sz="1600" b="1" dirty="0">
                <a:solidFill>
                  <a:schemeClr val="bg1">
                    <a:lumMod val="50000"/>
                  </a:schemeClr>
                </a:solidFill>
              </a:rPr>
              <a:t>Segment </a:t>
            </a:r>
            <a:r>
              <a:rPr lang="en-US" sz="1600" b="1" dirty="0" smtClean="0">
                <a:solidFill>
                  <a:schemeClr val="bg1">
                    <a:lumMod val="50000"/>
                  </a:schemeClr>
                </a:solidFill>
              </a:rPr>
              <a:t>12:  </a:t>
            </a:r>
            <a:r>
              <a:rPr lang="en-US" sz="1600" dirty="0" smtClean="0">
                <a:solidFill>
                  <a:schemeClr val="bg1">
                    <a:lumMod val="50000"/>
                  </a:schemeClr>
                </a:solidFill>
              </a:rPr>
              <a:t>Reports Related to DBR Billing</a:t>
            </a:r>
            <a:r>
              <a:rPr lang="en-US" sz="1400" dirty="0" smtClean="0">
                <a:solidFill>
                  <a:schemeClr val="bg1">
                    <a:lumMod val="50000"/>
                  </a:schemeClr>
                </a:solidFill>
              </a:rPr>
              <a:t>		</a:t>
            </a:r>
          </a:p>
          <a:p>
            <a:pPr marL="288925" indent="-288925" eaLnBrk="1" hangingPunct="1">
              <a:spcBef>
                <a:spcPts val="600"/>
              </a:spcBef>
              <a:spcAft>
                <a:spcPts val="0"/>
              </a:spcAft>
            </a:pPr>
            <a:r>
              <a:rPr lang="en-US" sz="1600" b="1" dirty="0">
                <a:solidFill>
                  <a:schemeClr val="bg1">
                    <a:lumMod val="50000"/>
                  </a:schemeClr>
                </a:solidFill>
              </a:rPr>
              <a:t>Segment </a:t>
            </a:r>
            <a:r>
              <a:rPr lang="en-US" sz="1600" b="1" dirty="0" smtClean="0">
                <a:solidFill>
                  <a:schemeClr val="bg1">
                    <a:lumMod val="50000"/>
                  </a:schemeClr>
                </a:solidFill>
              </a:rPr>
              <a:t>13:  </a:t>
            </a:r>
            <a:r>
              <a:rPr lang="en-US" sz="1600" dirty="0">
                <a:solidFill>
                  <a:schemeClr val="bg1">
                    <a:lumMod val="50000"/>
                  </a:schemeClr>
                </a:solidFill>
              </a:rPr>
              <a:t>Mass Import</a:t>
            </a:r>
            <a:r>
              <a:rPr lang="en-US" sz="1600" b="1" dirty="0">
                <a:solidFill>
                  <a:schemeClr val="bg1">
                    <a:lumMod val="50000"/>
                  </a:schemeClr>
                </a:solidFill>
              </a:rPr>
              <a:t>	</a:t>
            </a:r>
            <a:r>
              <a:rPr lang="en-US" sz="1400" dirty="0"/>
              <a:t>					</a:t>
            </a:r>
          </a:p>
        </p:txBody>
      </p:sp>
      <p:sp>
        <p:nvSpPr>
          <p:cNvPr id="5" name="Footer Placeholder 3"/>
          <p:cNvSpPr>
            <a:spLocks noGrp="1"/>
          </p:cNvSpPr>
          <p:nvPr>
            <p:ph type="ftr" sz="quarter" idx="10"/>
          </p:nvPr>
        </p:nvSpPr>
        <p:spPr>
          <a:xfrm>
            <a:off x="457200" y="6553200"/>
            <a:ext cx="7010400" cy="304800"/>
          </a:xfrm>
        </p:spPr>
        <p:txBody>
          <a:bodyPr/>
          <a:lstStyle/>
          <a:p>
            <a:pPr>
              <a:defRPr/>
            </a:pPr>
            <a:r>
              <a:rPr lang="en-US" dirty="0" smtClean="0"/>
              <a:t>CGI Federal Proprietary and Confidential</a:t>
            </a:r>
            <a:endParaRPr lang="en-US" dirty="0"/>
          </a:p>
        </p:txBody>
      </p:sp>
      <p:sp>
        <p:nvSpPr>
          <p:cNvPr id="6" name="Slide Number Placeholder 4"/>
          <p:cNvSpPr>
            <a:spLocks noGrp="1"/>
          </p:cNvSpPr>
          <p:nvPr>
            <p:ph type="sldNum" sz="quarter" idx="11"/>
          </p:nvPr>
        </p:nvSpPr>
        <p:spPr>
          <a:xfrm>
            <a:off x="-35625" y="6245225"/>
            <a:ext cx="476662" cy="612775"/>
          </a:xfrm>
        </p:spPr>
        <p:txBody>
          <a:bodyPr/>
          <a:lstStyle/>
          <a:p>
            <a:pPr>
              <a:defRPr/>
            </a:pPr>
            <a:fld id="{215F2CEC-58A8-492B-AD0D-C2BF1A7F0D89}" type="slidenum">
              <a:rPr lang="en-US" smtClean="0"/>
              <a:pPr>
                <a:defRPr/>
              </a:pPr>
              <a:t>278</a:t>
            </a:fld>
            <a:endParaRPr lang="en-US" dirty="0"/>
          </a:p>
        </p:txBody>
      </p:sp>
    </p:spTree>
    <p:extLst>
      <p:ext uri="{BB962C8B-B14F-4D97-AF65-F5344CB8AC3E}">
        <p14:creationId xmlns:p14="http://schemas.microsoft.com/office/powerpoint/2010/main" val="4145502868"/>
      </p:ext>
    </p:extLst>
  </p:cSld>
  <p:clrMapOvr>
    <a:masterClrMapping/>
  </p:clrMapOvr>
  <p:timing>
    <p:tnLst>
      <p:par>
        <p:cTn id="1" dur="indefinite" restart="never" nodeType="tmRoot"/>
      </p:par>
    </p:tnLst>
  </p:timing>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Title 1"/>
          <p:cNvSpPr>
            <a:spLocks noGrp="1"/>
          </p:cNvSpPr>
          <p:nvPr>
            <p:ph type="title"/>
          </p:nvPr>
        </p:nvSpPr>
        <p:spPr>
          <a:xfrm>
            <a:off x="455613" y="331788"/>
            <a:ext cx="7912210" cy="563562"/>
          </a:xfrm>
        </p:spPr>
        <p:txBody>
          <a:bodyPr/>
          <a:lstStyle/>
          <a:p>
            <a:r>
              <a:rPr lang="en-US" sz="2800" dirty="0" smtClean="0"/>
              <a:t>Revenue Accruals Overview</a:t>
            </a:r>
          </a:p>
        </p:txBody>
      </p:sp>
      <p:sp>
        <p:nvSpPr>
          <p:cNvPr id="152579" name="Footer Placeholder 3"/>
          <p:cNvSpPr>
            <a:spLocks noGrp="1"/>
          </p:cNvSpPr>
          <p:nvPr>
            <p:ph type="ftr" sz="quarter" idx="4294967295"/>
          </p:nvPr>
        </p:nvSpPr>
        <p:spPr>
          <a:xfrm>
            <a:off x="457200" y="6553200"/>
            <a:ext cx="7010400" cy="304800"/>
          </a:xfrm>
          <a:prstGeom prst="rect">
            <a:avLst/>
          </a:prstGeom>
          <a:noFill/>
        </p:spPr>
        <p:txBody>
          <a:bodyPr/>
          <a:lstStyle/>
          <a:p>
            <a:r>
              <a:rPr lang="en-US" dirty="0" smtClean="0">
                <a:latin typeface="Arial" pitchFamily="34" charset="0"/>
              </a:rPr>
              <a:t>CGI Federal Proprietary and Confidential</a:t>
            </a:r>
          </a:p>
        </p:txBody>
      </p:sp>
      <p:sp>
        <p:nvSpPr>
          <p:cNvPr id="5" name="Content Placeholder 5"/>
          <p:cNvSpPr>
            <a:spLocks noGrp="1"/>
          </p:cNvSpPr>
          <p:nvPr>
            <p:ph idx="1"/>
          </p:nvPr>
        </p:nvSpPr>
        <p:spPr>
          <a:xfrm>
            <a:off x="414812" y="1206585"/>
            <a:ext cx="8729188" cy="4763850"/>
          </a:xfrm>
        </p:spPr>
        <p:txBody>
          <a:bodyPr/>
          <a:lstStyle/>
          <a:p>
            <a:pPr>
              <a:spcBef>
                <a:spcPts val="600"/>
              </a:spcBef>
              <a:spcAft>
                <a:spcPts val="600"/>
              </a:spcAft>
              <a:defRPr/>
            </a:pPr>
            <a:r>
              <a:rPr lang="en-US" sz="1800" dirty="0" smtClean="0"/>
              <a:t>Accruals record </a:t>
            </a:r>
            <a:r>
              <a:rPr lang="en-US" sz="1800" b="1" u="sng" dirty="0" smtClean="0"/>
              <a:t>expected revenue</a:t>
            </a:r>
            <a:r>
              <a:rPr lang="en-US" sz="1800" dirty="0" smtClean="0"/>
              <a:t> for the period of time </a:t>
            </a:r>
            <a:r>
              <a:rPr lang="en-US" sz="1800" u="sng" dirty="0" smtClean="0"/>
              <a:t>between when the bills are generated and recorded in the GL and the end of the fiscal month</a:t>
            </a:r>
          </a:p>
          <a:p>
            <a:pPr lvl="1">
              <a:spcBef>
                <a:spcPts val="600"/>
              </a:spcBef>
              <a:spcAft>
                <a:spcPts val="600"/>
              </a:spcAft>
              <a:defRPr/>
            </a:pPr>
            <a:r>
              <a:rPr lang="en-US" sz="1800" dirty="0" smtClean="0"/>
              <a:t>During this time, GSA accrues expected revenue that </a:t>
            </a:r>
            <a:r>
              <a:rPr lang="en-US" sz="1800" u="sng" dirty="0" smtClean="0"/>
              <a:t>will not be billed to the customer until the next fiscal month</a:t>
            </a:r>
          </a:p>
          <a:p>
            <a:pPr lvl="1">
              <a:spcBef>
                <a:spcPts val="600"/>
              </a:spcBef>
              <a:spcAft>
                <a:spcPts val="600"/>
              </a:spcAft>
              <a:defRPr/>
            </a:pPr>
            <a:endParaRPr lang="en-US" sz="1800" dirty="0" smtClean="0"/>
          </a:p>
          <a:p>
            <a:pPr>
              <a:spcBef>
                <a:spcPts val="600"/>
              </a:spcBef>
              <a:spcAft>
                <a:spcPts val="600"/>
              </a:spcAft>
              <a:defRPr/>
            </a:pPr>
            <a:r>
              <a:rPr lang="en-US" sz="1800" b="1" u="sng" dirty="0" smtClean="0"/>
              <a:t>Self reversing accruals</a:t>
            </a:r>
            <a:r>
              <a:rPr lang="en-US" sz="1800" dirty="0" smtClean="0"/>
              <a:t> will post in the current fiscal month and then </a:t>
            </a:r>
            <a:r>
              <a:rPr lang="en-US" sz="1800" b="1" u="sng" dirty="0" smtClean="0"/>
              <a:t>reverse in the subsequent period</a:t>
            </a:r>
            <a:r>
              <a:rPr lang="en-US" sz="1800" dirty="0" smtClean="0"/>
              <a:t> using GSREVERSE batch process</a:t>
            </a:r>
            <a:endParaRPr lang="en-US" sz="1800" b="1" u="sng" dirty="0" smtClean="0"/>
          </a:p>
          <a:p>
            <a:pPr>
              <a:spcBef>
                <a:spcPts val="600"/>
              </a:spcBef>
              <a:spcAft>
                <a:spcPts val="600"/>
              </a:spcAft>
            </a:pPr>
            <a:endParaRPr lang="en-US" sz="1800" dirty="0" smtClean="0"/>
          </a:p>
          <a:p>
            <a:pPr>
              <a:spcBef>
                <a:spcPts val="600"/>
              </a:spcBef>
              <a:spcAft>
                <a:spcPts val="600"/>
              </a:spcAft>
            </a:pPr>
            <a:r>
              <a:rPr lang="en-US" sz="1800" dirty="0" smtClean="0"/>
              <a:t>Accruals </a:t>
            </a:r>
            <a:r>
              <a:rPr lang="en-US" sz="1800" dirty="0"/>
              <a:t>are recorded using </a:t>
            </a:r>
            <a:r>
              <a:rPr lang="en-US" sz="1800" b="1" u="sng" dirty="0"/>
              <a:t>Standard Voucher (SV)</a:t>
            </a:r>
            <a:r>
              <a:rPr lang="en-US" sz="1800" dirty="0"/>
              <a:t> Document Types within Pegasys</a:t>
            </a:r>
          </a:p>
          <a:p>
            <a:pPr lvl="1">
              <a:spcBef>
                <a:spcPts val="600"/>
              </a:spcBef>
              <a:spcAft>
                <a:spcPts val="600"/>
              </a:spcAft>
            </a:pPr>
            <a:r>
              <a:rPr lang="en-US" sz="1800" dirty="0"/>
              <a:t>The Vendor (or customer) is recorded at the Accounting Line level, which allows one SV to be entered for multiple customers if desired</a:t>
            </a:r>
          </a:p>
          <a:p>
            <a:pPr>
              <a:defRPr/>
            </a:pPr>
            <a:endParaRPr lang="en-US" sz="2000" b="1" u="sng" dirty="0" smtClean="0"/>
          </a:p>
        </p:txBody>
      </p:sp>
      <p:sp>
        <p:nvSpPr>
          <p:cNvPr id="152581" name="Slide Number Placeholder 4"/>
          <p:cNvSpPr>
            <a:spLocks noGrp="1"/>
          </p:cNvSpPr>
          <p:nvPr>
            <p:ph type="sldNum" sz="quarter" idx="11"/>
          </p:nvPr>
        </p:nvSpPr>
        <p:spPr>
          <a:xfrm>
            <a:off x="-57873" y="6562846"/>
            <a:ext cx="503238" cy="413272"/>
          </a:xfrm>
          <a:noFill/>
        </p:spPr>
        <p:txBody>
          <a:bodyPr/>
          <a:lstStyle/>
          <a:p>
            <a:fld id="{563ECE12-9BDF-4F12-95D3-0950D16EDEF8}" type="slidenum">
              <a:rPr lang="en-US" smtClean="0">
                <a:latin typeface="Arial" pitchFamily="34" charset="0"/>
              </a:rPr>
              <a:pPr/>
              <a:t>279</a:t>
            </a:fld>
            <a:endParaRPr lang="en-US" dirty="0" smtClean="0">
              <a:latin typeface="Arial" pitchFamily="34" charset="0"/>
            </a:endParaRPr>
          </a:p>
        </p:txBody>
      </p:sp>
    </p:spTree>
    <p:extLst>
      <p:ext uri="{BB962C8B-B14F-4D97-AF65-F5344CB8AC3E}">
        <p14:creationId xmlns:p14="http://schemas.microsoft.com/office/powerpoint/2010/main" val="249252035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DBR Lifecycle</a:t>
            </a:r>
            <a:endParaRPr lang="en-US" dirty="0"/>
          </a:p>
        </p:txBody>
      </p:sp>
      <p:sp>
        <p:nvSpPr>
          <p:cNvPr id="5" name="Slide Number Placeholder 4"/>
          <p:cNvSpPr>
            <a:spLocks noGrp="1"/>
          </p:cNvSpPr>
          <p:nvPr>
            <p:ph type="sldNum" sz="quarter" idx="11"/>
          </p:nvPr>
        </p:nvSpPr>
        <p:spPr/>
        <p:txBody>
          <a:bodyPr/>
          <a:lstStyle/>
          <a:p>
            <a:pPr>
              <a:defRPr/>
            </a:pPr>
            <a:fld id="{5842F1FC-5FDD-41D6-BAD6-160FC7BE3BC4}" type="slidenum">
              <a:rPr lang="en-US" smtClean="0">
                <a:solidFill>
                  <a:srgbClr val="000000"/>
                </a:solidFill>
              </a:rPr>
              <a:pPr>
                <a:defRPr/>
              </a:pPr>
              <a:t>28</a:t>
            </a:fld>
            <a:endParaRPr lang="en-US" dirty="0">
              <a:solidFill>
                <a:srgbClr val="000000"/>
              </a:solidFill>
            </a:endParaRPr>
          </a:p>
        </p:txBody>
      </p:sp>
      <p:grpSp>
        <p:nvGrpSpPr>
          <p:cNvPr id="8" name="Group 7"/>
          <p:cNvGrpSpPr/>
          <p:nvPr/>
        </p:nvGrpSpPr>
        <p:grpSpPr>
          <a:xfrm>
            <a:off x="1339718" y="1373003"/>
            <a:ext cx="1660423" cy="1140037"/>
            <a:chOff x="1546522" y="1373003"/>
            <a:chExt cx="1364339" cy="1140037"/>
          </a:xfrm>
          <a:solidFill>
            <a:srgbClr val="CC0000"/>
          </a:solidFill>
        </p:grpSpPr>
        <p:sp>
          <p:nvSpPr>
            <p:cNvPr id="19" name="Oval 18"/>
            <p:cNvSpPr/>
            <p:nvPr/>
          </p:nvSpPr>
          <p:spPr>
            <a:xfrm>
              <a:off x="1546522" y="1373003"/>
              <a:ext cx="1364339" cy="1140037"/>
            </a:xfrm>
            <a:prstGeom prst="ellipse">
              <a:avLst/>
            </a:prstGeom>
            <a:gr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20" name="Oval 4"/>
            <p:cNvSpPr/>
            <p:nvPr/>
          </p:nvSpPr>
          <p:spPr>
            <a:xfrm>
              <a:off x="1771505" y="1596955"/>
              <a:ext cx="964733" cy="724464"/>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15240" tIns="15240" rIns="15240" bIns="15240" numCol="1" spcCol="1270" anchor="ctr" anchorCtr="0">
              <a:noAutofit/>
            </a:bodyPr>
            <a:lstStyle/>
            <a:p>
              <a:pPr algn="ctr" defTabSz="533400">
                <a:lnSpc>
                  <a:spcPct val="90000"/>
                </a:lnSpc>
                <a:spcAft>
                  <a:spcPct val="35000"/>
                </a:spcAft>
              </a:pPr>
              <a:r>
                <a:rPr lang="en-US" sz="1200" b="1" dirty="0" smtClean="0">
                  <a:solidFill>
                    <a:srgbClr val="FFFFFF"/>
                  </a:solidFill>
                </a:rPr>
                <a:t>Detail Billing Record </a:t>
              </a:r>
            </a:p>
            <a:p>
              <a:pPr algn="ctr" defTabSz="533400">
                <a:lnSpc>
                  <a:spcPct val="90000"/>
                </a:lnSpc>
                <a:spcAft>
                  <a:spcPct val="35000"/>
                </a:spcAft>
              </a:pPr>
              <a:r>
                <a:rPr lang="en-US" sz="1200" b="1" dirty="0" smtClean="0">
                  <a:solidFill>
                    <a:srgbClr val="FFFFFF"/>
                  </a:solidFill>
                </a:rPr>
                <a:t>Import</a:t>
              </a:r>
              <a:endParaRPr lang="en-US" sz="1200" b="1" dirty="0">
                <a:solidFill>
                  <a:srgbClr val="FFFFFF"/>
                </a:solidFill>
              </a:endParaRPr>
            </a:p>
          </p:txBody>
        </p:sp>
      </p:grpSp>
      <p:grpSp>
        <p:nvGrpSpPr>
          <p:cNvPr id="4" name="Group 7"/>
          <p:cNvGrpSpPr/>
          <p:nvPr/>
        </p:nvGrpSpPr>
        <p:grpSpPr>
          <a:xfrm>
            <a:off x="3942624" y="1360212"/>
            <a:ext cx="1727200" cy="1140037"/>
            <a:chOff x="5155474" y="597467"/>
            <a:chExt cx="1419209" cy="1140037"/>
          </a:xfrm>
        </p:grpSpPr>
        <p:sp>
          <p:nvSpPr>
            <p:cNvPr id="15" name="Oval 14"/>
            <p:cNvSpPr/>
            <p:nvPr/>
          </p:nvSpPr>
          <p:spPr>
            <a:xfrm>
              <a:off x="5155474" y="597467"/>
              <a:ext cx="1419209" cy="1140037"/>
            </a:xfrm>
            <a:prstGeom prst="ellipse">
              <a:avLst/>
            </a:prstGeom>
            <a:solidFill>
              <a:srgbClr val="CC000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6" name="Oval 8"/>
            <p:cNvSpPr/>
            <p:nvPr/>
          </p:nvSpPr>
          <p:spPr>
            <a:xfrm>
              <a:off x="5395907" y="752544"/>
              <a:ext cx="1003533" cy="80612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5240" tIns="15240" rIns="15240" bIns="15240" numCol="1" spcCol="1270" anchor="ctr" anchorCtr="0">
              <a:noAutofit/>
            </a:bodyPr>
            <a:lstStyle/>
            <a:p>
              <a:pPr algn="ctr" defTabSz="533400">
                <a:lnSpc>
                  <a:spcPct val="90000"/>
                </a:lnSpc>
                <a:spcAft>
                  <a:spcPct val="35000"/>
                </a:spcAft>
              </a:pPr>
              <a:r>
                <a:rPr lang="en-US" sz="1200" b="1" dirty="0" smtClean="0">
                  <a:solidFill>
                    <a:srgbClr val="FFFFFF"/>
                  </a:solidFill>
                </a:rPr>
                <a:t>Detail Billing Record Crosswalk</a:t>
              </a:r>
              <a:endParaRPr lang="en-US" sz="1200" b="1" dirty="0">
                <a:solidFill>
                  <a:srgbClr val="FFFFFF"/>
                </a:solidFill>
              </a:endParaRPr>
            </a:p>
          </p:txBody>
        </p:sp>
      </p:grpSp>
      <p:grpSp>
        <p:nvGrpSpPr>
          <p:cNvPr id="6" name="Group 8"/>
          <p:cNvGrpSpPr/>
          <p:nvPr/>
        </p:nvGrpSpPr>
        <p:grpSpPr>
          <a:xfrm rot="17506142">
            <a:off x="5474278" y="2800094"/>
            <a:ext cx="384762" cy="357020"/>
            <a:chOff x="6053508" y="1831678"/>
            <a:chExt cx="384762" cy="357020"/>
          </a:xfrm>
        </p:grpSpPr>
        <p:sp>
          <p:nvSpPr>
            <p:cNvPr id="13" name="Right Arrow 12"/>
            <p:cNvSpPr/>
            <p:nvPr/>
          </p:nvSpPr>
          <p:spPr>
            <a:xfrm rot="4050000">
              <a:off x="6067379" y="1817807"/>
              <a:ext cx="357020" cy="384762"/>
            </a:xfrm>
            <a:prstGeom prst="rightArrow">
              <a:avLst>
                <a:gd name="adj1" fmla="val 60000"/>
                <a:gd name="adj2" fmla="val 50000"/>
              </a:avLst>
            </a:prstGeom>
            <a:solidFill>
              <a:schemeClr val="accent6">
                <a:lumMod val="75000"/>
              </a:schemeClr>
            </a:solidFill>
          </p:spPr>
          <p:style>
            <a:lnRef idx="0">
              <a:schemeClr val="accent1">
                <a:tint val="60000"/>
                <a:hueOff val="0"/>
                <a:satOff val="0"/>
                <a:lumOff val="0"/>
                <a:alphaOff val="0"/>
              </a:schemeClr>
            </a:lnRef>
            <a:fillRef idx="1">
              <a:scrgbClr r="0" g="0" b="0"/>
            </a:fillRef>
            <a:effectRef idx="0">
              <a:schemeClr val="accent1">
                <a:tint val="60000"/>
                <a:hueOff val="0"/>
                <a:satOff val="0"/>
                <a:lumOff val="0"/>
                <a:alphaOff val="0"/>
              </a:schemeClr>
            </a:effectRef>
            <a:fontRef idx="minor">
              <a:schemeClr val="lt1"/>
            </a:fontRef>
          </p:style>
        </p:sp>
        <p:sp>
          <p:nvSpPr>
            <p:cNvPr id="14" name="Right Arrow 10"/>
            <p:cNvSpPr/>
            <p:nvPr/>
          </p:nvSpPr>
          <p:spPr>
            <a:xfrm rot="4050000">
              <a:off x="6100438" y="1845282"/>
              <a:ext cx="249914" cy="23085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533400">
                <a:lnSpc>
                  <a:spcPct val="90000"/>
                </a:lnSpc>
                <a:spcAft>
                  <a:spcPct val="35000"/>
                </a:spcAft>
              </a:pPr>
              <a:endParaRPr lang="en-US" sz="1200" b="1" dirty="0">
                <a:solidFill>
                  <a:srgbClr val="000000"/>
                </a:solidFill>
              </a:endParaRPr>
            </a:p>
          </p:txBody>
        </p:sp>
      </p:grpSp>
      <p:grpSp>
        <p:nvGrpSpPr>
          <p:cNvPr id="7" name="Group 9"/>
          <p:cNvGrpSpPr/>
          <p:nvPr/>
        </p:nvGrpSpPr>
        <p:grpSpPr>
          <a:xfrm>
            <a:off x="6524978" y="1360212"/>
            <a:ext cx="1727200" cy="1140037"/>
            <a:chOff x="6151972" y="2000987"/>
            <a:chExt cx="1419209" cy="1140037"/>
          </a:xfrm>
        </p:grpSpPr>
        <p:sp>
          <p:nvSpPr>
            <p:cNvPr id="11" name="Oval 10"/>
            <p:cNvSpPr/>
            <p:nvPr/>
          </p:nvSpPr>
          <p:spPr>
            <a:xfrm>
              <a:off x="6151972" y="2000987"/>
              <a:ext cx="1419209" cy="1140037"/>
            </a:xfrm>
            <a:prstGeom prst="ellipse">
              <a:avLst/>
            </a:prstGeom>
            <a:solidFill>
              <a:srgbClr val="CC000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2" name="Oval 12"/>
            <p:cNvSpPr/>
            <p:nvPr/>
          </p:nvSpPr>
          <p:spPr>
            <a:xfrm>
              <a:off x="6383559" y="2187300"/>
              <a:ext cx="1003533" cy="80612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5240" tIns="15240" rIns="15240" bIns="15240" numCol="1" spcCol="1270" anchor="ctr" anchorCtr="0">
              <a:noAutofit/>
            </a:bodyPr>
            <a:lstStyle/>
            <a:p>
              <a:pPr algn="ctr" defTabSz="533400">
                <a:lnSpc>
                  <a:spcPct val="90000"/>
                </a:lnSpc>
                <a:spcAft>
                  <a:spcPct val="35000"/>
                </a:spcAft>
              </a:pPr>
              <a:r>
                <a:rPr lang="en-US" sz="1200" b="1" dirty="0" smtClean="0">
                  <a:solidFill>
                    <a:srgbClr val="FFFFFF"/>
                  </a:solidFill>
                </a:rPr>
                <a:t>Detail Billing Record Summarization</a:t>
              </a:r>
              <a:endParaRPr lang="en-US" sz="1200" b="1" dirty="0">
                <a:solidFill>
                  <a:srgbClr val="FFFFFF"/>
                </a:solidFill>
              </a:endParaRPr>
            </a:p>
          </p:txBody>
        </p:sp>
      </p:grpSp>
      <p:graphicFrame>
        <p:nvGraphicFramePr>
          <p:cNvPr id="28" name="Table 27"/>
          <p:cNvGraphicFramePr>
            <a:graphicFrameLocks noGrp="1"/>
          </p:cNvGraphicFramePr>
          <p:nvPr>
            <p:extLst>
              <p:ext uri="{D42A27DB-BD31-4B8C-83A1-F6EECF244321}">
                <p14:modId xmlns:p14="http://schemas.microsoft.com/office/powerpoint/2010/main" val="3361255417"/>
              </p:ext>
            </p:extLst>
          </p:nvPr>
        </p:nvGraphicFramePr>
        <p:xfrm>
          <a:off x="821113" y="2600699"/>
          <a:ext cx="2580166" cy="3373367"/>
        </p:xfrm>
        <a:graphic>
          <a:graphicData uri="http://schemas.openxmlformats.org/drawingml/2006/table">
            <a:tbl>
              <a:tblPr firstRow="1" bandRow="1">
                <a:tableStyleId>{21E4AEA4-8DFA-4A89-87EB-49C32662AFE0}</a:tableStyleId>
              </a:tblPr>
              <a:tblGrid>
                <a:gridCol w="739892"/>
                <a:gridCol w="833088"/>
                <a:gridCol w="1007186"/>
              </a:tblGrid>
              <a:tr h="914026">
                <a:tc gridSpan="3">
                  <a:txBody>
                    <a:bodyPr/>
                    <a:lstStyle/>
                    <a:p>
                      <a:r>
                        <a:rPr lang="en-US" sz="1600" dirty="0" smtClean="0"/>
                        <a:t>DBRs</a:t>
                      </a:r>
                      <a:r>
                        <a:rPr lang="en-US" sz="1600" baseline="0" dirty="0" smtClean="0"/>
                        <a:t> loaded into Pegasys via DBR Import</a:t>
                      </a:r>
                      <a:endParaRPr lang="en-US" sz="1600" dirty="0"/>
                    </a:p>
                  </a:txBody>
                  <a:tcPr/>
                </a:tc>
                <a:tc hMerge="1">
                  <a:txBody>
                    <a:bodyPr/>
                    <a:lstStyle/>
                    <a:p>
                      <a:endParaRPr lang="en-US"/>
                    </a:p>
                  </a:txBody>
                  <a:tcPr/>
                </a:tc>
                <a:tc hMerge="1">
                  <a:txBody>
                    <a:bodyPr/>
                    <a:lstStyle/>
                    <a:p>
                      <a:endParaRPr lang="en-US"/>
                    </a:p>
                  </a:txBody>
                  <a:tcPr/>
                </a:tc>
              </a:tr>
              <a:tr h="552450">
                <a:tc gridSpan="3">
                  <a:txBody>
                    <a:bodyPr/>
                    <a:lstStyle/>
                    <a:p>
                      <a:pPr algn="ctr"/>
                      <a:r>
                        <a:rPr lang="en-US" sz="1600" dirty="0" smtClean="0"/>
                        <a:t>Detail Billing Records</a:t>
                      </a:r>
                      <a:endParaRPr lang="en-US" sz="1600" dirty="0"/>
                    </a:p>
                  </a:txBody>
                  <a:tcPr/>
                </a:tc>
                <a:tc hMerge="1">
                  <a:txBody>
                    <a:bodyPr/>
                    <a:lstStyle/>
                    <a:p>
                      <a:endParaRPr lang="en-US"/>
                    </a:p>
                  </a:txBody>
                  <a:tcPr/>
                </a:tc>
                <a:tc hMerge="1">
                  <a:txBody>
                    <a:bodyPr/>
                    <a:lstStyle/>
                    <a:p>
                      <a:endParaRPr lang="en-US"/>
                    </a:p>
                  </a:txBody>
                  <a:tcPr/>
                </a:tc>
              </a:tr>
              <a:tr h="388757">
                <a:tc gridSpan="3">
                  <a:txBody>
                    <a:bodyPr/>
                    <a:lstStyle/>
                    <a:p>
                      <a:pPr algn="ctr"/>
                      <a:r>
                        <a:rPr lang="en-US" sz="1600" dirty="0" smtClean="0"/>
                        <a:t>For</a:t>
                      </a:r>
                      <a:endParaRPr lang="en-US" sz="1600" dirty="0"/>
                    </a:p>
                  </a:txBody>
                  <a:tcPr/>
                </a:tc>
                <a:tc hMerge="1">
                  <a:txBody>
                    <a:bodyPr/>
                    <a:lstStyle/>
                    <a:p>
                      <a:endParaRPr lang="en-US"/>
                    </a:p>
                  </a:txBody>
                  <a:tcPr/>
                </a:tc>
                <a:tc hMerge="1">
                  <a:txBody>
                    <a:bodyPr/>
                    <a:lstStyle/>
                    <a:p>
                      <a:endParaRPr lang="en-US"/>
                    </a:p>
                  </a:txBody>
                  <a:tcPr/>
                </a:tc>
              </a:tr>
              <a:tr h="792343">
                <a:tc>
                  <a:txBody>
                    <a:bodyPr/>
                    <a:lstStyle/>
                    <a:p>
                      <a:r>
                        <a:rPr lang="en-US" sz="1050" dirty="0" smtClean="0"/>
                        <a:t>IPAC</a:t>
                      </a:r>
                      <a:endParaRPr lang="en-US" sz="1050" dirty="0"/>
                    </a:p>
                  </a:txBody>
                  <a:tcPr/>
                </a:tc>
                <a:tc>
                  <a:txBody>
                    <a:bodyPr/>
                    <a:lstStyle/>
                    <a:p>
                      <a:r>
                        <a:rPr lang="en-US" sz="1050" dirty="0" smtClean="0"/>
                        <a:t>Non-IPAC</a:t>
                      </a:r>
                      <a:endParaRPr lang="en-US" sz="1050" dirty="0"/>
                    </a:p>
                  </a:txBody>
                  <a:tcPr/>
                </a:tc>
                <a:tc>
                  <a:txBody>
                    <a:bodyPr/>
                    <a:lstStyle/>
                    <a:p>
                      <a:r>
                        <a:rPr lang="en-US" sz="1050" dirty="0" smtClean="0"/>
                        <a:t>Internal</a:t>
                      </a:r>
                    </a:p>
                    <a:p>
                      <a:r>
                        <a:rPr lang="en-US" sz="1050" baseline="0" dirty="0" smtClean="0"/>
                        <a:t>Vouchers</a:t>
                      </a:r>
                      <a:endParaRPr lang="en-US" sz="1050" dirty="0"/>
                    </a:p>
                  </a:txBody>
                  <a:tcPr/>
                </a:tc>
              </a:tr>
              <a:tr h="312899">
                <a:tc gridSpan="3">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smtClean="0"/>
                        <a:t>Processed</a:t>
                      </a:r>
                      <a:r>
                        <a:rPr lang="en-US" sz="1600" baseline="0" dirty="0" smtClean="0"/>
                        <a:t> by</a:t>
                      </a:r>
                      <a:r>
                        <a:rPr lang="en-US" baseline="0" dirty="0" smtClean="0"/>
                        <a:t>            </a:t>
                      </a:r>
                      <a:endParaRPr lang="en-US" dirty="0"/>
                    </a:p>
                  </a:txBody>
                  <a:tcPr/>
                </a:tc>
                <a:tc hMerge="1">
                  <a:txBody>
                    <a:bodyPr/>
                    <a:lstStyle/>
                    <a:p>
                      <a:endParaRPr lang="en-US"/>
                    </a:p>
                  </a:txBody>
                  <a:tcPr/>
                </a:tc>
                <a:tc hMerge="1">
                  <a:txBody>
                    <a:bodyPr/>
                    <a:lstStyle/>
                    <a:p>
                      <a:endParaRPr lang="en-US"/>
                    </a:p>
                  </a:txBody>
                  <a:tcPr/>
                </a:tc>
              </a:tr>
              <a:tr h="360031">
                <a:tc gridSpan="3">
                  <a:txBody>
                    <a:bodyPr/>
                    <a:lstStyle/>
                    <a:p>
                      <a:pPr algn="ctr"/>
                      <a:r>
                        <a:rPr lang="en-US" sz="1600" baseline="0" dirty="0" smtClean="0"/>
                        <a:t> DBR </a:t>
                      </a:r>
                      <a:r>
                        <a:rPr lang="en-US" sz="1600" dirty="0" smtClean="0"/>
                        <a:t>IMPORT</a:t>
                      </a:r>
                      <a:endParaRPr lang="en-US" sz="1600" dirty="0"/>
                    </a:p>
                  </a:txBody>
                  <a:tcPr/>
                </a:tc>
                <a:tc hMerge="1">
                  <a:txBody>
                    <a:bodyPr/>
                    <a:lstStyle/>
                    <a:p>
                      <a:endParaRPr lang="en-US"/>
                    </a:p>
                  </a:txBody>
                  <a:tcPr/>
                </a:tc>
                <a:tc hMerge="1">
                  <a:txBody>
                    <a:bodyPr/>
                    <a:lstStyle/>
                    <a:p>
                      <a:endParaRPr lang="en-US"/>
                    </a:p>
                  </a:txBody>
                  <a:tcPr/>
                </a:tc>
              </a:tr>
            </a:tbl>
          </a:graphicData>
        </a:graphic>
      </p:graphicFrame>
      <p:grpSp>
        <p:nvGrpSpPr>
          <p:cNvPr id="10" name="Group 8"/>
          <p:cNvGrpSpPr/>
          <p:nvPr/>
        </p:nvGrpSpPr>
        <p:grpSpPr>
          <a:xfrm rot="17506142">
            <a:off x="3397335" y="1702530"/>
            <a:ext cx="319676" cy="455400"/>
            <a:chOff x="6080166" y="1835754"/>
            <a:chExt cx="384762" cy="420752"/>
          </a:xfrm>
        </p:grpSpPr>
        <p:sp>
          <p:nvSpPr>
            <p:cNvPr id="64" name="Right Arrow 63"/>
            <p:cNvSpPr/>
            <p:nvPr/>
          </p:nvSpPr>
          <p:spPr>
            <a:xfrm rot="4050000">
              <a:off x="6094036" y="1885615"/>
              <a:ext cx="357021" cy="384762"/>
            </a:xfrm>
            <a:prstGeom prst="rightArrow">
              <a:avLst>
                <a:gd name="adj1" fmla="val 60000"/>
                <a:gd name="adj2" fmla="val 50000"/>
              </a:avLst>
            </a:prstGeom>
            <a:solidFill>
              <a:schemeClr val="accent6">
                <a:lumMod val="75000"/>
              </a:schemeClr>
            </a:solidFill>
          </p:spPr>
          <p:style>
            <a:lnRef idx="0">
              <a:schemeClr val="accent1">
                <a:tint val="60000"/>
                <a:hueOff val="0"/>
                <a:satOff val="0"/>
                <a:lumOff val="0"/>
                <a:alphaOff val="0"/>
              </a:schemeClr>
            </a:lnRef>
            <a:fillRef idx="1">
              <a:scrgbClr r="0" g="0" b="0"/>
            </a:fillRef>
            <a:effectRef idx="0">
              <a:schemeClr val="accent1">
                <a:tint val="60000"/>
                <a:hueOff val="0"/>
                <a:satOff val="0"/>
                <a:lumOff val="0"/>
                <a:alphaOff val="0"/>
              </a:schemeClr>
            </a:effectRef>
            <a:fontRef idx="minor">
              <a:schemeClr val="lt1"/>
            </a:fontRef>
          </p:style>
        </p:sp>
        <p:sp>
          <p:nvSpPr>
            <p:cNvPr id="65" name="Right Arrow 10"/>
            <p:cNvSpPr/>
            <p:nvPr/>
          </p:nvSpPr>
          <p:spPr>
            <a:xfrm rot="4050000">
              <a:off x="6100438" y="1845282"/>
              <a:ext cx="249914" cy="23085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533400">
                <a:lnSpc>
                  <a:spcPct val="90000"/>
                </a:lnSpc>
                <a:spcAft>
                  <a:spcPct val="35000"/>
                </a:spcAft>
              </a:pPr>
              <a:endParaRPr lang="en-US" sz="1200" b="1" dirty="0">
                <a:solidFill>
                  <a:srgbClr val="000000"/>
                </a:solidFill>
              </a:endParaRPr>
            </a:p>
          </p:txBody>
        </p:sp>
      </p:grpSp>
      <p:sp>
        <p:nvSpPr>
          <p:cNvPr id="51" name="Right Arrow 50"/>
          <p:cNvSpPr/>
          <p:nvPr/>
        </p:nvSpPr>
        <p:spPr>
          <a:xfrm rot="21556142">
            <a:off x="5829864" y="1770392"/>
            <a:ext cx="386421" cy="319676"/>
          </a:xfrm>
          <a:prstGeom prst="rightArrow">
            <a:avLst>
              <a:gd name="adj1" fmla="val 60000"/>
              <a:gd name="adj2" fmla="val 50000"/>
            </a:avLst>
          </a:prstGeom>
          <a:solidFill>
            <a:schemeClr val="accent6">
              <a:lumMod val="75000"/>
            </a:schemeClr>
          </a:solidFill>
        </p:spPr>
        <p:style>
          <a:lnRef idx="0">
            <a:schemeClr val="accent1">
              <a:tint val="60000"/>
              <a:hueOff val="0"/>
              <a:satOff val="0"/>
              <a:lumOff val="0"/>
              <a:alphaOff val="0"/>
            </a:schemeClr>
          </a:lnRef>
          <a:fillRef idx="1">
            <a:scrgbClr r="0" g="0" b="0"/>
          </a:fillRef>
          <a:effectRef idx="0">
            <a:schemeClr val="accent1">
              <a:tint val="60000"/>
              <a:hueOff val="0"/>
              <a:satOff val="0"/>
              <a:lumOff val="0"/>
              <a:alphaOff val="0"/>
            </a:schemeClr>
          </a:effectRef>
          <a:fontRef idx="minor">
            <a:schemeClr val="lt1"/>
          </a:fontRef>
        </p:style>
      </p:sp>
      <p:sp>
        <p:nvSpPr>
          <p:cNvPr id="29" name="Rectangle 28"/>
          <p:cNvSpPr/>
          <p:nvPr/>
        </p:nvSpPr>
        <p:spPr bwMode="auto">
          <a:xfrm>
            <a:off x="816540" y="2590568"/>
            <a:ext cx="2584739" cy="3419707"/>
          </a:xfrm>
          <a:prstGeom prst="rect">
            <a:avLst/>
          </a:prstGeom>
          <a:noFill/>
          <a:ln w="539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endParaRPr lang="en-US" dirty="0" smtClean="0">
              <a:solidFill>
                <a:srgbClr val="000000"/>
              </a:solidFill>
            </a:endParaRPr>
          </a:p>
        </p:txBody>
      </p:sp>
      <p:graphicFrame>
        <p:nvGraphicFramePr>
          <p:cNvPr id="30" name="Table 29"/>
          <p:cNvGraphicFramePr>
            <a:graphicFrameLocks noGrp="1"/>
          </p:cNvGraphicFramePr>
          <p:nvPr>
            <p:extLst>
              <p:ext uri="{D42A27DB-BD31-4B8C-83A1-F6EECF244321}">
                <p14:modId xmlns:p14="http://schemas.microsoft.com/office/powerpoint/2010/main" val="4040913926"/>
              </p:ext>
            </p:extLst>
          </p:nvPr>
        </p:nvGraphicFramePr>
        <p:xfrm>
          <a:off x="6172245" y="2600697"/>
          <a:ext cx="2643143" cy="3395109"/>
        </p:xfrm>
        <a:graphic>
          <a:graphicData uri="http://schemas.openxmlformats.org/drawingml/2006/table">
            <a:tbl>
              <a:tblPr firstRow="1" bandRow="1">
                <a:tableStyleId>{21E4AEA4-8DFA-4A89-87EB-49C32662AFE0}</a:tableStyleId>
              </a:tblPr>
              <a:tblGrid>
                <a:gridCol w="2643143"/>
              </a:tblGrid>
              <a:tr h="944014">
                <a:tc>
                  <a:txBody>
                    <a:bodyPr/>
                    <a:lstStyle/>
                    <a:p>
                      <a:r>
                        <a:rPr lang="en-US" dirty="0" smtClean="0"/>
                        <a:t>Like DBRs grouped to create BD or NV</a:t>
                      </a:r>
                      <a:endParaRPr lang="en-US" dirty="0"/>
                    </a:p>
                  </a:txBody>
                  <a:tcPr/>
                </a:tc>
              </a:tr>
              <a:tr h="513201">
                <a:tc>
                  <a:txBody>
                    <a:bodyPr/>
                    <a:lstStyle/>
                    <a:p>
                      <a:pPr algn="ctr"/>
                      <a:r>
                        <a:rPr lang="en-US" sz="1600" dirty="0" smtClean="0"/>
                        <a:t>Detail Billing Records</a:t>
                      </a:r>
                      <a:endParaRPr lang="en-US" sz="1600" dirty="0"/>
                    </a:p>
                  </a:txBody>
                  <a:tcPr/>
                </a:tc>
              </a:tr>
              <a:tr h="39356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smtClean="0"/>
                        <a:t>Are</a:t>
                      </a:r>
                      <a:r>
                        <a:rPr lang="en-US" sz="1600" baseline="0" dirty="0" smtClean="0"/>
                        <a:t> Grouped</a:t>
                      </a:r>
                      <a:endParaRPr lang="en-US" sz="1600" dirty="0" smtClean="0"/>
                    </a:p>
                  </a:txBody>
                  <a:tcPr/>
                </a:tc>
              </a:tr>
              <a:tr h="77528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aseline="0" dirty="0" smtClean="0"/>
                        <a:t>By Identical values in specific fields creating Documents and Accounting Lines</a:t>
                      </a:r>
                      <a:endParaRPr lang="en-US" sz="1700" dirty="0" smtClean="0"/>
                    </a:p>
                  </a:txBody>
                  <a:tcPr/>
                </a:tc>
              </a:tr>
              <a:tr h="347333">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smtClean="0"/>
                        <a:t>Processed</a:t>
                      </a:r>
                      <a:r>
                        <a:rPr lang="en-US" sz="1600" baseline="0" dirty="0" smtClean="0"/>
                        <a:t> by</a:t>
                      </a:r>
                      <a:endParaRPr lang="en-US" sz="1600" dirty="0" smtClean="0"/>
                    </a:p>
                  </a:txBody>
                  <a:tcPr/>
                </a:tc>
              </a:tr>
              <a:tr h="421717">
                <a:tc>
                  <a:txBody>
                    <a:bodyPr/>
                    <a:lstStyle/>
                    <a:p>
                      <a:pPr algn="ctr"/>
                      <a:r>
                        <a:rPr lang="en-US" sz="1600" dirty="0" smtClean="0"/>
                        <a:t>SUMMARIZATION</a:t>
                      </a:r>
                      <a:endParaRPr lang="en-US" sz="1400" dirty="0" smtClean="0"/>
                    </a:p>
                  </a:txBody>
                  <a:tcPr/>
                </a:tc>
              </a:tr>
            </a:tbl>
          </a:graphicData>
        </a:graphic>
      </p:graphicFrame>
      <p:graphicFrame>
        <p:nvGraphicFramePr>
          <p:cNvPr id="31" name="Table 30"/>
          <p:cNvGraphicFramePr>
            <a:graphicFrameLocks noGrp="1"/>
          </p:cNvGraphicFramePr>
          <p:nvPr>
            <p:extLst>
              <p:ext uri="{D42A27DB-BD31-4B8C-83A1-F6EECF244321}">
                <p14:modId xmlns:p14="http://schemas.microsoft.com/office/powerpoint/2010/main" val="2905781693"/>
              </p:ext>
            </p:extLst>
          </p:nvPr>
        </p:nvGraphicFramePr>
        <p:xfrm>
          <a:off x="3640093" y="2600697"/>
          <a:ext cx="2293338" cy="3373564"/>
        </p:xfrm>
        <a:graphic>
          <a:graphicData uri="http://schemas.openxmlformats.org/drawingml/2006/table">
            <a:tbl>
              <a:tblPr firstRow="1" bandRow="1">
                <a:tableStyleId>{21E4AEA4-8DFA-4A89-87EB-49C32662AFE0}</a:tableStyleId>
              </a:tblPr>
              <a:tblGrid>
                <a:gridCol w="2293338"/>
              </a:tblGrid>
              <a:tr h="932725">
                <a:tc>
                  <a:txBody>
                    <a:bodyPr/>
                    <a:lstStyle/>
                    <a:p>
                      <a:r>
                        <a:rPr lang="en-US" sz="1600" dirty="0" smtClean="0"/>
                        <a:t>Pegasys specific</a:t>
                      </a:r>
                      <a:r>
                        <a:rPr lang="en-US" sz="1600" baseline="0" dirty="0" smtClean="0"/>
                        <a:t> fields filled in by Crosswalk</a:t>
                      </a:r>
                      <a:endParaRPr lang="en-US" sz="1600" dirty="0"/>
                    </a:p>
                  </a:txBody>
                  <a:tcPr/>
                </a:tc>
              </a:tr>
              <a:tr h="518029">
                <a:tc>
                  <a:txBody>
                    <a:bodyPr/>
                    <a:lstStyle/>
                    <a:p>
                      <a:pPr algn="ctr"/>
                      <a:r>
                        <a:rPr lang="en-US" sz="1600" dirty="0" smtClean="0"/>
                        <a:t>Values in “From” Fields</a:t>
                      </a:r>
                      <a:endParaRPr lang="en-US" sz="1600" dirty="0"/>
                    </a:p>
                  </a:txBody>
                  <a:tcPr/>
                </a:tc>
              </a:tr>
              <a:tr h="384384">
                <a:tc>
                  <a:txBody>
                    <a:bodyPr/>
                    <a:lstStyle/>
                    <a:p>
                      <a:pPr algn="ctr"/>
                      <a:r>
                        <a:rPr lang="en-US" sz="1600" dirty="0" smtClean="0"/>
                        <a:t>Determines</a:t>
                      </a:r>
                      <a:endParaRPr lang="en-US" sz="1700" dirty="0"/>
                    </a:p>
                  </a:txBody>
                  <a:tcPr/>
                </a:tc>
              </a:tr>
              <a:tr h="779752">
                <a:tc>
                  <a:txBody>
                    <a:bodyPr/>
                    <a:lstStyle/>
                    <a:p>
                      <a:r>
                        <a:rPr lang="en-US" sz="1600" dirty="0" smtClean="0"/>
                        <a:t>Values in</a:t>
                      </a:r>
                      <a:r>
                        <a:rPr lang="en-US" sz="1600" baseline="0" dirty="0" smtClean="0"/>
                        <a:t> “To” Fields</a:t>
                      </a:r>
                      <a:endParaRPr lang="en-US" sz="1600" dirty="0"/>
                    </a:p>
                  </a:txBody>
                  <a:tcPr/>
                </a:tc>
              </a:tr>
              <a:tr h="362419">
                <a:tc>
                  <a:txBody>
                    <a:bodyPr/>
                    <a:lstStyle/>
                    <a:p>
                      <a:pPr algn="ctr"/>
                      <a:r>
                        <a:rPr lang="en-US" sz="1600" dirty="0" smtClean="0"/>
                        <a:t>Processed</a:t>
                      </a:r>
                      <a:r>
                        <a:rPr lang="en-US" sz="1600" baseline="0" dirty="0" smtClean="0"/>
                        <a:t> by</a:t>
                      </a:r>
                      <a:endParaRPr lang="en-US" sz="1600" dirty="0"/>
                    </a:p>
                  </a:txBody>
                  <a:tcPr/>
                </a:tc>
              </a:tr>
              <a:tr h="396255">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smtClean="0"/>
                        <a:t>CROSSWALK</a:t>
                      </a:r>
                      <a:endParaRPr lang="en-US" sz="1600" baseline="0" dirty="0" smtClean="0"/>
                    </a:p>
                  </a:txBody>
                  <a:tcPr/>
                </a:tc>
              </a:tr>
            </a:tbl>
          </a:graphicData>
        </a:graphic>
      </p:graphicFrame>
      <p:sp>
        <p:nvSpPr>
          <p:cNvPr id="24" name="Footer Placeholder 3"/>
          <p:cNvSpPr>
            <a:spLocks noGrp="1"/>
          </p:cNvSpPr>
          <p:nvPr>
            <p:ph type="ftr" sz="quarter" idx="10"/>
          </p:nvPr>
        </p:nvSpPr>
        <p:spPr>
          <a:xfrm>
            <a:off x="457200" y="6553200"/>
            <a:ext cx="7010400" cy="304800"/>
          </a:xfrm>
        </p:spPr>
        <p:txBody>
          <a:bodyPr/>
          <a:lstStyle/>
          <a:p>
            <a:pPr>
              <a:defRPr/>
            </a:pPr>
            <a:r>
              <a:rPr lang="en-US" dirty="0" smtClean="0">
                <a:solidFill>
                  <a:srgbClr val="000000"/>
                </a:solidFill>
              </a:rPr>
              <a:t>CGI Federal Proprietary and Confidential</a:t>
            </a:r>
            <a:endParaRPr lang="en-US" dirty="0">
              <a:solidFill>
                <a:srgbClr val="000000"/>
              </a:solidFill>
            </a:endParaRPr>
          </a:p>
        </p:txBody>
      </p:sp>
    </p:spTree>
    <p:extLst>
      <p:ext uri="{BB962C8B-B14F-4D97-AF65-F5344CB8AC3E}">
        <p14:creationId xmlns:p14="http://schemas.microsoft.com/office/powerpoint/2010/main" val="3027460174"/>
      </p:ext>
    </p:extLst>
  </p:cSld>
  <p:clrMapOvr>
    <a:masterClrMapping/>
  </p:clrMapOvr>
  <p:timing>
    <p:tnLst>
      <p:par>
        <p:cTn id="1" dur="indefinite" restart="never" nodeType="tmRoot"/>
      </p:par>
    </p:tnLst>
  </p:timing>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4294967295"/>
          </p:nvPr>
        </p:nvSpPr>
        <p:spPr>
          <a:xfrm>
            <a:off x="457200" y="6553200"/>
            <a:ext cx="7010400" cy="304800"/>
          </a:xfrm>
          <a:prstGeom prst="rect">
            <a:avLst/>
          </a:prstGeom>
        </p:spPr>
        <p:txBody>
          <a:bodyPr/>
          <a:lstStyle/>
          <a:p>
            <a:pPr>
              <a:defRPr/>
            </a:pPr>
            <a:r>
              <a:rPr lang="en-US" dirty="0" smtClean="0"/>
              <a:t>CGI Federal Proprietary and Confidential</a:t>
            </a:r>
            <a:endParaRPr lang="en-US" dirty="0"/>
          </a:p>
        </p:txBody>
      </p:sp>
      <p:sp>
        <p:nvSpPr>
          <p:cNvPr id="4" name="Slide Number Placeholder 3"/>
          <p:cNvSpPr>
            <a:spLocks noGrp="1"/>
          </p:cNvSpPr>
          <p:nvPr>
            <p:ph type="sldNum" sz="quarter" idx="11"/>
          </p:nvPr>
        </p:nvSpPr>
        <p:spPr>
          <a:xfrm>
            <a:off x="1" y="6576646"/>
            <a:ext cx="445476" cy="270242"/>
          </a:xfrm>
        </p:spPr>
        <p:txBody>
          <a:bodyPr/>
          <a:lstStyle/>
          <a:p>
            <a:pPr>
              <a:defRPr/>
            </a:pPr>
            <a:fld id="{215F2CEC-58A8-492B-AD0D-C2BF1A7F0D89}" type="slidenum">
              <a:rPr lang="en-US" smtClean="0"/>
              <a:pPr>
                <a:defRPr/>
              </a:pPr>
              <a:t>280</a:t>
            </a:fld>
            <a:endParaRPr lang="en-US" dirty="0"/>
          </a:p>
        </p:txBody>
      </p:sp>
      <p:sp>
        <p:nvSpPr>
          <p:cNvPr id="5" name="Title 4"/>
          <p:cNvSpPr>
            <a:spLocks noGrp="1"/>
          </p:cNvSpPr>
          <p:nvPr>
            <p:ph type="title"/>
          </p:nvPr>
        </p:nvSpPr>
        <p:spPr/>
        <p:txBody>
          <a:bodyPr/>
          <a:lstStyle/>
          <a:p>
            <a:r>
              <a:rPr lang="en-US" dirty="0" smtClean="0"/>
              <a:t>Accrual </a:t>
            </a:r>
            <a:r>
              <a:rPr lang="en-US" dirty="0"/>
              <a:t>Document Types</a:t>
            </a:r>
          </a:p>
        </p:txBody>
      </p:sp>
      <p:graphicFrame>
        <p:nvGraphicFramePr>
          <p:cNvPr id="6" name="Table 5"/>
          <p:cNvGraphicFramePr>
            <a:graphicFrameLocks noGrp="1"/>
          </p:cNvGraphicFramePr>
          <p:nvPr>
            <p:extLst>
              <p:ext uri="{D42A27DB-BD31-4B8C-83A1-F6EECF244321}">
                <p14:modId xmlns:p14="http://schemas.microsoft.com/office/powerpoint/2010/main" val="247797724"/>
              </p:ext>
            </p:extLst>
          </p:nvPr>
        </p:nvGraphicFramePr>
        <p:xfrm>
          <a:off x="941696" y="1298531"/>
          <a:ext cx="7335405" cy="4632960"/>
        </p:xfrm>
        <a:graphic>
          <a:graphicData uri="http://schemas.openxmlformats.org/drawingml/2006/table">
            <a:tbl>
              <a:tblPr>
                <a:tableStyleId>{5C22544A-7EE6-4342-B048-85BDC9FD1C3A}</a:tableStyleId>
              </a:tblPr>
              <a:tblGrid>
                <a:gridCol w="2752374"/>
                <a:gridCol w="2436059"/>
                <a:gridCol w="2146972"/>
              </a:tblGrid>
              <a:tr h="446515">
                <a:tc>
                  <a:txBody>
                    <a:bodyPr/>
                    <a:lstStyle/>
                    <a:p>
                      <a:pPr marL="91440" algn="l" fontAlgn="t"/>
                      <a:r>
                        <a:rPr lang="en-US" sz="1600" b="1" i="0" u="none" strike="noStrike" dirty="0" smtClean="0">
                          <a:solidFill>
                            <a:schemeClr val="bg1"/>
                          </a:solidFill>
                          <a:effectLst/>
                          <a:latin typeface="Arial"/>
                        </a:rPr>
                        <a:t>Business Line</a:t>
                      </a:r>
                      <a:endParaRPr lang="en-US" sz="1600" b="1" i="0" u="none" strike="noStrike" dirty="0">
                        <a:solidFill>
                          <a:schemeClr val="bg1"/>
                        </a:solidFill>
                        <a:effectLst/>
                        <a:latin typeface="Arial"/>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marL="91440" algn="l" fontAlgn="t"/>
                      <a:r>
                        <a:rPr lang="en-US" sz="1600" b="1" i="0" u="none" strike="noStrike" dirty="0" smtClean="0">
                          <a:solidFill>
                            <a:schemeClr val="bg1"/>
                          </a:solidFill>
                          <a:effectLst/>
                          <a:latin typeface="+mn-lt"/>
                        </a:rPr>
                        <a:t>SV Accruals</a:t>
                      </a:r>
                      <a:r>
                        <a:rPr lang="en-US" sz="1600" b="1" i="0" u="none" strike="noStrike" baseline="0" dirty="0" smtClean="0">
                          <a:solidFill>
                            <a:schemeClr val="bg1"/>
                          </a:solidFill>
                          <a:effectLst/>
                          <a:latin typeface="+mn-lt"/>
                        </a:rPr>
                        <a:t> </a:t>
                      </a:r>
                      <a:r>
                        <a:rPr lang="en-US" sz="1600" b="1" i="0" u="none" strike="noStrike" dirty="0" smtClean="0">
                          <a:solidFill>
                            <a:schemeClr val="bg1"/>
                          </a:solidFill>
                          <a:effectLst/>
                          <a:latin typeface="+mn-lt"/>
                        </a:rPr>
                        <a:t>Submitted by Form Import</a:t>
                      </a:r>
                      <a:endParaRPr lang="en-US" sz="1600" b="1" i="0" u="none" strike="noStrike" dirty="0">
                        <a:solidFill>
                          <a:schemeClr val="bg1"/>
                        </a:solidFill>
                        <a:effectLst/>
                        <a:latin typeface="Arial"/>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marL="91440" algn="l" fontAlgn="t"/>
                      <a:r>
                        <a:rPr lang="en-US" sz="1600" b="1" i="0" u="none" strike="noStrike" dirty="0" smtClean="0">
                          <a:solidFill>
                            <a:schemeClr val="bg1"/>
                          </a:solidFill>
                          <a:effectLst/>
                          <a:latin typeface="+mn-lt"/>
                        </a:rPr>
                        <a:t>Manual SV Accruals</a:t>
                      </a:r>
                      <a:endParaRPr lang="en-US" sz="1600" b="1" i="0" u="none" strike="noStrike" dirty="0">
                        <a:solidFill>
                          <a:schemeClr val="bg1"/>
                        </a:solidFill>
                        <a:effectLst/>
                        <a:latin typeface="Arial"/>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r>
              <a:tr h="190311">
                <a:tc gridSpan="3">
                  <a:txBody>
                    <a:bodyPr/>
                    <a:lstStyle/>
                    <a:p>
                      <a:pPr marL="91440" algn="l" fontAlgn="t"/>
                      <a:r>
                        <a:rPr lang="en-US" sz="1600" b="1" i="0" u="none" strike="noStrike" dirty="0">
                          <a:solidFill>
                            <a:srgbClr val="000000"/>
                          </a:solidFill>
                          <a:effectLst/>
                          <a:latin typeface="Arial"/>
                        </a:rPr>
                        <a:t>Wave </a:t>
                      </a:r>
                      <a:r>
                        <a:rPr lang="en-US" sz="1600" b="1" i="0" u="none" strike="noStrike" dirty="0" smtClean="0">
                          <a:solidFill>
                            <a:srgbClr val="000000"/>
                          </a:solidFill>
                          <a:effectLst/>
                          <a:latin typeface="+mn-lt"/>
                        </a:rPr>
                        <a:t>3.4</a:t>
                      </a:r>
                      <a:r>
                        <a:rPr lang="en-US" sz="1600" u="none" strike="noStrike" dirty="0">
                          <a:effectLst/>
                        </a:rPr>
                        <a:t> </a:t>
                      </a:r>
                      <a:endParaRPr lang="en-US" sz="1600" b="0" i="0" u="none" strike="noStrike" dirty="0">
                        <a:solidFill>
                          <a:srgbClr val="000000"/>
                        </a:solidFill>
                        <a:effectLst/>
                        <a:latin typeface="Arial"/>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hMerge="1">
                  <a:txBody>
                    <a:bodyPr/>
                    <a:lstStyle/>
                    <a:p>
                      <a:pPr marL="91440" algn="l" fontAlgn="t"/>
                      <a:endParaRPr lang="en-US" sz="1600" b="0" i="0" u="none" strike="noStrike" dirty="0">
                        <a:solidFill>
                          <a:srgbClr val="000000"/>
                        </a:solidFill>
                        <a:effectLst/>
                        <a:latin typeface="Arial"/>
                      </a:endParaRPr>
                    </a:p>
                  </a:txBody>
                  <a:tcPr marL="0" marR="0" marT="0" marB="0"/>
                </a:tc>
                <a:tc hMerge="1">
                  <a:txBody>
                    <a:bodyPr/>
                    <a:lstStyle/>
                    <a:p>
                      <a:pPr marL="91440" algn="l" fontAlgn="t"/>
                      <a:endParaRPr lang="en-US" sz="1600" b="0" i="0" u="none" strike="noStrike" dirty="0">
                        <a:solidFill>
                          <a:srgbClr val="000000"/>
                        </a:solidFill>
                        <a:effectLst/>
                        <a:latin typeface="Arial"/>
                      </a:endParaRPr>
                    </a:p>
                  </a:txBody>
                  <a:tcPr marL="0" marR="0" marT="0" marB="0"/>
                </a:tc>
              </a:tr>
              <a:tr h="380621">
                <a:tc>
                  <a:txBody>
                    <a:bodyPr/>
                    <a:lstStyle/>
                    <a:p>
                      <a:pPr marL="91440" algn="l" fontAlgn="t"/>
                      <a:r>
                        <a:rPr lang="en-US" sz="1600" b="0" i="0" u="none" strike="noStrike" dirty="0">
                          <a:solidFill>
                            <a:srgbClr val="000000"/>
                          </a:solidFill>
                          <a:effectLst/>
                          <a:latin typeface="Arial"/>
                        </a:rPr>
                        <a:t>AAS - National - FEDSIM (AASFedSim)</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91440" algn="ctr" fontAlgn="t"/>
                      <a:r>
                        <a:rPr lang="en-US" sz="1600" u="none" strike="noStrike" dirty="0">
                          <a:effectLst/>
                        </a:rPr>
                        <a:t>SDA</a:t>
                      </a:r>
                      <a:endParaRPr lang="en-US" sz="1600" b="0" i="0" u="none" strike="noStrike" dirty="0">
                        <a:solidFill>
                          <a:srgbClr val="000000"/>
                        </a:solidFill>
                        <a:effectLst/>
                        <a:latin typeface="Arial"/>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91440" algn="ctr" fontAlgn="t"/>
                      <a:r>
                        <a:rPr lang="en-US" sz="1600" u="none" strike="noStrike" dirty="0">
                          <a:effectLst/>
                        </a:rPr>
                        <a:t>SMA </a:t>
                      </a:r>
                      <a:endParaRPr lang="en-US" sz="1600" b="0" i="0" u="none" strike="noStrike" dirty="0">
                        <a:solidFill>
                          <a:srgbClr val="000000"/>
                        </a:solidFill>
                        <a:effectLst/>
                        <a:latin typeface="Arial"/>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71778">
                <a:tc>
                  <a:txBody>
                    <a:bodyPr/>
                    <a:lstStyle/>
                    <a:p>
                      <a:pPr marL="91440" algn="l" fontAlgn="t"/>
                      <a:r>
                        <a:rPr lang="en-US" sz="1600" b="0" i="0" u="none" strike="noStrike" dirty="0">
                          <a:solidFill>
                            <a:srgbClr val="000000"/>
                          </a:solidFill>
                          <a:effectLst/>
                          <a:latin typeface="Arial"/>
                        </a:rPr>
                        <a:t>AAS - Regional - IT (AASREGIT)</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91440" algn="ctr" fontAlgn="t"/>
                      <a:r>
                        <a:rPr lang="en-US" sz="1600" u="none" strike="noStrike" dirty="0">
                          <a:effectLst/>
                        </a:rPr>
                        <a:t>EDA</a:t>
                      </a:r>
                      <a:endParaRPr lang="en-US" sz="1600" b="0" i="0" u="none" strike="noStrike" dirty="0">
                        <a:solidFill>
                          <a:srgbClr val="000000"/>
                        </a:solidFill>
                        <a:effectLst/>
                        <a:latin typeface="Arial"/>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91440" algn="ctr" fontAlgn="t"/>
                      <a:r>
                        <a:rPr lang="en-US" sz="1600" u="none" strike="noStrike" dirty="0">
                          <a:effectLst/>
                        </a:rPr>
                        <a:t>EMA </a:t>
                      </a:r>
                      <a:endParaRPr lang="en-US" sz="1600" b="0" i="0" u="none" strike="noStrike" dirty="0">
                        <a:solidFill>
                          <a:srgbClr val="000000"/>
                        </a:solidFill>
                        <a:effectLst/>
                        <a:latin typeface="Arial"/>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80621">
                <a:tc>
                  <a:txBody>
                    <a:bodyPr/>
                    <a:lstStyle/>
                    <a:p>
                      <a:pPr marL="91440" algn="l" fontAlgn="t"/>
                      <a:r>
                        <a:rPr lang="en-US" sz="1600" b="0" i="0" u="none" strike="noStrike" dirty="0">
                          <a:solidFill>
                            <a:srgbClr val="000000"/>
                          </a:solidFill>
                          <a:effectLst/>
                          <a:latin typeface="Arial"/>
                        </a:rPr>
                        <a:t>AAS - Integrated Workplace Acquisition Center (IWAC)</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91440" algn="ctr" fontAlgn="t"/>
                      <a:r>
                        <a:rPr lang="en-US" sz="1600" u="none" strike="noStrike" dirty="0">
                          <a:effectLst/>
                        </a:rPr>
                        <a:t>KDA</a:t>
                      </a:r>
                      <a:endParaRPr lang="en-US" sz="1600" b="0" i="0" u="none" strike="noStrike" dirty="0">
                        <a:solidFill>
                          <a:srgbClr val="000000"/>
                        </a:solidFill>
                        <a:effectLst/>
                        <a:latin typeface="Arial"/>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91440" algn="ctr" fontAlgn="t"/>
                      <a:r>
                        <a:rPr lang="en-US" sz="1600" u="none" strike="noStrike" dirty="0">
                          <a:effectLst/>
                        </a:rPr>
                        <a:t>KMA </a:t>
                      </a:r>
                      <a:endParaRPr lang="en-US" sz="1600" b="0" i="0" u="none" strike="noStrike" dirty="0">
                        <a:solidFill>
                          <a:srgbClr val="000000"/>
                        </a:solidFill>
                        <a:effectLst/>
                        <a:latin typeface="Arial"/>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557667">
                <a:tc>
                  <a:txBody>
                    <a:bodyPr/>
                    <a:lstStyle/>
                    <a:p>
                      <a:pPr marL="91440" algn="l" fontAlgn="t"/>
                      <a:r>
                        <a:rPr lang="en-US" sz="1600" b="0" i="0" u="none" strike="noStrike" dirty="0">
                          <a:solidFill>
                            <a:srgbClr val="000000"/>
                          </a:solidFill>
                          <a:effectLst/>
                          <a:latin typeface="Arial"/>
                        </a:rPr>
                        <a:t>ITS - Regional Network Services-Expanded Services (ITSEXPSER)</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91440" algn="ctr" fontAlgn="t"/>
                      <a:r>
                        <a:rPr lang="en-US" sz="1600" u="none" strike="noStrike" dirty="0">
                          <a:effectLst/>
                        </a:rPr>
                        <a:t>XDA</a:t>
                      </a:r>
                      <a:endParaRPr lang="en-US" sz="1600" b="0" i="0" u="none" strike="noStrike" dirty="0">
                        <a:solidFill>
                          <a:srgbClr val="000000"/>
                        </a:solidFill>
                        <a:effectLst/>
                        <a:latin typeface="Arial"/>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91440" algn="ctr" fontAlgn="t"/>
                      <a:r>
                        <a:rPr lang="en-US" sz="1600" u="none" strike="noStrike" dirty="0">
                          <a:effectLst/>
                        </a:rPr>
                        <a:t>XMA </a:t>
                      </a:r>
                      <a:endParaRPr lang="en-US" sz="1600" b="0" i="0" u="none" strike="noStrike" dirty="0">
                        <a:solidFill>
                          <a:srgbClr val="000000"/>
                        </a:solidFill>
                        <a:effectLst/>
                        <a:latin typeface="Arial"/>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190311">
                <a:tc>
                  <a:txBody>
                    <a:bodyPr/>
                    <a:lstStyle/>
                    <a:p>
                      <a:pPr marL="91440" algn="l" fontAlgn="t"/>
                      <a:r>
                        <a:rPr lang="en-US" sz="1600" b="0" i="0" u="none" strike="noStrike" dirty="0">
                          <a:solidFill>
                            <a:srgbClr val="000000"/>
                          </a:solidFill>
                          <a:effectLst/>
                          <a:latin typeface="Arial"/>
                        </a:rPr>
                        <a:t>HSPD-12 (ITSHSPD12)</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91440" algn="ctr" fontAlgn="t"/>
                      <a:r>
                        <a:rPr lang="en-US" sz="1600" u="none" strike="noStrike" dirty="0">
                          <a:effectLst/>
                        </a:rPr>
                        <a:t>HDA</a:t>
                      </a:r>
                      <a:endParaRPr lang="en-US" sz="1600" b="0" i="0" u="none" strike="noStrike" dirty="0">
                        <a:solidFill>
                          <a:srgbClr val="000000"/>
                        </a:solidFill>
                        <a:effectLst/>
                        <a:latin typeface="Arial"/>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91440" algn="ctr" fontAlgn="t"/>
                      <a:r>
                        <a:rPr lang="en-US" sz="1600" u="none" strike="noStrike" dirty="0">
                          <a:effectLst/>
                        </a:rPr>
                        <a:t>HMA </a:t>
                      </a:r>
                      <a:endParaRPr lang="en-US" sz="1600" b="0" i="0" u="none" strike="noStrike" dirty="0">
                        <a:solidFill>
                          <a:srgbClr val="000000"/>
                        </a:solidFill>
                        <a:effectLst/>
                        <a:latin typeface="Arial"/>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80621">
                <a:tc>
                  <a:txBody>
                    <a:bodyPr/>
                    <a:lstStyle/>
                    <a:p>
                      <a:pPr marL="91440" algn="l" fontAlgn="t"/>
                      <a:r>
                        <a:rPr lang="en-US" sz="1600" b="0" i="0" u="none" strike="noStrike" dirty="0">
                          <a:solidFill>
                            <a:srgbClr val="000000"/>
                          </a:solidFill>
                          <a:effectLst/>
                          <a:latin typeface="Arial"/>
                        </a:rPr>
                        <a:t>National IT Commodity Program (ITSNATITCM)</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91440" algn="ctr" fontAlgn="t"/>
                      <a:r>
                        <a:rPr lang="en-US" sz="1600" u="none" strike="noStrike" dirty="0">
                          <a:effectLst/>
                        </a:rPr>
                        <a:t>NDA</a:t>
                      </a:r>
                      <a:endParaRPr lang="en-US" sz="1600" b="0" i="0" u="none" strike="noStrike" dirty="0">
                        <a:solidFill>
                          <a:srgbClr val="000000"/>
                        </a:solidFill>
                        <a:effectLst/>
                        <a:latin typeface="Arial"/>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91440" algn="ctr" fontAlgn="t"/>
                      <a:r>
                        <a:rPr lang="en-US" sz="1600" u="none" strike="noStrike" dirty="0">
                          <a:effectLst/>
                        </a:rPr>
                        <a:t>NMA </a:t>
                      </a:r>
                      <a:endParaRPr lang="en-US" sz="1600" b="0" i="0" u="none" strike="noStrike" dirty="0">
                        <a:solidFill>
                          <a:srgbClr val="000000"/>
                        </a:solidFill>
                        <a:effectLst/>
                        <a:latin typeface="Arial"/>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80621">
                <a:tc>
                  <a:txBody>
                    <a:bodyPr/>
                    <a:lstStyle/>
                    <a:p>
                      <a:pPr marL="91440" algn="l" fontAlgn="t"/>
                      <a:r>
                        <a:rPr lang="en-US" sz="1600" b="0" i="0" u="none" strike="noStrike" dirty="0">
                          <a:solidFill>
                            <a:srgbClr val="000000"/>
                          </a:solidFill>
                          <a:effectLst/>
                          <a:latin typeface="Arial"/>
                        </a:rPr>
                        <a:t>Regional Network Services-Telecom (ITSREGTEL)</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91440" algn="ctr" fontAlgn="t"/>
                      <a:r>
                        <a:rPr lang="en-US" sz="1600" u="none" strike="noStrike" dirty="0">
                          <a:effectLst/>
                        </a:rPr>
                        <a:t>TDA</a:t>
                      </a:r>
                      <a:endParaRPr lang="en-US" sz="1600" b="0" i="0" u="none" strike="noStrike" dirty="0">
                        <a:solidFill>
                          <a:srgbClr val="000000"/>
                        </a:solidFill>
                        <a:effectLst/>
                        <a:latin typeface="Arial"/>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91440" algn="ctr" fontAlgn="t"/>
                      <a:r>
                        <a:rPr lang="en-US" sz="1600" u="none" strike="noStrike" dirty="0">
                          <a:effectLst/>
                        </a:rPr>
                        <a:t>TMA </a:t>
                      </a:r>
                      <a:endParaRPr lang="en-US" sz="1600" b="0" i="0" u="none" strike="noStrike" dirty="0">
                        <a:solidFill>
                          <a:srgbClr val="000000"/>
                        </a:solidFill>
                        <a:effectLst/>
                        <a:latin typeface="Arial"/>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71778">
                <a:tc>
                  <a:txBody>
                    <a:bodyPr/>
                    <a:lstStyle/>
                    <a:p>
                      <a:pPr marL="91440" algn="l" fontAlgn="t"/>
                      <a:r>
                        <a:rPr lang="en-US" sz="1600" b="0" i="0" u="none" strike="noStrike" dirty="0">
                          <a:solidFill>
                            <a:srgbClr val="000000"/>
                          </a:solidFill>
                          <a:effectLst/>
                          <a:latin typeface="Arial"/>
                        </a:rPr>
                        <a:t>Wide Area Network - (ITSWAN)</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91440" algn="ctr" fontAlgn="t"/>
                      <a:r>
                        <a:rPr lang="en-US" sz="1600" u="none" strike="noStrike" dirty="0">
                          <a:effectLst/>
                        </a:rPr>
                        <a:t>WDA</a:t>
                      </a:r>
                      <a:endParaRPr lang="en-US" sz="1600" b="0" i="0" u="none" strike="noStrike" dirty="0">
                        <a:solidFill>
                          <a:srgbClr val="000000"/>
                        </a:solidFill>
                        <a:effectLst/>
                        <a:latin typeface="Arial"/>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91440" algn="ctr" fontAlgn="t"/>
                      <a:r>
                        <a:rPr lang="en-US" sz="1600" u="none" strike="noStrike" dirty="0">
                          <a:effectLst/>
                        </a:rPr>
                        <a:t>WMA </a:t>
                      </a:r>
                      <a:endParaRPr lang="en-US" sz="1600" b="0" i="0" u="none" strike="noStrike" dirty="0">
                        <a:solidFill>
                          <a:srgbClr val="000000"/>
                        </a:solidFill>
                        <a:effectLst/>
                        <a:latin typeface="Arial"/>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bl>
          </a:graphicData>
        </a:graphic>
      </p:graphicFrame>
    </p:spTree>
    <p:extLst>
      <p:ext uri="{BB962C8B-B14F-4D97-AF65-F5344CB8AC3E}">
        <p14:creationId xmlns:p14="http://schemas.microsoft.com/office/powerpoint/2010/main" val="991095118"/>
      </p:ext>
    </p:extLst>
  </p:cSld>
  <p:clrMapOvr>
    <a:masterClrMapping/>
  </p:clrMapOvr>
  <p:timing>
    <p:tnLst>
      <p:par>
        <p:cTn id="1" dur="indefinite" restart="never" nodeType="tmRoot"/>
      </p:par>
    </p:tnLst>
  </p:timing>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4294967295"/>
          </p:nvPr>
        </p:nvSpPr>
        <p:spPr>
          <a:xfrm>
            <a:off x="387751" y="6553200"/>
            <a:ext cx="7010400" cy="304800"/>
          </a:xfrm>
          <a:prstGeom prst="rect">
            <a:avLst/>
          </a:prstGeom>
        </p:spPr>
        <p:txBody>
          <a:bodyPr/>
          <a:lstStyle/>
          <a:p>
            <a:pPr>
              <a:defRPr/>
            </a:pPr>
            <a:r>
              <a:rPr lang="en-US" dirty="0" smtClean="0"/>
              <a:t>CGI Federal Proprietary and Confidential</a:t>
            </a:r>
            <a:endParaRPr lang="en-US" dirty="0"/>
          </a:p>
        </p:txBody>
      </p:sp>
      <p:sp>
        <p:nvSpPr>
          <p:cNvPr id="4" name="Slide Number Placeholder 3"/>
          <p:cNvSpPr>
            <a:spLocks noGrp="1"/>
          </p:cNvSpPr>
          <p:nvPr>
            <p:ph type="sldNum" sz="quarter" idx="11"/>
          </p:nvPr>
        </p:nvSpPr>
        <p:spPr>
          <a:xfrm>
            <a:off x="1" y="6553200"/>
            <a:ext cx="455612" cy="293688"/>
          </a:xfrm>
        </p:spPr>
        <p:txBody>
          <a:bodyPr/>
          <a:lstStyle/>
          <a:p>
            <a:pPr>
              <a:defRPr/>
            </a:pPr>
            <a:fld id="{215F2CEC-58A8-492B-AD0D-C2BF1A7F0D89}" type="slidenum">
              <a:rPr lang="en-US" smtClean="0"/>
              <a:pPr>
                <a:defRPr/>
              </a:pPr>
              <a:t>281</a:t>
            </a:fld>
            <a:endParaRPr lang="en-US" dirty="0"/>
          </a:p>
        </p:txBody>
      </p:sp>
      <p:sp>
        <p:nvSpPr>
          <p:cNvPr id="5" name="Title 4"/>
          <p:cNvSpPr>
            <a:spLocks noGrp="1"/>
          </p:cNvSpPr>
          <p:nvPr>
            <p:ph type="title"/>
          </p:nvPr>
        </p:nvSpPr>
        <p:spPr/>
        <p:txBody>
          <a:bodyPr/>
          <a:lstStyle/>
          <a:p>
            <a:r>
              <a:rPr lang="en-US" dirty="0" smtClean="0"/>
              <a:t>Accruals – Entry Methods</a:t>
            </a:r>
            <a:endParaRPr lang="en-US" dirty="0"/>
          </a:p>
        </p:txBody>
      </p:sp>
      <p:sp>
        <p:nvSpPr>
          <p:cNvPr id="8" name="Content Placeholder 2"/>
          <p:cNvSpPr>
            <a:spLocks noGrp="1"/>
          </p:cNvSpPr>
          <p:nvPr>
            <p:ph idx="1"/>
          </p:nvPr>
        </p:nvSpPr>
        <p:spPr>
          <a:xfrm>
            <a:off x="914400" y="1461294"/>
            <a:ext cx="7719237" cy="4525962"/>
          </a:xfrm>
        </p:spPr>
        <p:txBody>
          <a:bodyPr/>
          <a:lstStyle/>
          <a:p>
            <a:r>
              <a:rPr lang="en-US" sz="2400" dirty="0" smtClean="0"/>
              <a:t>Manual Creation</a:t>
            </a:r>
          </a:p>
          <a:p>
            <a:pPr lvl="1"/>
            <a:r>
              <a:rPr lang="en-US" sz="2200" dirty="0" smtClean="0"/>
              <a:t>Create New</a:t>
            </a:r>
          </a:p>
          <a:p>
            <a:pPr lvl="1"/>
            <a:r>
              <a:rPr lang="en-US" sz="2200" dirty="0" smtClean="0"/>
              <a:t>Copy from existing</a:t>
            </a:r>
          </a:p>
          <a:p>
            <a:pPr lvl="1"/>
            <a:r>
              <a:rPr lang="en-US" sz="2200" dirty="0" smtClean="0"/>
              <a:t>AAS/NBA Interim Revenue Accruals via Mass Import</a:t>
            </a:r>
          </a:p>
          <a:p>
            <a:pPr marL="682625" lvl="2" indent="0">
              <a:buNone/>
            </a:pPr>
            <a:endParaRPr lang="en-US" sz="1600" dirty="0" smtClean="0"/>
          </a:p>
          <a:p>
            <a:r>
              <a:rPr lang="en-US" sz="2400" dirty="0" smtClean="0"/>
              <a:t>Form Import </a:t>
            </a:r>
            <a:r>
              <a:rPr lang="en-US" sz="2400" dirty="0"/>
              <a:t>via Interface</a:t>
            </a:r>
          </a:p>
          <a:p>
            <a:pPr lvl="1"/>
            <a:r>
              <a:rPr lang="en-US" sz="2200" dirty="0" smtClean="0"/>
              <a:t>AAS/RBA </a:t>
            </a:r>
            <a:r>
              <a:rPr lang="en-US" sz="2200" dirty="0"/>
              <a:t>Interim Revenue Accruals Interface</a:t>
            </a:r>
          </a:p>
          <a:p>
            <a:pPr lvl="1"/>
            <a:r>
              <a:rPr lang="en-US" sz="2200" dirty="0"/>
              <a:t>Telecom/WAN Revenue Accruals </a:t>
            </a:r>
            <a:r>
              <a:rPr lang="en-US" sz="2200" dirty="0" smtClean="0"/>
              <a:t>Interface</a:t>
            </a:r>
          </a:p>
          <a:p>
            <a:pPr lvl="1"/>
            <a:endParaRPr lang="en-US" sz="2200" dirty="0"/>
          </a:p>
          <a:p>
            <a:pPr lvl="1"/>
            <a:endParaRPr lang="en-US" dirty="0" smtClean="0"/>
          </a:p>
          <a:p>
            <a:r>
              <a:rPr lang="en-US" sz="1800" dirty="0" smtClean="0"/>
              <a:t>Note: Revenue accruals can also be manually entered for AAS/RBA and Telecom/WAN as needed</a:t>
            </a:r>
            <a:endParaRPr lang="en-US" sz="1800" dirty="0"/>
          </a:p>
          <a:p>
            <a:pPr marL="346075" lvl="1" indent="0">
              <a:buNone/>
            </a:pPr>
            <a:endParaRPr lang="en-US" sz="1600" dirty="0" smtClean="0"/>
          </a:p>
        </p:txBody>
      </p:sp>
    </p:spTree>
    <p:extLst>
      <p:ext uri="{BB962C8B-B14F-4D97-AF65-F5344CB8AC3E}">
        <p14:creationId xmlns:p14="http://schemas.microsoft.com/office/powerpoint/2010/main" val="3960147717"/>
      </p:ext>
    </p:extLst>
  </p:cSld>
  <p:clrMapOvr>
    <a:masterClrMapping/>
  </p:clrMapOvr>
  <p:timing>
    <p:tnLst>
      <p:par>
        <p:cTn id="1" dur="indefinite" restart="never" nodeType="tmRoot"/>
      </p:par>
    </p:tnLst>
  </p:timing>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8794" y="1438014"/>
            <a:ext cx="7439025" cy="34099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r>
              <a:rPr lang="en-US" dirty="0" smtClean="0"/>
              <a:t>Standard Voucher – Header</a:t>
            </a:r>
            <a:endParaRPr lang="en-US" dirty="0"/>
          </a:p>
        </p:txBody>
      </p:sp>
      <p:sp>
        <p:nvSpPr>
          <p:cNvPr id="9" name="Content Placeholder 2"/>
          <p:cNvSpPr>
            <a:spLocks noGrp="1"/>
          </p:cNvSpPr>
          <p:nvPr>
            <p:ph idx="1"/>
          </p:nvPr>
        </p:nvSpPr>
        <p:spPr>
          <a:xfrm>
            <a:off x="805800" y="4923393"/>
            <a:ext cx="7338740" cy="1245705"/>
          </a:xfrm>
        </p:spPr>
        <p:txBody>
          <a:bodyPr/>
          <a:lstStyle/>
          <a:p>
            <a:r>
              <a:rPr lang="en-US" sz="1600" dirty="0" smtClean="0"/>
              <a:t>Automatic Reversal – Indicates transaction will be subject to automatic reversal.  Set to True</a:t>
            </a:r>
          </a:p>
          <a:p>
            <a:r>
              <a:rPr lang="en-US" sz="1600" dirty="0" smtClean="0"/>
              <a:t>Reversal Accounting Period – The accounting period in which the SV accrual should be reversed</a:t>
            </a:r>
          </a:p>
          <a:p>
            <a:r>
              <a:rPr lang="en-US" sz="1600" dirty="0" smtClean="0"/>
              <a:t>Reverse </a:t>
            </a:r>
            <a:r>
              <a:rPr lang="en-US" sz="1600" dirty="0"/>
              <a:t>After Period – Indicates the number of periods after which the item is reversed.</a:t>
            </a:r>
            <a:endParaRPr lang="en-US" sz="1600" dirty="0" smtClean="0"/>
          </a:p>
          <a:p>
            <a:endParaRPr lang="en-US" sz="1200" dirty="0" smtClean="0"/>
          </a:p>
          <a:p>
            <a:endParaRPr lang="en-US" sz="1200" dirty="0" smtClean="0"/>
          </a:p>
        </p:txBody>
      </p:sp>
      <p:sp>
        <p:nvSpPr>
          <p:cNvPr id="4" name="Footer Placeholder 3"/>
          <p:cNvSpPr>
            <a:spLocks noGrp="1"/>
          </p:cNvSpPr>
          <p:nvPr>
            <p:ph type="ftr" sz="quarter" idx="4294967295"/>
          </p:nvPr>
        </p:nvSpPr>
        <p:spPr>
          <a:xfrm>
            <a:off x="457200" y="6553200"/>
            <a:ext cx="7010400" cy="304800"/>
          </a:xfrm>
          <a:prstGeom prst="rect">
            <a:avLst/>
          </a:prstGeom>
        </p:spPr>
        <p:txBody>
          <a:bodyPr/>
          <a:lstStyle/>
          <a:p>
            <a:pPr>
              <a:defRPr/>
            </a:pPr>
            <a:r>
              <a:rPr lang="en-US" dirty="0" smtClean="0"/>
              <a:t>CGI Federal Proprietary and Confidential</a:t>
            </a:r>
            <a:endParaRPr lang="en-US" dirty="0"/>
          </a:p>
        </p:txBody>
      </p:sp>
      <p:sp>
        <p:nvSpPr>
          <p:cNvPr id="5" name="Slide Number Placeholder 4"/>
          <p:cNvSpPr>
            <a:spLocks noGrp="1"/>
          </p:cNvSpPr>
          <p:nvPr>
            <p:ph type="sldNum" sz="quarter" idx="11"/>
          </p:nvPr>
        </p:nvSpPr>
        <p:spPr>
          <a:xfrm>
            <a:off x="0" y="6553200"/>
            <a:ext cx="455613" cy="293688"/>
          </a:xfrm>
        </p:spPr>
        <p:txBody>
          <a:bodyPr/>
          <a:lstStyle/>
          <a:p>
            <a:pPr>
              <a:defRPr/>
            </a:pPr>
            <a:fld id="{215F2CEC-58A8-492B-AD0D-C2BF1A7F0D89}" type="slidenum">
              <a:rPr lang="en-US" smtClean="0"/>
              <a:pPr>
                <a:defRPr/>
              </a:pPr>
              <a:t>282</a:t>
            </a:fld>
            <a:endParaRPr lang="en-US" dirty="0"/>
          </a:p>
        </p:txBody>
      </p:sp>
      <p:sp>
        <p:nvSpPr>
          <p:cNvPr id="7" name="Rectangle 6"/>
          <p:cNvSpPr/>
          <p:nvPr/>
        </p:nvSpPr>
        <p:spPr bwMode="auto">
          <a:xfrm>
            <a:off x="978794" y="1272444"/>
            <a:ext cx="7439023" cy="3575521"/>
          </a:xfrm>
          <a:prstGeom prst="rect">
            <a:avLst/>
          </a:prstGeom>
          <a:noFill/>
          <a:ln w="254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3" name="Rectangle 2"/>
          <p:cNvSpPr/>
          <p:nvPr/>
        </p:nvSpPr>
        <p:spPr bwMode="auto">
          <a:xfrm>
            <a:off x="2648045" y="3650587"/>
            <a:ext cx="228600" cy="177800"/>
          </a:xfrm>
          <a:prstGeom prst="rect">
            <a:avLst/>
          </a:prstGeom>
          <a:noFill/>
          <a:ln w="2540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10" name="Rectangle 9"/>
          <p:cNvSpPr/>
          <p:nvPr/>
        </p:nvSpPr>
        <p:spPr bwMode="auto">
          <a:xfrm>
            <a:off x="2648045" y="3882410"/>
            <a:ext cx="609600" cy="177800"/>
          </a:xfrm>
          <a:prstGeom prst="rect">
            <a:avLst/>
          </a:prstGeom>
          <a:noFill/>
          <a:ln w="2540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11" name="Rectangle 10"/>
          <p:cNvSpPr/>
          <p:nvPr/>
        </p:nvSpPr>
        <p:spPr bwMode="auto">
          <a:xfrm>
            <a:off x="2648045" y="4123710"/>
            <a:ext cx="1371062" cy="177800"/>
          </a:xfrm>
          <a:prstGeom prst="rect">
            <a:avLst/>
          </a:prstGeom>
          <a:noFill/>
          <a:ln w="2540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Tree>
    <p:extLst>
      <p:ext uri="{BB962C8B-B14F-4D97-AF65-F5344CB8AC3E}">
        <p14:creationId xmlns:p14="http://schemas.microsoft.com/office/powerpoint/2010/main" val="1943823559"/>
      </p:ext>
    </p:extLst>
  </p:cSld>
  <p:clrMapOvr>
    <a:masterClrMapping/>
  </p:clrMapOvr>
  <p:timing>
    <p:tnLst>
      <p:par>
        <p:cTn id="1" dur="indefinite" restart="never" nodeType="tmRoot"/>
      </p:par>
    </p:tnLst>
  </p:timing>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000" dirty="0" smtClean="0"/>
              <a:t>Standard Voucher – Accounting Line</a:t>
            </a:r>
            <a:endParaRPr lang="en-US" sz="3000" dirty="0"/>
          </a:p>
        </p:txBody>
      </p:sp>
      <p:sp>
        <p:nvSpPr>
          <p:cNvPr id="12" name="Content Placeholder 2"/>
          <p:cNvSpPr>
            <a:spLocks noGrp="1"/>
          </p:cNvSpPr>
          <p:nvPr>
            <p:ph idx="1"/>
          </p:nvPr>
        </p:nvSpPr>
        <p:spPr>
          <a:xfrm>
            <a:off x="505249" y="1554643"/>
            <a:ext cx="3048000" cy="1265023"/>
          </a:xfrm>
        </p:spPr>
        <p:txBody>
          <a:bodyPr/>
          <a:lstStyle/>
          <a:p>
            <a:r>
              <a:rPr lang="en-US" sz="2000" dirty="0" smtClean="0"/>
              <a:t>Line Type – Indicates the line is being used as a revenue accrual.  Set to Revenue Accrual</a:t>
            </a:r>
          </a:p>
          <a:p>
            <a:endParaRPr lang="en-US" sz="1200" dirty="0" smtClean="0"/>
          </a:p>
          <a:p>
            <a:endParaRPr lang="en-US" sz="1200" dirty="0" smtClean="0"/>
          </a:p>
        </p:txBody>
      </p:sp>
      <p:sp>
        <p:nvSpPr>
          <p:cNvPr id="4" name="Footer Placeholder 3"/>
          <p:cNvSpPr>
            <a:spLocks noGrp="1"/>
          </p:cNvSpPr>
          <p:nvPr>
            <p:ph type="ftr" sz="quarter" idx="4294967295"/>
          </p:nvPr>
        </p:nvSpPr>
        <p:spPr>
          <a:xfrm>
            <a:off x="457200" y="6553200"/>
            <a:ext cx="7010400" cy="304800"/>
          </a:xfrm>
          <a:prstGeom prst="rect">
            <a:avLst/>
          </a:prstGeom>
        </p:spPr>
        <p:txBody>
          <a:bodyPr/>
          <a:lstStyle/>
          <a:p>
            <a:pPr>
              <a:defRPr/>
            </a:pPr>
            <a:r>
              <a:rPr lang="en-US" dirty="0" smtClean="0"/>
              <a:t>CGI Federal Proprietary and Confidential</a:t>
            </a:r>
            <a:endParaRPr lang="en-US" dirty="0"/>
          </a:p>
        </p:txBody>
      </p:sp>
      <p:sp>
        <p:nvSpPr>
          <p:cNvPr id="5" name="Slide Number Placeholder 4"/>
          <p:cNvSpPr>
            <a:spLocks noGrp="1"/>
          </p:cNvSpPr>
          <p:nvPr>
            <p:ph type="sldNum" sz="quarter" idx="11"/>
          </p:nvPr>
        </p:nvSpPr>
        <p:spPr>
          <a:xfrm>
            <a:off x="0" y="6515352"/>
            <a:ext cx="500956" cy="331536"/>
          </a:xfrm>
        </p:spPr>
        <p:txBody>
          <a:bodyPr/>
          <a:lstStyle/>
          <a:p>
            <a:pPr>
              <a:defRPr/>
            </a:pPr>
            <a:fld id="{215F2CEC-58A8-492B-AD0D-C2BF1A7F0D89}" type="slidenum">
              <a:rPr lang="en-US" smtClean="0"/>
              <a:pPr>
                <a:defRPr/>
              </a:pPr>
              <a:t>283</a:t>
            </a:fld>
            <a:endParaRPr lang="en-US" dirty="0"/>
          </a:p>
        </p:txBody>
      </p:sp>
      <p:grpSp>
        <p:nvGrpSpPr>
          <p:cNvPr id="15" name="Group 14"/>
          <p:cNvGrpSpPr/>
          <p:nvPr/>
        </p:nvGrpSpPr>
        <p:grpSpPr>
          <a:xfrm>
            <a:off x="4056845" y="4553219"/>
            <a:ext cx="4629955" cy="760185"/>
            <a:chOff x="1337994" y="5635043"/>
            <a:chExt cx="5526445" cy="572573"/>
          </a:xfrm>
        </p:grpSpPr>
        <p:pic>
          <p:nvPicPr>
            <p:cNvPr id="474116" name="Picture 4"/>
            <p:cNvPicPr>
              <a:picLocks noChangeAspect="1" noChangeArrowheads="1"/>
            </p:cNvPicPr>
            <p:nvPr/>
          </p:nvPicPr>
          <p:blipFill>
            <a:blip r:embed="rId3" cstate="print"/>
            <a:srcRect/>
            <a:stretch>
              <a:fillRect/>
            </a:stretch>
          </p:blipFill>
          <p:spPr bwMode="auto">
            <a:xfrm>
              <a:off x="1337994" y="5635043"/>
              <a:ext cx="5514975" cy="533400"/>
            </a:xfrm>
            <a:prstGeom prst="rect">
              <a:avLst/>
            </a:prstGeom>
            <a:noFill/>
            <a:ln w="9525">
              <a:noFill/>
              <a:miter lim="800000"/>
              <a:headEnd/>
              <a:tailEnd/>
            </a:ln>
          </p:spPr>
        </p:pic>
        <p:sp>
          <p:nvSpPr>
            <p:cNvPr id="11" name="Rectangle 10"/>
            <p:cNvSpPr/>
            <p:nvPr/>
          </p:nvSpPr>
          <p:spPr bwMode="auto">
            <a:xfrm>
              <a:off x="1352282" y="5666703"/>
              <a:ext cx="5512157" cy="540913"/>
            </a:xfrm>
            <a:prstGeom prst="rect">
              <a:avLst/>
            </a:prstGeom>
            <a:noFill/>
            <a:ln w="254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grpSp>
      <p:sp>
        <p:nvSpPr>
          <p:cNvPr id="13" name="TextBox 12"/>
          <p:cNvSpPr txBox="1"/>
          <p:nvPr/>
        </p:nvSpPr>
        <p:spPr>
          <a:xfrm>
            <a:off x="500956" y="4172025"/>
            <a:ext cx="3461444" cy="2723823"/>
          </a:xfrm>
          <a:prstGeom prst="rect">
            <a:avLst/>
          </a:prstGeom>
          <a:noFill/>
        </p:spPr>
        <p:txBody>
          <a:bodyPr wrap="square" rtlCol="0">
            <a:spAutoFit/>
          </a:bodyPr>
          <a:lstStyle/>
          <a:p>
            <a:pPr marL="231775" indent="-231775" eaLnBrk="0" hangingPunct="0">
              <a:spcBef>
                <a:spcPts val="600"/>
              </a:spcBef>
              <a:spcAft>
                <a:spcPts val="600"/>
              </a:spcAft>
              <a:buClr>
                <a:srgbClr val="AF242B"/>
              </a:buClr>
              <a:buSzPct val="75000"/>
              <a:buFont typeface="Wingdings" pitchFamily="2" charset="2"/>
              <a:buChar char="w"/>
            </a:pPr>
            <a:r>
              <a:rPr lang="en-US" sz="2000" dirty="0" smtClean="0">
                <a:latin typeface="+mn-lt"/>
              </a:rPr>
              <a:t>Agreement Number and Agreement Line Number – References the Agreement in order to update the Agreement entity's Revenue Accrual Amount</a:t>
            </a:r>
          </a:p>
          <a:p>
            <a:pPr marL="231775" indent="-231775" eaLnBrk="0" hangingPunct="0">
              <a:spcBef>
                <a:spcPts val="600"/>
              </a:spcBef>
              <a:spcAft>
                <a:spcPts val="600"/>
              </a:spcAft>
              <a:buClr>
                <a:srgbClr val="AF242B"/>
              </a:buClr>
              <a:buSzPct val="75000"/>
              <a:buFont typeface="Wingdings" pitchFamily="2" charset="2"/>
              <a:buChar char="w"/>
            </a:pPr>
            <a:endParaRPr lang="en-US" dirty="0" smtClean="0"/>
          </a:p>
          <a:p>
            <a:endParaRPr lang="en-US" dirty="0"/>
          </a:p>
        </p:txBody>
      </p:sp>
      <p:pic>
        <p:nvPicPr>
          <p:cNvPr id="474118" name="Picture 6"/>
          <p:cNvPicPr>
            <a:picLocks noChangeAspect="1" noChangeArrowheads="1"/>
          </p:cNvPicPr>
          <p:nvPr/>
        </p:nvPicPr>
        <p:blipFill>
          <a:blip r:embed="rId4" cstate="print"/>
          <a:srcRect/>
          <a:stretch>
            <a:fillRect/>
          </a:stretch>
        </p:blipFill>
        <p:spPr bwMode="auto">
          <a:xfrm>
            <a:off x="3863979" y="1386612"/>
            <a:ext cx="4611395" cy="2503398"/>
          </a:xfrm>
          <a:prstGeom prst="rect">
            <a:avLst/>
          </a:prstGeom>
          <a:noFill/>
          <a:ln w="9525">
            <a:noFill/>
            <a:miter lim="800000"/>
            <a:headEnd/>
            <a:tailEnd/>
          </a:ln>
        </p:spPr>
      </p:pic>
      <p:sp>
        <p:nvSpPr>
          <p:cNvPr id="20" name="Rectangle 19"/>
          <p:cNvSpPr/>
          <p:nvPr/>
        </p:nvSpPr>
        <p:spPr bwMode="auto">
          <a:xfrm>
            <a:off x="3837905" y="1378041"/>
            <a:ext cx="4663544" cy="2452554"/>
          </a:xfrm>
          <a:prstGeom prst="rect">
            <a:avLst/>
          </a:prstGeom>
          <a:noFill/>
          <a:ln w="254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Tree>
    <p:extLst>
      <p:ext uri="{BB962C8B-B14F-4D97-AF65-F5344CB8AC3E}">
        <p14:creationId xmlns:p14="http://schemas.microsoft.com/office/powerpoint/2010/main" val="2723329838"/>
      </p:ext>
    </p:extLst>
  </p:cSld>
  <p:clrMapOvr>
    <a:masterClrMapping/>
  </p:clrMapOvr>
  <p:timing>
    <p:tnLst>
      <p:par>
        <p:cTn id="1" dur="indefinite" restart="never" nodeType="tmRoot"/>
      </p:par>
    </p:tnLst>
  </p:timing>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799285" y="1805846"/>
            <a:ext cx="8229600" cy="4525962"/>
          </a:xfrm>
        </p:spPr>
        <p:txBody>
          <a:bodyPr/>
          <a:lstStyle/>
          <a:p>
            <a:r>
              <a:rPr lang="en-US" sz="2400" dirty="0"/>
              <a:t>Mass Import is a method by which users can import and process forms in Pegasys, similar to the Form Import Batch </a:t>
            </a:r>
            <a:r>
              <a:rPr lang="en-US" sz="2400" dirty="0" smtClean="0"/>
              <a:t>Job</a:t>
            </a:r>
          </a:p>
          <a:p>
            <a:pPr marL="0" indent="0">
              <a:buNone/>
            </a:pPr>
            <a:endParaRPr lang="en-US" sz="2400" dirty="0"/>
          </a:p>
          <a:p>
            <a:r>
              <a:rPr lang="en-US" sz="2400" dirty="0" smtClean="0"/>
              <a:t>Two methods for importing records via Mass Import</a:t>
            </a:r>
          </a:p>
          <a:p>
            <a:pPr lvl="1"/>
            <a:r>
              <a:rPr lang="en-US" dirty="0" smtClean="0"/>
              <a:t>Single Online Interface</a:t>
            </a:r>
          </a:p>
          <a:p>
            <a:pPr lvl="1"/>
            <a:r>
              <a:rPr lang="en-US" dirty="0" smtClean="0"/>
              <a:t>Multiple Online Interface</a:t>
            </a:r>
          </a:p>
          <a:p>
            <a:pPr marL="346075" lvl="1" indent="0">
              <a:buNone/>
            </a:pPr>
            <a:endParaRPr lang="en-US" dirty="0" smtClean="0"/>
          </a:p>
          <a:p>
            <a:r>
              <a:rPr lang="en-US" dirty="0" smtClean="0"/>
              <a:t>Actual values imported into SV are currently TBD</a:t>
            </a:r>
          </a:p>
        </p:txBody>
      </p:sp>
      <p:sp>
        <p:nvSpPr>
          <p:cNvPr id="3" name="Footer Placeholder 2"/>
          <p:cNvSpPr>
            <a:spLocks noGrp="1"/>
          </p:cNvSpPr>
          <p:nvPr>
            <p:ph type="ftr" sz="quarter" idx="4294967295"/>
          </p:nvPr>
        </p:nvSpPr>
        <p:spPr>
          <a:xfrm>
            <a:off x="457200" y="6553200"/>
            <a:ext cx="7010400" cy="304800"/>
          </a:xfrm>
          <a:prstGeom prst="rect">
            <a:avLst/>
          </a:prstGeom>
        </p:spPr>
        <p:txBody>
          <a:bodyPr/>
          <a:lstStyle/>
          <a:p>
            <a:pPr>
              <a:defRPr/>
            </a:pPr>
            <a:r>
              <a:rPr lang="en-US" dirty="0" smtClean="0"/>
              <a:t>CGI Federal Proprietary and Confidential</a:t>
            </a:r>
            <a:endParaRPr lang="en-US" dirty="0"/>
          </a:p>
        </p:txBody>
      </p:sp>
      <p:sp>
        <p:nvSpPr>
          <p:cNvPr id="4" name="Slide Number Placeholder 3"/>
          <p:cNvSpPr>
            <a:spLocks noGrp="1"/>
          </p:cNvSpPr>
          <p:nvPr>
            <p:ph type="sldNum" sz="quarter" idx="11"/>
          </p:nvPr>
        </p:nvSpPr>
        <p:spPr>
          <a:xfrm>
            <a:off x="1" y="6553200"/>
            <a:ext cx="455612" cy="293688"/>
          </a:xfrm>
        </p:spPr>
        <p:txBody>
          <a:bodyPr/>
          <a:lstStyle/>
          <a:p>
            <a:pPr>
              <a:defRPr/>
            </a:pPr>
            <a:fld id="{215F2CEC-58A8-492B-AD0D-C2BF1A7F0D89}" type="slidenum">
              <a:rPr lang="en-US" smtClean="0"/>
              <a:pPr>
                <a:defRPr/>
              </a:pPr>
              <a:t>284</a:t>
            </a:fld>
            <a:endParaRPr lang="en-US" dirty="0"/>
          </a:p>
        </p:txBody>
      </p:sp>
      <p:sp>
        <p:nvSpPr>
          <p:cNvPr id="5" name="Title 4"/>
          <p:cNvSpPr>
            <a:spLocks noGrp="1"/>
          </p:cNvSpPr>
          <p:nvPr>
            <p:ph type="title"/>
          </p:nvPr>
        </p:nvSpPr>
        <p:spPr>
          <a:xfrm>
            <a:off x="536168" y="245291"/>
            <a:ext cx="9183345" cy="563562"/>
          </a:xfrm>
        </p:spPr>
        <p:txBody>
          <a:bodyPr/>
          <a:lstStyle/>
          <a:p>
            <a:r>
              <a:rPr lang="en-US" dirty="0" smtClean="0"/>
              <a:t>NBA – Mass Import</a:t>
            </a:r>
            <a:endParaRPr lang="en-US" dirty="0"/>
          </a:p>
        </p:txBody>
      </p:sp>
    </p:spTree>
    <p:extLst>
      <p:ext uri="{BB962C8B-B14F-4D97-AF65-F5344CB8AC3E}">
        <p14:creationId xmlns:p14="http://schemas.microsoft.com/office/powerpoint/2010/main" val="1597479683"/>
      </p:ext>
    </p:extLst>
  </p:cSld>
  <p:clrMapOvr>
    <a:masterClrMapping/>
  </p:clrMapOvr>
  <p:timing>
    <p:tnLst>
      <p:par>
        <p:cTn id="1" dur="indefinite" restart="never" nodeType="tmRoot"/>
      </p:par>
    </p:tnLst>
  </p:timing>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13"/>
          <p:cNvSpPr>
            <a:spLocks noGrp="1"/>
          </p:cNvSpPr>
          <p:nvPr>
            <p:ph idx="1"/>
          </p:nvPr>
        </p:nvSpPr>
        <p:spPr>
          <a:xfrm>
            <a:off x="608914" y="1200710"/>
            <a:ext cx="8229600" cy="4525962"/>
          </a:xfrm>
        </p:spPr>
        <p:txBody>
          <a:bodyPr/>
          <a:lstStyle/>
          <a:p>
            <a:r>
              <a:rPr lang="en-US" sz="2000" dirty="0" smtClean="0"/>
              <a:t>At the time of the BAAR Wave 3.4 go-live NBA will record accruals using an interim process. </a:t>
            </a:r>
          </a:p>
          <a:p>
            <a:r>
              <a:rPr lang="en-US" sz="2000" dirty="0" smtClean="0"/>
              <a:t>Once the necessary interface changes are made, it is expected that the NBA accrual and RBA accrual processes will merge and be accomplished via the automated interface.</a:t>
            </a:r>
          </a:p>
          <a:p>
            <a:endParaRPr lang="en-US" sz="2000" dirty="0"/>
          </a:p>
          <a:p>
            <a:endParaRPr lang="en-US" sz="2000" dirty="0" smtClean="0"/>
          </a:p>
          <a:p>
            <a:endParaRPr lang="en-US" sz="2000" dirty="0"/>
          </a:p>
          <a:p>
            <a:endParaRPr lang="en-US" sz="2000" dirty="0" smtClean="0"/>
          </a:p>
          <a:p>
            <a:endParaRPr lang="en-US" sz="2000" dirty="0"/>
          </a:p>
          <a:p>
            <a:endParaRPr lang="en-US" sz="2000" dirty="0" smtClean="0"/>
          </a:p>
          <a:p>
            <a:endParaRPr lang="en-US" sz="2000" dirty="0" smtClean="0"/>
          </a:p>
          <a:p>
            <a:pPr marL="0" indent="0">
              <a:buNone/>
            </a:pPr>
            <a:r>
              <a:rPr lang="en-US" sz="2000" b="1" u="sng" dirty="0" smtClean="0"/>
              <a:t>NBA Business Lines:</a:t>
            </a:r>
          </a:p>
          <a:p>
            <a:pPr marL="341313" lvl="1" indent="-231775"/>
            <a:r>
              <a:rPr lang="en-US" sz="1700" dirty="0" smtClean="0"/>
              <a:t>HSPD-12 </a:t>
            </a:r>
            <a:r>
              <a:rPr lang="en-US" sz="1700" dirty="0"/>
              <a:t>(</a:t>
            </a:r>
            <a:r>
              <a:rPr lang="en-US" sz="1700" dirty="0" smtClean="0"/>
              <a:t>ITSHSPD12)</a:t>
            </a:r>
          </a:p>
          <a:p>
            <a:pPr marL="341313" lvl="1" indent="-231775"/>
            <a:r>
              <a:rPr lang="en-US" sz="1700" dirty="0" smtClean="0"/>
              <a:t>AAS </a:t>
            </a:r>
            <a:r>
              <a:rPr lang="en-US" sz="1700" dirty="0"/>
              <a:t>- National - FEDSIM (AASFedSim</a:t>
            </a:r>
            <a:endParaRPr lang="en-US" sz="1700" dirty="0" smtClean="0"/>
          </a:p>
          <a:p>
            <a:pPr lvl="1"/>
            <a:endParaRPr lang="en-US" sz="2000" dirty="0" smtClean="0"/>
          </a:p>
          <a:p>
            <a:pPr marL="0" indent="0">
              <a:buNone/>
            </a:pPr>
            <a:endParaRPr lang="en-US" dirty="0"/>
          </a:p>
        </p:txBody>
      </p:sp>
      <p:sp>
        <p:nvSpPr>
          <p:cNvPr id="3" name="Footer Placeholder 2"/>
          <p:cNvSpPr>
            <a:spLocks noGrp="1"/>
          </p:cNvSpPr>
          <p:nvPr>
            <p:ph type="ftr" sz="quarter" idx="4294967295"/>
          </p:nvPr>
        </p:nvSpPr>
        <p:spPr>
          <a:xfrm>
            <a:off x="457200" y="6553200"/>
            <a:ext cx="7010400" cy="304800"/>
          </a:xfrm>
          <a:prstGeom prst="rect">
            <a:avLst/>
          </a:prstGeom>
        </p:spPr>
        <p:txBody>
          <a:bodyPr/>
          <a:lstStyle/>
          <a:p>
            <a:pPr>
              <a:defRPr/>
            </a:pPr>
            <a:r>
              <a:rPr lang="en-US" dirty="0" smtClean="0"/>
              <a:t>CGI Federal Proprietary and Confidential</a:t>
            </a:r>
            <a:endParaRPr lang="en-US" dirty="0"/>
          </a:p>
        </p:txBody>
      </p:sp>
      <p:sp>
        <p:nvSpPr>
          <p:cNvPr id="4" name="Slide Number Placeholder 3"/>
          <p:cNvSpPr>
            <a:spLocks noGrp="1"/>
          </p:cNvSpPr>
          <p:nvPr>
            <p:ph type="sldNum" sz="quarter" idx="11"/>
          </p:nvPr>
        </p:nvSpPr>
        <p:spPr>
          <a:xfrm>
            <a:off x="1" y="6574420"/>
            <a:ext cx="497710" cy="272468"/>
          </a:xfrm>
        </p:spPr>
        <p:txBody>
          <a:bodyPr/>
          <a:lstStyle/>
          <a:p>
            <a:pPr>
              <a:defRPr/>
            </a:pPr>
            <a:fld id="{215F2CEC-58A8-492B-AD0D-C2BF1A7F0D89}" type="slidenum">
              <a:rPr lang="en-US" smtClean="0"/>
              <a:pPr>
                <a:defRPr/>
              </a:pPr>
              <a:t>285</a:t>
            </a:fld>
            <a:endParaRPr lang="en-US" dirty="0"/>
          </a:p>
        </p:txBody>
      </p:sp>
      <p:sp>
        <p:nvSpPr>
          <p:cNvPr id="5" name="Title 4"/>
          <p:cNvSpPr>
            <a:spLocks noGrp="1"/>
          </p:cNvSpPr>
          <p:nvPr>
            <p:ph type="title"/>
          </p:nvPr>
        </p:nvSpPr>
        <p:spPr>
          <a:xfrm>
            <a:off x="430142" y="266304"/>
            <a:ext cx="8872152" cy="563562"/>
          </a:xfrm>
        </p:spPr>
        <p:txBody>
          <a:bodyPr/>
          <a:lstStyle/>
          <a:p>
            <a:r>
              <a:rPr lang="en-US" dirty="0" smtClean="0"/>
              <a:t>NBA – Mass Import</a:t>
            </a:r>
            <a:endParaRPr lang="en-US" dirty="0"/>
          </a:p>
        </p:txBody>
      </p:sp>
      <p:graphicFrame>
        <p:nvGraphicFramePr>
          <p:cNvPr id="6" name="Diagram 5"/>
          <p:cNvGraphicFramePr/>
          <p:nvPr>
            <p:extLst>
              <p:ext uri="{D42A27DB-BD31-4B8C-83A1-F6EECF244321}">
                <p14:modId xmlns:p14="http://schemas.microsoft.com/office/powerpoint/2010/main" val="249944291"/>
              </p:ext>
            </p:extLst>
          </p:nvPr>
        </p:nvGraphicFramePr>
        <p:xfrm>
          <a:off x="1056893" y="3381803"/>
          <a:ext cx="7098810" cy="251789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7" name="Picture 3" descr="C:\Users\mlthomps\AppData\Local\Microsoft\Windows\Temporary Internet Files\Content.IE5\E33CIO10\servers-300x224[1].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378422" y="3015413"/>
            <a:ext cx="1221339" cy="1031858"/>
          </a:xfrm>
          <a:prstGeom prst="rect">
            <a:avLst/>
          </a:prstGeom>
          <a:noFill/>
          <a:extLst>
            <a:ext uri="{909E8E84-426E-40DD-AFC4-6F175D3DCCD1}">
              <a14:hiddenFill xmlns:a14="http://schemas.microsoft.com/office/drawing/2010/main">
                <a:solidFill>
                  <a:srgbClr val="FFFFFF"/>
                </a:solidFill>
              </a14:hiddenFill>
            </a:ext>
          </a:extLst>
        </p:spPr>
      </p:pic>
      <p:sp>
        <p:nvSpPr>
          <p:cNvPr id="8" name="File"/>
          <p:cNvSpPr>
            <a:spLocks noEditPoints="1" noChangeArrowheads="1"/>
          </p:cNvSpPr>
          <p:nvPr/>
        </p:nvSpPr>
        <p:spPr bwMode="auto">
          <a:xfrm>
            <a:off x="6635369" y="3038678"/>
            <a:ext cx="1089263" cy="850027"/>
          </a:xfrm>
          <a:custGeom>
            <a:avLst/>
            <a:gdLst>
              <a:gd name="T0" fmla="*/ 10981 w 21600"/>
              <a:gd name="T1" fmla="*/ 3240 h 21600"/>
              <a:gd name="T2" fmla="*/ 0 w 21600"/>
              <a:gd name="T3" fmla="*/ 10800 h 21600"/>
              <a:gd name="T4" fmla="*/ 10800 w 21600"/>
              <a:gd name="T5" fmla="*/ 21600 h 21600"/>
              <a:gd name="T6" fmla="*/ 21600 w 21600"/>
              <a:gd name="T7" fmla="*/ 10800 h 21600"/>
              <a:gd name="T8" fmla="*/ 0 w 21600"/>
              <a:gd name="T9" fmla="*/ 21600 h 21600"/>
              <a:gd name="T10" fmla="*/ 21600 w 21600"/>
              <a:gd name="T11" fmla="*/ 21600 h 21600"/>
              <a:gd name="T12" fmla="*/ 1086 w 21600"/>
              <a:gd name="T13" fmla="*/ 4628 h 21600"/>
              <a:gd name="T14" fmla="*/ 20635 w 21600"/>
              <a:gd name="T15" fmla="*/ 20289 h 21600"/>
            </a:gdLst>
            <a:ahLst/>
            <a:cxnLst>
              <a:cxn ang="0">
                <a:pos x="T0" y="T1"/>
              </a:cxn>
              <a:cxn ang="0">
                <a:pos x="T2" y="T3"/>
              </a:cxn>
              <a:cxn ang="0">
                <a:pos x="T4" y="T5"/>
              </a:cxn>
              <a:cxn ang="0">
                <a:pos x="T6" y="T7"/>
              </a:cxn>
              <a:cxn ang="0">
                <a:pos x="T8" y="T9"/>
              </a:cxn>
              <a:cxn ang="0">
                <a:pos x="T10" y="T11"/>
              </a:cxn>
            </a:cxnLst>
            <a:rect l="T12" t="T13" r="T14" b="T15"/>
            <a:pathLst>
              <a:path w="21600" h="21600">
                <a:moveTo>
                  <a:pt x="19790" y="3240"/>
                </a:moveTo>
                <a:cubicBezTo>
                  <a:pt x="10981" y="3240"/>
                  <a:pt x="9171" y="3240"/>
                  <a:pt x="9050" y="3086"/>
                </a:cubicBezTo>
                <a:cubicBezTo>
                  <a:pt x="9050" y="2931"/>
                  <a:pt x="8930" y="2777"/>
                  <a:pt x="8930" y="2469"/>
                </a:cubicBezTo>
                <a:cubicBezTo>
                  <a:pt x="8930" y="2160"/>
                  <a:pt x="8809" y="1851"/>
                  <a:pt x="8688" y="1389"/>
                </a:cubicBezTo>
                <a:cubicBezTo>
                  <a:pt x="8568" y="1080"/>
                  <a:pt x="8326" y="771"/>
                  <a:pt x="8085" y="463"/>
                </a:cubicBezTo>
                <a:cubicBezTo>
                  <a:pt x="7723" y="154"/>
                  <a:pt x="7361" y="0"/>
                  <a:pt x="7361" y="0"/>
                </a:cubicBezTo>
                <a:cubicBezTo>
                  <a:pt x="7361" y="0"/>
                  <a:pt x="2293" y="0"/>
                  <a:pt x="2051" y="154"/>
                </a:cubicBezTo>
                <a:cubicBezTo>
                  <a:pt x="1689" y="309"/>
                  <a:pt x="1448" y="463"/>
                  <a:pt x="1327" y="771"/>
                </a:cubicBezTo>
                <a:cubicBezTo>
                  <a:pt x="1207" y="1080"/>
                  <a:pt x="1086" y="1389"/>
                  <a:pt x="965" y="1697"/>
                </a:cubicBezTo>
                <a:cubicBezTo>
                  <a:pt x="845" y="2160"/>
                  <a:pt x="724" y="2314"/>
                  <a:pt x="724" y="2469"/>
                </a:cubicBezTo>
                <a:cubicBezTo>
                  <a:pt x="603" y="2623"/>
                  <a:pt x="603" y="2777"/>
                  <a:pt x="483" y="2931"/>
                </a:cubicBezTo>
                <a:cubicBezTo>
                  <a:pt x="483" y="3086"/>
                  <a:pt x="362" y="3240"/>
                  <a:pt x="241" y="3240"/>
                </a:cubicBezTo>
                <a:lnTo>
                  <a:pt x="0" y="3394"/>
                </a:lnTo>
                <a:lnTo>
                  <a:pt x="0" y="3703"/>
                </a:lnTo>
                <a:lnTo>
                  <a:pt x="0" y="10800"/>
                </a:lnTo>
                <a:lnTo>
                  <a:pt x="0" y="21600"/>
                </a:lnTo>
                <a:lnTo>
                  <a:pt x="10981" y="21600"/>
                </a:lnTo>
                <a:lnTo>
                  <a:pt x="21600" y="21600"/>
                </a:lnTo>
                <a:lnTo>
                  <a:pt x="21600" y="10800"/>
                </a:lnTo>
                <a:lnTo>
                  <a:pt x="21600" y="5246"/>
                </a:lnTo>
                <a:lnTo>
                  <a:pt x="21600" y="4783"/>
                </a:lnTo>
                <a:cubicBezTo>
                  <a:pt x="21479" y="4320"/>
                  <a:pt x="21359" y="4011"/>
                  <a:pt x="21117" y="3703"/>
                </a:cubicBezTo>
                <a:cubicBezTo>
                  <a:pt x="20876" y="3549"/>
                  <a:pt x="20514" y="3394"/>
                  <a:pt x="20152" y="3240"/>
                </a:cubicBezTo>
                <a:close/>
              </a:path>
            </a:pathLst>
          </a:custGeom>
          <a:solidFill>
            <a:srgbClr val="FFFFCC"/>
          </a:solidFill>
          <a:ln w="9525">
            <a:solidFill>
              <a:srgbClr val="000000"/>
            </a:solidFill>
            <a:miter lim="800000"/>
            <a:headEnd/>
            <a:tailEnd/>
          </a:ln>
          <a:effectLst>
            <a:outerShdw dist="107763" dir="2700000" algn="ctr" rotWithShape="0">
              <a:srgbClr val="808080"/>
            </a:outerShdw>
          </a:effectLst>
        </p:spPr>
        <p:txBody>
          <a:bodyPr vert="horz" wrap="square" lIns="91440" tIns="45720" rIns="91440" bIns="45720" numCol="1" anchor="t" anchorCtr="0" compatLnSpc="1">
            <a:prstTxWarp prst="textNoShape">
              <a:avLst/>
            </a:prstTxWarp>
          </a:bodyPr>
          <a:lstStyle/>
          <a:p>
            <a:endParaRPr lang="en-US" dirty="0"/>
          </a:p>
        </p:txBody>
      </p:sp>
      <p:sp>
        <p:nvSpPr>
          <p:cNvPr id="9" name="TextBox 8"/>
          <p:cNvSpPr txBox="1"/>
          <p:nvPr/>
        </p:nvSpPr>
        <p:spPr>
          <a:xfrm>
            <a:off x="6612645" y="3264304"/>
            <a:ext cx="1134710" cy="523220"/>
          </a:xfrm>
          <a:prstGeom prst="rect">
            <a:avLst/>
          </a:prstGeom>
          <a:noFill/>
        </p:spPr>
        <p:txBody>
          <a:bodyPr wrap="square" rtlCol="0">
            <a:spAutoFit/>
          </a:bodyPr>
          <a:lstStyle/>
          <a:p>
            <a:pPr algn="ctr"/>
            <a:r>
              <a:rPr lang="en-US" sz="1400" b="1" dirty="0" smtClean="0"/>
              <a:t>Accrual File</a:t>
            </a:r>
            <a:endParaRPr lang="en-US" sz="1400" b="1" dirty="0"/>
          </a:p>
        </p:txBody>
      </p:sp>
      <p:pic>
        <p:nvPicPr>
          <p:cNvPr id="10" name="Picture 5" descr="http://blogs.msdn.com/blogfiles/willy-peter_schaub/WindowsLiveWriter/KernelDebuggingDay2Interestingsnippetsof_AD6/CLIPART_OF_11154_SM_2.jpg"/>
          <p:cNvPicPr>
            <a:picLocks noChangeAspect="1" noChangeArrowheads="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084942" y="3031855"/>
            <a:ext cx="1015416" cy="1015416"/>
          </a:xfrm>
          <a:prstGeom prst="rect">
            <a:avLst/>
          </a:prstGeom>
          <a:noFill/>
          <a:extLst>
            <a:ext uri="{909E8E84-426E-40DD-AFC4-6F175D3DCCD1}">
              <a14:hiddenFill xmlns:a14="http://schemas.microsoft.com/office/drawing/2010/main">
                <a:solidFill>
                  <a:srgbClr val="FFFFFF"/>
                </a:solidFill>
              </a14:hiddenFill>
            </a:ext>
          </a:extLst>
        </p:spPr>
      </p:pic>
      <p:sp>
        <p:nvSpPr>
          <p:cNvPr id="11" name="Footer Placeholder 2"/>
          <p:cNvSpPr txBox="1">
            <a:spLocks/>
          </p:cNvSpPr>
          <p:nvPr/>
        </p:nvSpPr>
        <p:spPr bwMode="auto">
          <a:xfrm>
            <a:off x="5100358" y="5890363"/>
            <a:ext cx="2624274" cy="668481"/>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sz="1200" b="1"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r>
              <a:rPr lang="en-US" dirty="0" smtClean="0"/>
              <a:t>Note: Whether Agreements will be referenced on these Accruals is TBD</a:t>
            </a:r>
            <a:endParaRPr lang="en-US" dirty="0"/>
          </a:p>
        </p:txBody>
      </p:sp>
    </p:spTree>
    <p:extLst>
      <p:ext uri="{BB962C8B-B14F-4D97-AF65-F5344CB8AC3E}">
        <p14:creationId xmlns:p14="http://schemas.microsoft.com/office/powerpoint/2010/main" val="1220690368"/>
      </p:ext>
    </p:extLst>
  </p:cSld>
  <p:clrMapOvr>
    <a:masterClrMapping/>
  </p:clrMapOvr>
  <p:timing>
    <p:tnLst>
      <p:par>
        <p:cTn id="1" dur="indefinite" restart="never" nodeType="tmRoot"/>
      </p:par>
    </p:tnLst>
  </p:timing>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Content Placeholder 21"/>
          <p:cNvSpPr>
            <a:spLocks noGrp="1"/>
          </p:cNvSpPr>
          <p:nvPr>
            <p:ph idx="1"/>
          </p:nvPr>
        </p:nvSpPr>
        <p:spPr>
          <a:xfrm>
            <a:off x="455613" y="3794227"/>
            <a:ext cx="3262748" cy="2436564"/>
          </a:xfrm>
        </p:spPr>
        <p:txBody>
          <a:bodyPr/>
          <a:lstStyle/>
          <a:p>
            <a:pPr marL="0" indent="0">
              <a:buNone/>
            </a:pPr>
            <a:r>
              <a:rPr lang="en-US" sz="2000" b="1" u="sng" dirty="0" smtClean="0"/>
              <a:t>RBA Business Lines</a:t>
            </a:r>
          </a:p>
          <a:p>
            <a:pPr marL="341313" lvl="1" indent="-231775"/>
            <a:r>
              <a:rPr lang="en-US" sz="1500" dirty="0" smtClean="0"/>
              <a:t>AAS </a:t>
            </a:r>
            <a:r>
              <a:rPr lang="en-US" sz="1500" dirty="0"/>
              <a:t>- Regional - IT (</a:t>
            </a:r>
            <a:r>
              <a:rPr lang="en-US" sz="1500" dirty="0" smtClean="0"/>
              <a:t>AASREGIT)</a:t>
            </a:r>
          </a:p>
          <a:p>
            <a:pPr marL="341313" lvl="1" indent="-231775"/>
            <a:r>
              <a:rPr lang="en-US" sz="1500" dirty="0" smtClean="0"/>
              <a:t>AAS </a:t>
            </a:r>
            <a:r>
              <a:rPr lang="en-US" sz="1500" dirty="0"/>
              <a:t>- Integrated Workplace Acquisition Center (</a:t>
            </a:r>
            <a:r>
              <a:rPr lang="en-US" sz="1500" dirty="0" smtClean="0"/>
              <a:t>IWAC)</a:t>
            </a:r>
          </a:p>
          <a:p>
            <a:pPr marL="341313" lvl="1" indent="-231775"/>
            <a:r>
              <a:rPr lang="en-US" sz="1500" dirty="0" smtClean="0"/>
              <a:t>ITS </a:t>
            </a:r>
            <a:r>
              <a:rPr lang="en-US" sz="1500" dirty="0"/>
              <a:t>- Regional Network Services-Expanded Services (</a:t>
            </a:r>
            <a:r>
              <a:rPr lang="en-US" sz="1500" dirty="0" smtClean="0"/>
              <a:t>ITSEXPSER)</a:t>
            </a:r>
          </a:p>
          <a:p>
            <a:pPr marL="341313" lvl="1" indent="-231775"/>
            <a:r>
              <a:rPr lang="en-US" sz="1500" dirty="0" smtClean="0"/>
              <a:t>National </a:t>
            </a:r>
            <a:r>
              <a:rPr lang="en-US" sz="1500" dirty="0"/>
              <a:t>IT Commodity Program (ITSNATITCM</a:t>
            </a:r>
          </a:p>
        </p:txBody>
      </p:sp>
      <p:sp>
        <p:nvSpPr>
          <p:cNvPr id="3" name="Footer Placeholder 2"/>
          <p:cNvSpPr>
            <a:spLocks noGrp="1"/>
          </p:cNvSpPr>
          <p:nvPr>
            <p:ph type="ftr" sz="quarter" idx="4294967295"/>
          </p:nvPr>
        </p:nvSpPr>
        <p:spPr>
          <a:xfrm>
            <a:off x="457200" y="6553200"/>
            <a:ext cx="7010400" cy="304800"/>
          </a:xfrm>
          <a:prstGeom prst="rect">
            <a:avLst/>
          </a:prstGeom>
        </p:spPr>
        <p:txBody>
          <a:bodyPr/>
          <a:lstStyle/>
          <a:p>
            <a:pPr>
              <a:defRPr/>
            </a:pPr>
            <a:r>
              <a:rPr lang="en-US" dirty="0" smtClean="0"/>
              <a:t>CGI Federal Proprietary and Confidential</a:t>
            </a:r>
            <a:endParaRPr lang="en-US" dirty="0"/>
          </a:p>
        </p:txBody>
      </p:sp>
      <p:sp>
        <p:nvSpPr>
          <p:cNvPr id="4" name="Slide Number Placeholder 3"/>
          <p:cNvSpPr>
            <a:spLocks noGrp="1"/>
          </p:cNvSpPr>
          <p:nvPr>
            <p:ph type="sldNum" sz="quarter" idx="11"/>
          </p:nvPr>
        </p:nvSpPr>
        <p:spPr>
          <a:xfrm>
            <a:off x="-7021" y="6541007"/>
            <a:ext cx="462634" cy="284042"/>
          </a:xfrm>
        </p:spPr>
        <p:txBody>
          <a:bodyPr/>
          <a:lstStyle/>
          <a:p>
            <a:pPr>
              <a:defRPr/>
            </a:pPr>
            <a:fld id="{215F2CEC-58A8-492B-AD0D-C2BF1A7F0D89}" type="slidenum">
              <a:rPr lang="en-US" smtClean="0"/>
              <a:pPr>
                <a:defRPr/>
              </a:pPr>
              <a:t>286</a:t>
            </a:fld>
            <a:endParaRPr lang="en-US" dirty="0"/>
          </a:p>
        </p:txBody>
      </p:sp>
      <p:sp>
        <p:nvSpPr>
          <p:cNvPr id="6" name="Title 1"/>
          <p:cNvSpPr>
            <a:spLocks noGrp="1"/>
          </p:cNvSpPr>
          <p:nvPr>
            <p:ph type="title"/>
          </p:nvPr>
        </p:nvSpPr>
        <p:spPr>
          <a:xfrm>
            <a:off x="455613" y="285854"/>
            <a:ext cx="8688387" cy="563562"/>
          </a:xfrm>
        </p:spPr>
        <p:txBody>
          <a:bodyPr/>
          <a:lstStyle/>
          <a:p>
            <a:pPr lvl="1"/>
            <a:r>
              <a:rPr lang="en-US" dirty="0" smtClean="0"/>
              <a:t>AAS/RBA – </a:t>
            </a:r>
            <a:r>
              <a:rPr lang="en-US" dirty="0"/>
              <a:t>Interim Revenue Accruals Interface</a:t>
            </a:r>
          </a:p>
        </p:txBody>
      </p:sp>
      <p:graphicFrame>
        <p:nvGraphicFramePr>
          <p:cNvPr id="9" name="Diagram 8"/>
          <p:cNvGraphicFramePr/>
          <p:nvPr>
            <p:extLst>
              <p:ext uri="{D42A27DB-BD31-4B8C-83A1-F6EECF244321}">
                <p14:modId xmlns:p14="http://schemas.microsoft.com/office/powerpoint/2010/main" val="2726883330"/>
              </p:ext>
            </p:extLst>
          </p:nvPr>
        </p:nvGraphicFramePr>
        <p:xfrm>
          <a:off x="3366840" y="2217347"/>
          <a:ext cx="5380759" cy="412978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8" name="Picture 3" descr="C:\Users\mlthomps\AppData\Local\Microsoft\Windows\Temporary Internet Files\Content.IE5\E33CIO10\servers-300x224[1].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814816" y="1823625"/>
            <a:ext cx="1104049" cy="932765"/>
          </a:xfrm>
          <a:prstGeom prst="rect">
            <a:avLst/>
          </a:prstGeom>
          <a:noFill/>
          <a:extLst>
            <a:ext uri="{909E8E84-426E-40DD-AFC4-6F175D3DCCD1}">
              <a14:hiddenFill xmlns:a14="http://schemas.microsoft.com/office/drawing/2010/main">
                <a:solidFill>
                  <a:srgbClr val="FFFFFF"/>
                </a:solidFill>
              </a14:hiddenFill>
            </a:ext>
          </a:extLst>
        </p:spPr>
      </p:pic>
      <p:sp>
        <p:nvSpPr>
          <p:cNvPr id="12" name="File"/>
          <p:cNvSpPr>
            <a:spLocks noEditPoints="1" noChangeArrowheads="1"/>
          </p:cNvSpPr>
          <p:nvPr/>
        </p:nvSpPr>
        <p:spPr bwMode="auto">
          <a:xfrm>
            <a:off x="5266206" y="1224556"/>
            <a:ext cx="1089263" cy="793059"/>
          </a:xfrm>
          <a:custGeom>
            <a:avLst/>
            <a:gdLst>
              <a:gd name="T0" fmla="*/ 10981 w 21600"/>
              <a:gd name="T1" fmla="*/ 3240 h 21600"/>
              <a:gd name="T2" fmla="*/ 0 w 21600"/>
              <a:gd name="T3" fmla="*/ 10800 h 21600"/>
              <a:gd name="T4" fmla="*/ 10800 w 21600"/>
              <a:gd name="T5" fmla="*/ 21600 h 21600"/>
              <a:gd name="T6" fmla="*/ 21600 w 21600"/>
              <a:gd name="T7" fmla="*/ 10800 h 21600"/>
              <a:gd name="T8" fmla="*/ 0 w 21600"/>
              <a:gd name="T9" fmla="*/ 21600 h 21600"/>
              <a:gd name="T10" fmla="*/ 21600 w 21600"/>
              <a:gd name="T11" fmla="*/ 21600 h 21600"/>
              <a:gd name="T12" fmla="*/ 1086 w 21600"/>
              <a:gd name="T13" fmla="*/ 4628 h 21600"/>
              <a:gd name="T14" fmla="*/ 20635 w 21600"/>
              <a:gd name="T15" fmla="*/ 20289 h 21600"/>
            </a:gdLst>
            <a:ahLst/>
            <a:cxnLst>
              <a:cxn ang="0">
                <a:pos x="T0" y="T1"/>
              </a:cxn>
              <a:cxn ang="0">
                <a:pos x="T2" y="T3"/>
              </a:cxn>
              <a:cxn ang="0">
                <a:pos x="T4" y="T5"/>
              </a:cxn>
              <a:cxn ang="0">
                <a:pos x="T6" y="T7"/>
              </a:cxn>
              <a:cxn ang="0">
                <a:pos x="T8" y="T9"/>
              </a:cxn>
              <a:cxn ang="0">
                <a:pos x="T10" y="T11"/>
              </a:cxn>
            </a:cxnLst>
            <a:rect l="T12" t="T13" r="T14" b="T15"/>
            <a:pathLst>
              <a:path w="21600" h="21600">
                <a:moveTo>
                  <a:pt x="19790" y="3240"/>
                </a:moveTo>
                <a:cubicBezTo>
                  <a:pt x="10981" y="3240"/>
                  <a:pt x="9171" y="3240"/>
                  <a:pt x="9050" y="3086"/>
                </a:cubicBezTo>
                <a:cubicBezTo>
                  <a:pt x="9050" y="2931"/>
                  <a:pt x="8930" y="2777"/>
                  <a:pt x="8930" y="2469"/>
                </a:cubicBezTo>
                <a:cubicBezTo>
                  <a:pt x="8930" y="2160"/>
                  <a:pt x="8809" y="1851"/>
                  <a:pt x="8688" y="1389"/>
                </a:cubicBezTo>
                <a:cubicBezTo>
                  <a:pt x="8568" y="1080"/>
                  <a:pt x="8326" y="771"/>
                  <a:pt x="8085" y="463"/>
                </a:cubicBezTo>
                <a:cubicBezTo>
                  <a:pt x="7723" y="154"/>
                  <a:pt x="7361" y="0"/>
                  <a:pt x="7361" y="0"/>
                </a:cubicBezTo>
                <a:cubicBezTo>
                  <a:pt x="7361" y="0"/>
                  <a:pt x="2293" y="0"/>
                  <a:pt x="2051" y="154"/>
                </a:cubicBezTo>
                <a:cubicBezTo>
                  <a:pt x="1689" y="309"/>
                  <a:pt x="1448" y="463"/>
                  <a:pt x="1327" y="771"/>
                </a:cubicBezTo>
                <a:cubicBezTo>
                  <a:pt x="1207" y="1080"/>
                  <a:pt x="1086" y="1389"/>
                  <a:pt x="965" y="1697"/>
                </a:cubicBezTo>
                <a:cubicBezTo>
                  <a:pt x="845" y="2160"/>
                  <a:pt x="724" y="2314"/>
                  <a:pt x="724" y="2469"/>
                </a:cubicBezTo>
                <a:cubicBezTo>
                  <a:pt x="603" y="2623"/>
                  <a:pt x="603" y="2777"/>
                  <a:pt x="483" y="2931"/>
                </a:cubicBezTo>
                <a:cubicBezTo>
                  <a:pt x="483" y="3086"/>
                  <a:pt x="362" y="3240"/>
                  <a:pt x="241" y="3240"/>
                </a:cubicBezTo>
                <a:lnTo>
                  <a:pt x="0" y="3394"/>
                </a:lnTo>
                <a:lnTo>
                  <a:pt x="0" y="3703"/>
                </a:lnTo>
                <a:lnTo>
                  <a:pt x="0" y="10800"/>
                </a:lnTo>
                <a:lnTo>
                  <a:pt x="0" y="21600"/>
                </a:lnTo>
                <a:lnTo>
                  <a:pt x="10981" y="21600"/>
                </a:lnTo>
                <a:lnTo>
                  <a:pt x="21600" y="21600"/>
                </a:lnTo>
                <a:lnTo>
                  <a:pt x="21600" y="10800"/>
                </a:lnTo>
                <a:lnTo>
                  <a:pt x="21600" y="5246"/>
                </a:lnTo>
                <a:lnTo>
                  <a:pt x="21600" y="4783"/>
                </a:lnTo>
                <a:cubicBezTo>
                  <a:pt x="21479" y="4320"/>
                  <a:pt x="21359" y="4011"/>
                  <a:pt x="21117" y="3703"/>
                </a:cubicBezTo>
                <a:cubicBezTo>
                  <a:pt x="20876" y="3549"/>
                  <a:pt x="20514" y="3394"/>
                  <a:pt x="20152" y="3240"/>
                </a:cubicBezTo>
                <a:close/>
              </a:path>
            </a:pathLst>
          </a:custGeom>
          <a:solidFill>
            <a:srgbClr val="FFFFCC"/>
          </a:solidFill>
          <a:ln w="9525">
            <a:solidFill>
              <a:srgbClr val="000000"/>
            </a:solidFill>
            <a:miter lim="800000"/>
            <a:headEnd/>
            <a:tailEnd/>
          </a:ln>
          <a:effectLst>
            <a:outerShdw dist="107763" dir="2700000" algn="ctr" rotWithShape="0">
              <a:srgbClr val="808080"/>
            </a:outerShdw>
          </a:effectLst>
        </p:spPr>
        <p:txBody>
          <a:bodyPr vert="horz" wrap="square" lIns="91440" tIns="45720" rIns="91440" bIns="45720" numCol="1" anchor="t" anchorCtr="0" compatLnSpc="1">
            <a:prstTxWarp prst="textNoShape">
              <a:avLst/>
            </a:prstTxWarp>
          </a:bodyPr>
          <a:lstStyle/>
          <a:p>
            <a:endParaRPr lang="en-US" dirty="0"/>
          </a:p>
        </p:txBody>
      </p:sp>
      <p:sp>
        <p:nvSpPr>
          <p:cNvPr id="13" name="TextBox 12"/>
          <p:cNvSpPr txBox="1"/>
          <p:nvPr/>
        </p:nvSpPr>
        <p:spPr>
          <a:xfrm>
            <a:off x="5220759" y="1540968"/>
            <a:ext cx="1134710" cy="307777"/>
          </a:xfrm>
          <a:prstGeom prst="rect">
            <a:avLst/>
          </a:prstGeom>
          <a:noFill/>
        </p:spPr>
        <p:txBody>
          <a:bodyPr wrap="square" rtlCol="0">
            <a:spAutoFit/>
          </a:bodyPr>
          <a:lstStyle/>
          <a:p>
            <a:r>
              <a:rPr lang="en-US" sz="1400" dirty="0" smtClean="0"/>
              <a:t>Accrual File</a:t>
            </a:r>
            <a:endParaRPr lang="en-US" sz="1400" dirty="0"/>
          </a:p>
        </p:txBody>
      </p:sp>
      <p:pic>
        <p:nvPicPr>
          <p:cNvPr id="15" name="Picture 5" descr="http://blogs.msdn.com/blogfiles/willy-peter_schaub/WindowsLiveWriter/KernelDebuggingDay2Interestingsnippetsof_AD6/CLIPART_OF_11154_SM_2.jpg"/>
          <p:cNvPicPr>
            <a:picLocks noChangeAspect="1" noChangeArrowheads="1"/>
          </p:cNvPicPr>
          <p:nvPr/>
        </p:nvPicPr>
        <p:blipFill>
          <a:blip r:embed="rId8" cstate="print">
            <a:clrChange>
              <a:clrFrom>
                <a:srgbClr val="FFFFFF"/>
              </a:clrFrom>
              <a:clrTo>
                <a:srgbClr val="FFFFFF">
                  <a:alpha val="0"/>
                </a:srgbClr>
              </a:clrTo>
            </a:clrChange>
            <a:grayscl/>
            <a:extLst>
              <a:ext uri="{28A0092B-C50C-407E-A947-70E740481C1C}">
                <a14:useLocalDpi xmlns:a14="http://schemas.microsoft.com/office/drawing/2010/main" val="0"/>
              </a:ext>
            </a:extLst>
          </a:blip>
          <a:srcRect/>
          <a:stretch>
            <a:fillRect/>
          </a:stretch>
        </p:blipFill>
        <p:spPr bwMode="auto">
          <a:xfrm>
            <a:off x="525475" y="1694857"/>
            <a:ext cx="1539875" cy="1539875"/>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p:cNvSpPr txBox="1"/>
          <p:nvPr/>
        </p:nvSpPr>
        <p:spPr>
          <a:xfrm>
            <a:off x="1611005" y="2853138"/>
            <a:ext cx="1658156" cy="646331"/>
          </a:xfrm>
          <a:prstGeom prst="rect">
            <a:avLst/>
          </a:prstGeom>
          <a:noFill/>
        </p:spPr>
        <p:txBody>
          <a:bodyPr wrap="square" rtlCol="0">
            <a:spAutoFit/>
          </a:bodyPr>
          <a:lstStyle/>
          <a:p>
            <a:r>
              <a:rPr lang="en-US" b="1" dirty="0" smtClean="0"/>
              <a:t>RBA Source System</a:t>
            </a:r>
            <a:endParaRPr lang="en-US" b="1" dirty="0"/>
          </a:p>
        </p:txBody>
      </p:sp>
      <p:sp>
        <p:nvSpPr>
          <p:cNvPr id="19" name="Left-Right Arrow 18"/>
          <p:cNvSpPr/>
          <p:nvPr/>
        </p:nvSpPr>
        <p:spPr>
          <a:xfrm rot="10800000" flipV="1">
            <a:off x="1938526" y="2029705"/>
            <a:ext cx="876290" cy="482161"/>
          </a:xfrm>
          <a:prstGeom prst="leftRightArrow">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sp>
        <p:nvSpPr>
          <p:cNvPr id="14" name="Footer Placeholder 2"/>
          <p:cNvSpPr txBox="1">
            <a:spLocks/>
          </p:cNvSpPr>
          <p:nvPr/>
        </p:nvSpPr>
        <p:spPr bwMode="auto">
          <a:xfrm>
            <a:off x="7051430" y="1153536"/>
            <a:ext cx="1887416" cy="657901"/>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sz="1200" b="1"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r>
              <a:rPr lang="en-US" dirty="0" smtClean="0"/>
              <a:t>Note: Agreement is not referenced on RBA Accruals</a:t>
            </a:r>
            <a:endParaRPr lang="en-US" dirty="0"/>
          </a:p>
        </p:txBody>
      </p:sp>
    </p:spTree>
    <p:extLst>
      <p:ext uri="{BB962C8B-B14F-4D97-AF65-F5344CB8AC3E}">
        <p14:creationId xmlns:p14="http://schemas.microsoft.com/office/powerpoint/2010/main" val="1354741205"/>
      </p:ext>
    </p:extLst>
  </p:cSld>
  <p:clrMapOvr>
    <a:masterClrMapping/>
  </p:clrMapOvr>
  <p:timing>
    <p:tnLst>
      <p:par>
        <p:cTn id="1" dur="indefinite" restart="never" nodeType="tmRoot"/>
      </p:par>
    </p:tnLst>
  </p:timing>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Telecom/WAN </a:t>
            </a:r>
            <a:r>
              <a:rPr lang="en-US" dirty="0" smtClean="0"/>
              <a:t>– Revenue </a:t>
            </a:r>
            <a:r>
              <a:rPr lang="en-US" dirty="0"/>
              <a:t>Accruals Interface</a:t>
            </a:r>
          </a:p>
        </p:txBody>
      </p:sp>
      <p:sp>
        <p:nvSpPr>
          <p:cNvPr id="4" name="Slide Number Placeholder 3"/>
          <p:cNvSpPr>
            <a:spLocks noGrp="1"/>
          </p:cNvSpPr>
          <p:nvPr>
            <p:ph type="sldNum" sz="quarter" idx="11"/>
          </p:nvPr>
        </p:nvSpPr>
        <p:spPr>
          <a:xfrm>
            <a:off x="0" y="6553200"/>
            <a:ext cx="455612" cy="293688"/>
          </a:xfrm>
        </p:spPr>
        <p:txBody>
          <a:bodyPr/>
          <a:lstStyle/>
          <a:p>
            <a:pPr>
              <a:defRPr/>
            </a:pPr>
            <a:fld id="{5842F1FC-5FDD-41D6-BAD6-160FC7BE3BC4}" type="slidenum">
              <a:rPr lang="en-US" smtClean="0"/>
              <a:pPr>
                <a:defRPr/>
              </a:pPr>
              <a:t>287</a:t>
            </a:fld>
            <a:endParaRPr lang="en-US" dirty="0"/>
          </a:p>
        </p:txBody>
      </p:sp>
      <p:sp>
        <p:nvSpPr>
          <p:cNvPr id="6" name="File"/>
          <p:cNvSpPr>
            <a:spLocks noEditPoints="1" noChangeArrowheads="1"/>
          </p:cNvSpPr>
          <p:nvPr/>
        </p:nvSpPr>
        <p:spPr bwMode="auto">
          <a:xfrm>
            <a:off x="1447800" y="3746091"/>
            <a:ext cx="1411147" cy="837484"/>
          </a:xfrm>
          <a:custGeom>
            <a:avLst/>
            <a:gdLst>
              <a:gd name="T0" fmla="*/ 10981 w 21600"/>
              <a:gd name="T1" fmla="*/ 3240 h 21600"/>
              <a:gd name="T2" fmla="*/ 0 w 21600"/>
              <a:gd name="T3" fmla="*/ 10800 h 21600"/>
              <a:gd name="T4" fmla="*/ 10800 w 21600"/>
              <a:gd name="T5" fmla="*/ 21600 h 21600"/>
              <a:gd name="T6" fmla="*/ 21600 w 21600"/>
              <a:gd name="T7" fmla="*/ 10800 h 21600"/>
              <a:gd name="T8" fmla="*/ 0 w 21600"/>
              <a:gd name="T9" fmla="*/ 21600 h 21600"/>
              <a:gd name="T10" fmla="*/ 21600 w 21600"/>
              <a:gd name="T11" fmla="*/ 21600 h 21600"/>
              <a:gd name="T12" fmla="*/ 1086 w 21600"/>
              <a:gd name="T13" fmla="*/ 4628 h 21600"/>
              <a:gd name="T14" fmla="*/ 20635 w 21600"/>
              <a:gd name="T15" fmla="*/ 20289 h 21600"/>
            </a:gdLst>
            <a:ahLst/>
            <a:cxnLst>
              <a:cxn ang="0">
                <a:pos x="T0" y="T1"/>
              </a:cxn>
              <a:cxn ang="0">
                <a:pos x="T2" y="T3"/>
              </a:cxn>
              <a:cxn ang="0">
                <a:pos x="T4" y="T5"/>
              </a:cxn>
              <a:cxn ang="0">
                <a:pos x="T6" y="T7"/>
              </a:cxn>
              <a:cxn ang="0">
                <a:pos x="T8" y="T9"/>
              </a:cxn>
              <a:cxn ang="0">
                <a:pos x="T10" y="T11"/>
              </a:cxn>
            </a:cxnLst>
            <a:rect l="T12" t="T13" r="T14" b="T15"/>
            <a:pathLst>
              <a:path w="21600" h="21600">
                <a:moveTo>
                  <a:pt x="19790" y="3240"/>
                </a:moveTo>
                <a:cubicBezTo>
                  <a:pt x="10981" y="3240"/>
                  <a:pt x="9171" y="3240"/>
                  <a:pt x="9050" y="3086"/>
                </a:cubicBezTo>
                <a:cubicBezTo>
                  <a:pt x="9050" y="2931"/>
                  <a:pt x="8930" y="2777"/>
                  <a:pt x="8930" y="2469"/>
                </a:cubicBezTo>
                <a:cubicBezTo>
                  <a:pt x="8930" y="2160"/>
                  <a:pt x="8809" y="1851"/>
                  <a:pt x="8688" y="1389"/>
                </a:cubicBezTo>
                <a:cubicBezTo>
                  <a:pt x="8568" y="1080"/>
                  <a:pt x="8326" y="771"/>
                  <a:pt x="8085" y="463"/>
                </a:cubicBezTo>
                <a:cubicBezTo>
                  <a:pt x="7723" y="154"/>
                  <a:pt x="7361" y="0"/>
                  <a:pt x="7361" y="0"/>
                </a:cubicBezTo>
                <a:cubicBezTo>
                  <a:pt x="7361" y="0"/>
                  <a:pt x="2293" y="0"/>
                  <a:pt x="2051" y="154"/>
                </a:cubicBezTo>
                <a:cubicBezTo>
                  <a:pt x="1689" y="309"/>
                  <a:pt x="1448" y="463"/>
                  <a:pt x="1327" y="771"/>
                </a:cubicBezTo>
                <a:cubicBezTo>
                  <a:pt x="1207" y="1080"/>
                  <a:pt x="1086" y="1389"/>
                  <a:pt x="965" y="1697"/>
                </a:cubicBezTo>
                <a:cubicBezTo>
                  <a:pt x="845" y="2160"/>
                  <a:pt x="724" y="2314"/>
                  <a:pt x="724" y="2469"/>
                </a:cubicBezTo>
                <a:cubicBezTo>
                  <a:pt x="603" y="2623"/>
                  <a:pt x="603" y="2777"/>
                  <a:pt x="483" y="2931"/>
                </a:cubicBezTo>
                <a:cubicBezTo>
                  <a:pt x="483" y="3086"/>
                  <a:pt x="362" y="3240"/>
                  <a:pt x="241" y="3240"/>
                </a:cubicBezTo>
                <a:lnTo>
                  <a:pt x="0" y="3394"/>
                </a:lnTo>
                <a:lnTo>
                  <a:pt x="0" y="3703"/>
                </a:lnTo>
                <a:lnTo>
                  <a:pt x="0" y="10800"/>
                </a:lnTo>
                <a:lnTo>
                  <a:pt x="0" y="21600"/>
                </a:lnTo>
                <a:lnTo>
                  <a:pt x="10981" y="21600"/>
                </a:lnTo>
                <a:lnTo>
                  <a:pt x="21600" y="21600"/>
                </a:lnTo>
                <a:lnTo>
                  <a:pt x="21600" y="10800"/>
                </a:lnTo>
                <a:lnTo>
                  <a:pt x="21600" y="5246"/>
                </a:lnTo>
                <a:lnTo>
                  <a:pt x="21600" y="4783"/>
                </a:lnTo>
                <a:cubicBezTo>
                  <a:pt x="21479" y="4320"/>
                  <a:pt x="21359" y="4011"/>
                  <a:pt x="21117" y="3703"/>
                </a:cubicBezTo>
                <a:cubicBezTo>
                  <a:pt x="20876" y="3549"/>
                  <a:pt x="20514" y="3394"/>
                  <a:pt x="20152" y="3240"/>
                </a:cubicBezTo>
                <a:close/>
              </a:path>
            </a:pathLst>
          </a:custGeom>
          <a:solidFill>
            <a:srgbClr val="FFFFCC"/>
          </a:solidFill>
          <a:ln w="9525">
            <a:solidFill>
              <a:srgbClr val="000000"/>
            </a:solidFill>
            <a:miter lim="800000"/>
            <a:headEnd/>
            <a:tailEnd/>
          </a:ln>
          <a:effectLst>
            <a:outerShdw dist="107763" dir="2700000" algn="ctr" rotWithShape="0">
              <a:srgbClr val="808080"/>
            </a:outerShdw>
          </a:effectLst>
        </p:spPr>
        <p:txBody>
          <a:bodyPr vert="horz" wrap="square" lIns="91440" tIns="45720" rIns="91440" bIns="45720" numCol="1" anchor="t" anchorCtr="0" compatLnSpc="1">
            <a:prstTxWarp prst="textNoShape">
              <a:avLst/>
            </a:prstTxWarp>
          </a:bodyPr>
          <a:lstStyle/>
          <a:p>
            <a:pPr lvl="0"/>
            <a:r>
              <a:rPr lang="en-US" sz="1400" b="1" dirty="0">
                <a:latin typeface="+mn-lt"/>
              </a:rPr>
              <a:t>Billing</a:t>
            </a:r>
          </a:p>
          <a:p>
            <a:pPr lvl="0"/>
            <a:r>
              <a:rPr lang="en-US" sz="1400" b="1" dirty="0">
                <a:latin typeface="+mn-lt"/>
              </a:rPr>
              <a:t>Information</a:t>
            </a:r>
          </a:p>
        </p:txBody>
      </p:sp>
      <p:sp>
        <p:nvSpPr>
          <p:cNvPr id="22" name="TextBox 21"/>
          <p:cNvSpPr txBox="1"/>
          <p:nvPr/>
        </p:nvSpPr>
        <p:spPr>
          <a:xfrm>
            <a:off x="455613" y="4814335"/>
            <a:ext cx="3510218" cy="1508105"/>
          </a:xfrm>
          <a:prstGeom prst="rect">
            <a:avLst/>
          </a:prstGeom>
          <a:noFill/>
        </p:spPr>
        <p:txBody>
          <a:bodyPr wrap="square" rtlCol="0">
            <a:spAutoFit/>
          </a:bodyPr>
          <a:lstStyle/>
          <a:p>
            <a:r>
              <a:rPr lang="en-US" sz="2000" b="1" u="sng" dirty="0" smtClean="0"/>
              <a:t>Business Lines:</a:t>
            </a:r>
          </a:p>
          <a:p>
            <a:pPr marL="285750" indent="-285750">
              <a:buFont typeface="Arial" pitchFamily="34" charset="0"/>
              <a:buChar char="•"/>
            </a:pPr>
            <a:r>
              <a:rPr lang="en-US" dirty="0" smtClean="0"/>
              <a:t>Regional Network Services-Telecom (ITSREGTEL)</a:t>
            </a:r>
          </a:p>
          <a:p>
            <a:pPr marL="285750" indent="-285750">
              <a:buFont typeface="Arial" pitchFamily="34" charset="0"/>
              <a:buChar char="•"/>
            </a:pPr>
            <a:r>
              <a:rPr lang="en-US" dirty="0" smtClean="0"/>
              <a:t>Wide Area Network - (ITSWAN)</a:t>
            </a:r>
            <a:endParaRPr lang="en-US" dirty="0"/>
          </a:p>
        </p:txBody>
      </p:sp>
      <p:sp>
        <p:nvSpPr>
          <p:cNvPr id="23" name="Footer Placeholder 3"/>
          <p:cNvSpPr txBox="1">
            <a:spLocks/>
          </p:cNvSpPr>
          <p:nvPr/>
        </p:nvSpPr>
        <p:spPr bwMode="auto">
          <a:xfrm>
            <a:off x="329886" y="6553200"/>
            <a:ext cx="70104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sz="1200" b="1"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r>
              <a:rPr lang="en-US" dirty="0" smtClean="0"/>
              <a:t>CGI Federal Proprietary and Confidential</a:t>
            </a:r>
            <a:endParaRPr lang="en-US" dirty="0"/>
          </a:p>
        </p:txBody>
      </p:sp>
      <p:graphicFrame>
        <p:nvGraphicFramePr>
          <p:cNvPr id="25" name="Diagram 24"/>
          <p:cNvGraphicFramePr/>
          <p:nvPr>
            <p:extLst>
              <p:ext uri="{D42A27DB-BD31-4B8C-83A1-F6EECF244321}">
                <p14:modId xmlns:p14="http://schemas.microsoft.com/office/powerpoint/2010/main" val="132941461"/>
              </p:ext>
            </p:extLst>
          </p:nvPr>
        </p:nvGraphicFramePr>
        <p:xfrm>
          <a:off x="3183278" y="1972939"/>
          <a:ext cx="5913021" cy="40828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6" name="File"/>
          <p:cNvSpPr>
            <a:spLocks noEditPoints="1" noChangeArrowheads="1"/>
          </p:cNvSpPr>
          <p:nvPr/>
        </p:nvSpPr>
        <p:spPr bwMode="auto">
          <a:xfrm>
            <a:off x="5152032" y="1216785"/>
            <a:ext cx="987757" cy="676274"/>
          </a:xfrm>
          <a:custGeom>
            <a:avLst/>
            <a:gdLst>
              <a:gd name="T0" fmla="*/ 10981 w 21600"/>
              <a:gd name="T1" fmla="*/ 3240 h 21600"/>
              <a:gd name="T2" fmla="*/ 0 w 21600"/>
              <a:gd name="T3" fmla="*/ 10800 h 21600"/>
              <a:gd name="T4" fmla="*/ 10800 w 21600"/>
              <a:gd name="T5" fmla="*/ 21600 h 21600"/>
              <a:gd name="T6" fmla="*/ 21600 w 21600"/>
              <a:gd name="T7" fmla="*/ 10800 h 21600"/>
              <a:gd name="T8" fmla="*/ 0 w 21600"/>
              <a:gd name="T9" fmla="*/ 21600 h 21600"/>
              <a:gd name="T10" fmla="*/ 21600 w 21600"/>
              <a:gd name="T11" fmla="*/ 21600 h 21600"/>
              <a:gd name="T12" fmla="*/ 1086 w 21600"/>
              <a:gd name="T13" fmla="*/ 4628 h 21600"/>
              <a:gd name="T14" fmla="*/ 20635 w 21600"/>
              <a:gd name="T15" fmla="*/ 20289 h 21600"/>
            </a:gdLst>
            <a:ahLst/>
            <a:cxnLst>
              <a:cxn ang="0">
                <a:pos x="T0" y="T1"/>
              </a:cxn>
              <a:cxn ang="0">
                <a:pos x="T2" y="T3"/>
              </a:cxn>
              <a:cxn ang="0">
                <a:pos x="T4" y="T5"/>
              </a:cxn>
              <a:cxn ang="0">
                <a:pos x="T6" y="T7"/>
              </a:cxn>
              <a:cxn ang="0">
                <a:pos x="T8" y="T9"/>
              </a:cxn>
              <a:cxn ang="0">
                <a:pos x="T10" y="T11"/>
              </a:cxn>
            </a:cxnLst>
            <a:rect l="T12" t="T13" r="T14" b="T15"/>
            <a:pathLst>
              <a:path w="21600" h="21600">
                <a:moveTo>
                  <a:pt x="19790" y="3240"/>
                </a:moveTo>
                <a:cubicBezTo>
                  <a:pt x="10981" y="3240"/>
                  <a:pt x="9171" y="3240"/>
                  <a:pt x="9050" y="3086"/>
                </a:cubicBezTo>
                <a:cubicBezTo>
                  <a:pt x="9050" y="2931"/>
                  <a:pt x="8930" y="2777"/>
                  <a:pt x="8930" y="2469"/>
                </a:cubicBezTo>
                <a:cubicBezTo>
                  <a:pt x="8930" y="2160"/>
                  <a:pt x="8809" y="1851"/>
                  <a:pt x="8688" y="1389"/>
                </a:cubicBezTo>
                <a:cubicBezTo>
                  <a:pt x="8568" y="1080"/>
                  <a:pt x="8326" y="771"/>
                  <a:pt x="8085" y="463"/>
                </a:cubicBezTo>
                <a:cubicBezTo>
                  <a:pt x="7723" y="154"/>
                  <a:pt x="7361" y="0"/>
                  <a:pt x="7361" y="0"/>
                </a:cubicBezTo>
                <a:cubicBezTo>
                  <a:pt x="7361" y="0"/>
                  <a:pt x="2293" y="0"/>
                  <a:pt x="2051" y="154"/>
                </a:cubicBezTo>
                <a:cubicBezTo>
                  <a:pt x="1689" y="309"/>
                  <a:pt x="1448" y="463"/>
                  <a:pt x="1327" y="771"/>
                </a:cubicBezTo>
                <a:cubicBezTo>
                  <a:pt x="1207" y="1080"/>
                  <a:pt x="1086" y="1389"/>
                  <a:pt x="965" y="1697"/>
                </a:cubicBezTo>
                <a:cubicBezTo>
                  <a:pt x="845" y="2160"/>
                  <a:pt x="724" y="2314"/>
                  <a:pt x="724" y="2469"/>
                </a:cubicBezTo>
                <a:cubicBezTo>
                  <a:pt x="603" y="2623"/>
                  <a:pt x="603" y="2777"/>
                  <a:pt x="483" y="2931"/>
                </a:cubicBezTo>
                <a:cubicBezTo>
                  <a:pt x="483" y="3086"/>
                  <a:pt x="362" y="3240"/>
                  <a:pt x="241" y="3240"/>
                </a:cubicBezTo>
                <a:lnTo>
                  <a:pt x="0" y="3394"/>
                </a:lnTo>
                <a:lnTo>
                  <a:pt x="0" y="3703"/>
                </a:lnTo>
                <a:lnTo>
                  <a:pt x="0" y="10800"/>
                </a:lnTo>
                <a:lnTo>
                  <a:pt x="0" y="21600"/>
                </a:lnTo>
                <a:lnTo>
                  <a:pt x="10981" y="21600"/>
                </a:lnTo>
                <a:lnTo>
                  <a:pt x="21600" y="21600"/>
                </a:lnTo>
                <a:lnTo>
                  <a:pt x="21600" y="10800"/>
                </a:lnTo>
                <a:lnTo>
                  <a:pt x="21600" y="5246"/>
                </a:lnTo>
                <a:lnTo>
                  <a:pt x="21600" y="4783"/>
                </a:lnTo>
                <a:cubicBezTo>
                  <a:pt x="21479" y="4320"/>
                  <a:pt x="21359" y="4011"/>
                  <a:pt x="21117" y="3703"/>
                </a:cubicBezTo>
                <a:cubicBezTo>
                  <a:pt x="20876" y="3549"/>
                  <a:pt x="20514" y="3394"/>
                  <a:pt x="20152" y="3240"/>
                </a:cubicBezTo>
                <a:close/>
              </a:path>
            </a:pathLst>
          </a:custGeom>
          <a:solidFill>
            <a:srgbClr val="FFFFCC"/>
          </a:solidFill>
          <a:ln w="9525">
            <a:solidFill>
              <a:srgbClr val="000000"/>
            </a:solidFill>
            <a:miter lim="800000"/>
            <a:headEnd/>
            <a:tailEnd/>
          </a:ln>
          <a:effectLst>
            <a:outerShdw dist="107763" dir="2700000" algn="ctr" rotWithShape="0">
              <a:srgbClr val="808080"/>
            </a:outerShdw>
          </a:effectLst>
        </p:spPr>
        <p:txBody>
          <a:bodyPr vert="horz" wrap="square" lIns="91440" tIns="45720" rIns="91440" bIns="45720" numCol="1" anchor="t" anchorCtr="0" compatLnSpc="1">
            <a:prstTxWarp prst="textNoShape">
              <a:avLst/>
            </a:prstTxWarp>
          </a:bodyPr>
          <a:lstStyle/>
          <a:p>
            <a:pPr algn="ctr"/>
            <a:r>
              <a:rPr lang="en-US" sz="1400" dirty="0"/>
              <a:t>Accrual Files</a:t>
            </a:r>
          </a:p>
        </p:txBody>
      </p:sp>
      <p:graphicFrame>
        <p:nvGraphicFramePr>
          <p:cNvPr id="27" name="Content Placeholder 5"/>
          <p:cNvGraphicFramePr>
            <a:graphicFrameLocks/>
          </p:cNvGraphicFramePr>
          <p:nvPr>
            <p:extLst>
              <p:ext uri="{D42A27DB-BD31-4B8C-83A1-F6EECF244321}">
                <p14:modId xmlns:p14="http://schemas.microsoft.com/office/powerpoint/2010/main" val="1225636423"/>
              </p:ext>
            </p:extLst>
          </p:nvPr>
        </p:nvGraphicFramePr>
        <p:xfrm>
          <a:off x="457200" y="1423920"/>
          <a:ext cx="3048000" cy="28194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30" name="Bent-Up Arrow 29"/>
          <p:cNvSpPr/>
          <p:nvPr/>
        </p:nvSpPr>
        <p:spPr>
          <a:xfrm rot="5400000" flipH="1">
            <a:off x="3227176" y="2292995"/>
            <a:ext cx="617128" cy="724472"/>
          </a:xfrm>
          <a:prstGeom prst="bentUpArrow">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sp>
        <p:nvSpPr>
          <p:cNvPr id="31" name="L-Shape 30"/>
          <p:cNvSpPr/>
          <p:nvPr/>
        </p:nvSpPr>
        <p:spPr>
          <a:xfrm flipH="1">
            <a:off x="3021104" y="2971183"/>
            <a:ext cx="304800" cy="1193649"/>
          </a:xfrm>
          <a:prstGeom prst="corner">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17565686"/>
      </p:ext>
    </p:extLst>
  </p:cSld>
  <p:clrMapOvr>
    <a:masterClrMapping/>
  </p:clrMapOvr>
  <p:timing>
    <p:tnLst>
      <p:par>
        <p:cTn id="1" dur="indefinite" restart="never" nodeType="tmRoot"/>
      </p:par>
    </p:tnLst>
  </p:timing>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Agreement Entity – Before Accrual</a:t>
            </a:r>
            <a:endParaRPr lang="en-US" dirty="0"/>
          </a:p>
        </p:txBody>
      </p:sp>
      <p:sp>
        <p:nvSpPr>
          <p:cNvPr id="4" name="Footer Placeholder 3"/>
          <p:cNvSpPr>
            <a:spLocks noGrp="1"/>
          </p:cNvSpPr>
          <p:nvPr>
            <p:ph type="ftr" sz="quarter" idx="4294967295"/>
          </p:nvPr>
        </p:nvSpPr>
        <p:spPr>
          <a:xfrm>
            <a:off x="457200" y="6553200"/>
            <a:ext cx="7010400" cy="304800"/>
          </a:xfrm>
          <a:prstGeom prst="rect">
            <a:avLst/>
          </a:prstGeom>
        </p:spPr>
        <p:txBody>
          <a:bodyPr/>
          <a:lstStyle/>
          <a:p>
            <a:pPr>
              <a:defRPr/>
            </a:pPr>
            <a:r>
              <a:rPr lang="en-US" dirty="0" smtClean="0"/>
              <a:t>CGI Federal Proprietary and Confidential</a:t>
            </a:r>
            <a:endParaRPr lang="en-US" dirty="0"/>
          </a:p>
        </p:txBody>
      </p:sp>
      <p:sp>
        <p:nvSpPr>
          <p:cNvPr id="5" name="Slide Number Placeholder 4"/>
          <p:cNvSpPr>
            <a:spLocks noGrp="1"/>
          </p:cNvSpPr>
          <p:nvPr>
            <p:ph type="sldNum" sz="quarter" idx="11"/>
          </p:nvPr>
        </p:nvSpPr>
        <p:spPr>
          <a:xfrm>
            <a:off x="-43009" y="6488734"/>
            <a:ext cx="498622" cy="433731"/>
          </a:xfrm>
        </p:spPr>
        <p:txBody>
          <a:bodyPr/>
          <a:lstStyle/>
          <a:p>
            <a:pPr>
              <a:defRPr/>
            </a:pPr>
            <a:fld id="{215F2CEC-58A8-492B-AD0D-C2BF1A7F0D89}" type="slidenum">
              <a:rPr lang="en-US" smtClean="0"/>
              <a:pPr>
                <a:defRPr/>
              </a:pPr>
              <a:t>288</a:t>
            </a:fld>
            <a:endParaRPr lang="en-US" dirty="0"/>
          </a:p>
        </p:txBody>
      </p:sp>
      <p:sp>
        <p:nvSpPr>
          <p:cNvPr id="10" name="Rectangle 9"/>
          <p:cNvSpPr/>
          <p:nvPr/>
        </p:nvSpPr>
        <p:spPr bwMode="auto">
          <a:xfrm>
            <a:off x="3326622" y="3516789"/>
            <a:ext cx="2642314" cy="183155"/>
          </a:xfrm>
          <a:prstGeom prst="rect">
            <a:avLst/>
          </a:prstGeom>
          <a:noFill/>
          <a:ln w="2540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12" name="Footer Placeholder 2"/>
          <p:cNvSpPr txBox="1">
            <a:spLocks/>
          </p:cNvSpPr>
          <p:nvPr/>
        </p:nvSpPr>
        <p:spPr bwMode="auto">
          <a:xfrm>
            <a:off x="426680" y="6243092"/>
            <a:ext cx="6407874" cy="252601"/>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sz="1200" b="1"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r>
              <a:rPr lang="en-US" dirty="0" smtClean="0"/>
              <a:t>Note: Agreement entity will be updated if it is referenced on the Accruals.</a:t>
            </a:r>
            <a:endParaRPr lang="en-US" dirty="0"/>
          </a:p>
        </p:txBody>
      </p:sp>
      <p:sp>
        <p:nvSpPr>
          <p:cNvPr id="3" name="Rectangle 2"/>
          <p:cNvSpPr/>
          <p:nvPr/>
        </p:nvSpPr>
        <p:spPr bwMode="auto">
          <a:xfrm>
            <a:off x="3016332" y="3211563"/>
            <a:ext cx="190005" cy="200041"/>
          </a:xfrm>
          <a:prstGeom prst="rect">
            <a:avLst/>
          </a:pr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pic>
        <p:nvPicPr>
          <p:cNvPr id="1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4474" y="1189277"/>
            <a:ext cx="6515543" cy="27778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174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11334" y="1732280"/>
            <a:ext cx="5858540" cy="41082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94733148"/>
      </p:ext>
    </p:extLst>
  </p:cSld>
  <p:clrMapOvr>
    <a:masterClrMapping/>
  </p:clrMapOvr>
  <p:timing>
    <p:tnLst>
      <p:par>
        <p:cTn id="1" dur="indefinite" restart="never" nodeType="tmRoot"/>
      </p:par>
    </p:tnLst>
  </p:timing>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Agreement Entity – After Accrual</a:t>
            </a:r>
            <a:endParaRPr lang="en-US" dirty="0"/>
          </a:p>
        </p:txBody>
      </p:sp>
      <p:sp>
        <p:nvSpPr>
          <p:cNvPr id="4" name="Footer Placeholder 3"/>
          <p:cNvSpPr>
            <a:spLocks noGrp="1"/>
          </p:cNvSpPr>
          <p:nvPr>
            <p:ph type="ftr" sz="quarter" idx="4294967295"/>
          </p:nvPr>
        </p:nvSpPr>
        <p:spPr>
          <a:xfrm>
            <a:off x="457200" y="6553200"/>
            <a:ext cx="7010400" cy="304800"/>
          </a:xfrm>
          <a:prstGeom prst="rect">
            <a:avLst/>
          </a:prstGeom>
        </p:spPr>
        <p:txBody>
          <a:bodyPr/>
          <a:lstStyle/>
          <a:p>
            <a:pPr>
              <a:defRPr/>
            </a:pPr>
            <a:r>
              <a:rPr lang="en-US" dirty="0" smtClean="0"/>
              <a:t>CGI Federal Proprietary and Confidential</a:t>
            </a:r>
            <a:endParaRPr lang="en-US" dirty="0"/>
          </a:p>
        </p:txBody>
      </p:sp>
      <p:sp>
        <p:nvSpPr>
          <p:cNvPr id="5" name="Slide Number Placeholder 4"/>
          <p:cNvSpPr>
            <a:spLocks noGrp="1"/>
          </p:cNvSpPr>
          <p:nvPr>
            <p:ph type="sldNum" sz="quarter" idx="11"/>
          </p:nvPr>
        </p:nvSpPr>
        <p:spPr>
          <a:xfrm>
            <a:off x="-86497" y="6553200"/>
            <a:ext cx="498622" cy="293688"/>
          </a:xfrm>
        </p:spPr>
        <p:txBody>
          <a:bodyPr/>
          <a:lstStyle/>
          <a:p>
            <a:pPr>
              <a:defRPr/>
            </a:pPr>
            <a:fld id="{215F2CEC-58A8-492B-AD0D-C2BF1A7F0D89}" type="slidenum">
              <a:rPr lang="en-US" smtClean="0"/>
              <a:pPr>
                <a:defRPr/>
              </a:pPr>
              <a:t>289</a:t>
            </a:fld>
            <a:endParaRPr lang="en-US" dirty="0"/>
          </a:p>
        </p:txBody>
      </p:sp>
      <p:sp>
        <p:nvSpPr>
          <p:cNvPr id="16" name="Footer Placeholder 2"/>
          <p:cNvSpPr txBox="1">
            <a:spLocks/>
          </p:cNvSpPr>
          <p:nvPr/>
        </p:nvSpPr>
        <p:spPr bwMode="auto">
          <a:xfrm>
            <a:off x="426680" y="6243092"/>
            <a:ext cx="6407874" cy="252601"/>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sz="1200" b="1"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r>
              <a:rPr lang="en-US" dirty="0" smtClean="0"/>
              <a:t>Note: Agreement entity will be updated if it is referenced on the Accruals.</a:t>
            </a:r>
            <a:endParaRPr lang="en-US" dirty="0"/>
          </a:p>
        </p:txBody>
      </p:sp>
      <p:sp>
        <p:nvSpPr>
          <p:cNvPr id="18" name="Rectangle 17"/>
          <p:cNvSpPr/>
          <p:nvPr/>
        </p:nvSpPr>
        <p:spPr bwMode="auto">
          <a:xfrm>
            <a:off x="3016331" y="3227150"/>
            <a:ext cx="177760" cy="100020"/>
          </a:xfrm>
          <a:prstGeom prst="rect">
            <a:avLst/>
          </a:pr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pic>
        <p:nvPicPr>
          <p:cNvPr id="307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4474" y="1189277"/>
            <a:ext cx="6515543" cy="27778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2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45057" y="1759252"/>
            <a:ext cx="5932967" cy="41709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9" name="Footer Placeholder 2"/>
          <p:cNvSpPr txBox="1">
            <a:spLocks/>
          </p:cNvSpPr>
          <p:nvPr/>
        </p:nvSpPr>
        <p:spPr bwMode="auto">
          <a:xfrm>
            <a:off x="455593" y="4311509"/>
            <a:ext cx="2649618" cy="16186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sz="1200" b="1"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r>
              <a:rPr lang="en-US" sz="1600" dirty="0" smtClean="0"/>
              <a:t>Total Outstanding Revenue Accrual Amount</a:t>
            </a:r>
          </a:p>
          <a:p>
            <a:pPr>
              <a:defRPr/>
            </a:pPr>
            <a:endParaRPr lang="en-US" sz="400" dirty="0" smtClean="0"/>
          </a:p>
          <a:p>
            <a:pPr marL="285750" indent="-285750">
              <a:buFont typeface="Arial" pitchFamily="34" charset="0"/>
              <a:buChar char="•"/>
              <a:defRPr/>
            </a:pPr>
            <a:r>
              <a:rPr lang="en-US" sz="1600" b="0" dirty="0" smtClean="0"/>
              <a:t>Increased by the amount of the accrual</a:t>
            </a:r>
            <a:endParaRPr lang="en-US" sz="1600" b="0" dirty="0"/>
          </a:p>
        </p:txBody>
      </p:sp>
    </p:spTree>
    <p:extLst>
      <p:ext uri="{BB962C8B-B14F-4D97-AF65-F5344CB8AC3E}">
        <p14:creationId xmlns:p14="http://schemas.microsoft.com/office/powerpoint/2010/main" val="182850567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DBR Entry Methods</a:t>
            </a:r>
            <a:endParaRPr lang="en-US" dirty="0"/>
          </a:p>
        </p:txBody>
      </p:sp>
      <p:sp>
        <p:nvSpPr>
          <p:cNvPr id="3" name="Content Placeholder 2"/>
          <p:cNvSpPr>
            <a:spLocks noGrp="1"/>
          </p:cNvSpPr>
          <p:nvPr>
            <p:ph idx="1"/>
          </p:nvPr>
        </p:nvSpPr>
        <p:spPr>
          <a:xfrm>
            <a:off x="712788" y="1572000"/>
            <a:ext cx="8229600" cy="4525962"/>
          </a:xfrm>
        </p:spPr>
        <p:txBody>
          <a:bodyPr/>
          <a:lstStyle/>
          <a:p>
            <a:pPr>
              <a:spcBef>
                <a:spcPts val="600"/>
              </a:spcBef>
              <a:spcAft>
                <a:spcPts val="600"/>
              </a:spcAft>
            </a:pPr>
            <a:r>
              <a:rPr lang="en-US" u="sng" dirty="0" smtClean="0"/>
              <a:t>Manual Creation:</a:t>
            </a:r>
          </a:p>
          <a:p>
            <a:pPr lvl="1">
              <a:spcBef>
                <a:spcPts val="600"/>
              </a:spcBef>
              <a:spcAft>
                <a:spcPts val="600"/>
              </a:spcAft>
            </a:pPr>
            <a:r>
              <a:rPr lang="en-US" dirty="0"/>
              <a:t>Create New</a:t>
            </a:r>
          </a:p>
          <a:p>
            <a:pPr lvl="1">
              <a:spcBef>
                <a:spcPts val="600"/>
              </a:spcBef>
              <a:spcAft>
                <a:spcPts val="600"/>
              </a:spcAft>
            </a:pPr>
            <a:r>
              <a:rPr lang="en-US" dirty="0" smtClean="0"/>
              <a:t>Copy from existing</a:t>
            </a:r>
          </a:p>
          <a:p>
            <a:pPr marL="346075" lvl="1" indent="0">
              <a:spcBef>
                <a:spcPts val="600"/>
              </a:spcBef>
              <a:spcAft>
                <a:spcPts val="600"/>
              </a:spcAft>
              <a:buNone/>
            </a:pPr>
            <a:endParaRPr lang="en-US" sz="400" dirty="0" smtClean="0"/>
          </a:p>
          <a:p>
            <a:pPr>
              <a:spcBef>
                <a:spcPts val="600"/>
              </a:spcBef>
              <a:spcAft>
                <a:spcPts val="600"/>
              </a:spcAft>
            </a:pPr>
            <a:r>
              <a:rPr lang="en-US" u="sng" dirty="0" smtClean="0"/>
              <a:t>Import via Interface:</a:t>
            </a:r>
          </a:p>
          <a:p>
            <a:pPr lvl="1">
              <a:spcBef>
                <a:spcPts val="600"/>
              </a:spcBef>
              <a:spcAft>
                <a:spcPts val="600"/>
              </a:spcAft>
            </a:pPr>
            <a:r>
              <a:rPr lang="en-US" dirty="0" smtClean="0"/>
              <a:t>AAS DBR Interface</a:t>
            </a:r>
          </a:p>
          <a:p>
            <a:pPr lvl="2">
              <a:spcBef>
                <a:spcPts val="600"/>
              </a:spcBef>
              <a:spcAft>
                <a:spcPts val="600"/>
              </a:spcAft>
            </a:pPr>
            <a:r>
              <a:rPr lang="en-US" sz="2000" b="1" dirty="0" smtClean="0"/>
              <a:t>Billing Vehicle:</a:t>
            </a:r>
            <a:r>
              <a:rPr lang="en-US" sz="2000" dirty="0" smtClean="0"/>
              <a:t> </a:t>
            </a:r>
            <a:r>
              <a:rPr lang="en-US" sz="2000" u="sng" dirty="0" smtClean="0"/>
              <a:t>DBR/PCAS Hybrid</a:t>
            </a:r>
          </a:p>
          <a:p>
            <a:pPr lvl="1">
              <a:spcBef>
                <a:spcPts val="600"/>
              </a:spcBef>
              <a:spcAft>
                <a:spcPts val="600"/>
              </a:spcAft>
            </a:pPr>
            <a:r>
              <a:rPr lang="en-US" dirty="0" smtClean="0"/>
              <a:t>Telecom/WAN Interface</a:t>
            </a:r>
          </a:p>
          <a:p>
            <a:pPr lvl="2">
              <a:spcBef>
                <a:spcPts val="600"/>
              </a:spcBef>
              <a:spcAft>
                <a:spcPts val="600"/>
              </a:spcAft>
            </a:pPr>
            <a:r>
              <a:rPr lang="en-US" sz="2000" b="1" dirty="0"/>
              <a:t>Billing Vehicle</a:t>
            </a:r>
            <a:r>
              <a:rPr lang="en-US" sz="2000" b="1" dirty="0" smtClean="0"/>
              <a:t>: </a:t>
            </a:r>
            <a:r>
              <a:rPr lang="en-US" sz="2000" u="sng" dirty="0" smtClean="0"/>
              <a:t>DBR</a:t>
            </a:r>
            <a:endParaRPr lang="en-US" sz="2000" u="sng" dirty="0"/>
          </a:p>
          <a:p>
            <a:pPr lvl="1"/>
            <a:endParaRPr lang="en-US" dirty="0"/>
          </a:p>
        </p:txBody>
      </p:sp>
      <p:sp>
        <p:nvSpPr>
          <p:cNvPr id="4" name="Footer Placeholder 3"/>
          <p:cNvSpPr>
            <a:spLocks noGrp="1"/>
          </p:cNvSpPr>
          <p:nvPr>
            <p:ph type="ftr" sz="quarter" idx="10"/>
          </p:nvPr>
        </p:nvSpPr>
        <p:spPr>
          <a:xfrm>
            <a:off x="457200" y="6553200"/>
            <a:ext cx="7010400" cy="304800"/>
          </a:xfrm>
        </p:spPr>
        <p:txBody>
          <a:bodyPr/>
          <a:lstStyle/>
          <a:p>
            <a:pPr>
              <a:defRPr/>
            </a:pPr>
            <a:r>
              <a:rPr lang="en-US" dirty="0" smtClean="0">
                <a:solidFill>
                  <a:srgbClr val="000000"/>
                </a:solidFill>
              </a:rPr>
              <a:t>CGI Federal Proprietary and Confidential</a:t>
            </a:r>
            <a:endParaRPr lang="en-US" dirty="0">
              <a:solidFill>
                <a:srgbClr val="000000"/>
              </a:solidFill>
            </a:endParaRPr>
          </a:p>
        </p:txBody>
      </p:sp>
      <p:sp>
        <p:nvSpPr>
          <p:cNvPr id="5" name="Slide Number Placeholder 4"/>
          <p:cNvSpPr>
            <a:spLocks noGrp="1"/>
          </p:cNvSpPr>
          <p:nvPr>
            <p:ph type="sldNum" sz="quarter" idx="11"/>
          </p:nvPr>
        </p:nvSpPr>
        <p:spPr/>
        <p:txBody>
          <a:bodyPr/>
          <a:lstStyle/>
          <a:p>
            <a:pPr>
              <a:defRPr/>
            </a:pPr>
            <a:fld id="{215F2CEC-58A8-492B-AD0D-C2BF1A7F0D89}" type="slidenum">
              <a:rPr lang="en-US" smtClean="0">
                <a:solidFill>
                  <a:srgbClr val="000000"/>
                </a:solidFill>
              </a:rPr>
              <a:pPr>
                <a:defRPr/>
              </a:pPr>
              <a:t>29</a:t>
            </a:fld>
            <a:endParaRPr lang="en-US" dirty="0">
              <a:solidFill>
                <a:srgbClr val="000000"/>
              </a:solidFill>
            </a:endParaRPr>
          </a:p>
        </p:txBody>
      </p:sp>
    </p:spTree>
    <p:extLst>
      <p:ext uri="{BB962C8B-B14F-4D97-AF65-F5344CB8AC3E}">
        <p14:creationId xmlns:p14="http://schemas.microsoft.com/office/powerpoint/2010/main" val="96199899"/>
      </p:ext>
    </p:extLst>
  </p:cSld>
  <p:clrMapOvr>
    <a:masterClrMapping/>
  </p:clrMapOvr>
  <p:timing>
    <p:tnLst>
      <p:par>
        <p:cTn id="1" dur="indefinite" restart="never" nodeType="tmRoot"/>
      </p:par>
    </p:tnLst>
  </p:timing>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9</a:t>
            </a:r>
            <a:endParaRPr lang="en-US" dirty="0"/>
          </a:p>
        </p:txBody>
      </p:sp>
      <p:sp>
        <p:nvSpPr>
          <p:cNvPr id="3" name="Content Placeholder 2"/>
          <p:cNvSpPr>
            <a:spLocks noGrp="1"/>
          </p:cNvSpPr>
          <p:nvPr>
            <p:ph idx="1"/>
          </p:nvPr>
        </p:nvSpPr>
        <p:spPr/>
        <p:txBody>
          <a:bodyPr/>
          <a:lstStyle/>
          <a:p>
            <a:r>
              <a:rPr lang="en-US" sz="2800" dirty="0" smtClean="0"/>
              <a:t>Exercise 9 – </a:t>
            </a:r>
            <a:r>
              <a:rPr lang="en-US" sz="2800" dirty="0"/>
              <a:t>Manually process Revenue Accrual and review updates to the Agreement Query</a:t>
            </a:r>
            <a:endParaRPr lang="en-US" dirty="0" smtClean="0"/>
          </a:p>
          <a:p>
            <a:pPr marL="0" indent="0">
              <a:buNone/>
            </a:pPr>
            <a:endParaRPr lang="en-US" dirty="0" smtClean="0"/>
          </a:p>
        </p:txBody>
      </p:sp>
      <p:sp>
        <p:nvSpPr>
          <p:cNvPr id="4" name="Footer Placeholder 3"/>
          <p:cNvSpPr>
            <a:spLocks noGrp="1"/>
          </p:cNvSpPr>
          <p:nvPr>
            <p:ph type="ftr" sz="quarter" idx="10"/>
          </p:nvPr>
        </p:nvSpPr>
        <p:spPr/>
        <p:txBody>
          <a:bodyPr/>
          <a:lstStyle/>
          <a:p>
            <a:pPr>
              <a:defRPr/>
            </a:pPr>
            <a:r>
              <a:rPr lang="en-US" dirty="0" smtClean="0"/>
              <a:t>CGI Federal Proprietary and Confidential</a:t>
            </a:r>
            <a:endParaRPr lang="en-US" dirty="0"/>
          </a:p>
        </p:txBody>
      </p:sp>
      <p:sp>
        <p:nvSpPr>
          <p:cNvPr id="5" name="Slide Number Placeholder 4"/>
          <p:cNvSpPr>
            <a:spLocks noGrp="1"/>
          </p:cNvSpPr>
          <p:nvPr>
            <p:ph type="sldNum" sz="quarter" idx="11"/>
          </p:nvPr>
        </p:nvSpPr>
        <p:spPr/>
        <p:txBody>
          <a:bodyPr/>
          <a:lstStyle/>
          <a:p>
            <a:pPr>
              <a:defRPr/>
            </a:pPr>
            <a:fld id="{5842F1FC-5FDD-41D6-BAD6-160FC7BE3BC4}" type="slidenum">
              <a:rPr lang="en-US" smtClean="0"/>
              <a:pPr>
                <a:defRPr/>
              </a:pPr>
              <a:t>290</a:t>
            </a:fld>
            <a:endParaRPr lang="en-US" dirty="0"/>
          </a:p>
        </p:txBody>
      </p:sp>
    </p:spTree>
    <p:extLst>
      <p:ext uri="{BB962C8B-B14F-4D97-AF65-F5344CB8AC3E}">
        <p14:creationId xmlns:p14="http://schemas.microsoft.com/office/powerpoint/2010/main" val="3831134529"/>
      </p:ext>
    </p:extLst>
  </p:cSld>
  <p:clrMapOvr>
    <a:masterClrMapping/>
  </p:clrMapOvr>
  <p:timing>
    <p:tnLst>
      <p:par>
        <p:cTn id="1" dur="indefinite" restart="never" nodeType="tmRoot"/>
      </p:par>
    </p:tnLst>
  </p:timing>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algn="ctr">
              <a:buNone/>
            </a:pPr>
            <a:endParaRPr lang="en-US" sz="3600" b="1" dirty="0" smtClean="0"/>
          </a:p>
          <a:p>
            <a:pPr algn="ctr">
              <a:buNone/>
            </a:pPr>
            <a:endParaRPr lang="en-US" sz="3600" b="1" dirty="0"/>
          </a:p>
          <a:p>
            <a:pPr algn="ctr">
              <a:buNone/>
            </a:pPr>
            <a:r>
              <a:rPr lang="en-US" sz="3600" b="1" dirty="0" smtClean="0"/>
              <a:t>Segment 10:</a:t>
            </a:r>
          </a:p>
          <a:p>
            <a:pPr algn="ctr">
              <a:buNone/>
            </a:pPr>
            <a:r>
              <a:rPr lang="en-US" sz="3600" dirty="0" smtClean="0"/>
              <a:t>Billing-Related Queries</a:t>
            </a:r>
            <a:endParaRPr lang="en-US" sz="3600" dirty="0"/>
          </a:p>
        </p:txBody>
      </p:sp>
      <p:sp>
        <p:nvSpPr>
          <p:cNvPr id="4" name="Footer Placeholder 3"/>
          <p:cNvSpPr>
            <a:spLocks noGrp="1"/>
          </p:cNvSpPr>
          <p:nvPr>
            <p:ph type="ftr" sz="quarter" idx="10"/>
          </p:nvPr>
        </p:nvSpPr>
        <p:spPr/>
        <p:txBody>
          <a:bodyPr/>
          <a:lstStyle/>
          <a:p>
            <a:pPr>
              <a:defRPr/>
            </a:pPr>
            <a:r>
              <a:rPr lang="en-US" dirty="0" smtClean="0"/>
              <a:t>CGI Federal Proprietary and Confidential</a:t>
            </a:r>
            <a:endParaRPr lang="en-US" dirty="0"/>
          </a:p>
        </p:txBody>
      </p:sp>
      <p:sp>
        <p:nvSpPr>
          <p:cNvPr id="5" name="Slide Number Placeholder 4"/>
          <p:cNvSpPr>
            <a:spLocks noGrp="1"/>
          </p:cNvSpPr>
          <p:nvPr>
            <p:ph type="sldNum" sz="quarter" idx="11"/>
          </p:nvPr>
        </p:nvSpPr>
        <p:spPr/>
        <p:txBody>
          <a:bodyPr/>
          <a:lstStyle/>
          <a:p>
            <a:pPr>
              <a:defRPr/>
            </a:pPr>
            <a:fld id="{215F2CEC-58A8-492B-AD0D-C2BF1A7F0D89}" type="slidenum">
              <a:rPr lang="en-US" smtClean="0"/>
              <a:pPr>
                <a:defRPr/>
              </a:pPr>
              <a:t>291</a:t>
            </a:fld>
            <a:endParaRPr lang="en-US" dirty="0"/>
          </a:p>
        </p:txBody>
      </p:sp>
    </p:spTree>
    <p:extLst>
      <p:ext uri="{BB962C8B-B14F-4D97-AF65-F5344CB8AC3E}">
        <p14:creationId xmlns:p14="http://schemas.microsoft.com/office/powerpoint/2010/main" val="3436255783"/>
      </p:ext>
    </p:extLst>
  </p:cSld>
  <p:clrMapOvr>
    <a:masterClrMapping/>
  </p:clrMapOvr>
  <p:timing>
    <p:tnLst>
      <p:par>
        <p:cTn id="1" dur="indefinite" restart="never" nodeType="tmRoot"/>
      </p:par>
    </p:tnLst>
  </p:timing>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427511" y="4120738"/>
            <a:ext cx="8716489" cy="1503886"/>
          </a:xfrm>
          <a:prstGeom prst="rect">
            <a:avLst/>
          </a:prstGeom>
          <a:solidFill>
            <a:srgbClr val="FFFF0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6146" name="Rectangle 6"/>
          <p:cNvSpPr>
            <a:spLocks noGrp="1" noChangeArrowheads="1"/>
          </p:cNvSpPr>
          <p:nvPr>
            <p:ph type="title"/>
          </p:nvPr>
        </p:nvSpPr>
        <p:spPr/>
        <p:txBody>
          <a:bodyPr/>
          <a:lstStyle/>
          <a:p>
            <a:pPr eaLnBrk="1" hangingPunct="1"/>
            <a:r>
              <a:rPr lang="en-US" dirty="0" smtClean="0"/>
              <a:t>Table of Contents</a:t>
            </a:r>
          </a:p>
        </p:txBody>
      </p:sp>
      <p:sp>
        <p:nvSpPr>
          <p:cNvPr id="7" name="Rectangle 7"/>
          <p:cNvSpPr>
            <a:spLocks noGrp="1" noChangeArrowheads="1"/>
          </p:cNvSpPr>
          <p:nvPr>
            <p:ph idx="1"/>
          </p:nvPr>
        </p:nvSpPr>
        <p:spPr>
          <a:xfrm>
            <a:off x="712788" y="1211283"/>
            <a:ext cx="8229600" cy="5072559"/>
          </a:xfrm>
        </p:spPr>
        <p:txBody>
          <a:bodyPr/>
          <a:lstStyle/>
          <a:p>
            <a:pPr marL="288925" indent="-288925" eaLnBrk="1" hangingPunct="1">
              <a:spcBef>
                <a:spcPts val="600"/>
              </a:spcBef>
              <a:spcAft>
                <a:spcPts val="0"/>
              </a:spcAft>
            </a:pPr>
            <a:r>
              <a:rPr lang="en-US" sz="1600" b="1" dirty="0">
                <a:solidFill>
                  <a:schemeClr val="bg1">
                    <a:lumMod val="50000"/>
                  </a:schemeClr>
                </a:solidFill>
              </a:rPr>
              <a:t>Segment 1</a:t>
            </a:r>
            <a:r>
              <a:rPr lang="en-US" sz="1600" dirty="0">
                <a:solidFill>
                  <a:schemeClr val="bg1">
                    <a:lumMod val="50000"/>
                  </a:schemeClr>
                </a:solidFill>
              </a:rPr>
              <a:t>:    Detail Billing Record (DBR) Overview and Key Concepts</a:t>
            </a:r>
          </a:p>
          <a:p>
            <a:pPr marL="288925" indent="-288925" eaLnBrk="1" hangingPunct="1">
              <a:spcBef>
                <a:spcPts val="600"/>
              </a:spcBef>
              <a:spcAft>
                <a:spcPts val="0"/>
              </a:spcAft>
            </a:pPr>
            <a:r>
              <a:rPr lang="en-US" sz="1600" b="1" dirty="0" smtClean="0">
                <a:solidFill>
                  <a:schemeClr val="bg1">
                    <a:lumMod val="50000"/>
                  </a:schemeClr>
                </a:solidFill>
              </a:rPr>
              <a:t>Segment 2:    </a:t>
            </a:r>
            <a:r>
              <a:rPr lang="en-US" sz="1600" dirty="0" smtClean="0">
                <a:solidFill>
                  <a:schemeClr val="bg1">
                    <a:lumMod val="50000"/>
                  </a:schemeClr>
                </a:solidFill>
              </a:rPr>
              <a:t>DBRs and Associated Batch Processing </a:t>
            </a:r>
            <a:endParaRPr lang="en-US" sz="1600" b="1" dirty="0" smtClean="0">
              <a:solidFill>
                <a:schemeClr val="bg1">
                  <a:lumMod val="50000"/>
                </a:schemeClr>
              </a:solidFill>
            </a:endParaRPr>
          </a:p>
          <a:p>
            <a:pPr marL="288925" indent="-288925" eaLnBrk="1" hangingPunct="1">
              <a:spcBef>
                <a:spcPts val="600"/>
              </a:spcBef>
              <a:spcAft>
                <a:spcPts val="0"/>
              </a:spcAft>
            </a:pPr>
            <a:r>
              <a:rPr lang="en-US" sz="1600" b="1" dirty="0" smtClean="0">
                <a:solidFill>
                  <a:schemeClr val="bg1">
                    <a:lumMod val="50000"/>
                  </a:schemeClr>
                </a:solidFill>
              </a:rPr>
              <a:t>Segment 3</a:t>
            </a:r>
            <a:r>
              <a:rPr lang="en-US" sz="1600" dirty="0" smtClean="0">
                <a:solidFill>
                  <a:schemeClr val="bg1">
                    <a:lumMod val="50000"/>
                  </a:schemeClr>
                </a:solidFill>
              </a:rPr>
              <a:t>:    DBR Query	</a:t>
            </a:r>
          </a:p>
          <a:p>
            <a:pPr marL="288925" indent="-288925" eaLnBrk="1" hangingPunct="1">
              <a:spcBef>
                <a:spcPts val="600"/>
              </a:spcBef>
              <a:spcAft>
                <a:spcPts val="0"/>
              </a:spcAft>
            </a:pPr>
            <a:r>
              <a:rPr lang="en-US" sz="1600" b="1" dirty="0" smtClean="0">
                <a:solidFill>
                  <a:schemeClr val="bg1">
                    <a:lumMod val="50000"/>
                  </a:schemeClr>
                </a:solidFill>
              </a:rPr>
              <a:t>Segment 4:</a:t>
            </a:r>
            <a:r>
              <a:rPr lang="en-US" sz="1600" dirty="0" smtClean="0">
                <a:solidFill>
                  <a:schemeClr val="bg1">
                    <a:lumMod val="50000"/>
                  </a:schemeClr>
                </a:solidFill>
              </a:rPr>
              <a:t>    AAS Agreements		</a:t>
            </a:r>
          </a:p>
          <a:p>
            <a:pPr marL="288925" indent="-288925" eaLnBrk="1" hangingPunct="1">
              <a:spcBef>
                <a:spcPts val="600"/>
              </a:spcBef>
              <a:spcAft>
                <a:spcPts val="0"/>
              </a:spcAft>
            </a:pPr>
            <a:r>
              <a:rPr lang="en-US" sz="1600" b="1" dirty="0" smtClean="0">
                <a:solidFill>
                  <a:schemeClr val="bg1">
                    <a:lumMod val="50000"/>
                  </a:schemeClr>
                </a:solidFill>
              </a:rPr>
              <a:t>Segment 5:    </a:t>
            </a:r>
            <a:r>
              <a:rPr lang="en-US" sz="1600" dirty="0" smtClean="0">
                <a:solidFill>
                  <a:schemeClr val="bg1">
                    <a:lumMod val="50000"/>
                  </a:schemeClr>
                </a:solidFill>
              </a:rPr>
              <a:t>Pegasys </a:t>
            </a:r>
            <a:r>
              <a:rPr lang="en-US" sz="1600" dirty="0">
                <a:solidFill>
                  <a:schemeClr val="bg1">
                    <a:lumMod val="50000"/>
                  </a:schemeClr>
                </a:solidFill>
              </a:rPr>
              <a:t>Billing Transactions </a:t>
            </a:r>
            <a:r>
              <a:rPr lang="en-US" sz="1600" dirty="0" smtClean="0">
                <a:solidFill>
                  <a:schemeClr val="bg1">
                    <a:lumMod val="50000"/>
                  </a:schemeClr>
                </a:solidFill>
              </a:rPr>
              <a:t>Overview		</a:t>
            </a:r>
          </a:p>
          <a:p>
            <a:pPr marL="288925" indent="-288925" eaLnBrk="1" hangingPunct="1">
              <a:spcBef>
                <a:spcPts val="600"/>
              </a:spcBef>
              <a:spcAft>
                <a:spcPts val="0"/>
              </a:spcAft>
            </a:pPr>
            <a:r>
              <a:rPr lang="en-US" sz="1600" b="1" dirty="0" smtClean="0">
                <a:solidFill>
                  <a:schemeClr val="bg1">
                    <a:lumMod val="50000"/>
                  </a:schemeClr>
                </a:solidFill>
              </a:rPr>
              <a:t>Segment 6:    </a:t>
            </a:r>
            <a:r>
              <a:rPr lang="en-US" sz="1600" dirty="0" smtClean="0">
                <a:solidFill>
                  <a:schemeClr val="bg1">
                    <a:lumMod val="50000"/>
                  </a:schemeClr>
                </a:solidFill>
              </a:rPr>
              <a:t>DBR Billing </a:t>
            </a:r>
            <a:r>
              <a:rPr lang="en-US" sz="1600" dirty="0">
                <a:solidFill>
                  <a:schemeClr val="bg1">
                    <a:lumMod val="50000"/>
                  </a:schemeClr>
                </a:solidFill>
              </a:rPr>
              <a:t>Methods and Resulting </a:t>
            </a:r>
            <a:r>
              <a:rPr lang="en-US" sz="1600" dirty="0" smtClean="0">
                <a:solidFill>
                  <a:schemeClr val="bg1">
                    <a:lumMod val="50000"/>
                  </a:schemeClr>
                </a:solidFill>
              </a:rPr>
              <a:t>Transactions</a:t>
            </a:r>
            <a:endParaRPr lang="en-US" sz="1600" dirty="0">
              <a:solidFill>
                <a:schemeClr val="bg1">
                  <a:lumMod val="50000"/>
                </a:schemeClr>
              </a:solidFill>
            </a:endParaRPr>
          </a:p>
          <a:p>
            <a:pPr marL="288925" indent="-288925" eaLnBrk="1" hangingPunct="1">
              <a:spcBef>
                <a:spcPts val="600"/>
              </a:spcBef>
              <a:spcAft>
                <a:spcPts val="0"/>
              </a:spcAft>
            </a:pPr>
            <a:r>
              <a:rPr lang="en-US" sz="1600" b="1" dirty="0" smtClean="0">
                <a:solidFill>
                  <a:schemeClr val="bg1">
                    <a:lumMod val="50000"/>
                  </a:schemeClr>
                </a:solidFill>
              </a:rPr>
              <a:t>Segment 7:    </a:t>
            </a:r>
            <a:r>
              <a:rPr lang="en-US" sz="1600" dirty="0" smtClean="0">
                <a:solidFill>
                  <a:schemeClr val="bg1">
                    <a:lumMod val="50000"/>
                  </a:schemeClr>
                </a:solidFill>
              </a:rPr>
              <a:t>DBR Billing Processes</a:t>
            </a:r>
            <a:r>
              <a:rPr lang="en-US" sz="1600" dirty="0">
                <a:solidFill>
                  <a:schemeClr val="bg1">
                    <a:lumMod val="50000"/>
                  </a:schemeClr>
                </a:solidFill>
              </a:rPr>
              <a:t>	</a:t>
            </a:r>
            <a:endParaRPr lang="en-US" sz="1600" dirty="0" smtClean="0">
              <a:solidFill>
                <a:schemeClr val="bg1">
                  <a:lumMod val="50000"/>
                </a:schemeClr>
              </a:solidFill>
            </a:endParaRPr>
          </a:p>
          <a:p>
            <a:pPr marL="288925" indent="-288925" eaLnBrk="1" hangingPunct="1">
              <a:spcBef>
                <a:spcPts val="600"/>
              </a:spcBef>
              <a:spcAft>
                <a:spcPts val="0"/>
              </a:spcAft>
            </a:pPr>
            <a:r>
              <a:rPr lang="en-US" sz="1600" b="1" dirty="0">
                <a:solidFill>
                  <a:schemeClr val="bg1">
                    <a:lumMod val="50000"/>
                  </a:schemeClr>
                </a:solidFill>
              </a:rPr>
              <a:t>Segment </a:t>
            </a:r>
            <a:r>
              <a:rPr lang="en-US" sz="1600" b="1" dirty="0" smtClean="0">
                <a:solidFill>
                  <a:schemeClr val="bg1">
                    <a:lumMod val="50000"/>
                  </a:schemeClr>
                </a:solidFill>
              </a:rPr>
              <a:t>8:    </a:t>
            </a:r>
            <a:r>
              <a:rPr lang="en-US" sz="1600" dirty="0" smtClean="0">
                <a:solidFill>
                  <a:schemeClr val="bg1">
                    <a:lumMod val="50000"/>
                  </a:schemeClr>
                </a:solidFill>
              </a:rPr>
              <a:t>Advances</a:t>
            </a:r>
          </a:p>
          <a:p>
            <a:pPr marL="288925" indent="-288925" eaLnBrk="1" hangingPunct="1">
              <a:spcBef>
                <a:spcPts val="600"/>
              </a:spcBef>
              <a:spcAft>
                <a:spcPts val="0"/>
              </a:spcAft>
            </a:pPr>
            <a:r>
              <a:rPr lang="en-US" sz="1600" b="1" dirty="0" smtClean="0">
                <a:solidFill>
                  <a:schemeClr val="bg1">
                    <a:lumMod val="50000"/>
                  </a:schemeClr>
                </a:solidFill>
              </a:rPr>
              <a:t>Segment 9:    </a:t>
            </a:r>
            <a:r>
              <a:rPr lang="en-US" sz="1600" dirty="0" smtClean="0">
                <a:solidFill>
                  <a:schemeClr val="bg1">
                    <a:lumMod val="50000"/>
                  </a:schemeClr>
                </a:solidFill>
              </a:rPr>
              <a:t>Accruals	</a:t>
            </a:r>
          </a:p>
          <a:p>
            <a:pPr marL="288925" indent="-288925" eaLnBrk="1" hangingPunct="1">
              <a:spcBef>
                <a:spcPts val="600"/>
              </a:spcBef>
              <a:spcAft>
                <a:spcPts val="0"/>
              </a:spcAft>
            </a:pPr>
            <a:r>
              <a:rPr lang="en-US" sz="1600" b="1" dirty="0" smtClean="0"/>
              <a:t>Segment 10:  </a:t>
            </a:r>
            <a:r>
              <a:rPr lang="en-US" sz="1600" dirty="0" smtClean="0"/>
              <a:t>Billing-Related Queries</a:t>
            </a:r>
          </a:p>
          <a:p>
            <a:pPr marL="625475" lvl="1" indent="-288925" eaLnBrk="1" hangingPunct="1">
              <a:spcBef>
                <a:spcPts val="600"/>
              </a:spcBef>
              <a:spcAft>
                <a:spcPts val="0"/>
              </a:spcAft>
            </a:pPr>
            <a:r>
              <a:rPr lang="en-US" sz="1400" dirty="0" smtClean="0"/>
              <a:t>Billing Statement Query</a:t>
            </a:r>
          </a:p>
          <a:p>
            <a:pPr marL="625475" lvl="1" indent="-288925" eaLnBrk="1" hangingPunct="1">
              <a:spcBef>
                <a:spcPts val="600"/>
              </a:spcBef>
              <a:spcAft>
                <a:spcPts val="0"/>
              </a:spcAft>
            </a:pPr>
            <a:r>
              <a:rPr lang="en-US" sz="1400" dirty="0" smtClean="0"/>
              <a:t>Outstanding Bills Query</a:t>
            </a:r>
          </a:p>
          <a:p>
            <a:pPr marL="625475" lvl="1" indent="-288925" eaLnBrk="1" hangingPunct="1">
              <a:spcBef>
                <a:spcPts val="600"/>
              </a:spcBef>
              <a:spcAft>
                <a:spcPts val="0"/>
              </a:spcAft>
            </a:pPr>
            <a:r>
              <a:rPr lang="en-US" sz="1400" dirty="0" smtClean="0"/>
              <a:t>Agreement Query</a:t>
            </a:r>
          </a:p>
          <a:p>
            <a:pPr marL="625475" lvl="1" indent="-288925" eaLnBrk="1" hangingPunct="1">
              <a:spcBef>
                <a:spcPts val="600"/>
              </a:spcBef>
              <a:spcAft>
                <a:spcPts val="0"/>
              </a:spcAft>
            </a:pPr>
            <a:r>
              <a:rPr lang="en-US" sz="1400" dirty="0" smtClean="0"/>
              <a:t>General Ledger Account Detail Query	</a:t>
            </a:r>
            <a:r>
              <a:rPr lang="en-US" sz="1400" dirty="0" smtClean="0">
                <a:solidFill>
                  <a:schemeClr val="bg1">
                    <a:lumMod val="50000"/>
                  </a:schemeClr>
                </a:solidFill>
              </a:rPr>
              <a:t>		</a:t>
            </a:r>
          </a:p>
          <a:p>
            <a:pPr marL="288925" indent="-288925" eaLnBrk="1" hangingPunct="1">
              <a:spcBef>
                <a:spcPts val="600"/>
              </a:spcBef>
              <a:spcAft>
                <a:spcPts val="0"/>
              </a:spcAft>
            </a:pPr>
            <a:r>
              <a:rPr lang="en-US" sz="1600" b="1" dirty="0" smtClean="0">
                <a:solidFill>
                  <a:schemeClr val="bg1">
                    <a:lumMod val="50000"/>
                  </a:schemeClr>
                </a:solidFill>
              </a:rPr>
              <a:t>Segment 11:  </a:t>
            </a:r>
            <a:r>
              <a:rPr lang="en-US" sz="1600" dirty="0" smtClean="0">
                <a:solidFill>
                  <a:schemeClr val="bg1">
                    <a:lumMod val="50000"/>
                  </a:schemeClr>
                </a:solidFill>
              </a:rPr>
              <a:t>Credit </a:t>
            </a:r>
            <a:r>
              <a:rPr lang="en-US" sz="1600" dirty="0">
                <a:solidFill>
                  <a:schemeClr val="bg1">
                    <a:lumMod val="50000"/>
                  </a:schemeClr>
                </a:solidFill>
              </a:rPr>
              <a:t>Management</a:t>
            </a:r>
            <a:r>
              <a:rPr lang="en-US" sz="1600" dirty="0" smtClean="0">
                <a:solidFill>
                  <a:schemeClr val="bg1">
                    <a:lumMod val="50000"/>
                  </a:schemeClr>
                </a:solidFill>
              </a:rPr>
              <a:t>		</a:t>
            </a:r>
            <a:r>
              <a:rPr lang="en-US" sz="1600" b="1" dirty="0" smtClean="0">
                <a:solidFill>
                  <a:schemeClr val="bg1">
                    <a:lumMod val="50000"/>
                  </a:schemeClr>
                </a:solidFill>
              </a:rPr>
              <a:t>		</a:t>
            </a:r>
            <a:endParaRPr lang="en-US" sz="1600" dirty="0" smtClean="0">
              <a:solidFill>
                <a:schemeClr val="bg1">
                  <a:lumMod val="50000"/>
                </a:schemeClr>
              </a:solidFill>
            </a:endParaRPr>
          </a:p>
          <a:p>
            <a:pPr marL="288925" indent="-288925" eaLnBrk="1" hangingPunct="1">
              <a:spcBef>
                <a:spcPts val="600"/>
              </a:spcBef>
              <a:spcAft>
                <a:spcPts val="0"/>
              </a:spcAft>
            </a:pPr>
            <a:r>
              <a:rPr lang="en-US" sz="1600" b="1" dirty="0">
                <a:solidFill>
                  <a:schemeClr val="bg1">
                    <a:lumMod val="50000"/>
                  </a:schemeClr>
                </a:solidFill>
              </a:rPr>
              <a:t>Segment </a:t>
            </a:r>
            <a:r>
              <a:rPr lang="en-US" sz="1600" b="1" dirty="0" smtClean="0">
                <a:solidFill>
                  <a:schemeClr val="bg1">
                    <a:lumMod val="50000"/>
                  </a:schemeClr>
                </a:solidFill>
              </a:rPr>
              <a:t>12:  </a:t>
            </a:r>
            <a:r>
              <a:rPr lang="en-US" sz="1600" dirty="0" smtClean="0">
                <a:solidFill>
                  <a:schemeClr val="bg1">
                    <a:lumMod val="50000"/>
                  </a:schemeClr>
                </a:solidFill>
              </a:rPr>
              <a:t>Reports Related to DBR Billing</a:t>
            </a:r>
            <a:r>
              <a:rPr lang="en-US" sz="1400" dirty="0" smtClean="0">
                <a:solidFill>
                  <a:schemeClr val="bg1">
                    <a:lumMod val="50000"/>
                  </a:schemeClr>
                </a:solidFill>
              </a:rPr>
              <a:t>		</a:t>
            </a:r>
          </a:p>
          <a:p>
            <a:pPr marL="288925" indent="-288925" eaLnBrk="1" hangingPunct="1">
              <a:spcBef>
                <a:spcPts val="600"/>
              </a:spcBef>
              <a:spcAft>
                <a:spcPts val="0"/>
              </a:spcAft>
            </a:pPr>
            <a:r>
              <a:rPr lang="en-US" sz="1600" b="1" dirty="0">
                <a:solidFill>
                  <a:schemeClr val="bg1">
                    <a:lumMod val="50000"/>
                  </a:schemeClr>
                </a:solidFill>
              </a:rPr>
              <a:t>Segment </a:t>
            </a:r>
            <a:r>
              <a:rPr lang="en-US" sz="1600" b="1" dirty="0" smtClean="0">
                <a:solidFill>
                  <a:schemeClr val="bg1">
                    <a:lumMod val="50000"/>
                  </a:schemeClr>
                </a:solidFill>
              </a:rPr>
              <a:t>13:  </a:t>
            </a:r>
            <a:r>
              <a:rPr lang="en-US" sz="1600" dirty="0">
                <a:solidFill>
                  <a:schemeClr val="bg1">
                    <a:lumMod val="50000"/>
                  </a:schemeClr>
                </a:solidFill>
              </a:rPr>
              <a:t>Mass Import</a:t>
            </a:r>
            <a:r>
              <a:rPr lang="en-US" sz="1600" b="1" dirty="0">
                <a:solidFill>
                  <a:schemeClr val="bg1">
                    <a:lumMod val="50000"/>
                  </a:schemeClr>
                </a:solidFill>
              </a:rPr>
              <a:t>	</a:t>
            </a:r>
            <a:r>
              <a:rPr lang="en-US" sz="1400" dirty="0"/>
              <a:t>					</a:t>
            </a:r>
          </a:p>
        </p:txBody>
      </p:sp>
      <p:sp>
        <p:nvSpPr>
          <p:cNvPr id="5" name="Footer Placeholder 3"/>
          <p:cNvSpPr>
            <a:spLocks noGrp="1"/>
          </p:cNvSpPr>
          <p:nvPr>
            <p:ph type="ftr" sz="quarter" idx="10"/>
          </p:nvPr>
        </p:nvSpPr>
        <p:spPr>
          <a:xfrm>
            <a:off x="457200" y="6553200"/>
            <a:ext cx="7010400" cy="304800"/>
          </a:xfrm>
        </p:spPr>
        <p:txBody>
          <a:bodyPr/>
          <a:lstStyle/>
          <a:p>
            <a:pPr>
              <a:defRPr/>
            </a:pPr>
            <a:r>
              <a:rPr lang="en-US" dirty="0" smtClean="0"/>
              <a:t>CGI Federal Proprietary and Confidential</a:t>
            </a:r>
            <a:endParaRPr lang="en-US" dirty="0"/>
          </a:p>
        </p:txBody>
      </p:sp>
      <p:sp>
        <p:nvSpPr>
          <p:cNvPr id="6" name="Slide Number Placeholder 4"/>
          <p:cNvSpPr>
            <a:spLocks noGrp="1"/>
          </p:cNvSpPr>
          <p:nvPr>
            <p:ph type="sldNum" sz="quarter" idx="11"/>
          </p:nvPr>
        </p:nvSpPr>
        <p:spPr>
          <a:xfrm>
            <a:off x="-25400" y="6245225"/>
            <a:ext cx="446088" cy="476250"/>
          </a:xfrm>
          <a:noFill/>
        </p:spPr>
        <p:txBody>
          <a:bodyPr/>
          <a:lstStyle/>
          <a:p>
            <a:fld id="{6F05809A-5EE2-4FA9-845D-3FF8FE5F9856}" type="slidenum">
              <a:rPr lang="en-US" smtClean="0"/>
              <a:pPr/>
              <a:t>292</a:t>
            </a:fld>
            <a:endParaRPr lang="en-US" dirty="0" smtClean="0"/>
          </a:p>
        </p:txBody>
      </p:sp>
    </p:spTree>
    <p:extLst>
      <p:ext uri="{BB962C8B-B14F-4D97-AF65-F5344CB8AC3E}">
        <p14:creationId xmlns:p14="http://schemas.microsoft.com/office/powerpoint/2010/main" val="7838187"/>
      </p:ext>
    </p:extLst>
  </p:cSld>
  <p:clrMapOvr>
    <a:masterClrMapping/>
  </p:clrMapOvr>
  <p:timing>
    <p:tnLst>
      <p:par>
        <p:cTn id="1" dur="indefinite" restart="never" nodeType="tmRoot"/>
      </p:par>
    </p:tnLst>
  </p:timing>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Title 1"/>
          <p:cNvSpPr>
            <a:spLocks noGrp="1"/>
          </p:cNvSpPr>
          <p:nvPr>
            <p:ph type="title"/>
          </p:nvPr>
        </p:nvSpPr>
        <p:spPr/>
        <p:txBody>
          <a:bodyPr/>
          <a:lstStyle/>
          <a:p>
            <a:r>
              <a:rPr lang="en-US" dirty="0" smtClean="0"/>
              <a:t>Billing Queries Overview</a:t>
            </a:r>
          </a:p>
        </p:txBody>
      </p:sp>
      <p:sp>
        <p:nvSpPr>
          <p:cNvPr id="151555" name="Content Placeholder 2"/>
          <p:cNvSpPr>
            <a:spLocks noGrp="1"/>
          </p:cNvSpPr>
          <p:nvPr>
            <p:ph idx="1"/>
          </p:nvPr>
        </p:nvSpPr>
        <p:spPr>
          <a:xfrm>
            <a:off x="380010" y="1240538"/>
            <a:ext cx="8763990" cy="4841875"/>
          </a:xfrm>
        </p:spPr>
        <p:txBody>
          <a:bodyPr/>
          <a:lstStyle/>
          <a:p>
            <a:r>
              <a:rPr lang="en-US" sz="2000" dirty="0" smtClean="0"/>
              <a:t>Major billing-related queries used in Pegasys:</a:t>
            </a:r>
          </a:p>
          <a:p>
            <a:pPr lvl="1"/>
            <a:endParaRPr lang="en-US" sz="1000" b="1" dirty="0" smtClean="0"/>
          </a:p>
          <a:p>
            <a:pPr lvl="1"/>
            <a:r>
              <a:rPr lang="en-US" sz="1800" b="1" u="sng" dirty="0" smtClean="0"/>
              <a:t>Billing Statement Query</a:t>
            </a:r>
            <a:r>
              <a:rPr lang="en-US" sz="1800" b="1" dirty="0" smtClean="0"/>
              <a:t> </a:t>
            </a:r>
            <a:r>
              <a:rPr lang="en-US" sz="1800" dirty="0" smtClean="0"/>
              <a:t>- Provides the ability to view Statement-Level Balances, Related BD (Billing Document) Balances, and Vendor Balances</a:t>
            </a:r>
          </a:p>
          <a:p>
            <a:pPr lvl="1"/>
            <a:endParaRPr lang="en-US" sz="1050" b="1" dirty="0" smtClean="0"/>
          </a:p>
          <a:p>
            <a:pPr lvl="1"/>
            <a:r>
              <a:rPr lang="en-US" sz="1800" b="1" u="sng" dirty="0" smtClean="0"/>
              <a:t>Outstanding Bills Query</a:t>
            </a:r>
            <a:r>
              <a:rPr lang="en-US" sz="1800" b="1" dirty="0" smtClean="0"/>
              <a:t> </a:t>
            </a:r>
            <a:r>
              <a:rPr lang="en-US" sz="1800" dirty="0" smtClean="0"/>
              <a:t>- Displays unliquidated Billing Document accounting lines</a:t>
            </a:r>
          </a:p>
          <a:p>
            <a:pPr marL="346075" lvl="1" indent="0">
              <a:buNone/>
            </a:pPr>
            <a:endParaRPr lang="en-US" sz="1050" b="1" dirty="0"/>
          </a:p>
          <a:p>
            <a:pPr lvl="1"/>
            <a:r>
              <a:rPr lang="en-US" sz="1800" b="1" u="sng" dirty="0" smtClean="0"/>
              <a:t>PCAS Agreement </a:t>
            </a:r>
            <a:r>
              <a:rPr lang="en-US" sz="1800" b="1" u="sng" dirty="0"/>
              <a:t>Query</a:t>
            </a:r>
            <a:r>
              <a:rPr lang="en-US" sz="1800" b="1" dirty="0"/>
              <a:t> </a:t>
            </a:r>
            <a:r>
              <a:rPr lang="en-US" sz="1800" dirty="0" smtClean="0"/>
              <a:t>– Provides </a:t>
            </a:r>
            <a:r>
              <a:rPr lang="en-US" sz="1800" dirty="0"/>
              <a:t>summary of all activity against the customer Agreement and a detailed transaction history for the </a:t>
            </a:r>
            <a:r>
              <a:rPr lang="en-US" sz="1800" dirty="0" smtClean="0"/>
              <a:t>Agreement</a:t>
            </a:r>
          </a:p>
          <a:p>
            <a:pPr lvl="1"/>
            <a:endParaRPr lang="en-US" sz="1050" b="1" u="sng" dirty="0" smtClean="0"/>
          </a:p>
          <a:p>
            <a:pPr lvl="1"/>
            <a:r>
              <a:rPr lang="en-US" sz="1800" b="1" u="sng" dirty="0" smtClean="0"/>
              <a:t>General Ledger Account Detail Query</a:t>
            </a:r>
            <a:r>
              <a:rPr lang="en-US" sz="1800" b="1" dirty="0" smtClean="0"/>
              <a:t> </a:t>
            </a:r>
            <a:r>
              <a:rPr lang="en-US" sz="1800" dirty="0" smtClean="0"/>
              <a:t>- Provides an alternate way of viewing information contained in the General Ledger</a:t>
            </a:r>
          </a:p>
          <a:p>
            <a:pPr lvl="1"/>
            <a:endParaRPr lang="en-US" sz="1050" b="1" dirty="0" smtClean="0"/>
          </a:p>
          <a:p>
            <a:pPr lvl="1"/>
            <a:r>
              <a:rPr lang="en-US" sz="1800" b="1" u="sng" dirty="0" smtClean="0"/>
              <a:t>Detail Billing Record Query</a:t>
            </a:r>
            <a:r>
              <a:rPr lang="en-US" sz="1800" b="1" dirty="0" smtClean="0"/>
              <a:t> </a:t>
            </a:r>
            <a:r>
              <a:rPr lang="en-US" sz="1800" dirty="0" smtClean="0"/>
              <a:t>(Section 3) - </a:t>
            </a:r>
            <a:r>
              <a:rPr lang="en-US" sz="1800" dirty="0"/>
              <a:t>A</a:t>
            </a:r>
            <a:r>
              <a:rPr lang="en-US" sz="1800" dirty="0" smtClean="0"/>
              <a:t>llows users to search for, manually enter, and edit existing Detail Billing Records</a:t>
            </a:r>
          </a:p>
          <a:p>
            <a:pPr lvl="1"/>
            <a:endParaRPr lang="en-US" sz="1800" b="1" dirty="0" smtClean="0"/>
          </a:p>
        </p:txBody>
      </p:sp>
      <p:sp>
        <p:nvSpPr>
          <p:cNvPr id="151556" name="Footer Placeholder 3"/>
          <p:cNvSpPr>
            <a:spLocks noGrp="1"/>
          </p:cNvSpPr>
          <p:nvPr>
            <p:ph type="ftr" sz="quarter" idx="10"/>
          </p:nvPr>
        </p:nvSpPr>
        <p:spPr>
          <a:noFill/>
        </p:spPr>
        <p:txBody>
          <a:bodyPr/>
          <a:lstStyle/>
          <a:p>
            <a:r>
              <a:rPr lang="en-US" dirty="0" smtClean="0"/>
              <a:t>CGI Federal Proprietary and Confidential</a:t>
            </a:r>
          </a:p>
        </p:txBody>
      </p:sp>
      <p:sp>
        <p:nvSpPr>
          <p:cNvPr id="151557" name="Slide Number Placeholder 4"/>
          <p:cNvSpPr>
            <a:spLocks noGrp="1"/>
          </p:cNvSpPr>
          <p:nvPr>
            <p:ph type="sldNum" sz="quarter" idx="11"/>
          </p:nvPr>
        </p:nvSpPr>
        <p:spPr>
          <a:xfrm>
            <a:off x="-25400" y="6245225"/>
            <a:ext cx="446088" cy="476250"/>
          </a:xfrm>
          <a:noFill/>
        </p:spPr>
        <p:txBody>
          <a:bodyPr/>
          <a:lstStyle/>
          <a:p>
            <a:fld id="{6F05809A-5EE2-4FA9-845D-3FF8FE5F9856}" type="slidenum">
              <a:rPr lang="en-US" smtClean="0"/>
              <a:pPr/>
              <a:t>293</a:t>
            </a:fld>
            <a:endParaRPr lang="en-US" dirty="0" smtClean="0"/>
          </a:p>
        </p:txBody>
      </p:sp>
    </p:spTree>
    <p:extLst>
      <p:ext uri="{BB962C8B-B14F-4D97-AF65-F5344CB8AC3E}">
        <p14:creationId xmlns:p14="http://schemas.microsoft.com/office/powerpoint/2010/main" val="1257922991"/>
      </p:ext>
    </p:extLst>
  </p:cSld>
  <p:clrMapOvr>
    <a:masterClrMapping/>
  </p:clrMapOvr>
  <p:timing>
    <p:tnLst>
      <p:par>
        <p:cTn id="1" dur="indefinite" restart="never" nodeType="tmRoot"/>
      </p:par>
    </p:tnLst>
  </p:timing>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Title 1"/>
          <p:cNvSpPr>
            <a:spLocks noGrp="1"/>
          </p:cNvSpPr>
          <p:nvPr>
            <p:ph type="title"/>
          </p:nvPr>
        </p:nvSpPr>
        <p:spPr/>
        <p:txBody>
          <a:bodyPr/>
          <a:lstStyle/>
          <a:p>
            <a:r>
              <a:rPr lang="en-US" dirty="0" smtClean="0"/>
              <a:t>Billing Statement Query</a:t>
            </a:r>
          </a:p>
        </p:txBody>
      </p:sp>
      <p:sp>
        <p:nvSpPr>
          <p:cNvPr id="152579" name="Content Placeholder 2"/>
          <p:cNvSpPr>
            <a:spLocks noGrp="1"/>
          </p:cNvSpPr>
          <p:nvPr>
            <p:ph idx="1"/>
          </p:nvPr>
        </p:nvSpPr>
        <p:spPr>
          <a:xfrm>
            <a:off x="504825" y="1305950"/>
            <a:ext cx="8639175" cy="5041900"/>
          </a:xfrm>
        </p:spPr>
        <p:txBody>
          <a:bodyPr/>
          <a:lstStyle/>
          <a:p>
            <a:r>
              <a:rPr lang="en-US" sz="2000" dirty="0" smtClean="0"/>
              <a:t>The </a:t>
            </a:r>
            <a:r>
              <a:rPr lang="en-US" sz="2000" b="1" u="sng" dirty="0" smtClean="0"/>
              <a:t>Billing Statement Query</a:t>
            </a:r>
            <a:r>
              <a:rPr lang="en-US" sz="2000" dirty="0" smtClean="0"/>
              <a:t> provides the ability to view:</a:t>
            </a:r>
          </a:p>
          <a:p>
            <a:pPr marL="793750" lvl="1" indent="-457200"/>
            <a:r>
              <a:rPr lang="en-US" sz="2000" dirty="0" smtClean="0"/>
              <a:t>Statement-Level Balances</a:t>
            </a:r>
          </a:p>
          <a:p>
            <a:pPr marL="793750" lvl="1" indent="-457200"/>
            <a:r>
              <a:rPr lang="en-US" sz="2000" dirty="0" smtClean="0"/>
              <a:t>Related BD (Billing Document) Balances</a:t>
            </a:r>
          </a:p>
          <a:p>
            <a:pPr marL="793750" lvl="1" indent="-457200"/>
            <a:r>
              <a:rPr lang="en-US" sz="2000" dirty="0" smtClean="0"/>
              <a:t>Vendor Balances</a:t>
            </a:r>
          </a:p>
          <a:p>
            <a:pPr marL="793750" lvl="1" indent="-457200"/>
            <a:r>
              <a:rPr lang="en-US" sz="2000" dirty="0" smtClean="0"/>
              <a:t>Statement Level Correspondence</a:t>
            </a:r>
          </a:p>
          <a:p>
            <a:pPr marL="1139825" lvl="2" indent="-457200"/>
            <a:r>
              <a:rPr lang="en-US" sz="2000" dirty="0"/>
              <a:t>Communication specifically related to a Statement in Pegasys</a:t>
            </a:r>
            <a:endParaRPr lang="en-US" sz="2000" dirty="0" smtClean="0"/>
          </a:p>
          <a:p>
            <a:pPr marL="793750" lvl="1" indent="-457200"/>
            <a:r>
              <a:rPr lang="en-US" sz="2000" dirty="0" smtClean="0"/>
              <a:t>Attachments/PDF statements</a:t>
            </a:r>
          </a:p>
          <a:p>
            <a:pPr marL="793750" lvl="1" indent="-457200"/>
            <a:endParaRPr lang="en-US" sz="1000" dirty="0" smtClean="0"/>
          </a:p>
          <a:p>
            <a:r>
              <a:rPr lang="en-US" sz="2000" b="1" u="sng" dirty="0" smtClean="0"/>
              <a:t>Statement Query – Search Criteria</a:t>
            </a:r>
            <a:r>
              <a:rPr lang="en-US" sz="2000" dirty="0" smtClean="0"/>
              <a:t>:</a:t>
            </a:r>
            <a:endParaRPr lang="en-US" sz="2800" dirty="0" smtClean="0"/>
          </a:p>
          <a:p>
            <a:pPr marL="793750" lvl="1" indent="-457200"/>
            <a:r>
              <a:rPr lang="en-US" sz="2000" dirty="0"/>
              <a:t>Statement Number</a:t>
            </a:r>
          </a:p>
          <a:p>
            <a:pPr marL="793750" lvl="1" indent="-457200"/>
            <a:r>
              <a:rPr lang="en-US" sz="2000" dirty="0"/>
              <a:t>Vendor/Vendor Address Code and/or Designated Agent Code related to the Statement </a:t>
            </a:r>
          </a:p>
          <a:p>
            <a:pPr marL="793750" lvl="1" indent="-457200"/>
            <a:r>
              <a:rPr lang="en-US" sz="2000" dirty="0"/>
              <a:t>Business Line</a:t>
            </a:r>
          </a:p>
          <a:p>
            <a:pPr marL="793750" lvl="1" indent="-457200"/>
            <a:r>
              <a:rPr lang="en-US" sz="2000" dirty="0"/>
              <a:t>Collection Due Date</a:t>
            </a:r>
          </a:p>
          <a:p>
            <a:pPr marL="793750" lvl="1" indent="-457200"/>
            <a:r>
              <a:rPr lang="en-US" sz="2000" dirty="0"/>
              <a:t>Last Statement Print Date</a:t>
            </a:r>
          </a:p>
          <a:p>
            <a:endParaRPr lang="en-US" dirty="0" smtClean="0"/>
          </a:p>
        </p:txBody>
      </p:sp>
      <p:sp>
        <p:nvSpPr>
          <p:cNvPr id="152580" name="Footer Placeholder 3"/>
          <p:cNvSpPr>
            <a:spLocks noGrp="1"/>
          </p:cNvSpPr>
          <p:nvPr>
            <p:ph type="ftr" sz="quarter" idx="10"/>
          </p:nvPr>
        </p:nvSpPr>
        <p:spPr>
          <a:noFill/>
        </p:spPr>
        <p:txBody>
          <a:bodyPr/>
          <a:lstStyle/>
          <a:p>
            <a:r>
              <a:rPr lang="en-US" dirty="0" smtClean="0"/>
              <a:t>CGI Federal Proprietary and Confidential</a:t>
            </a:r>
          </a:p>
        </p:txBody>
      </p:sp>
      <p:sp>
        <p:nvSpPr>
          <p:cNvPr id="152581" name="Slide Number Placeholder 4"/>
          <p:cNvSpPr>
            <a:spLocks noGrp="1"/>
          </p:cNvSpPr>
          <p:nvPr>
            <p:ph type="sldNum" sz="quarter" idx="11"/>
          </p:nvPr>
        </p:nvSpPr>
        <p:spPr>
          <a:xfrm>
            <a:off x="-25400" y="6245225"/>
            <a:ext cx="474663" cy="476250"/>
          </a:xfrm>
          <a:noFill/>
        </p:spPr>
        <p:txBody>
          <a:bodyPr/>
          <a:lstStyle/>
          <a:p>
            <a:fld id="{4872AFB8-A5D6-4E32-927A-5BF11DECC6F9}" type="slidenum">
              <a:rPr lang="en-US" smtClean="0"/>
              <a:pPr/>
              <a:t>294</a:t>
            </a:fld>
            <a:endParaRPr lang="en-US" dirty="0" smtClean="0"/>
          </a:p>
        </p:txBody>
      </p:sp>
    </p:spTree>
    <p:extLst>
      <p:ext uri="{BB962C8B-B14F-4D97-AF65-F5344CB8AC3E}">
        <p14:creationId xmlns:p14="http://schemas.microsoft.com/office/powerpoint/2010/main" val="644366707"/>
      </p:ext>
    </p:extLst>
  </p:cSld>
  <p:clrMapOvr>
    <a:masterClrMapping/>
  </p:clrMapOvr>
  <p:timing>
    <p:tnLst>
      <p:par>
        <p:cTn id="1" dur="indefinite" restart="never" nodeType="tmRoot"/>
      </p:par>
    </p:tnLst>
  </p:timing>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Title 1"/>
          <p:cNvSpPr>
            <a:spLocks noGrp="1"/>
          </p:cNvSpPr>
          <p:nvPr>
            <p:ph type="title"/>
          </p:nvPr>
        </p:nvSpPr>
        <p:spPr/>
        <p:txBody>
          <a:bodyPr/>
          <a:lstStyle/>
          <a:p>
            <a:r>
              <a:rPr lang="en-US" dirty="0" smtClean="0"/>
              <a:t>Billing Statement Query Process </a:t>
            </a:r>
          </a:p>
        </p:txBody>
      </p:sp>
      <p:sp>
        <p:nvSpPr>
          <p:cNvPr id="139267" name="Content Placeholder 2"/>
          <p:cNvSpPr>
            <a:spLocks noGrp="1"/>
          </p:cNvSpPr>
          <p:nvPr>
            <p:ph idx="1"/>
          </p:nvPr>
        </p:nvSpPr>
        <p:spPr>
          <a:xfrm>
            <a:off x="629660" y="1549297"/>
            <a:ext cx="8229600" cy="4929187"/>
          </a:xfrm>
        </p:spPr>
        <p:txBody>
          <a:bodyPr/>
          <a:lstStyle/>
          <a:p>
            <a:pPr>
              <a:defRPr/>
            </a:pPr>
            <a:r>
              <a:rPr lang="en-US" sz="2000" dirty="0" smtClean="0"/>
              <a:t>To query Statements via the Billing Statement Query: </a:t>
            </a:r>
          </a:p>
          <a:p>
            <a:pPr marL="514350" indent="-514350" fontAlgn="ctr">
              <a:buFont typeface="+mj-lt"/>
              <a:buAutoNum type="arabicPeriod"/>
              <a:defRPr/>
            </a:pPr>
            <a:endParaRPr lang="en-US" sz="2000" dirty="0" smtClean="0"/>
          </a:p>
          <a:p>
            <a:pPr marL="679450" lvl="1" indent="-342900" fontAlgn="ctr">
              <a:buFont typeface="+mj-lt"/>
              <a:buAutoNum type="arabicPeriod"/>
              <a:defRPr/>
            </a:pPr>
            <a:r>
              <a:rPr lang="en-US" sz="1800" dirty="0" smtClean="0"/>
              <a:t>Pegasys </a:t>
            </a:r>
            <a:r>
              <a:rPr lang="en-US" sz="1800" dirty="0" smtClean="0">
                <a:sym typeface="Symbol"/>
              </a:rPr>
              <a:t> </a:t>
            </a:r>
            <a:r>
              <a:rPr lang="en-US" sz="1800" dirty="0" smtClean="0"/>
              <a:t>Queries </a:t>
            </a:r>
            <a:r>
              <a:rPr lang="en-US" sz="1800" dirty="0">
                <a:sym typeface="Symbol"/>
              </a:rPr>
              <a:t> </a:t>
            </a:r>
            <a:r>
              <a:rPr lang="en-US" sz="1800" dirty="0" smtClean="0"/>
              <a:t>Accounts Receivable </a:t>
            </a:r>
            <a:r>
              <a:rPr lang="en-US" sz="1800" dirty="0">
                <a:sym typeface="Symbol"/>
              </a:rPr>
              <a:t></a:t>
            </a:r>
            <a:r>
              <a:rPr lang="en-US" sz="1800" dirty="0" smtClean="0"/>
              <a:t> Billing Statement Query </a:t>
            </a:r>
          </a:p>
          <a:p>
            <a:pPr marL="679450" lvl="1" indent="-342900" fontAlgn="ctr">
              <a:buFont typeface="+mj-lt"/>
              <a:buAutoNum type="arabicPeriod"/>
              <a:defRPr/>
            </a:pPr>
            <a:endParaRPr lang="en-US" sz="1800" dirty="0"/>
          </a:p>
          <a:p>
            <a:pPr marL="679450" lvl="1" indent="-342900" fontAlgn="ctr">
              <a:buFont typeface="+mj-lt"/>
              <a:buAutoNum type="arabicPeriod"/>
              <a:defRPr/>
            </a:pPr>
            <a:r>
              <a:rPr lang="en-US" sz="1800" dirty="0"/>
              <a:t>Enter query </a:t>
            </a:r>
            <a:r>
              <a:rPr lang="en-US" sz="1800" dirty="0" smtClean="0"/>
              <a:t>criteria </a:t>
            </a:r>
            <a:r>
              <a:rPr lang="en-US" sz="1800" dirty="0"/>
              <a:t>(e.g</a:t>
            </a:r>
            <a:r>
              <a:rPr lang="en-US" sz="1800" dirty="0" smtClean="0"/>
              <a:t>., </a:t>
            </a:r>
            <a:r>
              <a:rPr lang="en-US" sz="1800" dirty="0"/>
              <a:t>B</a:t>
            </a:r>
            <a:r>
              <a:rPr lang="en-US" sz="1800" dirty="0" smtClean="0"/>
              <a:t>usiness </a:t>
            </a:r>
            <a:r>
              <a:rPr lang="en-US" sz="1800" dirty="0"/>
              <a:t>L</a:t>
            </a:r>
            <a:r>
              <a:rPr lang="en-US" sz="1800" dirty="0" smtClean="0"/>
              <a:t>ine</a:t>
            </a:r>
            <a:r>
              <a:rPr lang="en-US" sz="1800" dirty="0"/>
              <a:t>, </a:t>
            </a:r>
            <a:r>
              <a:rPr lang="en-US" sz="1800" dirty="0" smtClean="0"/>
              <a:t>Statement </a:t>
            </a:r>
            <a:r>
              <a:rPr lang="en-US" sz="1800" dirty="0"/>
              <a:t>Number, </a:t>
            </a:r>
            <a:r>
              <a:rPr lang="en-US" sz="1800" dirty="0" smtClean="0"/>
              <a:t>date </a:t>
            </a:r>
            <a:r>
              <a:rPr lang="en-US" sz="1800" dirty="0"/>
              <a:t>range) </a:t>
            </a:r>
          </a:p>
          <a:p>
            <a:pPr marL="679450" lvl="1" indent="-342900" fontAlgn="ctr">
              <a:buFont typeface="+mj-lt"/>
              <a:buAutoNum type="arabicPeriod"/>
              <a:defRPr/>
            </a:pPr>
            <a:endParaRPr lang="en-US" sz="1800" dirty="0"/>
          </a:p>
          <a:p>
            <a:pPr marL="679450" lvl="1" indent="-342900" fontAlgn="ctr">
              <a:buFont typeface="+mj-lt"/>
              <a:buAutoNum type="arabicPeriod"/>
              <a:defRPr/>
            </a:pPr>
            <a:r>
              <a:rPr lang="en-US" sz="1800" dirty="0"/>
              <a:t>Select Search</a:t>
            </a:r>
          </a:p>
          <a:p>
            <a:pPr marL="679450" lvl="1" indent="-342900" fontAlgn="ctr">
              <a:buFont typeface="+mj-lt"/>
              <a:buAutoNum type="arabicPeriod"/>
              <a:defRPr/>
            </a:pPr>
            <a:endParaRPr lang="en-US" sz="1800" dirty="0"/>
          </a:p>
          <a:p>
            <a:pPr marL="679450" lvl="1" indent="-342900" fontAlgn="ctr">
              <a:buFont typeface="+mj-lt"/>
              <a:buAutoNum type="arabicPeriod"/>
              <a:defRPr/>
            </a:pPr>
            <a:r>
              <a:rPr lang="en-US" sz="1800" dirty="0"/>
              <a:t>Select item retrieved and select ‘Details’ to view specific details</a:t>
            </a:r>
          </a:p>
          <a:p>
            <a:pPr>
              <a:defRPr/>
            </a:pPr>
            <a:endParaRPr lang="en-US" sz="2000" dirty="0" smtClean="0"/>
          </a:p>
        </p:txBody>
      </p:sp>
      <p:sp>
        <p:nvSpPr>
          <p:cNvPr id="153604" name="Footer Placeholder 3"/>
          <p:cNvSpPr>
            <a:spLocks noGrp="1"/>
          </p:cNvSpPr>
          <p:nvPr>
            <p:ph type="ftr" sz="quarter" idx="10"/>
          </p:nvPr>
        </p:nvSpPr>
        <p:spPr>
          <a:noFill/>
        </p:spPr>
        <p:txBody>
          <a:bodyPr/>
          <a:lstStyle/>
          <a:p>
            <a:r>
              <a:rPr lang="en-US" dirty="0" smtClean="0"/>
              <a:t>CGI Federal Proprietary and Confidential</a:t>
            </a:r>
          </a:p>
        </p:txBody>
      </p:sp>
      <p:sp>
        <p:nvSpPr>
          <p:cNvPr id="153605" name="Slide Number Placeholder 4"/>
          <p:cNvSpPr>
            <a:spLocks noGrp="1"/>
          </p:cNvSpPr>
          <p:nvPr>
            <p:ph type="sldNum" sz="quarter" idx="11"/>
          </p:nvPr>
        </p:nvSpPr>
        <p:spPr>
          <a:xfrm>
            <a:off x="-25400" y="6245225"/>
            <a:ext cx="474663" cy="476250"/>
          </a:xfrm>
          <a:noFill/>
        </p:spPr>
        <p:txBody>
          <a:bodyPr/>
          <a:lstStyle/>
          <a:p>
            <a:fld id="{12DE0205-608B-42A7-B8D1-B6E1F927A2AE}" type="slidenum">
              <a:rPr lang="en-US" smtClean="0"/>
              <a:pPr/>
              <a:t>295</a:t>
            </a:fld>
            <a:endParaRPr lang="en-US" dirty="0" smtClean="0"/>
          </a:p>
        </p:txBody>
      </p:sp>
    </p:spTree>
    <p:extLst>
      <p:ext uri="{BB962C8B-B14F-4D97-AF65-F5344CB8AC3E}">
        <p14:creationId xmlns:p14="http://schemas.microsoft.com/office/powerpoint/2010/main" val="1871790969"/>
      </p:ext>
    </p:extLst>
  </p:cSld>
  <p:clrMapOvr>
    <a:masterClrMapping/>
  </p:clrMapOvr>
  <p:timing>
    <p:tnLst>
      <p:par>
        <p:cTn id="1" dur="indefinite" restart="never" nodeType="tmRoot"/>
      </p:par>
    </p:tnLst>
  </p:timing>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bwMode="auto">
          <a:xfrm>
            <a:off x="7836195" y="6030243"/>
            <a:ext cx="1169582" cy="794783"/>
          </a:xfrm>
          <a:prstGeom prst="rect">
            <a:avLst/>
          </a:pr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pic>
        <p:nvPicPr>
          <p:cNvPr id="64717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86837" y="1106713"/>
            <a:ext cx="6024567" cy="4367811"/>
          </a:xfrm>
          <a:prstGeom prst="rect">
            <a:avLst/>
          </a:prstGeom>
          <a:noFill/>
          <a:ln w="317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lstStyle/>
          <a:p>
            <a:r>
              <a:rPr lang="en-US" dirty="0" smtClean="0"/>
              <a:t>Billing Statement Query</a:t>
            </a:r>
            <a:endParaRPr lang="en-US" dirty="0"/>
          </a:p>
        </p:txBody>
      </p:sp>
      <p:sp>
        <p:nvSpPr>
          <p:cNvPr id="4" name="Footer Placeholder 3"/>
          <p:cNvSpPr>
            <a:spLocks noGrp="1"/>
          </p:cNvSpPr>
          <p:nvPr>
            <p:ph type="ftr" sz="quarter" idx="10"/>
          </p:nvPr>
        </p:nvSpPr>
        <p:spPr/>
        <p:txBody>
          <a:bodyPr/>
          <a:lstStyle/>
          <a:p>
            <a:pPr>
              <a:defRPr/>
            </a:pPr>
            <a:r>
              <a:rPr lang="en-US" dirty="0" smtClean="0"/>
              <a:t>CGI Federal Proprietary and Confidential</a:t>
            </a:r>
            <a:endParaRPr lang="en-US" dirty="0"/>
          </a:p>
        </p:txBody>
      </p:sp>
      <p:sp>
        <p:nvSpPr>
          <p:cNvPr id="5" name="Slide Number Placeholder 4"/>
          <p:cNvSpPr>
            <a:spLocks noGrp="1"/>
          </p:cNvSpPr>
          <p:nvPr>
            <p:ph type="sldNum" sz="quarter" idx="11"/>
          </p:nvPr>
        </p:nvSpPr>
        <p:spPr/>
        <p:txBody>
          <a:bodyPr/>
          <a:lstStyle/>
          <a:p>
            <a:pPr>
              <a:defRPr/>
            </a:pPr>
            <a:fld id="{5842F1FC-5FDD-41D6-BAD6-160FC7BE3BC4}" type="slidenum">
              <a:rPr lang="en-US" smtClean="0"/>
              <a:pPr>
                <a:defRPr/>
              </a:pPr>
              <a:t>296</a:t>
            </a:fld>
            <a:endParaRPr lang="en-US" dirty="0"/>
          </a:p>
        </p:txBody>
      </p:sp>
      <p:sp>
        <p:nvSpPr>
          <p:cNvPr id="7" name="TextBox 6"/>
          <p:cNvSpPr txBox="1"/>
          <p:nvPr/>
        </p:nvSpPr>
        <p:spPr>
          <a:xfrm>
            <a:off x="6052455" y="1178845"/>
            <a:ext cx="2897581" cy="1600438"/>
          </a:xfrm>
          <a:prstGeom prst="rect">
            <a:avLst/>
          </a:prstGeom>
          <a:solidFill>
            <a:schemeClr val="bg1"/>
          </a:solidFill>
          <a:ln w="22225">
            <a:solidFill>
              <a:schemeClr val="tx1"/>
            </a:solidFill>
          </a:ln>
        </p:spPr>
        <p:txBody>
          <a:bodyPr wrap="square" rtlCol="0">
            <a:spAutoFit/>
          </a:bodyPr>
          <a:lstStyle/>
          <a:p>
            <a:r>
              <a:rPr lang="en-US" sz="1400" dirty="0"/>
              <a:t>General criteria</a:t>
            </a:r>
          </a:p>
          <a:p>
            <a:pPr marL="285750" indent="-285750">
              <a:buFont typeface="Arial" pitchFamily="34" charset="0"/>
              <a:buChar char="•"/>
            </a:pPr>
            <a:r>
              <a:rPr lang="en-US" sz="1400" dirty="0"/>
              <a:t>Statement Number – see next </a:t>
            </a:r>
            <a:r>
              <a:rPr lang="en-US" sz="1400" dirty="0" smtClean="0"/>
              <a:t>slide</a:t>
            </a:r>
          </a:p>
          <a:p>
            <a:pPr marL="285750" indent="-285750">
              <a:buFont typeface="Arial" pitchFamily="34" charset="0"/>
              <a:buChar char="•"/>
            </a:pPr>
            <a:r>
              <a:rPr lang="en-US" sz="1400" dirty="0" smtClean="0"/>
              <a:t>Statement Vendor Code</a:t>
            </a:r>
          </a:p>
          <a:p>
            <a:pPr marL="285750" indent="-285750">
              <a:buFont typeface="Arial" pitchFamily="34" charset="0"/>
              <a:buChar char="•"/>
            </a:pPr>
            <a:r>
              <a:rPr lang="en-US" sz="1400" dirty="0" smtClean="0"/>
              <a:t>Bill Type - Standard</a:t>
            </a:r>
            <a:r>
              <a:rPr lang="en-US" sz="1400" dirty="0"/>
              <a:t>, IPAC, Blank (</a:t>
            </a:r>
            <a:r>
              <a:rPr lang="en-US" sz="1400" dirty="0" smtClean="0"/>
              <a:t>both)</a:t>
            </a:r>
          </a:p>
          <a:p>
            <a:pPr marL="285750" indent="-285750">
              <a:buFont typeface="Arial" pitchFamily="34" charset="0"/>
              <a:buChar char="•"/>
            </a:pPr>
            <a:r>
              <a:rPr lang="en-US" sz="1400" dirty="0" smtClean="0"/>
              <a:t>Business Line</a:t>
            </a:r>
            <a:endParaRPr lang="en-US" sz="1400" dirty="0"/>
          </a:p>
        </p:txBody>
      </p:sp>
      <p:sp>
        <p:nvSpPr>
          <p:cNvPr id="10" name="TextBox 9"/>
          <p:cNvSpPr txBox="1"/>
          <p:nvPr/>
        </p:nvSpPr>
        <p:spPr>
          <a:xfrm>
            <a:off x="6052456" y="4405000"/>
            <a:ext cx="2897581" cy="2139047"/>
          </a:xfrm>
          <a:prstGeom prst="rect">
            <a:avLst/>
          </a:prstGeom>
          <a:solidFill>
            <a:schemeClr val="bg1"/>
          </a:solidFill>
          <a:ln w="22225">
            <a:solidFill>
              <a:schemeClr val="tx1"/>
            </a:solidFill>
          </a:ln>
        </p:spPr>
        <p:txBody>
          <a:bodyPr wrap="square" rtlCol="0">
            <a:spAutoFit/>
          </a:bodyPr>
          <a:lstStyle/>
          <a:p>
            <a:r>
              <a:rPr lang="en-US" sz="1400" dirty="0"/>
              <a:t>Billing </a:t>
            </a:r>
            <a:r>
              <a:rPr lang="en-US" sz="1400" dirty="0" smtClean="0"/>
              <a:t>criteria</a:t>
            </a:r>
          </a:p>
          <a:p>
            <a:pPr marL="285750" indent="-285750">
              <a:buFont typeface="Arial" pitchFamily="34" charset="0"/>
              <a:buChar char="•"/>
            </a:pPr>
            <a:r>
              <a:rPr lang="en-US" sz="1400" dirty="0" smtClean="0"/>
              <a:t>Print Option- Yes</a:t>
            </a:r>
            <a:r>
              <a:rPr lang="en-US" sz="1400" dirty="0"/>
              <a:t>, No, Blank (</a:t>
            </a:r>
            <a:r>
              <a:rPr lang="en-US" sz="1400" dirty="0" smtClean="0"/>
              <a:t>both)</a:t>
            </a:r>
          </a:p>
          <a:p>
            <a:pPr marL="285750" indent="-285750">
              <a:buFont typeface="Arial" pitchFamily="34" charset="0"/>
              <a:buChar char="•"/>
            </a:pPr>
            <a:r>
              <a:rPr lang="en-US" sz="1400" dirty="0" smtClean="0"/>
              <a:t>Statement </a:t>
            </a:r>
            <a:r>
              <a:rPr lang="en-US" sz="1400" dirty="0"/>
              <a:t>Generated </a:t>
            </a:r>
            <a:r>
              <a:rPr lang="en-US" sz="1400" dirty="0" smtClean="0"/>
              <a:t>Flag -Yes</a:t>
            </a:r>
            <a:r>
              <a:rPr lang="en-US" sz="1400" dirty="0"/>
              <a:t>, No, Blank (</a:t>
            </a:r>
            <a:r>
              <a:rPr lang="en-US" sz="1400" dirty="0" smtClean="0"/>
              <a:t>both)</a:t>
            </a:r>
          </a:p>
          <a:p>
            <a:pPr marL="285750" indent="-285750">
              <a:buFont typeface="Arial" pitchFamily="34" charset="0"/>
              <a:buChar char="•"/>
            </a:pPr>
            <a:r>
              <a:rPr lang="en-US" sz="1400" dirty="0" smtClean="0"/>
              <a:t>Statement </a:t>
            </a:r>
            <a:r>
              <a:rPr lang="en-US" sz="1400" dirty="0"/>
              <a:t>Print </a:t>
            </a:r>
            <a:r>
              <a:rPr lang="en-US" sz="1400" dirty="0" smtClean="0"/>
              <a:t>Dates</a:t>
            </a:r>
          </a:p>
          <a:p>
            <a:pPr marL="285750" indent="-285750">
              <a:buFont typeface="Arial" pitchFamily="34" charset="0"/>
              <a:buChar char="•"/>
            </a:pPr>
            <a:r>
              <a:rPr lang="en-US" sz="1400" dirty="0" smtClean="0"/>
              <a:t>Collection </a:t>
            </a:r>
            <a:r>
              <a:rPr lang="en-US" sz="1400" dirty="0"/>
              <a:t>Due </a:t>
            </a:r>
            <a:r>
              <a:rPr lang="en-US" sz="1400" dirty="0" smtClean="0"/>
              <a:t>Dates</a:t>
            </a:r>
          </a:p>
          <a:p>
            <a:pPr marL="285750" indent="-285750">
              <a:buFont typeface="Arial" pitchFamily="34" charset="0"/>
              <a:buChar char="•"/>
            </a:pPr>
            <a:r>
              <a:rPr lang="en-US" sz="1400" dirty="0" smtClean="0"/>
              <a:t>Last </a:t>
            </a:r>
            <a:r>
              <a:rPr lang="en-US" sz="1400" dirty="0"/>
              <a:t>Statement Print Date</a:t>
            </a:r>
          </a:p>
          <a:p>
            <a:pPr>
              <a:spcBef>
                <a:spcPts val="600"/>
              </a:spcBef>
              <a:spcAft>
                <a:spcPts val="600"/>
              </a:spcAft>
            </a:pPr>
            <a:endParaRPr lang="en-US" sz="1600" dirty="0" smtClean="0"/>
          </a:p>
        </p:txBody>
      </p:sp>
      <p:sp>
        <p:nvSpPr>
          <p:cNvPr id="3" name="Rectangle 2"/>
          <p:cNvSpPr/>
          <p:nvPr/>
        </p:nvSpPr>
        <p:spPr bwMode="auto">
          <a:xfrm>
            <a:off x="712519" y="1686296"/>
            <a:ext cx="3325091" cy="292768"/>
          </a:xfrm>
          <a:prstGeom prst="rect">
            <a:avLst/>
          </a:prstGeom>
          <a:noFill/>
          <a:ln w="28575"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9" name="Rectangle 8"/>
          <p:cNvSpPr/>
          <p:nvPr/>
        </p:nvSpPr>
        <p:spPr bwMode="auto">
          <a:xfrm>
            <a:off x="712519" y="3453740"/>
            <a:ext cx="2707575" cy="292768"/>
          </a:xfrm>
          <a:prstGeom prst="rect">
            <a:avLst/>
          </a:prstGeom>
          <a:noFill/>
          <a:ln w="28575"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11" name="Rectangle 10"/>
          <p:cNvSpPr/>
          <p:nvPr/>
        </p:nvSpPr>
        <p:spPr bwMode="auto">
          <a:xfrm>
            <a:off x="4393870" y="3998026"/>
            <a:ext cx="2099954" cy="292768"/>
          </a:xfrm>
          <a:prstGeom prst="rect">
            <a:avLst/>
          </a:prstGeom>
          <a:noFill/>
          <a:ln w="28575"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12" name="Rectangle 11"/>
          <p:cNvSpPr/>
          <p:nvPr/>
        </p:nvSpPr>
        <p:spPr bwMode="auto">
          <a:xfrm>
            <a:off x="712518" y="3746430"/>
            <a:ext cx="2707575" cy="292768"/>
          </a:xfrm>
          <a:prstGeom prst="rect">
            <a:avLst/>
          </a:prstGeom>
          <a:noFill/>
          <a:ln w="28575"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13" name="Rectangle 12"/>
          <p:cNvSpPr/>
          <p:nvPr/>
        </p:nvSpPr>
        <p:spPr bwMode="auto">
          <a:xfrm>
            <a:off x="712518" y="4039198"/>
            <a:ext cx="2339439" cy="251596"/>
          </a:xfrm>
          <a:prstGeom prst="rect">
            <a:avLst/>
          </a:prstGeom>
          <a:noFill/>
          <a:ln w="28575"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15" name="Rectangle 14"/>
          <p:cNvSpPr/>
          <p:nvPr/>
        </p:nvSpPr>
        <p:spPr bwMode="auto">
          <a:xfrm>
            <a:off x="4393870" y="1686296"/>
            <a:ext cx="1484416" cy="292768"/>
          </a:xfrm>
          <a:prstGeom prst="rect">
            <a:avLst/>
          </a:prstGeom>
          <a:noFill/>
          <a:ln w="28575"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16" name="Rectangle 15"/>
          <p:cNvSpPr/>
          <p:nvPr/>
        </p:nvSpPr>
        <p:spPr bwMode="auto">
          <a:xfrm>
            <a:off x="4393870" y="2396836"/>
            <a:ext cx="1484416" cy="292768"/>
          </a:xfrm>
          <a:prstGeom prst="rect">
            <a:avLst/>
          </a:prstGeom>
          <a:noFill/>
          <a:ln w="28575"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6" name="Rectangle 5"/>
          <p:cNvSpPr/>
          <p:nvPr/>
        </p:nvSpPr>
        <p:spPr bwMode="auto">
          <a:xfrm>
            <a:off x="712519" y="2200940"/>
            <a:ext cx="3325091" cy="488664"/>
          </a:xfrm>
          <a:prstGeom prst="rect">
            <a:avLst/>
          </a:prstGeom>
          <a:noFill/>
          <a:ln w="28575"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Tree>
    <p:extLst>
      <p:ext uri="{BB962C8B-B14F-4D97-AF65-F5344CB8AC3E}">
        <p14:creationId xmlns:p14="http://schemas.microsoft.com/office/powerpoint/2010/main" val="2632106863"/>
      </p:ext>
    </p:extLst>
  </p:cSld>
  <p:clrMapOvr>
    <a:masterClrMapping/>
  </p:clrMapOvr>
  <p:timing>
    <p:tnLst>
      <p:par>
        <p:cTn id="1" dur="indefinite" restart="never" nodeType="tmRoot"/>
      </p:par>
    </p:tnLst>
  </p:timing>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2425" y="331788"/>
            <a:ext cx="8791575" cy="563562"/>
          </a:xfrm>
        </p:spPr>
        <p:txBody>
          <a:bodyPr/>
          <a:lstStyle/>
          <a:p>
            <a:r>
              <a:rPr lang="en-US" dirty="0" smtClean="0"/>
              <a:t>Statement Number Formats – </a:t>
            </a:r>
            <a:br>
              <a:rPr lang="en-US" dirty="0" smtClean="0"/>
            </a:br>
            <a:r>
              <a:rPr lang="en-US" dirty="0" smtClean="0"/>
              <a:t>RBA/NBA Business Lines </a:t>
            </a:r>
            <a:endParaRPr lang="en-US" dirty="0"/>
          </a:p>
        </p:txBody>
      </p:sp>
      <p:sp>
        <p:nvSpPr>
          <p:cNvPr id="5" name="Slide Number Placeholder 4"/>
          <p:cNvSpPr>
            <a:spLocks noGrp="1"/>
          </p:cNvSpPr>
          <p:nvPr>
            <p:ph type="sldNum" sz="quarter" idx="11"/>
          </p:nvPr>
        </p:nvSpPr>
        <p:spPr/>
        <p:txBody>
          <a:bodyPr/>
          <a:lstStyle/>
          <a:p>
            <a:pPr>
              <a:defRPr/>
            </a:pPr>
            <a:fld id="{5842F1FC-5FDD-41D6-BAD6-160FC7BE3BC4}" type="slidenum">
              <a:rPr lang="en-US" smtClean="0">
                <a:solidFill>
                  <a:srgbClr val="000000"/>
                </a:solidFill>
              </a:rPr>
              <a:pPr>
                <a:defRPr/>
              </a:pPr>
              <a:t>297</a:t>
            </a:fld>
            <a:endParaRPr lang="en-US" dirty="0">
              <a:solidFill>
                <a:srgbClr val="000000"/>
              </a:solidFill>
            </a:endParaRPr>
          </a:p>
        </p:txBody>
      </p:sp>
      <p:graphicFrame>
        <p:nvGraphicFramePr>
          <p:cNvPr id="8" name="Content Placeholder 7"/>
          <p:cNvGraphicFramePr>
            <a:graphicFrameLocks/>
          </p:cNvGraphicFramePr>
          <p:nvPr>
            <p:extLst>
              <p:ext uri="{D42A27DB-BD31-4B8C-83A1-F6EECF244321}">
                <p14:modId xmlns:p14="http://schemas.microsoft.com/office/powerpoint/2010/main" val="2258085852"/>
              </p:ext>
            </p:extLst>
          </p:nvPr>
        </p:nvGraphicFramePr>
        <p:xfrm>
          <a:off x="640080" y="1190992"/>
          <a:ext cx="8381285" cy="4401589"/>
        </p:xfrm>
        <a:graphic>
          <a:graphicData uri="http://schemas.openxmlformats.org/drawingml/2006/table">
            <a:tbl>
              <a:tblPr firstRow="1" bandRow="1">
                <a:tableStyleId>{21E4AEA4-8DFA-4A89-87EB-49C32662AFE0}</a:tableStyleId>
              </a:tblPr>
              <a:tblGrid>
                <a:gridCol w="1676400"/>
                <a:gridCol w="1600200"/>
                <a:gridCol w="1920010"/>
                <a:gridCol w="3184675"/>
              </a:tblGrid>
              <a:tr h="35625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500" b="1" kern="1200" dirty="0" smtClean="0">
                          <a:solidFill>
                            <a:schemeClr val="lt1"/>
                          </a:solidFill>
                          <a:latin typeface="+mn-lt"/>
                          <a:ea typeface="+mn-ea"/>
                          <a:cs typeface="+mn-cs"/>
                        </a:rPr>
                        <a:t>Business</a:t>
                      </a:r>
                      <a:r>
                        <a:rPr lang="en-US" sz="1500" b="1" kern="1200" baseline="0" dirty="0" smtClean="0">
                          <a:solidFill>
                            <a:schemeClr val="lt1"/>
                          </a:solidFill>
                          <a:latin typeface="+mn-lt"/>
                          <a:ea typeface="+mn-ea"/>
                          <a:cs typeface="+mn-cs"/>
                        </a:rPr>
                        <a:t> Line</a:t>
                      </a:r>
                      <a:endParaRPr lang="en-US" sz="1500" b="1" kern="1200" dirty="0" smtClean="0">
                        <a:solidFill>
                          <a:schemeClr val="tx1"/>
                        </a:solidFill>
                        <a:latin typeface="+mn-lt"/>
                        <a:ea typeface="+mn-ea"/>
                        <a:cs typeface="+mn-cs"/>
                      </a:endParaRPr>
                    </a:p>
                  </a:txBody>
                  <a:tcPr anchor="ctr"/>
                </a:tc>
                <a:tc>
                  <a:txBody>
                    <a:bodyPr/>
                    <a:lstStyle/>
                    <a:p>
                      <a:pPr algn="ctr"/>
                      <a:r>
                        <a:rPr lang="en-US" sz="1500" b="1" kern="1200" dirty="0" smtClean="0">
                          <a:solidFill>
                            <a:schemeClr val="bg1"/>
                          </a:solidFill>
                          <a:latin typeface="+mn-lt"/>
                          <a:ea typeface="+mn-ea"/>
                          <a:cs typeface="+mn-cs"/>
                        </a:rPr>
                        <a:t>Interfaced / Manual DBRs</a:t>
                      </a:r>
                    </a:p>
                  </a:txBody>
                  <a:tcPr anchor="ctr"/>
                </a:tc>
                <a:tc>
                  <a:txBody>
                    <a:bodyPr/>
                    <a:lstStyle/>
                    <a:p>
                      <a:pPr algn="ctr"/>
                      <a:r>
                        <a:rPr lang="en-US" sz="1500" kern="1200" dirty="0" smtClean="0"/>
                        <a:t>Document Types</a:t>
                      </a:r>
                      <a:endParaRPr lang="en-US" sz="1500" b="1" kern="1200" dirty="0" smtClean="0">
                        <a:solidFill>
                          <a:schemeClr val="tx1"/>
                        </a:solidFill>
                        <a:latin typeface="+mn-lt"/>
                        <a:ea typeface="+mn-ea"/>
                        <a:cs typeface="+mn-cs"/>
                      </a:endParaRPr>
                    </a:p>
                  </a:txBody>
                  <a:tcPr anchor="ctr"/>
                </a:tc>
                <a:tc>
                  <a:txBody>
                    <a:bodyPr/>
                    <a:lstStyle/>
                    <a:p>
                      <a:pPr algn="ctr" fontAlgn="b"/>
                      <a:r>
                        <a:rPr lang="en-US" sz="1500" u="none" strike="noStrike" dirty="0" smtClean="0"/>
                        <a:t>Statement Number Format</a:t>
                      </a:r>
                      <a:endParaRPr lang="en-US" sz="1500" b="1" i="0" u="none" strike="noStrike" dirty="0">
                        <a:solidFill>
                          <a:srgbClr val="000000"/>
                        </a:solidFill>
                        <a:latin typeface="Arial"/>
                      </a:endParaRPr>
                    </a:p>
                  </a:txBody>
                  <a:tcPr marL="0" marR="0" marT="0" marB="0" anchor="ctr"/>
                </a:tc>
              </a:tr>
              <a:tr h="308759">
                <a:tc>
                  <a:txBody>
                    <a:bodyPr/>
                    <a:lstStyle/>
                    <a:p>
                      <a:pPr algn="ctr"/>
                      <a:r>
                        <a:rPr lang="en-US" sz="1500" kern="0" dirty="0" smtClean="0"/>
                        <a:t>AASFedSim</a:t>
                      </a:r>
                      <a:endParaRPr lang="en-US" sz="1500" b="0" kern="1200" dirty="0" smtClean="0">
                        <a:solidFill>
                          <a:schemeClr val="tx1"/>
                        </a:solidFill>
                        <a:latin typeface="+mn-lt"/>
                        <a:ea typeface="+mn-ea"/>
                        <a:cs typeface="+mn-cs"/>
                      </a:endParaRPr>
                    </a:p>
                  </a:txBody>
                  <a:tcPr anchor="ctr"/>
                </a:tc>
                <a:tc>
                  <a:txBody>
                    <a:bodyPr/>
                    <a:lstStyle/>
                    <a:p>
                      <a:pPr algn="ctr"/>
                      <a:r>
                        <a:rPr lang="en-US" sz="1500" b="0" kern="1200" dirty="0" smtClean="0">
                          <a:solidFill>
                            <a:schemeClr val="tx1"/>
                          </a:solidFill>
                          <a:latin typeface="+mn-lt"/>
                          <a:ea typeface="+mn-ea"/>
                          <a:cs typeface="+mn-cs"/>
                        </a:rPr>
                        <a:t>Interfaced</a:t>
                      </a:r>
                    </a:p>
                  </a:txBody>
                  <a:tcPr anchor="ctr"/>
                </a:tc>
                <a:tc>
                  <a:txBody>
                    <a:bodyPr/>
                    <a:lstStyle/>
                    <a:p>
                      <a:pPr algn="ctr"/>
                      <a:r>
                        <a:rPr lang="en-US" sz="1500" b="0" kern="1200" dirty="0" smtClean="0">
                          <a:solidFill>
                            <a:schemeClr val="tx1"/>
                          </a:solidFill>
                          <a:latin typeface="+mn-lt"/>
                          <a:ea typeface="+mn-ea"/>
                          <a:cs typeface="+mn-cs"/>
                        </a:rPr>
                        <a:t>SDN/SDI</a:t>
                      </a:r>
                    </a:p>
                  </a:txBody>
                  <a:tcPr anchor="ctr"/>
                </a:tc>
                <a:tc>
                  <a:txBody>
                    <a:bodyPr/>
                    <a:lstStyle/>
                    <a:p>
                      <a:pPr algn="ctr" fontAlgn="b"/>
                      <a:r>
                        <a:rPr lang="en-US" sz="1500" b="0" i="0" u="none" strike="noStrike" dirty="0" smtClean="0">
                          <a:solidFill>
                            <a:srgbClr val="000000"/>
                          </a:solidFill>
                          <a:latin typeface="+mn-lt"/>
                        </a:rPr>
                        <a:t>‘SI’ + ######</a:t>
                      </a:r>
                    </a:p>
                  </a:txBody>
                  <a:tcPr marL="0" marR="0" marT="0" marB="0" anchor="ctr"/>
                </a:tc>
              </a:tr>
              <a:tr h="308759">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500" kern="0" dirty="0" smtClean="0"/>
                        <a:t>AASFedSim</a:t>
                      </a:r>
                      <a:endParaRPr lang="en-US" sz="1500" b="0" kern="1200" dirty="0" smtClean="0">
                        <a:solidFill>
                          <a:schemeClr val="tx1"/>
                        </a:solidFill>
                        <a:latin typeface="+mn-lt"/>
                        <a:ea typeface="+mn-ea"/>
                        <a:cs typeface="+mn-cs"/>
                      </a:endParaRPr>
                    </a:p>
                  </a:txBody>
                  <a:tcPr anchor="ctr"/>
                </a:tc>
                <a:tc>
                  <a:txBody>
                    <a:bodyPr/>
                    <a:lstStyle/>
                    <a:p>
                      <a:pPr algn="ctr"/>
                      <a:r>
                        <a:rPr lang="en-US" sz="1500" b="0" kern="1200" dirty="0" smtClean="0">
                          <a:solidFill>
                            <a:schemeClr val="tx1"/>
                          </a:solidFill>
                          <a:latin typeface="+mn-lt"/>
                          <a:ea typeface="+mn-ea"/>
                          <a:cs typeface="+mn-cs"/>
                        </a:rPr>
                        <a:t>Manual</a:t>
                      </a:r>
                    </a:p>
                  </a:txBody>
                  <a:tcPr anchor="ctr"/>
                </a:tc>
                <a:tc>
                  <a:txBody>
                    <a:bodyPr/>
                    <a:lstStyle/>
                    <a:p>
                      <a:pPr algn="ctr"/>
                      <a:r>
                        <a:rPr lang="en-US" sz="1500" b="0" kern="1200" dirty="0" smtClean="0">
                          <a:solidFill>
                            <a:schemeClr val="tx1"/>
                          </a:solidFill>
                          <a:latin typeface="+mn-lt"/>
                          <a:ea typeface="+mn-ea"/>
                          <a:cs typeface="+mn-cs"/>
                        </a:rPr>
                        <a:t>SMN/SMI</a:t>
                      </a:r>
                    </a:p>
                  </a:txBody>
                  <a:tcPr anchor="ctr"/>
                </a:tc>
                <a:tc>
                  <a:txBody>
                    <a:bodyPr/>
                    <a:lstStyle/>
                    <a:p>
                      <a:pPr algn="ctr" fontAlgn="b"/>
                      <a:r>
                        <a:rPr lang="en-US" sz="1500" b="0" i="0" u="none" strike="noStrike" dirty="0" smtClean="0">
                          <a:solidFill>
                            <a:srgbClr val="000000"/>
                          </a:solidFill>
                          <a:latin typeface="+mn-lt"/>
                        </a:rPr>
                        <a:t>‘SM’ + ######</a:t>
                      </a:r>
                      <a:endParaRPr lang="en-US" sz="1500" b="0" i="0" u="none" strike="noStrike" dirty="0">
                        <a:solidFill>
                          <a:srgbClr val="000000"/>
                        </a:solidFill>
                        <a:latin typeface="Arial"/>
                      </a:endParaRPr>
                    </a:p>
                  </a:txBody>
                  <a:tcPr marL="0" marR="0" marT="0" marB="0" anchor="ctr"/>
                </a:tc>
              </a:tr>
              <a:tr h="308759">
                <a:tc>
                  <a:txBody>
                    <a:bodyPr/>
                    <a:lstStyle/>
                    <a:p>
                      <a:pPr algn="ctr"/>
                      <a:r>
                        <a:rPr lang="en-US" sz="1500" kern="0" dirty="0" smtClean="0"/>
                        <a:t>AASREGIT</a:t>
                      </a:r>
                    </a:p>
                  </a:txBody>
                  <a:tcPr anchor="ctr"/>
                </a:tc>
                <a:tc>
                  <a:txBody>
                    <a:bodyPr/>
                    <a:lstStyle/>
                    <a:p>
                      <a:pPr algn="ctr"/>
                      <a:r>
                        <a:rPr lang="en-US" sz="1500" b="0" kern="1200" dirty="0" smtClean="0">
                          <a:solidFill>
                            <a:schemeClr val="tx1"/>
                          </a:solidFill>
                          <a:latin typeface="+mn-lt"/>
                          <a:ea typeface="+mn-ea"/>
                          <a:cs typeface="+mn-cs"/>
                        </a:rPr>
                        <a:t>Interfaced</a:t>
                      </a:r>
                    </a:p>
                  </a:txBody>
                  <a:tcPr anchor="ctr"/>
                </a:tc>
                <a:tc>
                  <a:txBody>
                    <a:bodyPr/>
                    <a:lstStyle/>
                    <a:p>
                      <a:pPr algn="ctr"/>
                      <a:r>
                        <a:rPr lang="en-US" sz="1500" b="0" kern="1200" dirty="0" smtClean="0">
                          <a:solidFill>
                            <a:schemeClr val="tx1"/>
                          </a:solidFill>
                          <a:latin typeface="+mn-lt"/>
                          <a:ea typeface="+mn-ea"/>
                          <a:cs typeface="+mn-cs"/>
                        </a:rPr>
                        <a:t>EDN/EDI</a:t>
                      </a:r>
                    </a:p>
                  </a:txBody>
                  <a:tcPr anchor="ctr"/>
                </a:tc>
                <a:tc>
                  <a:txBody>
                    <a:bodyPr/>
                    <a:lstStyle/>
                    <a:p>
                      <a:pPr algn="ctr" fontAlgn="b"/>
                      <a:r>
                        <a:rPr lang="en-US" sz="1500" b="0" i="0" u="none" strike="noStrike" dirty="0" smtClean="0">
                          <a:solidFill>
                            <a:srgbClr val="000000"/>
                          </a:solidFill>
                          <a:latin typeface="+mn-lt"/>
                        </a:rPr>
                        <a:t>‘EI’ + ######</a:t>
                      </a:r>
                      <a:endParaRPr lang="en-US" sz="1500" b="0" i="0" u="none" strike="noStrike" dirty="0">
                        <a:solidFill>
                          <a:srgbClr val="000000"/>
                        </a:solidFill>
                        <a:latin typeface="Arial"/>
                      </a:endParaRPr>
                    </a:p>
                  </a:txBody>
                  <a:tcPr marL="0" marR="0" marT="0" marB="0" anchor="ctr"/>
                </a:tc>
              </a:tr>
              <a:tr h="308759">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500" kern="0" dirty="0" smtClean="0"/>
                        <a:t>AASREGIT</a:t>
                      </a:r>
                      <a:endParaRPr lang="en-US" sz="1500" b="0" kern="1200" dirty="0" smtClean="0">
                        <a:solidFill>
                          <a:schemeClr val="tx1"/>
                        </a:solidFill>
                        <a:latin typeface="+mn-lt"/>
                        <a:ea typeface="+mn-ea"/>
                        <a:cs typeface="+mn-cs"/>
                      </a:endParaRPr>
                    </a:p>
                  </a:txBody>
                  <a:tcPr anchor="ctr"/>
                </a:tc>
                <a:tc>
                  <a:txBody>
                    <a:bodyPr/>
                    <a:lstStyle/>
                    <a:p>
                      <a:pPr algn="ctr"/>
                      <a:r>
                        <a:rPr lang="en-US" sz="1500" b="0" kern="1200" dirty="0" smtClean="0">
                          <a:solidFill>
                            <a:schemeClr val="tx1"/>
                          </a:solidFill>
                          <a:latin typeface="+mn-lt"/>
                          <a:ea typeface="+mn-ea"/>
                          <a:cs typeface="+mn-cs"/>
                        </a:rPr>
                        <a:t>Manual</a:t>
                      </a:r>
                    </a:p>
                  </a:txBody>
                  <a:tcPr anchor="ctr"/>
                </a:tc>
                <a:tc>
                  <a:txBody>
                    <a:bodyPr/>
                    <a:lstStyle/>
                    <a:p>
                      <a:pPr algn="ctr"/>
                      <a:r>
                        <a:rPr lang="en-US" sz="1500" b="0" kern="1200" dirty="0" smtClean="0">
                          <a:solidFill>
                            <a:schemeClr val="tx1"/>
                          </a:solidFill>
                          <a:latin typeface="+mn-lt"/>
                          <a:ea typeface="+mn-ea"/>
                          <a:cs typeface="+mn-cs"/>
                        </a:rPr>
                        <a:t>EMN/EMI</a:t>
                      </a:r>
                    </a:p>
                  </a:txBody>
                  <a:tcPr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en-US" sz="1500" b="0" i="0" u="none" strike="noStrike" dirty="0" smtClean="0">
                          <a:solidFill>
                            <a:srgbClr val="000000"/>
                          </a:solidFill>
                          <a:latin typeface="+mn-lt"/>
                        </a:rPr>
                        <a:t>‘EM’ + ######</a:t>
                      </a:r>
                    </a:p>
                  </a:txBody>
                  <a:tcPr marL="0" marR="0" marT="0" marB="0" anchor="ctr"/>
                </a:tc>
              </a:tr>
              <a:tr h="308759">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500" b="0" kern="1200" dirty="0" smtClean="0">
                          <a:solidFill>
                            <a:schemeClr val="tx1"/>
                          </a:solidFill>
                          <a:latin typeface="+mn-lt"/>
                          <a:ea typeface="+mn-ea"/>
                          <a:cs typeface="+mn-cs"/>
                        </a:rPr>
                        <a:t>IWAC</a:t>
                      </a:r>
                    </a:p>
                  </a:txBody>
                  <a:tcPr anchor="ctr"/>
                </a:tc>
                <a:tc>
                  <a:txBody>
                    <a:bodyPr/>
                    <a:lstStyle/>
                    <a:p>
                      <a:pPr algn="ctr"/>
                      <a:r>
                        <a:rPr lang="en-US" sz="1500" b="0" kern="1200" dirty="0" smtClean="0">
                          <a:solidFill>
                            <a:schemeClr val="tx1"/>
                          </a:solidFill>
                          <a:latin typeface="+mn-lt"/>
                          <a:ea typeface="+mn-ea"/>
                          <a:cs typeface="+mn-cs"/>
                        </a:rPr>
                        <a:t>Interfaced</a:t>
                      </a:r>
                    </a:p>
                  </a:txBody>
                  <a:tcPr anchor="ctr"/>
                </a:tc>
                <a:tc>
                  <a:txBody>
                    <a:bodyPr/>
                    <a:lstStyle/>
                    <a:p>
                      <a:pPr algn="ctr"/>
                      <a:r>
                        <a:rPr lang="en-US" sz="1500" b="0" kern="1200" dirty="0" smtClean="0">
                          <a:solidFill>
                            <a:schemeClr val="tx1"/>
                          </a:solidFill>
                          <a:latin typeface="+mn-lt"/>
                          <a:ea typeface="+mn-ea"/>
                          <a:cs typeface="+mn-cs"/>
                        </a:rPr>
                        <a:t>KDN/KDI</a:t>
                      </a:r>
                    </a:p>
                  </a:txBody>
                  <a:tcPr anchor="ctr"/>
                </a:tc>
                <a:tc>
                  <a:txBody>
                    <a:bodyPr/>
                    <a:lstStyle/>
                    <a:p>
                      <a:pPr algn="ctr" fontAlgn="b"/>
                      <a:r>
                        <a:rPr lang="en-US" sz="1500" b="0" i="0" u="none" strike="noStrike" dirty="0" smtClean="0">
                          <a:solidFill>
                            <a:srgbClr val="000000"/>
                          </a:solidFill>
                          <a:latin typeface="+mn-lt"/>
                        </a:rPr>
                        <a:t>‘KI’ + ######</a:t>
                      </a:r>
                    </a:p>
                  </a:txBody>
                  <a:tcPr marL="0" marR="0" marT="0" marB="0" anchor="ctr"/>
                </a:tc>
              </a:tr>
              <a:tr h="308759">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500" b="0" kern="1200" dirty="0" smtClean="0">
                          <a:solidFill>
                            <a:schemeClr val="tx1"/>
                          </a:solidFill>
                          <a:latin typeface="+mn-lt"/>
                          <a:ea typeface="+mn-ea"/>
                          <a:cs typeface="+mn-cs"/>
                        </a:rPr>
                        <a:t>IWAC</a:t>
                      </a:r>
                    </a:p>
                  </a:txBody>
                  <a:tcPr anchor="ctr"/>
                </a:tc>
                <a:tc>
                  <a:txBody>
                    <a:bodyPr/>
                    <a:lstStyle/>
                    <a:p>
                      <a:pPr algn="ctr"/>
                      <a:r>
                        <a:rPr lang="en-US" sz="1500" b="0" kern="1200" dirty="0" smtClean="0">
                          <a:solidFill>
                            <a:schemeClr val="tx1"/>
                          </a:solidFill>
                          <a:latin typeface="+mn-lt"/>
                          <a:ea typeface="+mn-ea"/>
                          <a:cs typeface="+mn-cs"/>
                        </a:rPr>
                        <a:t>Manual</a:t>
                      </a:r>
                    </a:p>
                  </a:txBody>
                  <a:tcPr anchor="ctr"/>
                </a:tc>
                <a:tc>
                  <a:txBody>
                    <a:bodyPr/>
                    <a:lstStyle/>
                    <a:p>
                      <a:pPr algn="ctr"/>
                      <a:r>
                        <a:rPr lang="en-US" sz="1500" b="0" kern="1200" dirty="0" smtClean="0">
                          <a:solidFill>
                            <a:schemeClr val="tx1"/>
                          </a:solidFill>
                          <a:latin typeface="+mn-lt"/>
                          <a:ea typeface="+mn-ea"/>
                          <a:cs typeface="+mn-cs"/>
                        </a:rPr>
                        <a:t>KMN/KMI</a:t>
                      </a:r>
                    </a:p>
                  </a:txBody>
                  <a:tcPr anchor="ctr"/>
                </a:tc>
                <a:tc>
                  <a:txBody>
                    <a:bodyPr/>
                    <a:lstStyle/>
                    <a:p>
                      <a:pPr algn="ctr" fontAlgn="b"/>
                      <a:r>
                        <a:rPr lang="en-US" sz="1500" b="0" i="0" u="none" strike="noStrike" dirty="0" smtClean="0">
                          <a:solidFill>
                            <a:srgbClr val="000000"/>
                          </a:solidFill>
                          <a:latin typeface="+mn-lt"/>
                        </a:rPr>
                        <a:t>‘KM’ + ######</a:t>
                      </a:r>
                      <a:endParaRPr lang="en-US" sz="1500" b="0" i="0" u="none" strike="noStrike" dirty="0">
                        <a:solidFill>
                          <a:srgbClr val="000000"/>
                        </a:solidFill>
                        <a:latin typeface="Arial"/>
                      </a:endParaRPr>
                    </a:p>
                  </a:txBody>
                  <a:tcPr marL="0" marR="0" marT="0" marB="0" anchor="ctr"/>
                </a:tc>
              </a:tr>
              <a:tr h="308759">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500" b="0" kern="1200" dirty="0" smtClean="0">
                          <a:solidFill>
                            <a:schemeClr val="tx1"/>
                          </a:solidFill>
                          <a:latin typeface="+mn-lt"/>
                          <a:ea typeface="+mn-ea"/>
                          <a:cs typeface="+mn-cs"/>
                        </a:rPr>
                        <a:t>ITSEXPSER</a:t>
                      </a:r>
                    </a:p>
                  </a:txBody>
                  <a:tcPr anchor="ctr"/>
                </a:tc>
                <a:tc>
                  <a:txBody>
                    <a:bodyPr/>
                    <a:lstStyle/>
                    <a:p>
                      <a:pPr algn="ctr"/>
                      <a:r>
                        <a:rPr lang="en-US" sz="1500" b="0" kern="1200" dirty="0" smtClean="0">
                          <a:solidFill>
                            <a:schemeClr val="tx1"/>
                          </a:solidFill>
                          <a:latin typeface="+mn-lt"/>
                          <a:ea typeface="+mn-ea"/>
                          <a:cs typeface="+mn-cs"/>
                        </a:rPr>
                        <a:t>Interfaced</a:t>
                      </a:r>
                    </a:p>
                  </a:txBody>
                  <a:tcPr anchor="ctr"/>
                </a:tc>
                <a:tc>
                  <a:txBody>
                    <a:bodyPr/>
                    <a:lstStyle/>
                    <a:p>
                      <a:pPr algn="ctr"/>
                      <a:r>
                        <a:rPr lang="en-US" sz="1500" b="0" kern="1200" dirty="0" smtClean="0">
                          <a:solidFill>
                            <a:schemeClr val="tx1"/>
                          </a:solidFill>
                          <a:latin typeface="+mn-lt"/>
                          <a:ea typeface="+mn-ea"/>
                          <a:cs typeface="+mn-cs"/>
                        </a:rPr>
                        <a:t>XDN/XDI</a:t>
                      </a:r>
                    </a:p>
                  </a:txBody>
                  <a:tcPr anchor="ctr"/>
                </a:tc>
                <a:tc>
                  <a:txBody>
                    <a:bodyPr/>
                    <a:lstStyle/>
                    <a:p>
                      <a:pPr algn="ctr" fontAlgn="b"/>
                      <a:r>
                        <a:rPr lang="en-US" sz="1500" b="0" i="0" u="none" strike="noStrike" dirty="0" smtClean="0">
                          <a:solidFill>
                            <a:srgbClr val="000000"/>
                          </a:solidFill>
                          <a:latin typeface="+mn-lt"/>
                        </a:rPr>
                        <a:t>‘XI’ + ######</a:t>
                      </a:r>
                      <a:endParaRPr lang="en-US" sz="1500" b="0" i="0" u="none" strike="noStrike" dirty="0">
                        <a:solidFill>
                          <a:srgbClr val="000000"/>
                        </a:solidFill>
                        <a:latin typeface="Arial"/>
                      </a:endParaRPr>
                    </a:p>
                  </a:txBody>
                  <a:tcPr marL="0" marR="0" marT="0" marB="0" anchor="ctr"/>
                </a:tc>
              </a:tr>
              <a:tr h="308759">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500" b="0" kern="1200" dirty="0" smtClean="0">
                          <a:solidFill>
                            <a:schemeClr val="tx1"/>
                          </a:solidFill>
                          <a:latin typeface="+mn-lt"/>
                          <a:ea typeface="+mn-ea"/>
                          <a:cs typeface="+mn-cs"/>
                        </a:rPr>
                        <a:t>ITSEXPSER</a:t>
                      </a:r>
                    </a:p>
                  </a:txBody>
                  <a:tcPr anchor="ctr"/>
                </a:tc>
                <a:tc>
                  <a:txBody>
                    <a:bodyPr/>
                    <a:lstStyle/>
                    <a:p>
                      <a:pPr algn="ctr"/>
                      <a:r>
                        <a:rPr lang="en-US" sz="1500" b="0" kern="1200" dirty="0" smtClean="0">
                          <a:solidFill>
                            <a:schemeClr val="tx1"/>
                          </a:solidFill>
                          <a:latin typeface="+mn-lt"/>
                          <a:ea typeface="+mn-ea"/>
                          <a:cs typeface="+mn-cs"/>
                        </a:rPr>
                        <a:t>Manual</a:t>
                      </a:r>
                    </a:p>
                  </a:txBody>
                  <a:tcPr anchor="ctr"/>
                </a:tc>
                <a:tc>
                  <a:txBody>
                    <a:bodyPr/>
                    <a:lstStyle/>
                    <a:p>
                      <a:pPr algn="ctr"/>
                      <a:r>
                        <a:rPr lang="en-US" sz="1500" b="0" kern="1200" dirty="0" smtClean="0">
                          <a:solidFill>
                            <a:schemeClr val="tx1"/>
                          </a:solidFill>
                          <a:latin typeface="+mn-lt"/>
                          <a:ea typeface="+mn-ea"/>
                          <a:cs typeface="+mn-cs"/>
                        </a:rPr>
                        <a:t>XMN/XMI</a:t>
                      </a:r>
                    </a:p>
                  </a:txBody>
                  <a:tcPr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en-US" sz="1500" b="0" i="0" u="none" strike="noStrike" dirty="0" smtClean="0">
                          <a:solidFill>
                            <a:srgbClr val="000000"/>
                          </a:solidFill>
                          <a:latin typeface="+mn-lt"/>
                        </a:rPr>
                        <a:t>‘XM’ + ######</a:t>
                      </a:r>
                    </a:p>
                  </a:txBody>
                  <a:tcPr marL="0" marR="0" marT="0" marB="0" anchor="ctr"/>
                </a:tc>
              </a:tr>
              <a:tr h="308759">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500" b="0" kern="1200" dirty="0" smtClean="0">
                          <a:solidFill>
                            <a:schemeClr val="tx1"/>
                          </a:solidFill>
                          <a:latin typeface="+mn-lt"/>
                          <a:ea typeface="+mn-ea"/>
                          <a:cs typeface="+mn-cs"/>
                        </a:rPr>
                        <a:t>ITSHSPD12</a:t>
                      </a:r>
                    </a:p>
                  </a:txBody>
                  <a:tcPr anchor="ctr"/>
                </a:tc>
                <a:tc>
                  <a:txBody>
                    <a:bodyPr/>
                    <a:lstStyle/>
                    <a:p>
                      <a:pPr algn="ctr"/>
                      <a:r>
                        <a:rPr lang="en-US" sz="1500" b="0" kern="1200" dirty="0" smtClean="0">
                          <a:solidFill>
                            <a:schemeClr val="tx1"/>
                          </a:solidFill>
                          <a:latin typeface="+mn-lt"/>
                          <a:ea typeface="+mn-ea"/>
                          <a:cs typeface="+mn-cs"/>
                        </a:rPr>
                        <a:t>Interfaced</a:t>
                      </a:r>
                    </a:p>
                  </a:txBody>
                  <a:tcPr anchor="ctr"/>
                </a:tc>
                <a:tc>
                  <a:txBody>
                    <a:bodyPr/>
                    <a:lstStyle/>
                    <a:p>
                      <a:pPr algn="ctr"/>
                      <a:r>
                        <a:rPr lang="en-US" sz="1500" b="0" kern="1200" dirty="0" smtClean="0">
                          <a:solidFill>
                            <a:schemeClr val="tx1"/>
                          </a:solidFill>
                          <a:latin typeface="+mn-lt"/>
                          <a:ea typeface="+mn-ea"/>
                          <a:cs typeface="+mn-cs"/>
                        </a:rPr>
                        <a:t>HDN/HDI</a:t>
                      </a:r>
                    </a:p>
                  </a:txBody>
                  <a:tcPr anchor="ctr"/>
                </a:tc>
                <a:tc>
                  <a:txBody>
                    <a:bodyPr/>
                    <a:lstStyle/>
                    <a:p>
                      <a:pPr algn="ctr" fontAlgn="b"/>
                      <a:r>
                        <a:rPr lang="en-US" sz="1500" b="0" i="0" u="none" strike="noStrike" dirty="0" smtClean="0">
                          <a:solidFill>
                            <a:srgbClr val="000000"/>
                          </a:solidFill>
                          <a:latin typeface="+mn-lt"/>
                        </a:rPr>
                        <a:t>‘HI’ + ######</a:t>
                      </a:r>
                      <a:endParaRPr lang="en-US" sz="1500" b="0" i="0" u="none" strike="noStrike" dirty="0">
                        <a:solidFill>
                          <a:srgbClr val="000000"/>
                        </a:solidFill>
                        <a:latin typeface="Arial"/>
                      </a:endParaRPr>
                    </a:p>
                  </a:txBody>
                  <a:tcPr marL="0" marR="0" marT="0" marB="0" anchor="ctr"/>
                </a:tc>
              </a:tr>
              <a:tr h="28500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500" b="0" kern="1200" dirty="0" smtClean="0">
                          <a:solidFill>
                            <a:schemeClr val="tx1"/>
                          </a:solidFill>
                          <a:latin typeface="+mn-lt"/>
                          <a:ea typeface="+mn-ea"/>
                          <a:cs typeface="+mn-cs"/>
                        </a:rPr>
                        <a:t>ITSHSPD12</a:t>
                      </a:r>
                    </a:p>
                  </a:txBody>
                  <a:tcPr anchor="ctr"/>
                </a:tc>
                <a:tc>
                  <a:txBody>
                    <a:bodyPr/>
                    <a:lstStyle/>
                    <a:p>
                      <a:pPr algn="ctr"/>
                      <a:r>
                        <a:rPr lang="en-US" sz="1500" b="0" kern="1200" dirty="0" smtClean="0">
                          <a:solidFill>
                            <a:schemeClr val="tx1"/>
                          </a:solidFill>
                          <a:latin typeface="+mn-lt"/>
                          <a:ea typeface="+mn-ea"/>
                          <a:cs typeface="+mn-cs"/>
                        </a:rPr>
                        <a:t>Manual</a:t>
                      </a:r>
                    </a:p>
                  </a:txBody>
                  <a:tcPr anchor="ctr"/>
                </a:tc>
                <a:tc>
                  <a:txBody>
                    <a:bodyPr/>
                    <a:lstStyle/>
                    <a:p>
                      <a:pPr algn="ctr"/>
                      <a:r>
                        <a:rPr lang="en-US" sz="1500" b="0" kern="1200" dirty="0" smtClean="0">
                          <a:solidFill>
                            <a:schemeClr val="tx1"/>
                          </a:solidFill>
                          <a:latin typeface="+mn-lt"/>
                          <a:ea typeface="+mn-ea"/>
                          <a:cs typeface="+mn-cs"/>
                        </a:rPr>
                        <a:t>HMN/HMI</a:t>
                      </a:r>
                    </a:p>
                  </a:txBody>
                  <a:tcPr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en-US" sz="1500" b="0" i="0" u="none" strike="noStrike" dirty="0" smtClean="0">
                          <a:solidFill>
                            <a:srgbClr val="000000"/>
                          </a:solidFill>
                          <a:latin typeface="+mn-lt"/>
                        </a:rPr>
                        <a:t>‘HM’ + ######</a:t>
                      </a:r>
                    </a:p>
                  </a:txBody>
                  <a:tcPr marL="0" marR="0" marT="0" marB="0" anchor="ctr"/>
                </a:tc>
              </a:tr>
              <a:tr h="332509">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500" b="0" kern="1200" dirty="0" smtClean="0">
                          <a:solidFill>
                            <a:schemeClr val="tx1"/>
                          </a:solidFill>
                          <a:latin typeface="+mn-lt"/>
                          <a:ea typeface="+mn-ea"/>
                          <a:cs typeface="+mn-cs"/>
                        </a:rPr>
                        <a:t>ITSNATITCM</a:t>
                      </a:r>
                    </a:p>
                  </a:txBody>
                  <a:tcPr anchor="ctr"/>
                </a:tc>
                <a:tc>
                  <a:txBody>
                    <a:bodyPr/>
                    <a:lstStyle/>
                    <a:p>
                      <a:pPr algn="ctr"/>
                      <a:r>
                        <a:rPr lang="en-US" sz="1500" b="0" kern="1200" dirty="0" smtClean="0">
                          <a:solidFill>
                            <a:schemeClr val="tx1"/>
                          </a:solidFill>
                          <a:latin typeface="+mn-lt"/>
                          <a:ea typeface="+mn-ea"/>
                          <a:cs typeface="+mn-cs"/>
                        </a:rPr>
                        <a:t>Interfaced</a:t>
                      </a:r>
                    </a:p>
                  </a:txBody>
                  <a:tcPr anchor="ctr"/>
                </a:tc>
                <a:tc>
                  <a:txBody>
                    <a:bodyPr/>
                    <a:lstStyle/>
                    <a:p>
                      <a:pPr algn="ctr"/>
                      <a:r>
                        <a:rPr lang="en-US" sz="1500" b="0" kern="1200" dirty="0" smtClean="0">
                          <a:solidFill>
                            <a:schemeClr val="tx1"/>
                          </a:solidFill>
                          <a:latin typeface="+mn-lt"/>
                          <a:ea typeface="+mn-ea"/>
                          <a:cs typeface="+mn-cs"/>
                        </a:rPr>
                        <a:t>NDN/NDI</a:t>
                      </a:r>
                    </a:p>
                  </a:txBody>
                  <a:tcPr anchor="ctr"/>
                </a:tc>
                <a:tc>
                  <a:txBody>
                    <a:bodyPr/>
                    <a:lstStyle/>
                    <a:p>
                      <a:pPr algn="ctr" fontAlgn="b"/>
                      <a:r>
                        <a:rPr lang="en-US" sz="1500" b="0" i="0" u="none" strike="noStrike" dirty="0" smtClean="0">
                          <a:solidFill>
                            <a:srgbClr val="000000"/>
                          </a:solidFill>
                          <a:latin typeface="+mn-lt"/>
                        </a:rPr>
                        <a:t>‘NI’ + ######</a:t>
                      </a:r>
                      <a:endParaRPr lang="en-US" sz="1500" b="0" i="0" u="none" strike="noStrike" dirty="0">
                        <a:solidFill>
                          <a:srgbClr val="000000"/>
                        </a:solidFill>
                        <a:latin typeface="Arial"/>
                      </a:endParaRPr>
                    </a:p>
                  </a:txBody>
                  <a:tcPr marL="0" marR="0" marT="0" marB="0" anchor="ctr"/>
                </a:tc>
              </a:tr>
              <a:tr h="296884">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500" b="0" kern="1200" dirty="0" smtClean="0">
                          <a:solidFill>
                            <a:schemeClr val="tx1"/>
                          </a:solidFill>
                          <a:latin typeface="+mn-lt"/>
                          <a:ea typeface="+mn-ea"/>
                          <a:cs typeface="+mn-cs"/>
                        </a:rPr>
                        <a:t>ITSNATITCM</a:t>
                      </a:r>
                    </a:p>
                  </a:txBody>
                  <a:tcPr anchor="ctr"/>
                </a:tc>
                <a:tc>
                  <a:txBody>
                    <a:bodyPr/>
                    <a:lstStyle/>
                    <a:p>
                      <a:pPr algn="ctr"/>
                      <a:r>
                        <a:rPr lang="en-US" sz="1500" b="0" kern="1200" dirty="0" smtClean="0">
                          <a:solidFill>
                            <a:schemeClr val="tx1"/>
                          </a:solidFill>
                          <a:latin typeface="+mn-lt"/>
                          <a:ea typeface="+mn-ea"/>
                          <a:cs typeface="+mn-cs"/>
                        </a:rPr>
                        <a:t>Manual</a:t>
                      </a:r>
                    </a:p>
                  </a:txBody>
                  <a:tcPr anchor="ctr"/>
                </a:tc>
                <a:tc>
                  <a:txBody>
                    <a:bodyPr/>
                    <a:lstStyle/>
                    <a:p>
                      <a:pPr algn="ctr"/>
                      <a:r>
                        <a:rPr lang="en-US" sz="1500" b="0" kern="1200" dirty="0" smtClean="0">
                          <a:solidFill>
                            <a:schemeClr val="tx1"/>
                          </a:solidFill>
                          <a:latin typeface="+mn-lt"/>
                          <a:ea typeface="+mn-ea"/>
                          <a:cs typeface="+mn-cs"/>
                        </a:rPr>
                        <a:t>NMN/NMI</a:t>
                      </a:r>
                    </a:p>
                  </a:txBody>
                  <a:tcPr anchor="ctr"/>
                </a:tc>
                <a:tc>
                  <a:txBody>
                    <a:bodyPr/>
                    <a:lstStyle/>
                    <a:p>
                      <a:pPr algn="ctr" fontAlgn="b"/>
                      <a:r>
                        <a:rPr lang="en-US" sz="1500" b="0" i="0" u="none" strike="noStrike" dirty="0" smtClean="0">
                          <a:solidFill>
                            <a:srgbClr val="000000"/>
                          </a:solidFill>
                          <a:latin typeface="+mn-lt"/>
                        </a:rPr>
                        <a:t>‘NM’ + ######</a:t>
                      </a:r>
                      <a:endParaRPr lang="en-US" sz="1500" b="0" i="0" u="none" strike="noStrike" dirty="0">
                        <a:solidFill>
                          <a:srgbClr val="000000"/>
                        </a:solidFill>
                        <a:latin typeface="Arial"/>
                      </a:endParaRPr>
                    </a:p>
                  </a:txBody>
                  <a:tcPr marL="0" marR="0" marT="0" marB="0" anchor="ctr"/>
                </a:tc>
              </a:tr>
            </a:tbl>
          </a:graphicData>
        </a:graphic>
      </p:graphicFrame>
      <p:sp>
        <p:nvSpPr>
          <p:cNvPr id="7" name="Footer Placeholder 3"/>
          <p:cNvSpPr txBox="1">
            <a:spLocks/>
          </p:cNvSpPr>
          <p:nvPr/>
        </p:nvSpPr>
        <p:spPr bwMode="auto">
          <a:xfrm>
            <a:off x="640080" y="5675409"/>
            <a:ext cx="7010400" cy="97819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2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sz="1400" b="0" dirty="0" smtClean="0">
                <a:solidFill>
                  <a:srgbClr val="000000"/>
                </a:solidFill>
              </a:rPr>
              <a:t>Notes: </a:t>
            </a:r>
          </a:p>
          <a:p>
            <a:pPr>
              <a:defRPr/>
            </a:pPr>
            <a:endParaRPr lang="en-US" sz="400" b="0" dirty="0" smtClean="0">
              <a:solidFill>
                <a:srgbClr val="000000"/>
              </a:solidFill>
            </a:endParaRPr>
          </a:p>
          <a:p>
            <a:pPr marL="285750" indent="-285750">
              <a:buFont typeface="Arial" pitchFamily="34" charset="0"/>
              <a:buChar char="•"/>
              <a:defRPr/>
            </a:pPr>
            <a:r>
              <a:rPr lang="en-US" sz="1400" b="0" dirty="0" smtClean="0">
                <a:solidFill>
                  <a:srgbClr val="000000"/>
                </a:solidFill>
              </a:rPr>
              <a:t>###### </a:t>
            </a:r>
            <a:r>
              <a:rPr lang="en-US" sz="1400" b="0" dirty="0" smtClean="0">
                <a:solidFill>
                  <a:srgbClr val="000000"/>
                </a:solidFill>
              </a:rPr>
              <a:t>can be alpha-numeric for DBRs sent in via interface</a:t>
            </a:r>
            <a:r>
              <a:rPr lang="en-US" sz="1400" b="0" dirty="0" smtClean="0">
                <a:solidFill>
                  <a:srgbClr val="000000"/>
                </a:solidFill>
              </a:rPr>
              <a:t>.</a:t>
            </a:r>
          </a:p>
          <a:p>
            <a:pPr marL="285750" indent="-285750">
              <a:buFont typeface="Arial" pitchFamily="34" charset="0"/>
              <a:buChar char="•"/>
              <a:defRPr/>
            </a:pPr>
            <a:endParaRPr lang="en-US" sz="400" b="0" dirty="0" smtClean="0">
              <a:solidFill>
                <a:srgbClr val="000000"/>
              </a:solidFill>
            </a:endParaRPr>
          </a:p>
          <a:p>
            <a:pPr marL="285750" indent="-285750">
              <a:buFont typeface="Arial" pitchFamily="34" charset="0"/>
              <a:buChar char="•"/>
              <a:defRPr/>
            </a:pPr>
            <a:r>
              <a:rPr lang="en-US" sz="1400" b="0" dirty="0">
                <a:solidFill>
                  <a:srgbClr val="000000"/>
                </a:solidFill>
              </a:rPr>
              <a:t>Some converted unbilled statements from RBA/NBA </a:t>
            </a:r>
            <a:r>
              <a:rPr lang="en-US" sz="1400" b="0" dirty="0" smtClean="0">
                <a:solidFill>
                  <a:srgbClr val="000000"/>
                </a:solidFill>
              </a:rPr>
              <a:t>will use </a:t>
            </a:r>
            <a:r>
              <a:rPr lang="en-US" sz="1400" b="0" dirty="0">
                <a:solidFill>
                  <a:srgbClr val="000000"/>
                </a:solidFill>
              </a:rPr>
              <a:t>a converted format of </a:t>
            </a:r>
            <a:r>
              <a:rPr lang="en-US" sz="1400" b="0" dirty="0" err="1">
                <a:solidFill>
                  <a:srgbClr val="000000"/>
                </a:solidFill>
              </a:rPr>
              <a:t>pMC</a:t>
            </a:r>
            <a:r>
              <a:rPr lang="en-US" sz="1400" b="0" dirty="0">
                <a:solidFill>
                  <a:srgbClr val="000000"/>
                </a:solidFill>
              </a:rPr>
              <a:t>##### where p is a </a:t>
            </a:r>
            <a:r>
              <a:rPr lang="en-US" sz="1400" b="0" dirty="0" err="1">
                <a:solidFill>
                  <a:srgbClr val="000000"/>
                </a:solidFill>
              </a:rPr>
              <a:t>prefex</a:t>
            </a:r>
            <a:r>
              <a:rPr lang="en-US" sz="1400" b="0" dirty="0">
                <a:solidFill>
                  <a:srgbClr val="000000"/>
                </a:solidFill>
              </a:rPr>
              <a:t> determined by the business line as noted above</a:t>
            </a:r>
            <a:r>
              <a:rPr lang="en-US" sz="1400" b="0" dirty="0" smtClean="0">
                <a:solidFill>
                  <a:srgbClr val="000000"/>
                </a:solidFill>
              </a:rPr>
              <a:t>.</a:t>
            </a:r>
            <a:endParaRPr lang="en-US" sz="1400" b="0" dirty="0">
              <a:solidFill>
                <a:srgbClr val="000000"/>
              </a:solidFill>
            </a:endParaRPr>
          </a:p>
        </p:txBody>
      </p:sp>
    </p:spTree>
    <p:extLst>
      <p:ext uri="{BB962C8B-B14F-4D97-AF65-F5344CB8AC3E}">
        <p14:creationId xmlns:p14="http://schemas.microsoft.com/office/powerpoint/2010/main" val="3287470372"/>
      </p:ext>
    </p:extLst>
  </p:cSld>
  <p:clrMapOvr>
    <a:masterClrMapping/>
  </p:clrMapOvr>
  <p:timing>
    <p:tnLst>
      <p:par>
        <p:cTn id="1" dur="indefinite" restart="never" nodeType="tmRoot"/>
      </p:par>
    </p:tnLst>
  </p:timing>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613" y="331788"/>
            <a:ext cx="8391504" cy="563562"/>
          </a:xfrm>
        </p:spPr>
        <p:txBody>
          <a:bodyPr/>
          <a:lstStyle/>
          <a:p>
            <a:r>
              <a:rPr lang="en-US" dirty="0" smtClean="0"/>
              <a:t>Statement Number Format</a:t>
            </a:r>
            <a:endParaRPr lang="en-US" dirty="0"/>
          </a:p>
        </p:txBody>
      </p:sp>
      <p:sp>
        <p:nvSpPr>
          <p:cNvPr id="4" name="Footer Placeholder 3"/>
          <p:cNvSpPr>
            <a:spLocks noGrp="1"/>
          </p:cNvSpPr>
          <p:nvPr>
            <p:ph type="ftr" sz="quarter" idx="10"/>
          </p:nvPr>
        </p:nvSpPr>
        <p:spPr/>
        <p:txBody>
          <a:bodyPr/>
          <a:lstStyle/>
          <a:p>
            <a:pPr>
              <a:defRPr/>
            </a:pPr>
            <a:r>
              <a:rPr lang="en-US" dirty="0" smtClean="0"/>
              <a:t>CGI Federal Proprietary and Confidential</a:t>
            </a:r>
            <a:endParaRPr lang="en-US" dirty="0"/>
          </a:p>
        </p:txBody>
      </p:sp>
      <p:sp>
        <p:nvSpPr>
          <p:cNvPr id="5" name="Slide Number Placeholder 4"/>
          <p:cNvSpPr>
            <a:spLocks noGrp="1"/>
          </p:cNvSpPr>
          <p:nvPr>
            <p:ph type="sldNum" sz="quarter" idx="11"/>
          </p:nvPr>
        </p:nvSpPr>
        <p:spPr/>
        <p:txBody>
          <a:bodyPr/>
          <a:lstStyle/>
          <a:p>
            <a:pPr>
              <a:defRPr/>
            </a:pPr>
            <a:fld id="{5842F1FC-5FDD-41D6-BAD6-160FC7BE3BC4}" type="slidenum">
              <a:rPr lang="en-US" smtClean="0"/>
              <a:pPr>
                <a:defRPr/>
              </a:pPr>
              <a:t>298</a:t>
            </a:fld>
            <a:endParaRPr lang="en-US" dirty="0"/>
          </a:p>
        </p:txBody>
      </p:sp>
      <p:graphicFrame>
        <p:nvGraphicFramePr>
          <p:cNvPr id="6" name="Content Placeholder 7"/>
          <p:cNvGraphicFramePr>
            <a:graphicFrameLocks/>
          </p:cNvGraphicFramePr>
          <p:nvPr>
            <p:extLst>
              <p:ext uri="{D42A27DB-BD31-4B8C-83A1-F6EECF244321}">
                <p14:modId xmlns:p14="http://schemas.microsoft.com/office/powerpoint/2010/main" val="1848021180"/>
              </p:ext>
            </p:extLst>
          </p:nvPr>
        </p:nvGraphicFramePr>
        <p:xfrm>
          <a:off x="748414" y="1947556"/>
          <a:ext cx="8043810" cy="1841269"/>
        </p:xfrm>
        <a:graphic>
          <a:graphicData uri="http://schemas.openxmlformats.org/drawingml/2006/table">
            <a:tbl>
              <a:tblPr firstRow="1" bandRow="1">
                <a:tableStyleId>{21E4AEA4-8DFA-4A89-87EB-49C32662AFE0}</a:tableStyleId>
              </a:tblPr>
              <a:tblGrid>
                <a:gridCol w="1294141"/>
                <a:gridCol w="1139920"/>
                <a:gridCol w="1757659"/>
                <a:gridCol w="3852090"/>
              </a:tblGrid>
              <a:tr h="35625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500" b="1" kern="1200" dirty="0" smtClean="0">
                          <a:solidFill>
                            <a:schemeClr val="lt1"/>
                          </a:solidFill>
                          <a:latin typeface="+mn-lt"/>
                          <a:ea typeface="+mn-ea"/>
                          <a:cs typeface="+mn-cs"/>
                        </a:rPr>
                        <a:t>Business</a:t>
                      </a:r>
                      <a:r>
                        <a:rPr lang="en-US" sz="1500" b="1" kern="1200" baseline="0" dirty="0" smtClean="0">
                          <a:solidFill>
                            <a:schemeClr val="lt1"/>
                          </a:solidFill>
                          <a:latin typeface="+mn-lt"/>
                          <a:ea typeface="+mn-ea"/>
                          <a:cs typeface="+mn-cs"/>
                        </a:rPr>
                        <a:t> Line</a:t>
                      </a:r>
                      <a:endParaRPr lang="en-US" sz="1500" b="1" kern="1200" dirty="0" smtClean="0">
                        <a:solidFill>
                          <a:schemeClr val="tx1"/>
                        </a:solidFill>
                        <a:latin typeface="+mn-lt"/>
                        <a:ea typeface="+mn-ea"/>
                        <a:cs typeface="+mn-cs"/>
                      </a:endParaRPr>
                    </a:p>
                  </a:txBody>
                  <a:tcPr anchor="ctr"/>
                </a:tc>
                <a:tc>
                  <a:txBody>
                    <a:bodyPr/>
                    <a:lstStyle/>
                    <a:p>
                      <a:pPr algn="ctr"/>
                      <a:r>
                        <a:rPr lang="en-US" sz="1500" b="1" kern="1200" dirty="0" smtClean="0">
                          <a:solidFill>
                            <a:schemeClr val="bg1"/>
                          </a:solidFill>
                          <a:latin typeface="+mn-lt"/>
                          <a:ea typeface="+mn-ea"/>
                          <a:cs typeface="+mn-cs"/>
                        </a:rPr>
                        <a:t>Billing Method</a:t>
                      </a:r>
                    </a:p>
                  </a:txBody>
                  <a:tcPr anchor="ctr"/>
                </a:tc>
                <a:tc>
                  <a:txBody>
                    <a:bodyPr/>
                    <a:lstStyle/>
                    <a:p>
                      <a:pPr algn="ctr"/>
                      <a:r>
                        <a:rPr lang="en-US" sz="1500" kern="1200" dirty="0" smtClean="0"/>
                        <a:t>Document Types</a:t>
                      </a:r>
                      <a:endParaRPr lang="en-US" sz="1500" b="1" kern="1200" dirty="0" smtClean="0">
                        <a:solidFill>
                          <a:schemeClr val="tx1"/>
                        </a:solidFill>
                        <a:latin typeface="+mn-lt"/>
                        <a:ea typeface="+mn-ea"/>
                        <a:cs typeface="+mn-cs"/>
                      </a:endParaRPr>
                    </a:p>
                  </a:txBody>
                  <a:tcPr anchor="ctr"/>
                </a:tc>
                <a:tc>
                  <a:txBody>
                    <a:bodyPr/>
                    <a:lstStyle/>
                    <a:p>
                      <a:pPr algn="ctr" fontAlgn="b"/>
                      <a:r>
                        <a:rPr lang="en-US" sz="1500" u="none" strike="noStrike" dirty="0" smtClean="0"/>
                        <a:t>Statement Number Format</a:t>
                      </a:r>
                      <a:endParaRPr lang="en-US" sz="1500" b="1" i="0" u="none" strike="noStrike" dirty="0">
                        <a:solidFill>
                          <a:srgbClr val="000000"/>
                        </a:solidFill>
                        <a:latin typeface="Arial"/>
                      </a:endParaRPr>
                    </a:p>
                  </a:txBody>
                  <a:tcPr marL="0" marR="0" marT="0" marB="0" anchor="ctr"/>
                </a:tc>
              </a:tr>
              <a:tr h="308759">
                <a:tc>
                  <a:txBody>
                    <a:bodyPr/>
                    <a:lstStyle/>
                    <a:p>
                      <a:pPr algn="ctr"/>
                      <a:r>
                        <a:rPr lang="en-US" sz="1500" dirty="0" smtClean="0"/>
                        <a:t>ITSWAN</a:t>
                      </a:r>
                      <a:endParaRPr lang="en-US" sz="1500" b="0" kern="1200" dirty="0" smtClean="0">
                        <a:solidFill>
                          <a:schemeClr val="tx1"/>
                        </a:solidFill>
                        <a:latin typeface="+mn-lt"/>
                        <a:ea typeface="+mn-ea"/>
                        <a:cs typeface="+mn-cs"/>
                      </a:endParaRPr>
                    </a:p>
                  </a:txBody>
                  <a:tcPr anchor="ctr"/>
                </a:tc>
                <a:tc>
                  <a:txBody>
                    <a:bodyPr/>
                    <a:lstStyle/>
                    <a:p>
                      <a:pPr algn="ctr"/>
                      <a:r>
                        <a:rPr lang="en-US" sz="1500" b="0" kern="1200" dirty="0" smtClean="0">
                          <a:solidFill>
                            <a:schemeClr val="tx1"/>
                          </a:solidFill>
                          <a:latin typeface="+mn-lt"/>
                          <a:ea typeface="+mn-ea"/>
                          <a:cs typeface="+mn-cs"/>
                        </a:rPr>
                        <a:t>Non-IPAC</a:t>
                      </a:r>
                    </a:p>
                  </a:txBody>
                  <a:tcPr anchor="ctr"/>
                </a:tc>
                <a:tc>
                  <a:txBody>
                    <a:bodyPr/>
                    <a:lstStyle/>
                    <a:p>
                      <a:pPr algn="ctr"/>
                      <a:r>
                        <a:rPr lang="en-US" sz="1500" b="0" kern="1200" dirty="0" smtClean="0">
                          <a:solidFill>
                            <a:schemeClr val="tx1"/>
                          </a:solidFill>
                          <a:latin typeface="+mn-lt"/>
                          <a:ea typeface="+mn-ea"/>
                          <a:cs typeface="+mn-cs"/>
                        </a:rPr>
                        <a:t>WDN/WMN</a:t>
                      </a:r>
                    </a:p>
                  </a:txBody>
                  <a:tcPr anchor="ctr"/>
                </a:tc>
                <a:tc>
                  <a:txBody>
                    <a:bodyPr/>
                    <a:lstStyle/>
                    <a:p>
                      <a:pPr algn="ctr" fontAlgn="b"/>
                      <a:r>
                        <a:rPr lang="en-US" sz="1500" b="0" i="0" u="none" strike="noStrike" dirty="0" smtClean="0">
                          <a:solidFill>
                            <a:srgbClr val="000000"/>
                          </a:solidFill>
                          <a:latin typeface="+mn-lt"/>
                        </a:rPr>
                        <a:t>‘ZN’ + ######</a:t>
                      </a:r>
                      <a:endParaRPr lang="en-US" sz="1500" b="0" i="0" u="none" strike="noStrike" dirty="0">
                        <a:solidFill>
                          <a:srgbClr val="000000"/>
                        </a:solidFill>
                        <a:latin typeface="Arial"/>
                      </a:endParaRPr>
                    </a:p>
                  </a:txBody>
                  <a:tcPr marL="0" marR="0" marT="0" marB="0" anchor="ctr"/>
                </a:tc>
              </a:tr>
              <a:tr h="28500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500" dirty="0" smtClean="0"/>
                        <a:t>ITSWAN</a:t>
                      </a:r>
                      <a:endParaRPr lang="en-US" sz="1500" b="0" kern="1200" dirty="0" smtClean="0">
                        <a:solidFill>
                          <a:schemeClr val="tx1"/>
                        </a:solidFill>
                        <a:latin typeface="+mn-lt"/>
                        <a:ea typeface="+mn-ea"/>
                        <a:cs typeface="+mn-cs"/>
                      </a:endParaRPr>
                    </a:p>
                  </a:txBody>
                  <a:tcPr anchor="ctr"/>
                </a:tc>
                <a:tc>
                  <a:txBody>
                    <a:bodyPr/>
                    <a:lstStyle/>
                    <a:p>
                      <a:pPr algn="ctr"/>
                      <a:r>
                        <a:rPr lang="en-US" sz="1500" b="0" kern="1200" dirty="0" smtClean="0">
                          <a:solidFill>
                            <a:schemeClr val="tx1"/>
                          </a:solidFill>
                          <a:latin typeface="+mn-lt"/>
                          <a:ea typeface="+mn-ea"/>
                          <a:cs typeface="+mn-cs"/>
                        </a:rPr>
                        <a:t>IPAC</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500" b="0" kern="1200" dirty="0" smtClean="0">
                          <a:solidFill>
                            <a:schemeClr val="tx1"/>
                          </a:solidFill>
                          <a:latin typeface="+mn-lt"/>
                          <a:ea typeface="+mn-ea"/>
                          <a:cs typeface="+mn-cs"/>
                        </a:rPr>
                        <a:t>WDI/WMI</a:t>
                      </a:r>
                    </a:p>
                  </a:txBody>
                  <a:tcPr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en-US" sz="1500" b="0" i="0" u="none" strike="noStrike" dirty="0" smtClean="0">
                          <a:solidFill>
                            <a:srgbClr val="000000"/>
                          </a:solidFill>
                          <a:latin typeface="+mn-lt"/>
                        </a:rPr>
                        <a:t>‘ZI’ + ######</a:t>
                      </a:r>
                    </a:p>
                  </a:txBody>
                  <a:tcPr marL="0" marR="0" marT="0" marB="0" anchor="ctr"/>
                </a:tc>
              </a:tr>
              <a:tr h="332509">
                <a:tc>
                  <a:txBody>
                    <a:bodyPr/>
                    <a:lstStyle/>
                    <a:p>
                      <a:pPr algn="ctr"/>
                      <a:r>
                        <a:rPr lang="en-US" sz="1500" kern="0" dirty="0" smtClean="0"/>
                        <a:t>ITSREGTEL</a:t>
                      </a:r>
                      <a:endParaRPr lang="en-US" sz="1500" b="0" kern="1200" dirty="0" smtClean="0">
                        <a:solidFill>
                          <a:schemeClr val="tx1"/>
                        </a:solidFill>
                        <a:latin typeface="+mn-lt"/>
                        <a:ea typeface="+mn-ea"/>
                        <a:cs typeface="+mn-cs"/>
                      </a:endParaRPr>
                    </a:p>
                  </a:txBody>
                  <a:tcPr anchor="ctr"/>
                </a:tc>
                <a:tc>
                  <a:txBody>
                    <a:bodyPr/>
                    <a:lstStyle/>
                    <a:p>
                      <a:pPr algn="ctr"/>
                      <a:r>
                        <a:rPr lang="en-US" sz="1500" b="0" kern="1200" dirty="0" smtClean="0">
                          <a:solidFill>
                            <a:schemeClr val="tx1"/>
                          </a:solidFill>
                          <a:latin typeface="+mn-lt"/>
                          <a:ea typeface="+mn-ea"/>
                          <a:cs typeface="+mn-cs"/>
                        </a:rPr>
                        <a:t>Non-IPAC</a:t>
                      </a:r>
                    </a:p>
                  </a:txBody>
                  <a:tcPr anchor="ctr"/>
                </a:tc>
                <a:tc>
                  <a:txBody>
                    <a:bodyPr/>
                    <a:lstStyle/>
                    <a:p>
                      <a:pPr algn="ctr"/>
                      <a:r>
                        <a:rPr lang="en-US" sz="1500" b="0" kern="1200" dirty="0" smtClean="0">
                          <a:solidFill>
                            <a:schemeClr val="tx1"/>
                          </a:solidFill>
                          <a:latin typeface="+mn-lt"/>
                          <a:ea typeface="+mn-ea"/>
                          <a:cs typeface="+mn-cs"/>
                        </a:rPr>
                        <a:t>TDN/TMN</a:t>
                      </a:r>
                    </a:p>
                  </a:txBody>
                  <a:tcPr anchor="ctr"/>
                </a:tc>
                <a:tc>
                  <a:txBody>
                    <a:bodyPr/>
                    <a:lstStyle/>
                    <a:p>
                      <a:pPr algn="ctr" fontAlgn="b"/>
                      <a:r>
                        <a:rPr lang="en-US" sz="1500" b="0" i="0" u="none" strike="noStrike" dirty="0" smtClean="0">
                          <a:solidFill>
                            <a:srgbClr val="000000"/>
                          </a:solidFill>
                          <a:latin typeface="+mn-lt"/>
                        </a:rPr>
                        <a:t>‘U’ + #######</a:t>
                      </a:r>
                      <a:endParaRPr lang="en-US" sz="1500" b="0" i="0" u="none" strike="noStrike" dirty="0">
                        <a:solidFill>
                          <a:srgbClr val="000000"/>
                        </a:solidFill>
                        <a:latin typeface="Arial"/>
                      </a:endParaRPr>
                    </a:p>
                  </a:txBody>
                  <a:tcPr marL="0" marR="0" marT="0" marB="0" anchor="ctr"/>
                </a:tc>
              </a:tr>
              <a:tr h="296884">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500" kern="0" dirty="0" smtClean="0"/>
                        <a:t>ITSREGTEL</a:t>
                      </a:r>
                      <a:endParaRPr lang="en-US" sz="1500" b="0" kern="1200" dirty="0" smtClean="0">
                        <a:solidFill>
                          <a:schemeClr val="tx1"/>
                        </a:solidFill>
                        <a:latin typeface="+mn-lt"/>
                        <a:ea typeface="+mn-ea"/>
                        <a:cs typeface="+mn-cs"/>
                      </a:endParaRPr>
                    </a:p>
                  </a:txBody>
                  <a:tcPr anchor="ctr"/>
                </a:tc>
                <a:tc>
                  <a:txBody>
                    <a:bodyPr/>
                    <a:lstStyle/>
                    <a:p>
                      <a:pPr algn="ctr"/>
                      <a:r>
                        <a:rPr lang="en-US" sz="1500" b="0" kern="1200" dirty="0" smtClean="0">
                          <a:solidFill>
                            <a:schemeClr val="tx1"/>
                          </a:solidFill>
                          <a:latin typeface="+mn-lt"/>
                          <a:ea typeface="+mn-ea"/>
                          <a:cs typeface="+mn-cs"/>
                        </a:rPr>
                        <a:t>IPAC</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500" b="0" kern="1200" dirty="0" smtClean="0">
                          <a:solidFill>
                            <a:schemeClr val="tx1"/>
                          </a:solidFill>
                          <a:latin typeface="+mn-lt"/>
                          <a:ea typeface="+mn-ea"/>
                          <a:cs typeface="+mn-cs"/>
                        </a:rPr>
                        <a:t>TDI/TMI</a:t>
                      </a:r>
                    </a:p>
                  </a:txBody>
                  <a:tcPr anchor="ctr"/>
                </a:tc>
                <a:tc>
                  <a:txBody>
                    <a:bodyPr/>
                    <a:lstStyle/>
                    <a:p>
                      <a:pPr algn="ctr" fontAlgn="b"/>
                      <a:r>
                        <a:rPr lang="en-US" sz="1500" b="0" i="0" u="none" strike="noStrike" dirty="0" smtClean="0">
                          <a:solidFill>
                            <a:srgbClr val="000000"/>
                          </a:solidFill>
                          <a:latin typeface="+mn-lt"/>
                        </a:rPr>
                        <a:t>‘T’ + #######</a:t>
                      </a:r>
                      <a:endParaRPr lang="en-US" sz="1500" b="0" i="0" u="none" strike="noStrike" dirty="0">
                        <a:solidFill>
                          <a:srgbClr val="000000"/>
                        </a:solidFill>
                        <a:latin typeface="Arial"/>
                      </a:endParaRPr>
                    </a:p>
                  </a:txBody>
                  <a:tcPr marL="0" marR="0" marT="0" marB="0" anchor="ctr"/>
                </a:tc>
              </a:tr>
            </a:tbl>
          </a:graphicData>
        </a:graphic>
      </p:graphicFrame>
    </p:spTree>
    <p:extLst>
      <p:ext uri="{BB962C8B-B14F-4D97-AF65-F5344CB8AC3E}">
        <p14:creationId xmlns:p14="http://schemas.microsoft.com/office/powerpoint/2010/main" val="3491504090"/>
      </p:ext>
    </p:extLst>
  </p:cSld>
  <p:clrMapOvr>
    <a:masterClrMapping/>
  </p:clrMapOvr>
  <p:timing>
    <p:tnLst>
      <p:par>
        <p:cTn id="1" dur="indefinite" restart="never" nodeType="tmRoot"/>
      </p:par>
    </p:tnLst>
  </p:timing>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Title 1"/>
          <p:cNvSpPr>
            <a:spLocks noGrp="1"/>
          </p:cNvSpPr>
          <p:nvPr>
            <p:ph type="title"/>
          </p:nvPr>
        </p:nvSpPr>
        <p:spPr>
          <a:xfrm>
            <a:off x="455613" y="331788"/>
            <a:ext cx="8260875" cy="563562"/>
          </a:xfrm>
        </p:spPr>
        <p:txBody>
          <a:bodyPr/>
          <a:lstStyle/>
          <a:p>
            <a:r>
              <a:rPr lang="en-US" dirty="0" smtClean="0"/>
              <a:t>Billing Statement Query – Statement Balances</a:t>
            </a:r>
          </a:p>
        </p:txBody>
      </p:sp>
      <p:sp>
        <p:nvSpPr>
          <p:cNvPr id="155651" name="Footer Placeholder 3"/>
          <p:cNvSpPr>
            <a:spLocks noGrp="1"/>
          </p:cNvSpPr>
          <p:nvPr>
            <p:ph type="ftr" sz="quarter" idx="10"/>
          </p:nvPr>
        </p:nvSpPr>
        <p:spPr>
          <a:noFill/>
        </p:spPr>
        <p:txBody>
          <a:bodyPr/>
          <a:lstStyle/>
          <a:p>
            <a:r>
              <a:rPr lang="en-US" dirty="0" smtClean="0"/>
              <a:t>CGI Federal Proprietary and Confidential</a:t>
            </a:r>
          </a:p>
        </p:txBody>
      </p:sp>
      <p:sp>
        <p:nvSpPr>
          <p:cNvPr id="155652" name="Slide Number Placeholder 4"/>
          <p:cNvSpPr>
            <a:spLocks noGrp="1"/>
          </p:cNvSpPr>
          <p:nvPr>
            <p:ph type="sldNum" sz="quarter" idx="11"/>
          </p:nvPr>
        </p:nvSpPr>
        <p:spPr>
          <a:xfrm>
            <a:off x="-25400" y="6245225"/>
            <a:ext cx="460375" cy="476250"/>
          </a:xfrm>
          <a:noFill/>
        </p:spPr>
        <p:txBody>
          <a:bodyPr/>
          <a:lstStyle/>
          <a:p>
            <a:fld id="{88E7603B-A1FF-4355-BA5E-5AF1BF142CE9}" type="slidenum">
              <a:rPr lang="en-US" smtClean="0"/>
              <a:pPr/>
              <a:t>299</a:t>
            </a:fld>
            <a:endParaRPr lang="en-US" dirty="0" smtClean="0"/>
          </a:p>
        </p:txBody>
      </p:sp>
      <p:pic>
        <p:nvPicPr>
          <p:cNvPr id="573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3527" y="1201882"/>
            <a:ext cx="5476875" cy="4953000"/>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7" name="Content Placeholder 5"/>
          <p:cNvSpPr txBox="1">
            <a:spLocks/>
          </p:cNvSpPr>
          <p:nvPr/>
        </p:nvSpPr>
        <p:spPr bwMode="auto">
          <a:xfrm>
            <a:off x="6084517" y="1178525"/>
            <a:ext cx="2913229" cy="451642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a:lstStyle>
          <a:p>
            <a:r>
              <a:rPr lang="en-US" sz="1600" b="1" kern="0" dirty="0"/>
              <a:t>Collection Due Date </a:t>
            </a:r>
            <a:r>
              <a:rPr lang="en-US" sz="1600" kern="0" dirty="0" smtClean="0"/>
              <a:t>– The </a:t>
            </a:r>
            <a:r>
              <a:rPr lang="en-US" sz="1600" kern="0" dirty="0"/>
              <a:t>date the collection is due</a:t>
            </a:r>
            <a:r>
              <a:rPr lang="en-US" sz="1600" kern="0" dirty="0" smtClean="0"/>
              <a:t/>
            </a:r>
            <a:br>
              <a:rPr lang="en-US" sz="1600" kern="0" dirty="0" smtClean="0"/>
            </a:br>
            <a:endParaRPr lang="en-US" sz="1600" kern="0" dirty="0" smtClean="0"/>
          </a:p>
          <a:p>
            <a:r>
              <a:rPr lang="en-US" sz="1600" b="1" kern="0" dirty="0" smtClean="0"/>
              <a:t>Statement Print Date –</a:t>
            </a:r>
            <a:r>
              <a:rPr lang="en-US" sz="1600" kern="0" dirty="0" smtClean="0"/>
              <a:t> </a:t>
            </a:r>
            <a:r>
              <a:rPr lang="en-US" sz="1600" dirty="0"/>
              <a:t>The date that the statement </a:t>
            </a:r>
            <a:r>
              <a:rPr lang="en-US" sz="1600" dirty="0" smtClean="0"/>
              <a:t>was printed</a:t>
            </a:r>
            <a:r>
              <a:rPr lang="en-US" sz="1600" kern="0" dirty="0" smtClean="0"/>
              <a:t/>
            </a:r>
            <a:br>
              <a:rPr lang="en-US" sz="1600" kern="0" dirty="0" smtClean="0"/>
            </a:br>
            <a:endParaRPr lang="en-US" sz="1600" kern="0" dirty="0" smtClean="0"/>
          </a:p>
          <a:p>
            <a:r>
              <a:rPr lang="en-US" sz="1600" b="1" kern="0" dirty="0" smtClean="0"/>
              <a:t>Statement Generated flag </a:t>
            </a:r>
            <a:r>
              <a:rPr lang="en-US" sz="1600" kern="0" dirty="0" smtClean="0"/>
              <a:t>–</a:t>
            </a:r>
            <a:r>
              <a:rPr lang="en-US" sz="1600" b="1" kern="0" dirty="0" smtClean="0"/>
              <a:t> </a:t>
            </a:r>
            <a:r>
              <a:rPr lang="en-US" sz="1600" kern="0" dirty="0"/>
              <a:t>Indicates if a statement has been </a:t>
            </a:r>
            <a:r>
              <a:rPr lang="en-US" sz="1600" kern="0" dirty="0" smtClean="0"/>
              <a:t>generated</a:t>
            </a:r>
            <a:br>
              <a:rPr lang="en-US" sz="1600" kern="0" dirty="0" smtClean="0"/>
            </a:br>
            <a:endParaRPr lang="en-US" sz="1600" kern="0" dirty="0" smtClean="0"/>
          </a:p>
          <a:p>
            <a:r>
              <a:rPr lang="en-US" sz="1600" b="1" kern="0" dirty="0" smtClean="0"/>
              <a:t>Billed Amounts </a:t>
            </a:r>
            <a:r>
              <a:rPr lang="en-US" sz="1600" kern="0" dirty="0"/>
              <a:t>– R</a:t>
            </a:r>
            <a:r>
              <a:rPr lang="en-US" sz="1600" kern="0" dirty="0" smtClean="0"/>
              <a:t>eflects </a:t>
            </a:r>
            <a:r>
              <a:rPr lang="en-US" sz="1600" kern="0" dirty="0"/>
              <a:t>the sum of the accounting lines with Line Type "Advance" or "</a:t>
            </a:r>
            <a:r>
              <a:rPr lang="en-US" sz="1600" kern="0" dirty="0" smtClean="0"/>
              <a:t>Normal“</a:t>
            </a:r>
            <a:br>
              <a:rPr lang="en-US" sz="1600" kern="0" dirty="0" smtClean="0"/>
            </a:br>
            <a:endParaRPr lang="en-US" sz="1600" b="1" kern="0" dirty="0"/>
          </a:p>
          <a:p>
            <a:r>
              <a:rPr lang="en-US" sz="1600" b="1" kern="0" dirty="0" smtClean="0"/>
              <a:t>Credit Amounts </a:t>
            </a:r>
            <a:r>
              <a:rPr lang="en-US" sz="1600" kern="0" dirty="0"/>
              <a:t>– </a:t>
            </a:r>
            <a:r>
              <a:rPr lang="en-US" sz="1600" kern="0" dirty="0" smtClean="0"/>
              <a:t>Reflects </a:t>
            </a:r>
            <a:r>
              <a:rPr lang="en-US" sz="1600" kern="0" dirty="0"/>
              <a:t>the sum of the accounting lines with Line Type "Credit</a:t>
            </a:r>
            <a:r>
              <a:rPr lang="en-US" sz="1600" kern="0" dirty="0" smtClean="0"/>
              <a:t>"</a:t>
            </a:r>
            <a:endParaRPr lang="en-US" sz="1600" b="1" kern="0" dirty="0"/>
          </a:p>
        </p:txBody>
      </p:sp>
    </p:spTree>
    <p:extLst>
      <p:ext uri="{BB962C8B-B14F-4D97-AF65-F5344CB8AC3E}">
        <p14:creationId xmlns:p14="http://schemas.microsoft.com/office/powerpoint/2010/main" val="368707073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6"/>
          <p:cNvSpPr>
            <a:spLocks noGrp="1" noChangeArrowheads="1"/>
          </p:cNvSpPr>
          <p:nvPr>
            <p:ph type="title"/>
          </p:nvPr>
        </p:nvSpPr>
        <p:spPr/>
        <p:txBody>
          <a:bodyPr/>
          <a:lstStyle/>
          <a:p>
            <a:pPr eaLnBrk="1" hangingPunct="1"/>
            <a:r>
              <a:rPr lang="en-US" dirty="0" smtClean="0"/>
              <a:t>Table of Contents</a:t>
            </a:r>
          </a:p>
        </p:txBody>
      </p:sp>
      <p:sp>
        <p:nvSpPr>
          <p:cNvPr id="7" name="Rectangle 7"/>
          <p:cNvSpPr>
            <a:spLocks noGrp="1" noChangeArrowheads="1"/>
          </p:cNvSpPr>
          <p:nvPr>
            <p:ph idx="1"/>
          </p:nvPr>
        </p:nvSpPr>
        <p:spPr>
          <a:xfrm>
            <a:off x="541338" y="1189038"/>
            <a:ext cx="8229600" cy="4675704"/>
          </a:xfrm>
        </p:spPr>
        <p:txBody>
          <a:bodyPr/>
          <a:lstStyle/>
          <a:p>
            <a:pPr marL="288925" indent="-288925" eaLnBrk="1" hangingPunct="1">
              <a:spcBef>
                <a:spcPts val="600"/>
              </a:spcBef>
              <a:spcAft>
                <a:spcPts val="600"/>
              </a:spcAft>
            </a:pPr>
            <a:r>
              <a:rPr lang="en-US" sz="1600" b="1" dirty="0" smtClean="0"/>
              <a:t>Segment 1:    </a:t>
            </a:r>
            <a:r>
              <a:rPr lang="en-US" sz="1600" dirty="0" smtClean="0"/>
              <a:t>Detail </a:t>
            </a:r>
            <a:r>
              <a:rPr lang="en-US" sz="1600" dirty="0"/>
              <a:t>Billing Record (DBR) </a:t>
            </a:r>
            <a:r>
              <a:rPr lang="en-US" sz="1600" dirty="0" smtClean="0"/>
              <a:t>Overview and Key Concepts	</a:t>
            </a:r>
            <a:endParaRPr lang="en-US" sz="1600" i="1" dirty="0" smtClean="0"/>
          </a:p>
          <a:p>
            <a:pPr marL="288925" indent="-288925" eaLnBrk="1" hangingPunct="1">
              <a:spcBef>
                <a:spcPts val="600"/>
              </a:spcBef>
              <a:spcAft>
                <a:spcPts val="600"/>
              </a:spcAft>
            </a:pPr>
            <a:r>
              <a:rPr lang="en-US" sz="1600" b="1" dirty="0" smtClean="0"/>
              <a:t>Segment 2:    </a:t>
            </a:r>
            <a:r>
              <a:rPr lang="en-US" sz="1600" dirty="0" smtClean="0"/>
              <a:t>DBRs and Associated Batch Processing </a:t>
            </a:r>
            <a:endParaRPr lang="en-US" sz="1600" b="1" dirty="0" smtClean="0"/>
          </a:p>
          <a:p>
            <a:pPr marL="288925" indent="-288925" eaLnBrk="1" hangingPunct="1">
              <a:spcBef>
                <a:spcPts val="600"/>
              </a:spcBef>
              <a:spcAft>
                <a:spcPts val="600"/>
              </a:spcAft>
            </a:pPr>
            <a:r>
              <a:rPr lang="en-US" sz="1600" b="1" dirty="0" smtClean="0"/>
              <a:t>Segment 3</a:t>
            </a:r>
            <a:r>
              <a:rPr lang="en-US" sz="1600" dirty="0" smtClean="0"/>
              <a:t>:    DBR Query	</a:t>
            </a:r>
          </a:p>
          <a:p>
            <a:pPr marL="288925" indent="-288925" eaLnBrk="1" hangingPunct="1">
              <a:spcBef>
                <a:spcPts val="600"/>
              </a:spcBef>
              <a:spcAft>
                <a:spcPts val="600"/>
              </a:spcAft>
            </a:pPr>
            <a:r>
              <a:rPr lang="en-US" sz="1600" b="1" dirty="0" smtClean="0"/>
              <a:t>Segment 4:</a:t>
            </a:r>
            <a:r>
              <a:rPr lang="en-US" sz="1600" dirty="0" smtClean="0"/>
              <a:t>    Assisted Acquisition Services (AAS) Agreements		</a:t>
            </a:r>
          </a:p>
          <a:p>
            <a:pPr marL="288925" indent="-288925" eaLnBrk="1" hangingPunct="1">
              <a:spcBef>
                <a:spcPts val="600"/>
              </a:spcBef>
              <a:spcAft>
                <a:spcPts val="600"/>
              </a:spcAft>
            </a:pPr>
            <a:r>
              <a:rPr lang="en-US" sz="1600" b="1" dirty="0" smtClean="0"/>
              <a:t>Segment 5:    </a:t>
            </a:r>
            <a:r>
              <a:rPr lang="en-US" sz="1600" dirty="0" smtClean="0"/>
              <a:t>Pegasys </a:t>
            </a:r>
            <a:r>
              <a:rPr lang="en-US" sz="1600" dirty="0"/>
              <a:t>Billing Transactions </a:t>
            </a:r>
            <a:r>
              <a:rPr lang="en-US" sz="1600" dirty="0" smtClean="0"/>
              <a:t>Overview		</a:t>
            </a:r>
          </a:p>
          <a:p>
            <a:pPr marL="288925" indent="-288925" eaLnBrk="1" hangingPunct="1">
              <a:spcBef>
                <a:spcPts val="600"/>
              </a:spcBef>
              <a:spcAft>
                <a:spcPts val="600"/>
              </a:spcAft>
            </a:pPr>
            <a:r>
              <a:rPr lang="en-US" sz="1600" b="1" dirty="0" smtClean="0"/>
              <a:t>Segment 6:    </a:t>
            </a:r>
            <a:r>
              <a:rPr lang="en-US" sz="1600" dirty="0" smtClean="0"/>
              <a:t>DBR Billing </a:t>
            </a:r>
            <a:r>
              <a:rPr lang="en-US" sz="1600" dirty="0"/>
              <a:t>Methods and Resulting </a:t>
            </a:r>
            <a:r>
              <a:rPr lang="en-US" sz="1600" dirty="0" smtClean="0"/>
              <a:t>Transactions</a:t>
            </a:r>
            <a:endParaRPr lang="en-US" sz="1600" dirty="0"/>
          </a:p>
          <a:p>
            <a:pPr marL="288925" indent="-288925" eaLnBrk="1" hangingPunct="1">
              <a:spcBef>
                <a:spcPts val="600"/>
              </a:spcBef>
              <a:spcAft>
                <a:spcPts val="600"/>
              </a:spcAft>
            </a:pPr>
            <a:r>
              <a:rPr lang="en-US" sz="1600" b="1" dirty="0" smtClean="0"/>
              <a:t>Segment 7:    </a:t>
            </a:r>
            <a:r>
              <a:rPr lang="en-US" sz="1600" dirty="0" smtClean="0"/>
              <a:t>DBR Billing Processes</a:t>
            </a:r>
            <a:r>
              <a:rPr lang="en-US" sz="1600" dirty="0"/>
              <a:t>	</a:t>
            </a:r>
            <a:endParaRPr lang="en-US" sz="1600" dirty="0" smtClean="0"/>
          </a:p>
          <a:p>
            <a:pPr marL="288925" indent="-288925" eaLnBrk="1" hangingPunct="1">
              <a:spcBef>
                <a:spcPts val="600"/>
              </a:spcBef>
              <a:spcAft>
                <a:spcPts val="600"/>
              </a:spcAft>
            </a:pPr>
            <a:r>
              <a:rPr lang="en-US" sz="1600" b="1" dirty="0"/>
              <a:t>Segment 8:    </a:t>
            </a:r>
            <a:r>
              <a:rPr lang="en-US" sz="1600" dirty="0" smtClean="0"/>
              <a:t>Advances</a:t>
            </a:r>
            <a:r>
              <a:rPr lang="en-US" sz="1600" dirty="0"/>
              <a:t>	</a:t>
            </a:r>
          </a:p>
          <a:p>
            <a:pPr marL="288925" indent="-288925" eaLnBrk="1" hangingPunct="1">
              <a:spcBef>
                <a:spcPts val="600"/>
              </a:spcBef>
              <a:spcAft>
                <a:spcPts val="600"/>
              </a:spcAft>
            </a:pPr>
            <a:r>
              <a:rPr lang="en-US" sz="1600" b="1" dirty="0" smtClean="0"/>
              <a:t>Segment </a:t>
            </a:r>
            <a:r>
              <a:rPr lang="en-US" sz="1600" b="1" dirty="0"/>
              <a:t>9</a:t>
            </a:r>
            <a:r>
              <a:rPr lang="en-US" sz="1600" b="1" dirty="0" smtClean="0"/>
              <a:t>:    </a:t>
            </a:r>
            <a:r>
              <a:rPr lang="en-US" sz="1600" dirty="0" smtClean="0"/>
              <a:t>Accruals	</a:t>
            </a:r>
          </a:p>
          <a:p>
            <a:pPr marL="288925" indent="-288925" eaLnBrk="1" hangingPunct="1">
              <a:spcBef>
                <a:spcPts val="600"/>
              </a:spcBef>
              <a:spcAft>
                <a:spcPts val="600"/>
              </a:spcAft>
            </a:pPr>
            <a:r>
              <a:rPr lang="en-US" sz="1600" b="1" dirty="0" smtClean="0"/>
              <a:t>Segment 10:  </a:t>
            </a:r>
            <a:r>
              <a:rPr lang="en-US" sz="1600" dirty="0" smtClean="0"/>
              <a:t>Billing-Related Queries				</a:t>
            </a:r>
          </a:p>
          <a:p>
            <a:pPr marL="288925" indent="-288925" eaLnBrk="1" hangingPunct="1">
              <a:spcBef>
                <a:spcPts val="600"/>
              </a:spcBef>
              <a:spcAft>
                <a:spcPts val="600"/>
              </a:spcAft>
            </a:pPr>
            <a:r>
              <a:rPr lang="en-US" sz="1600" b="1" dirty="0" smtClean="0"/>
              <a:t>Segment 11:  </a:t>
            </a:r>
            <a:r>
              <a:rPr lang="en-US" sz="1600" dirty="0" smtClean="0"/>
              <a:t>Credit </a:t>
            </a:r>
            <a:r>
              <a:rPr lang="en-US" sz="1600" dirty="0"/>
              <a:t>Management</a:t>
            </a:r>
            <a:r>
              <a:rPr lang="en-US" sz="1600" dirty="0" smtClean="0"/>
              <a:t>		</a:t>
            </a:r>
            <a:r>
              <a:rPr lang="en-US" sz="1600" b="1" dirty="0" smtClean="0"/>
              <a:t>		</a:t>
            </a:r>
            <a:endParaRPr lang="en-US" sz="1600" dirty="0" smtClean="0"/>
          </a:p>
          <a:p>
            <a:pPr marL="288925" indent="-288925" eaLnBrk="1" hangingPunct="1">
              <a:spcBef>
                <a:spcPts val="600"/>
              </a:spcBef>
              <a:spcAft>
                <a:spcPts val="600"/>
              </a:spcAft>
            </a:pPr>
            <a:r>
              <a:rPr lang="en-US" sz="1600" b="1" dirty="0" smtClean="0"/>
              <a:t>Segment 12:  </a:t>
            </a:r>
            <a:r>
              <a:rPr lang="en-US" sz="1600" dirty="0" smtClean="0"/>
              <a:t>Reports Related to DBR Billing			</a:t>
            </a:r>
          </a:p>
          <a:p>
            <a:pPr marL="288925" indent="-288925" eaLnBrk="1" hangingPunct="1">
              <a:spcBef>
                <a:spcPts val="600"/>
              </a:spcBef>
              <a:spcAft>
                <a:spcPts val="600"/>
              </a:spcAft>
            </a:pPr>
            <a:r>
              <a:rPr lang="en-US" sz="1600" b="1" dirty="0" smtClean="0"/>
              <a:t>Segment 13:  </a:t>
            </a:r>
            <a:r>
              <a:rPr lang="en-US" sz="1600" dirty="0" smtClean="0"/>
              <a:t>Mass </a:t>
            </a:r>
            <a:r>
              <a:rPr lang="en-US" sz="1600" dirty="0"/>
              <a:t>Import						</a:t>
            </a:r>
          </a:p>
        </p:txBody>
      </p:sp>
      <p:sp>
        <p:nvSpPr>
          <p:cNvPr id="4" name="Footer Placeholder 3"/>
          <p:cNvSpPr>
            <a:spLocks noGrp="1"/>
          </p:cNvSpPr>
          <p:nvPr>
            <p:ph type="ftr" sz="quarter" idx="10"/>
          </p:nvPr>
        </p:nvSpPr>
        <p:spPr>
          <a:xfrm>
            <a:off x="457200" y="6553200"/>
            <a:ext cx="7010400" cy="304800"/>
          </a:xfrm>
        </p:spPr>
        <p:txBody>
          <a:bodyPr/>
          <a:lstStyle/>
          <a:p>
            <a:pPr>
              <a:defRPr/>
            </a:pPr>
            <a:r>
              <a:rPr lang="en-US" dirty="0" smtClean="0"/>
              <a:t>CGI Federal Proprietary and Confidential</a:t>
            </a:r>
            <a:endParaRPr lang="en-US" dirty="0"/>
          </a:p>
        </p:txBody>
      </p:sp>
      <p:sp>
        <p:nvSpPr>
          <p:cNvPr id="5" name="Slide Number Placeholder 4"/>
          <p:cNvSpPr>
            <a:spLocks noGrp="1"/>
          </p:cNvSpPr>
          <p:nvPr>
            <p:ph type="sldNum" sz="quarter" idx="11"/>
          </p:nvPr>
        </p:nvSpPr>
        <p:spPr>
          <a:xfrm>
            <a:off x="-35625" y="6245225"/>
            <a:ext cx="476662" cy="612775"/>
          </a:xfrm>
        </p:spPr>
        <p:txBody>
          <a:bodyPr/>
          <a:lstStyle/>
          <a:p>
            <a:pPr>
              <a:defRPr/>
            </a:pPr>
            <a:fld id="{215F2CEC-58A8-492B-AD0D-C2BF1A7F0D89}" type="slidenum">
              <a:rPr lang="en-US" smtClean="0"/>
              <a:pPr>
                <a:defRPr/>
              </a:pPr>
              <a:t>3</a:t>
            </a:fld>
            <a:endParaRPr lang="en-US" dirty="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653411" y="1311255"/>
            <a:ext cx="8229600" cy="4525962"/>
          </a:xfrm>
          <a:prstGeom prst="rect">
            <a:avLst/>
          </a:prstGeom>
        </p:spPr>
        <p:txBody>
          <a:bodyPr/>
          <a:lstStyle/>
          <a:p>
            <a:r>
              <a:rPr lang="en-US" sz="2000" dirty="0" smtClean="0"/>
              <a:t>Manually enter </a:t>
            </a:r>
            <a:r>
              <a:rPr lang="en-US" sz="2000" dirty="0"/>
              <a:t>n</a:t>
            </a:r>
            <a:r>
              <a:rPr lang="en-US" sz="2000" dirty="0" smtClean="0"/>
              <a:t>ew DBRs</a:t>
            </a:r>
          </a:p>
          <a:p>
            <a:endParaRPr lang="en-US" sz="800" dirty="0" smtClean="0"/>
          </a:p>
          <a:p>
            <a:pPr lvl="1"/>
            <a:r>
              <a:rPr lang="en-US" sz="1800" dirty="0" smtClean="0"/>
              <a:t>Create New – from scratch </a:t>
            </a:r>
          </a:p>
          <a:p>
            <a:pPr marL="1139825" lvl="2" indent="-457200">
              <a:buFont typeface="+mj-lt"/>
              <a:buAutoNum type="arabicPeriod"/>
            </a:pPr>
            <a:r>
              <a:rPr lang="en-US" sz="1800" dirty="0" smtClean="0"/>
              <a:t>Select </a:t>
            </a:r>
            <a:r>
              <a:rPr lang="en-US" sz="1800" b="1" u="sng" dirty="0" smtClean="0"/>
              <a:t>New</a:t>
            </a:r>
            <a:r>
              <a:rPr lang="en-US" sz="1800" dirty="0" smtClean="0"/>
              <a:t> button</a:t>
            </a:r>
          </a:p>
          <a:p>
            <a:pPr marL="1139825" lvl="2" indent="-457200">
              <a:buFont typeface="+mj-lt"/>
              <a:buAutoNum type="arabicPeriod"/>
            </a:pPr>
            <a:r>
              <a:rPr lang="en-US" sz="1800" dirty="0" smtClean="0"/>
              <a:t>Populate all required fields on Detail Billing Record</a:t>
            </a:r>
          </a:p>
          <a:p>
            <a:pPr marL="682625" lvl="2" indent="0">
              <a:buNone/>
            </a:pPr>
            <a:endParaRPr lang="en-US" sz="900" dirty="0" smtClean="0"/>
          </a:p>
          <a:p>
            <a:pPr lvl="1"/>
            <a:r>
              <a:rPr lang="en-US" sz="1800" dirty="0" smtClean="0"/>
              <a:t>Create New – </a:t>
            </a:r>
            <a:r>
              <a:rPr lang="en-US" sz="1800" dirty="0"/>
              <a:t>c</a:t>
            </a:r>
            <a:r>
              <a:rPr lang="en-US" sz="1800" dirty="0" smtClean="0"/>
              <a:t>opy from existing and alter field values</a:t>
            </a:r>
          </a:p>
          <a:p>
            <a:pPr marL="1139825" lvl="2" indent="-457200">
              <a:buFont typeface="+mj-lt"/>
              <a:buAutoNum type="arabicPeriod"/>
            </a:pPr>
            <a:r>
              <a:rPr lang="en-US" sz="1800" dirty="0" smtClean="0"/>
              <a:t>Search for intended Detail Billing Record to Copy</a:t>
            </a:r>
          </a:p>
          <a:p>
            <a:pPr marL="1139825" lvl="2" indent="-457200">
              <a:buFont typeface="+mj-lt"/>
              <a:buAutoNum type="arabicPeriod"/>
            </a:pPr>
            <a:r>
              <a:rPr lang="en-US" sz="1800" dirty="0" smtClean="0"/>
              <a:t>Select item from Item Collection</a:t>
            </a:r>
          </a:p>
          <a:p>
            <a:pPr marL="1139825" lvl="2" indent="-457200">
              <a:buFont typeface="+mj-lt"/>
              <a:buAutoNum type="arabicPeriod"/>
            </a:pPr>
            <a:r>
              <a:rPr lang="en-US" sz="1800" dirty="0" smtClean="0"/>
              <a:t>Select </a:t>
            </a:r>
            <a:r>
              <a:rPr lang="en-US" sz="1800" b="1" u="sng" dirty="0" smtClean="0"/>
              <a:t>Copy</a:t>
            </a:r>
            <a:r>
              <a:rPr lang="en-US" sz="1800" dirty="0" smtClean="0"/>
              <a:t> button </a:t>
            </a:r>
          </a:p>
        </p:txBody>
      </p:sp>
      <p:sp>
        <p:nvSpPr>
          <p:cNvPr id="6" name="Title 1"/>
          <p:cNvSpPr>
            <a:spLocks noGrp="1"/>
          </p:cNvSpPr>
          <p:nvPr>
            <p:ph type="title"/>
          </p:nvPr>
        </p:nvSpPr>
        <p:spPr>
          <a:xfrm>
            <a:off x="396238" y="355538"/>
            <a:ext cx="7381875" cy="563562"/>
          </a:xfrm>
        </p:spPr>
        <p:txBody>
          <a:bodyPr>
            <a:noAutofit/>
          </a:bodyPr>
          <a:lstStyle/>
          <a:p>
            <a:r>
              <a:rPr lang="en-US" dirty="0"/>
              <a:t>DBR Entry </a:t>
            </a:r>
            <a:r>
              <a:rPr lang="en-US" dirty="0" smtClean="0"/>
              <a:t>Methods</a:t>
            </a:r>
          </a:p>
        </p:txBody>
      </p:sp>
      <p:pic>
        <p:nvPicPr>
          <p:cNvPr id="2" name="Picture 1"/>
          <p:cNvPicPr>
            <a:picLocks noChangeAspect="1"/>
          </p:cNvPicPr>
          <p:nvPr/>
        </p:nvPicPr>
        <p:blipFill>
          <a:blip r:embed="rId3"/>
          <a:stretch>
            <a:fillRect/>
          </a:stretch>
        </p:blipFill>
        <p:spPr>
          <a:xfrm>
            <a:off x="847142" y="4578160"/>
            <a:ext cx="7572375" cy="13716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8" name="Rectangle 7"/>
          <p:cNvSpPr/>
          <p:nvPr/>
        </p:nvSpPr>
        <p:spPr bwMode="auto">
          <a:xfrm>
            <a:off x="1888046" y="4703770"/>
            <a:ext cx="429573" cy="251380"/>
          </a:xfrm>
          <a:prstGeom prst="rect">
            <a:avLst/>
          </a:prstGeom>
          <a:noFill/>
          <a:ln w="2540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endParaRPr lang="en-US" dirty="0" smtClean="0">
              <a:solidFill>
                <a:srgbClr val="000000"/>
              </a:solidFill>
            </a:endParaRPr>
          </a:p>
        </p:txBody>
      </p:sp>
      <p:sp>
        <p:nvSpPr>
          <p:cNvPr id="9" name="Rectangle 8"/>
          <p:cNvSpPr/>
          <p:nvPr/>
        </p:nvSpPr>
        <p:spPr bwMode="auto">
          <a:xfrm>
            <a:off x="847142" y="4703770"/>
            <a:ext cx="429573" cy="251380"/>
          </a:xfrm>
          <a:prstGeom prst="rect">
            <a:avLst/>
          </a:prstGeom>
          <a:noFill/>
          <a:ln w="2540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endParaRPr lang="en-US" dirty="0" smtClean="0">
              <a:solidFill>
                <a:srgbClr val="000000"/>
              </a:solidFill>
            </a:endParaRPr>
          </a:p>
        </p:txBody>
      </p:sp>
      <p:sp>
        <p:nvSpPr>
          <p:cNvPr id="4" name="Footer Placeholder 3"/>
          <p:cNvSpPr>
            <a:spLocks noGrp="1"/>
          </p:cNvSpPr>
          <p:nvPr>
            <p:ph type="ftr" sz="quarter" idx="10"/>
          </p:nvPr>
        </p:nvSpPr>
        <p:spPr/>
        <p:txBody>
          <a:bodyPr/>
          <a:lstStyle/>
          <a:p>
            <a:pPr>
              <a:defRPr/>
            </a:pPr>
            <a:r>
              <a:rPr lang="en-US" dirty="0" smtClean="0">
                <a:solidFill>
                  <a:srgbClr val="000000"/>
                </a:solidFill>
              </a:rPr>
              <a:t>CGI Federal Proprietary and Confidential</a:t>
            </a:r>
            <a:endParaRPr lang="en-US" dirty="0">
              <a:solidFill>
                <a:srgbClr val="000000"/>
              </a:solidFill>
            </a:endParaRPr>
          </a:p>
        </p:txBody>
      </p:sp>
      <p:sp>
        <p:nvSpPr>
          <p:cNvPr id="5" name="Slide Number Placeholder 4"/>
          <p:cNvSpPr>
            <a:spLocks noGrp="1"/>
          </p:cNvSpPr>
          <p:nvPr>
            <p:ph type="sldNum" sz="quarter" idx="11"/>
          </p:nvPr>
        </p:nvSpPr>
        <p:spPr/>
        <p:txBody>
          <a:bodyPr/>
          <a:lstStyle/>
          <a:p>
            <a:pPr>
              <a:defRPr/>
            </a:pPr>
            <a:fld id="{215F2CEC-58A8-492B-AD0D-C2BF1A7F0D89}" type="slidenum">
              <a:rPr lang="en-US" smtClean="0">
                <a:solidFill>
                  <a:srgbClr val="000000"/>
                </a:solidFill>
              </a:rPr>
              <a:pPr>
                <a:defRPr/>
              </a:pPr>
              <a:t>30</a:t>
            </a:fld>
            <a:endParaRPr lang="en-US" dirty="0">
              <a:solidFill>
                <a:srgbClr val="000000"/>
              </a:solidFill>
            </a:endParaRPr>
          </a:p>
        </p:txBody>
      </p:sp>
    </p:spTree>
    <p:extLst>
      <p:ext uri="{BB962C8B-B14F-4D97-AF65-F5344CB8AC3E}">
        <p14:creationId xmlns:p14="http://schemas.microsoft.com/office/powerpoint/2010/main" val="2368411975"/>
      </p:ext>
    </p:extLst>
  </p:cSld>
  <p:clrMapOvr>
    <a:masterClrMapping/>
  </p:clrMapOvr>
  <p:timing>
    <p:tnLst>
      <p:par>
        <p:cTn id="1" dur="indefinite" restart="never" nodeType="tmRoot"/>
      </p:par>
    </p:tnLst>
  </p:timing>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Billing Statement Query – </a:t>
            </a:r>
            <a:r>
              <a:rPr lang="en-US" dirty="0" smtClean="0"/>
              <a:t>Vendor Balances</a:t>
            </a:r>
            <a:endParaRPr lang="en-US" dirty="0"/>
          </a:p>
        </p:txBody>
      </p:sp>
      <p:sp>
        <p:nvSpPr>
          <p:cNvPr id="4" name="Footer Placeholder 3"/>
          <p:cNvSpPr>
            <a:spLocks noGrp="1"/>
          </p:cNvSpPr>
          <p:nvPr>
            <p:ph type="ftr" sz="quarter" idx="10"/>
          </p:nvPr>
        </p:nvSpPr>
        <p:spPr/>
        <p:txBody>
          <a:bodyPr/>
          <a:lstStyle/>
          <a:p>
            <a:pPr>
              <a:defRPr/>
            </a:pPr>
            <a:r>
              <a:rPr lang="en-US" dirty="0" smtClean="0"/>
              <a:t>CGI Federal Proprietary and Confidential</a:t>
            </a:r>
            <a:endParaRPr lang="en-US" dirty="0"/>
          </a:p>
        </p:txBody>
      </p:sp>
      <p:sp>
        <p:nvSpPr>
          <p:cNvPr id="5" name="Slide Number Placeholder 4"/>
          <p:cNvSpPr>
            <a:spLocks noGrp="1"/>
          </p:cNvSpPr>
          <p:nvPr>
            <p:ph type="sldNum" sz="quarter" idx="11"/>
          </p:nvPr>
        </p:nvSpPr>
        <p:spPr/>
        <p:txBody>
          <a:bodyPr/>
          <a:lstStyle/>
          <a:p>
            <a:pPr>
              <a:defRPr/>
            </a:pPr>
            <a:fld id="{5842F1FC-5FDD-41D6-BAD6-160FC7BE3BC4}" type="slidenum">
              <a:rPr lang="en-US" smtClean="0"/>
              <a:pPr>
                <a:defRPr/>
              </a:pPr>
              <a:t>300</a:t>
            </a:fld>
            <a:endParaRPr lang="en-US" dirty="0"/>
          </a:p>
        </p:txBody>
      </p:sp>
      <p:pic>
        <p:nvPicPr>
          <p:cNvPr id="593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60717" y="1571625"/>
            <a:ext cx="5686425" cy="3714750"/>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7" name="TextBox 6"/>
          <p:cNvSpPr txBox="1"/>
          <p:nvPr/>
        </p:nvSpPr>
        <p:spPr>
          <a:xfrm>
            <a:off x="498764" y="1508166"/>
            <a:ext cx="2861953" cy="2862322"/>
          </a:xfrm>
          <a:prstGeom prst="rect">
            <a:avLst/>
          </a:prstGeom>
          <a:noFill/>
        </p:spPr>
        <p:txBody>
          <a:bodyPr wrap="square" rtlCol="0">
            <a:spAutoFit/>
          </a:bodyPr>
          <a:lstStyle/>
          <a:p>
            <a:r>
              <a:rPr lang="en-US" dirty="0" smtClean="0"/>
              <a:t>A Billing Statement may be comprised of multiple customers (Vendor Codes).</a:t>
            </a:r>
          </a:p>
          <a:p>
            <a:endParaRPr lang="en-US" dirty="0"/>
          </a:p>
          <a:p>
            <a:r>
              <a:rPr lang="en-US" dirty="0" smtClean="0"/>
              <a:t>The Vendor Balances tab allows viewing of an individual customer’s amounts associated with the selected statement.</a:t>
            </a:r>
            <a:endParaRPr lang="en-US" dirty="0"/>
          </a:p>
        </p:txBody>
      </p:sp>
    </p:spTree>
    <p:extLst>
      <p:ext uri="{BB962C8B-B14F-4D97-AF65-F5344CB8AC3E}">
        <p14:creationId xmlns:p14="http://schemas.microsoft.com/office/powerpoint/2010/main" val="2430956394"/>
      </p:ext>
    </p:extLst>
  </p:cSld>
  <p:clrMapOvr>
    <a:masterClrMapping/>
  </p:clrMapOvr>
  <p:timing>
    <p:tnLst>
      <p:par>
        <p:cTn id="1" dur="indefinite" restart="never" nodeType="tmRoot"/>
      </p:par>
    </p:tnLst>
  </p:timing>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Title 1"/>
          <p:cNvSpPr>
            <a:spLocks noGrp="1"/>
          </p:cNvSpPr>
          <p:nvPr>
            <p:ph type="title"/>
          </p:nvPr>
        </p:nvSpPr>
        <p:spPr>
          <a:xfrm>
            <a:off x="455613" y="331788"/>
            <a:ext cx="8783390" cy="563562"/>
          </a:xfrm>
        </p:spPr>
        <p:txBody>
          <a:bodyPr/>
          <a:lstStyle/>
          <a:p>
            <a:r>
              <a:rPr lang="en-US" dirty="0" smtClean="0"/>
              <a:t>Billing Statement Query – Document Balances</a:t>
            </a:r>
          </a:p>
        </p:txBody>
      </p:sp>
      <p:sp>
        <p:nvSpPr>
          <p:cNvPr id="157699" name="Footer Placeholder 3"/>
          <p:cNvSpPr>
            <a:spLocks noGrp="1"/>
          </p:cNvSpPr>
          <p:nvPr>
            <p:ph type="ftr" sz="quarter" idx="10"/>
          </p:nvPr>
        </p:nvSpPr>
        <p:spPr>
          <a:noFill/>
        </p:spPr>
        <p:txBody>
          <a:bodyPr/>
          <a:lstStyle/>
          <a:p>
            <a:r>
              <a:rPr lang="en-US" dirty="0" smtClean="0"/>
              <a:t>CGI Federal Proprietary and Confidential</a:t>
            </a:r>
          </a:p>
        </p:txBody>
      </p:sp>
      <p:sp>
        <p:nvSpPr>
          <p:cNvPr id="157700" name="Slide Number Placeholder 4"/>
          <p:cNvSpPr>
            <a:spLocks noGrp="1"/>
          </p:cNvSpPr>
          <p:nvPr>
            <p:ph type="sldNum" sz="quarter" idx="11"/>
          </p:nvPr>
        </p:nvSpPr>
        <p:spPr>
          <a:xfrm>
            <a:off x="-25400" y="6245225"/>
            <a:ext cx="460375" cy="476250"/>
          </a:xfrm>
          <a:noFill/>
        </p:spPr>
        <p:txBody>
          <a:bodyPr/>
          <a:lstStyle/>
          <a:p>
            <a:fld id="{E4A75DF7-3437-46B2-B6C3-56C8A4D9B596}" type="slidenum">
              <a:rPr lang="en-US" smtClean="0"/>
              <a:pPr/>
              <a:t>301</a:t>
            </a:fld>
            <a:endParaRPr lang="en-US" dirty="0" smtClean="0"/>
          </a:p>
        </p:txBody>
      </p:sp>
      <p:pic>
        <p:nvPicPr>
          <p:cNvPr id="583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77120" y="1207572"/>
            <a:ext cx="5467350" cy="4229100"/>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3" name="TextBox 2"/>
          <p:cNvSpPr txBox="1"/>
          <p:nvPr/>
        </p:nvSpPr>
        <p:spPr>
          <a:xfrm>
            <a:off x="498764" y="1508166"/>
            <a:ext cx="2861953" cy="2308324"/>
          </a:xfrm>
          <a:prstGeom prst="rect">
            <a:avLst/>
          </a:prstGeom>
          <a:noFill/>
        </p:spPr>
        <p:txBody>
          <a:bodyPr wrap="square" rtlCol="0">
            <a:spAutoFit/>
          </a:bodyPr>
          <a:lstStyle/>
          <a:p>
            <a:r>
              <a:rPr lang="en-US" dirty="0" smtClean="0"/>
              <a:t>A Billing Statement may be comprised of multiple Billing Documents.</a:t>
            </a:r>
          </a:p>
          <a:p>
            <a:endParaRPr lang="en-US" dirty="0"/>
          </a:p>
          <a:p>
            <a:r>
              <a:rPr lang="en-US" dirty="0" smtClean="0"/>
              <a:t>The Document Balances tab allows viewing of an individual document’s amounts.</a:t>
            </a:r>
            <a:endParaRPr lang="en-US" dirty="0"/>
          </a:p>
        </p:txBody>
      </p:sp>
    </p:spTree>
    <p:extLst>
      <p:ext uri="{BB962C8B-B14F-4D97-AF65-F5344CB8AC3E}">
        <p14:creationId xmlns:p14="http://schemas.microsoft.com/office/powerpoint/2010/main" val="163803714"/>
      </p:ext>
    </p:extLst>
  </p:cSld>
  <p:clrMapOvr>
    <a:masterClrMapping/>
  </p:clrMapOvr>
  <p:timing>
    <p:tnLst>
      <p:par>
        <p:cTn id="1" dur="indefinite" restart="never" nodeType="tmRoot"/>
      </p:par>
    </p:tnLst>
  </p:timing>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6"/>
          <p:cNvSpPr>
            <a:spLocks noGrp="1" noChangeArrowheads="1"/>
          </p:cNvSpPr>
          <p:nvPr>
            <p:ph type="title"/>
          </p:nvPr>
        </p:nvSpPr>
        <p:spPr/>
        <p:txBody>
          <a:bodyPr/>
          <a:lstStyle/>
          <a:p>
            <a:pPr eaLnBrk="1" hangingPunct="1"/>
            <a:r>
              <a:rPr lang="en-US" dirty="0" smtClean="0"/>
              <a:t>Statement-Level Correspondence</a:t>
            </a:r>
          </a:p>
        </p:txBody>
      </p:sp>
      <p:sp>
        <p:nvSpPr>
          <p:cNvPr id="8195" name="Rectangle 7"/>
          <p:cNvSpPr>
            <a:spLocks noGrp="1" noChangeArrowheads="1"/>
          </p:cNvSpPr>
          <p:nvPr>
            <p:ph idx="1"/>
          </p:nvPr>
        </p:nvSpPr>
        <p:spPr>
          <a:xfrm>
            <a:off x="469900" y="1254034"/>
            <a:ext cx="8472488" cy="4905466"/>
          </a:xfrm>
        </p:spPr>
        <p:txBody>
          <a:bodyPr/>
          <a:lstStyle/>
          <a:p>
            <a:pPr>
              <a:spcAft>
                <a:spcPts val="600"/>
              </a:spcAft>
            </a:pPr>
            <a:r>
              <a:rPr lang="en-US" sz="2000" dirty="0" smtClean="0"/>
              <a:t>Correspondence supports:</a:t>
            </a:r>
          </a:p>
          <a:p>
            <a:pPr lvl="1">
              <a:spcAft>
                <a:spcPts val="0"/>
              </a:spcAft>
            </a:pPr>
            <a:r>
              <a:rPr lang="en-US" sz="1800" dirty="0" smtClean="0"/>
              <a:t>Communication between GSA and Customers using Pegasys and VCSS</a:t>
            </a:r>
          </a:p>
          <a:p>
            <a:pPr lvl="1">
              <a:spcAft>
                <a:spcPts val="0"/>
              </a:spcAft>
            </a:pPr>
            <a:r>
              <a:rPr lang="en-US" sz="1800" dirty="0" smtClean="0"/>
              <a:t>The ability to add attachments to the correspondence record</a:t>
            </a:r>
          </a:p>
          <a:p>
            <a:pPr lvl="1">
              <a:spcAft>
                <a:spcPts val="0"/>
              </a:spcAft>
            </a:pPr>
            <a:endParaRPr lang="en-US" sz="1800" dirty="0" smtClean="0"/>
          </a:p>
          <a:p>
            <a:pPr>
              <a:spcAft>
                <a:spcPts val="600"/>
              </a:spcAft>
            </a:pPr>
            <a:r>
              <a:rPr lang="en-US" sz="2000" dirty="0" smtClean="0">
                <a:solidFill>
                  <a:schemeClr val="tx1"/>
                </a:solidFill>
                <a:latin typeface="+mn-lt"/>
              </a:rPr>
              <a:t>Correspondence provides GSA with the ability to:</a:t>
            </a:r>
          </a:p>
          <a:p>
            <a:pPr lvl="1">
              <a:spcAft>
                <a:spcPts val="0"/>
              </a:spcAft>
            </a:pPr>
            <a:r>
              <a:rPr lang="en-US" sz="1800" u="sng" dirty="0" smtClean="0">
                <a:solidFill>
                  <a:schemeClr val="tx1"/>
                </a:solidFill>
                <a:latin typeface="+mn-lt"/>
              </a:rPr>
              <a:t>Initiate</a:t>
            </a:r>
            <a:r>
              <a:rPr lang="en-US" sz="1800" dirty="0" smtClean="0">
                <a:solidFill>
                  <a:schemeClr val="tx1"/>
                </a:solidFill>
                <a:latin typeface="+mn-lt"/>
              </a:rPr>
              <a:t> communication with the customer</a:t>
            </a:r>
          </a:p>
          <a:p>
            <a:pPr lvl="1">
              <a:spcAft>
                <a:spcPts val="0"/>
              </a:spcAft>
            </a:pPr>
            <a:r>
              <a:rPr lang="en-US" sz="1800" u="sng" dirty="0" smtClean="0">
                <a:solidFill>
                  <a:schemeClr val="tx1"/>
                </a:solidFill>
                <a:latin typeface="+mn-lt"/>
              </a:rPr>
              <a:t>Record</a:t>
            </a:r>
            <a:r>
              <a:rPr lang="en-US" sz="1800" dirty="0" smtClean="0">
                <a:solidFill>
                  <a:schemeClr val="tx1"/>
                </a:solidFill>
                <a:latin typeface="+mn-lt"/>
              </a:rPr>
              <a:t> and track customer communication</a:t>
            </a:r>
          </a:p>
          <a:p>
            <a:pPr lvl="1">
              <a:spcAft>
                <a:spcPts val="0"/>
              </a:spcAft>
            </a:pPr>
            <a:r>
              <a:rPr lang="en-US" sz="1800" u="sng" dirty="0" smtClean="0">
                <a:solidFill>
                  <a:schemeClr val="tx1"/>
                </a:solidFill>
                <a:latin typeface="+mn-lt"/>
              </a:rPr>
              <a:t>Respond</a:t>
            </a:r>
            <a:r>
              <a:rPr lang="en-US" sz="1800" dirty="0" smtClean="0">
                <a:solidFill>
                  <a:schemeClr val="tx1"/>
                </a:solidFill>
                <a:latin typeface="+mn-lt"/>
              </a:rPr>
              <a:t> to customer </a:t>
            </a:r>
            <a:r>
              <a:rPr lang="en-US" sz="1800" dirty="0" smtClean="0"/>
              <a:t>communication</a:t>
            </a:r>
          </a:p>
          <a:p>
            <a:pPr lvl="1">
              <a:spcAft>
                <a:spcPts val="0"/>
              </a:spcAft>
            </a:pPr>
            <a:endParaRPr lang="en-US" sz="1800" dirty="0" smtClean="0">
              <a:solidFill>
                <a:schemeClr val="tx1"/>
              </a:solidFill>
              <a:latin typeface="+mn-lt"/>
            </a:endParaRPr>
          </a:p>
          <a:p>
            <a:pPr>
              <a:spcAft>
                <a:spcPts val="600"/>
              </a:spcAft>
            </a:pPr>
            <a:r>
              <a:rPr lang="en-US" sz="2000" dirty="0" smtClean="0"/>
              <a:t>Two Sources of Correspondence</a:t>
            </a:r>
          </a:p>
          <a:p>
            <a:pPr lvl="1">
              <a:spcAft>
                <a:spcPts val="0"/>
              </a:spcAft>
            </a:pPr>
            <a:r>
              <a:rPr lang="en-US" sz="1800" dirty="0" smtClean="0"/>
              <a:t>VCSS: </a:t>
            </a:r>
            <a:r>
              <a:rPr lang="en-US" sz="1800" b="1" dirty="0" smtClean="0"/>
              <a:t>Customer-initiated</a:t>
            </a:r>
          </a:p>
          <a:p>
            <a:pPr lvl="1">
              <a:spcAft>
                <a:spcPts val="0"/>
              </a:spcAft>
            </a:pPr>
            <a:r>
              <a:rPr lang="en-US" sz="1800" dirty="0" smtClean="0"/>
              <a:t>Pegasys </a:t>
            </a:r>
            <a:r>
              <a:rPr lang="en-US" sz="1800" b="1" dirty="0" smtClean="0"/>
              <a:t>user-entered</a:t>
            </a:r>
            <a:r>
              <a:rPr lang="en-US" sz="1800" dirty="0" smtClean="0"/>
              <a:t> correspondence</a:t>
            </a:r>
          </a:p>
          <a:p>
            <a:pPr lvl="1">
              <a:spcAft>
                <a:spcPts val="600"/>
              </a:spcAft>
            </a:pPr>
            <a:endParaRPr lang="en-US" sz="2200" dirty="0" smtClean="0">
              <a:solidFill>
                <a:schemeClr val="tx1"/>
              </a:solidFill>
              <a:latin typeface="+mn-lt"/>
            </a:endParaRPr>
          </a:p>
          <a:p>
            <a:pPr>
              <a:spcAft>
                <a:spcPts val="600"/>
              </a:spcAft>
            </a:pPr>
            <a:endParaRPr lang="en-US" dirty="0" smtClean="0"/>
          </a:p>
        </p:txBody>
      </p:sp>
      <p:sp>
        <p:nvSpPr>
          <p:cNvPr id="8196" name="Footer Placeholder 3"/>
          <p:cNvSpPr>
            <a:spLocks noGrp="1"/>
          </p:cNvSpPr>
          <p:nvPr>
            <p:ph type="ftr" sz="quarter" idx="10"/>
          </p:nvPr>
        </p:nvSpPr>
        <p:spPr>
          <a:noFill/>
        </p:spPr>
        <p:txBody>
          <a:bodyPr/>
          <a:lstStyle/>
          <a:p>
            <a:r>
              <a:rPr lang="en-US" dirty="0" smtClean="0"/>
              <a:t>CGI Federal Proprietary and Confidential</a:t>
            </a:r>
          </a:p>
        </p:txBody>
      </p:sp>
      <p:sp>
        <p:nvSpPr>
          <p:cNvPr id="8197" name="Slide Number Placeholder 4"/>
          <p:cNvSpPr>
            <a:spLocks noGrp="1"/>
          </p:cNvSpPr>
          <p:nvPr>
            <p:ph type="sldNum" sz="quarter" idx="11"/>
          </p:nvPr>
        </p:nvSpPr>
        <p:spPr>
          <a:noFill/>
        </p:spPr>
        <p:txBody>
          <a:bodyPr/>
          <a:lstStyle/>
          <a:p>
            <a:fld id="{45CA2CB0-A36A-4D72-9963-133BB11F8344}" type="slidenum">
              <a:rPr lang="en-US"/>
              <a:pPr/>
              <a:t>302</a:t>
            </a:fld>
            <a:endParaRPr lang="en-US" dirty="0"/>
          </a:p>
        </p:txBody>
      </p:sp>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99685" y="4551353"/>
            <a:ext cx="4057650" cy="685800"/>
          </a:xfrm>
          <a:prstGeom prst="rect">
            <a:avLst/>
          </a:prstGeom>
          <a:noFill/>
          <a:ln w="31750">
            <a:solidFill>
              <a:schemeClr val="tx1"/>
            </a:solidFill>
            <a:miter lim="800000"/>
            <a:headEnd/>
            <a:tailEnd/>
          </a:ln>
          <a:effectLst/>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1249203058"/>
      </p:ext>
    </p:extLst>
  </p:cSld>
  <p:clrMapOvr>
    <a:masterClrMapping/>
  </p:clrMapOvr>
  <p:timing>
    <p:tnLst>
      <p:par>
        <p:cTn id="1" dur="indefinite" restart="never" nodeType="tmRoot"/>
      </p:par>
    </p:tnLst>
  </p:timing>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6260" y="331788"/>
            <a:ext cx="8692737" cy="563562"/>
          </a:xfrm>
        </p:spPr>
        <p:txBody>
          <a:bodyPr/>
          <a:lstStyle/>
          <a:p>
            <a:r>
              <a:rPr lang="en-US" dirty="0"/>
              <a:t>Billing Statement Query </a:t>
            </a:r>
            <a:r>
              <a:rPr lang="en-US" dirty="0" smtClean="0"/>
              <a:t>– Correspondence</a:t>
            </a:r>
            <a:endParaRPr lang="en-US" dirty="0"/>
          </a:p>
        </p:txBody>
      </p:sp>
      <p:sp>
        <p:nvSpPr>
          <p:cNvPr id="4" name="Footer Placeholder 3"/>
          <p:cNvSpPr>
            <a:spLocks noGrp="1"/>
          </p:cNvSpPr>
          <p:nvPr>
            <p:ph type="ftr" sz="quarter" idx="10"/>
          </p:nvPr>
        </p:nvSpPr>
        <p:spPr/>
        <p:txBody>
          <a:bodyPr/>
          <a:lstStyle/>
          <a:p>
            <a:pPr>
              <a:defRPr/>
            </a:pPr>
            <a:r>
              <a:rPr lang="en-US" dirty="0" smtClean="0"/>
              <a:t>CGI Federal Proprietary and Confidential</a:t>
            </a:r>
            <a:endParaRPr lang="en-US" dirty="0"/>
          </a:p>
        </p:txBody>
      </p:sp>
      <p:sp>
        <p:nvSpPr>
          <p:cNvPr id="5" name="Slide Number Placeholder 4"/>
          <p:cNvSpPr>
            <a:spLocks noGrp="1"/>
          </p:cNvSpPr>
          <p:nvPr>
            <p:ph type="sldNum" sz="quarter" idx="11"/>
          </p:nvPr>
        </p:nvSpPr>
        <p:spPr/>
        <p:txBody>
          <a:bodyPr/>
          <a:lstStyle/>
          <a:p>
            <a:pPr>
              <a:defRPr/>
            </a:pPr>
            <a:fld id="{5842F1FC-5FDD-41D6-BAD6-160FC7BE3BC4}" type="slidenum">
              <a:rPr lang="en-US" smtClean="0"/>
              <a:pPr>
                <a:defRPr/>
              </a:pPr>
              <a:t>303</a:t>
            </a:fld>
            <a:endParaRPr lang="en-US" dirty="0"/>
          </a:p>
        </p:txBody>
      </p:sp>
      <p:pic>
        <p:nvPicPr>
          <p:cNvPr id="13317"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4356" y="1673431"/>
            <a:ext cx="8564838" cy="3385457"/>
          </a:xfrm>
          <a:prstGeom prst="rect">
            <a:avLst/>
          </a:prstGeom>
          <a:noFill/>
          <a:ln w="31750">
            <a:solidFill>
              <a:schemeClr val="tx1"/>
            </a:solidFill>
            <a:miter lim="800000"/>
            <a:headEnd/>
            <a:tailEnd/>
          </a:ln>
          <a:effectLst/>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401724239"/>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7836195" y="6030243"/>
            <a:ext cx="1169582" cy="794783"/>
          </a:xfrm>
          <a:prstGeom prst="rect">
            <a:avLst/>
          </a:pr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2" name="Title 1"/>
          <p:cNvSpPr>
            <a:spLocks noGrp="1"/>
          </p:cNvSpPr>
          <p:nvPr>
            <p:ph type="title"/>
          </p:nvPr>
        </p:nvSpPr>
        <p:spPr>
          <a:xfrm>
            <a:off x="356260" y="331788"/>
            <a:ext cx="8692737" cy="563562"/>
          </a:xfrm>
        </p:spPr>
        <p:txBody>
          <a:bodyPr/>
          <a:lstStyle/>
          <a:p>
            <a:r>
              <a:rPr lang="en-US" dirty="0"/>
              <a:t>Billing Statement Query </a:t>
            </a:r>
            <a:r>
              <a:rPr lang="en-US" dirty="0" smtClean="0"/>
              <a:t>– Correspondence</a:t>
            </a:r>
            <a:endParaRPr lang="en-US" dirty="0"/>
          </a:p>
        </p:txBody>
      </p:sp>
      <p:sp>
        <p:nvSpPr>
          <p:cNvPr id="4" name="Footer Placeholder 3"/>
          <p:cNvSpPr>
            <a:spLocks noGrp="1"/>
          </p:cNvSpPr>
          <p:nvPr>
            <p:ph type="ftr" sz="quarter" idx="10"/>
          </p:nvPr>
        </p:nvSpPr>
        <p:spPr/>
        <p:txBody>
          <a:bodyPr/>
          <a:lstStyle/>
          <a:p>
            <a:pPr>
              <a:defRPr/>
            </a:pPr>
            <a:r>
              <a:rPr lang="en-US" dirty="0" smtClean="0"/>
              <a:t>CGI Federal Proprietary and Confidential</a:t>
            </a:r>
            <a:endParaRPr lang="en-US" dirty="0"/>
          </a:p>
        </p:txBody>
      </p:sp>
      <p:sp>
        <p:nvSpPr>
          <p:cNvPr id="5" name="Slide Number Placeholder 4"/>
          <p:cNvSpPr>
            <a:spLocks noGrp="1"/>
          </p:cNvSpPr>
          <p:nvPr>
            <p:ph type="sldNum" sz="quarter" idx="11"/>
          </p:nvPr>
        </p:nvSpPr>
        <p:spPr/>
        <p:txBody>
          <a:bodyPr/>
          <a:lstStyle/>
          <a:p>
            <a:pPr>
              <a:defRPr/>
            </a:pPr>
            <a:fld id="{5842F1FC-5FDD-41D6-BAD6-160FC7BE3BC4}" type="slidenum">
              <a:rPr lang="en-US" smtClean="0"/>
              <a:pPr>
                <a:defRPr/>
              </a:pPr>
              <a:t>304</a:t>
            </a:fld>
            <a:endParaRPr lang="en-US" dirty="0"/>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6706" y="1109787"/>
            <a:ext cx="7326183" cy="5374141"/>
          </a:xfrm>
          <a:prstGeom prst="rect">
            <a:avLst/>
          </a:prstGeom>
          <a:noFill/>
          <a:ln w="31750">
            <a:solidFill>
              <a:schemeClr val="tx1"/>
            </a:solidFill>
            <a:miter lim="800000"/>
            <a:headEnd/>
            <a:tailEnd/>
          </a:ln>
          <a:effectLst/>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3177657797"/>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10</a:t>
            </a:r>
            <a:endParaRPr lang="en-US" dirty="0"/>
          </a:p>
        </p:txBody>
      </p:sp>
      <p:sp>
        <p:nvSpPr>
          <p:cNvPr id="3" name="Content Placeholder 2"/>
          <p:cNvSpPr>
            <a:spLocks noGrp="1"/>
          </p:cNvSpPr>
          <p:nvPr>
            <p:ph idx="1"/>
          </p:nvPr>
        </p:nvSpPr>
        <p:spPr/>
        <p:txBody>
          <a:bodyPr/>
          <a:lstStyle/>
          <a:p>
            <a:r>
              <a:rPr lang="en-US" sz="2800" dirty="0" smtClean="0"/>
              <a:t>Exercise 10 (Partially Instructor-Led) </a:t>
            </a:r>
            <a:r>
              <a:rPr lang="en-US" sz="2800" dirty="0"/>
              <a:t>–</a:t>
            </a:r>
            <a:r>
              <a:rPr lang="en-US" sz="2800" dirty="0" smtClean="0"/>
              <a:t> Review Statement, and Create New Correspondence</a:t>
            </a:r>
            <a:endParaRPr lang="en-US" dirty="0" smtClean="0">
              <a:solidFill>
                <a:srgbClr val="0000CC"/>
              </a:solidFill>
            </a:endParaRPr>
          </a:p>
          <a:p>
            <a:pPr marL="0" indent="0">
              <a:buNone/>
            </a:pPr>
            <a:endParaRPr lang="en-US" dirty="0" smtClean="0"/>
          </a:p>
          <a:p>
            <a:pPr marL="0" indent="0">
              <a:buNone/>
            </a:pPr>
            <a:endParaRPr lang="en-US" dirty="0" smtClean="0"/>
          </a:p>
        </p:txBody>
      </p:sp>
      <p:sp>
        <p:nvSpPr>
          <p:cNvPr id="4" name="Footer Placeholder 3"/>
          <p:cNvSpPr>
            <a:spLocks noGrp="1"/>
          </p:cNvSpPr>
          <p:nvPr>
            <p:ph type="ftr" sz="quarter" idx="10"/>
          </p:nvPr>
        </p:nvSpPr>
        <p:spPr/>
        <p:txBody>
          <a:bodyPr/>
          <a:lstStyle/>
          <a:p>
            <a:pPr>
              <a:defRPr/>
            </a:pPr>
            <a:r>
              <a:rPr lang="en-US" dirty="0" smtClean="0"/>
              <a:t>CGI Federal Proprietary and Confidential</a:t>
            </a:r>
            <a:endParaRPr lang="en-US" dirty="0"/>
          </a:p>
        </p:txBody>
      </p:sp>
      <p:sp>
        <p:nvSpPr>
          <p:cNvPr id="5" name="Slide Number Placeholder 4"/>
          <p:cNvSpPr>
            <a:spLocks noGrp="1"/>
          </p:cNvSpPr>
          <p:nvPr>
            <p:ph type="sldNum" sz="quarter" idx="11"/>
          </p:nvPr>
        </p:nvSpPr>
        <p:spPr/>
        <p:txBody>
          <a:bodyPr/>
          <a:lstStyle/>
          <a:p>
            <a:pPr>
              <a:defRPr/>
            </a:pPr>
            <a:fld id="{5842F1FC-5FDD-41D6-BAD6-160FC7BE3BC4}" type="slidenum">
              <a:rPr lang="en-US" smtClean="0"/>
              <a:pPr>
                <a:defRPr/>
              </a:pPr>
              <a:t>305</a:t>
            </a:fld>
            <a:endParaRPr lang="en-US" dirty="0"/>
          </a:p>
        </p:txBody>
      </p:sp>
    </p:spTree>
    <p:extLst>
      <p:ext uri="{BB962C8B-B14F-4D97-AF65-F5344CB8AC3E}">
        <p14:creationId xmlns:p14="http://schemas.microsoft.com/office/powerpoint/2010/main" val="1991220675"/>
      </p:ext>
    </p:extLst>
  </p:cSld>
  <p:clrMapOvr>
    <a:masterClrMapping/>
  </p:clrMapOvr>
  <p:timing>
    <p:tnLst>
      <p:par>
        <p:cTn id="1" dur="indefinite" restart="never" nodeType="tmRoot"/>
      </p:par>
    </p:tnLst>
  </p:timing>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Title 1"/>
          <p:cNvSpPr>
            <a:spLocks noGrp="1"/>
          </p:cNvSpPr>
          <p:nvPr>
            <p:ph type="title"/>
          </p:nvPr>
        </p:nvSpPr>
        <p:spPr/>
        <p:txBody>
          <a:bodyPr/>
          <a:lstStyle/>
          <a:p>
            <a:r>
              <a:rPr lang="en-US" sz="2800" dirty="0" smtClean="0"/>
              <a:t>Outstanding Bills Query</a:t>
            </a:r>
          </a:p>
        </p:txBody>
      </p:sp>
      <p:sp>
        <p:nvSpPr>
          <p:cNvPr id="163844" name="Footer Placeholder 3"/>
          <p:cNvSpPr>
            <a:spLocks noGrp="1"/>
          </p:cNvSpPr>
          <p:nvPr>
            <p:ph type="ftr" sz="quarter" idx="10"/>
          </p:nvPr>
        </p:nvSpPr>
        <p:spPr>
          <a:noFill/>
        </p:spPr>
        <p:txBody>
          <a:bodyPr/>
          <a:lstStyle/>
          <a:p>
            <a:r>
              <a:rPr lang="en-US" dirty="0" smtClean="0"/>
              <a:t>CGI Federal Proprietary and Confidential</a:t>
            </a:r>
          </a:p>
        </p:txBody>
      </p:sp>
      <p:sp>
        <p:nvSpPr>
          <p:cNvPr id="163845" name="Slide Number Placeholder 4"/>
          <p:cNvSpPr>
            <a:spLocks noGrp="1"/>
          </p:cNvSpPr>
          <p:nvPr>
            <p:ph type="sldNum" sz="quarter" idx="11"/>
          </p:nvPr>
        </p:nvSpPr>
        <p:spPr>
          <a:xfrm>
            <a:off x="-25400" y="6245225"/>
            <a:ext cx="446088" cy="476250"/>
          </a:xfrm>
          <a:noFill/>
        </p:spPr>
        <p:txBody>
          <a:bodyPr/>
          <a:lstStyle/>
          <a:p>
            <a:fld id="{269096FD-AA97-4299-9902-BFBE502C5F15}" type="slidenum">
              <a:rPr lang="en-US" smtClean="0"/>
              <a:pPr/>
              <a:t>306</a:t>
            </a:fld>
            <a:endParaRPr lang="en-US" dirty="0" smtClean="0"/>
          </a:p>
        </p:txBody>
      </p:sp>
      <p:sp>
        <p:nvSpPr>
          <p:cNvPr id="7" name="Content Placeholder 2"/>
          <p:cNvSpPr>
            <a:spLocks noGrp="1"/>
          </p:cNvSpPr>
          <p:nvPr/>
        </p:nvSpPr>
        <p:spPr bwMode="auto">
          <a:xfrm>
            <a:off x="392225" y="1149552"/>
            <a:ext cx="8686800" cy="538664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a:lstStyle>
          <a:p>
            <a:pPr>
              <a:spcBef>
                <a:spcPts val="400"/>
              </a:spcBef>
              <a:spcAft>
                <a:spcPts val="400"/>
              </a:spcAft>
            </a:pPr>
            <a:r>
              <a:rPr lang="en-US" sz="1800" b="1" i="1" dirty="0"/>
              <a:t>Displayed </a:t>
            </a:r>
            <a:r>
              <a:rPr lang="en-US" sz="1800" b="1" i="1" dirty="0" smtClean="0"/>
              <a:t>Information</a:t>
            </a:r>
          </a:p>
          <a:p>
            <a:pPr lvl="1">
              <a:spcBef>
                <a:spcPts val="400"/>
              </a:spcBef>
              <a:spcAft>
                <a:spcPts val="400"/>
              </a:spcAft>
            </a:pPr>
            <a:r>
              <a:rPr lang="en-US" sz="1600" dirty="0"/>
              <a:t>Allows users to identify Billing Documents/Statements </a:t>
            </a:r>
            <a:r>
              <a:rPr lang="en-US" sz="1600" u="sng" dirty="0"/>
              <a:t>fully or partially not collected</a:t>
            </a:r>
            <a:endParaRPr lang="en-US" sz="1600" dirty="0" smtClean="0"/>
          </a:p>
          <a:p>
            <a:pPr lvl="1">
              <a:spcBef>
                <a:spcPts val="400"/>
              </a:spcBef>
              <a:spcAft>
                <a:spcPts val="400"/>
              </a:spcAft>
            </a:pPr>
            <a:r>
              <a:rPr lang="en-US" sz="1600" dirty="0" smtClean="0"/>
              <a:t>Outstanding Bills query displays </a:t>
            </a:r>
            <a:r>
              <a:rPr lang="en-US" sz="1600" u="sng" dirty="0" smtClean="0"/>
              <a:t>all unliquidated BD Accounting </a:t>
            </a:r>
            <a:r>
              <a:rPr lang="en-US" sz="1600" u="sng" dirty="0"/>
              <a:t>L</a:t>
            </a:r>
            <a:r>
              <a:rPr lang="en-US" sz="1600" u="sng" dirty="0" smtClean="0"/>
              <a:t>ines</a:t>
            </a:r>
          </a:p>
          <a:p>
            <a:pPr lvl="2">
              <a:spcBef>
                <a:spcPts val="400"/>
              </a:spcBef>
              <a:spcAft>
                <a:spcPts val="400"/>
              </a:spcAft>
            </a:pPr>
            <a:r>
              <a:rPr lang="en-US" sz="1600" dirty="0" smtClean="0"/>
              <a:t>The table is updated as </a:t>
            </a:r>
            <a:r>
              <a:rPr lang="en-US" sz="1600" u="sng" dirty="0" smtClean="0"/>
              <a:t>BDs are processed and collected against</a:t>
            </a:r>
          </a:p>
          <a:p>
            <a:pPr lvl="2">
              <a:spcBef>
                <a:spcPts val="400"/>
              </a:spcBef>
              <a:spcAft>
                <a:spcPts val="400"/>
              </a:spcAft>
            </a:pPr>
            <a:r>
              <a:rPr lang="en-US" sz="1600" dirty="0" smtClean="0"/>
              <a:t>Billing information remains in the table </a:t>
            </a:r>
            <a:r>
              <a:rPr lang="en-US" sz="1600" u="sng" dirty="0" smtClean="0"/>
              <a:t>until the outstanding amount becomes zero</a:t>
            </a:r>
          </a:p>
          <a:p>
            <a:pPr>
              <a:spcBef>
                <a:spcPts val="400"/>
              </a:spcBef>
              <a:spcAft>
                <a:spcPts val="400"/>
              </a:spcAft>
            </a:pPr>
            <a:r>
              <a:rPr lang="en-US" sz="1800" b="1" i="1" dirty="0" smtClean="0"/>
              <a:t>Search Capabilities</a:t>
            </a:r>
          </a:p>
          <a:p>
            <a:pPr lvl="1">
              <a:spcBef>
                <a:spcPts val="400"/>
              </a:spcBef>
              <a:spcAft>
                <a:spcPts val="400"/>
              </a:spcAft>
            </a:pPr>
            <a:r>
              <a:rPr lang="en-US" sz="1600" dirty="0" smtClean="0"/>
              <a:t>Outstanding Bills query allows GSA to </a:t>
            </a:r>
            <a:r>
              <a:rPr lang="en-US" sz="1600" u="sng" dirty="0" smtClean="0"/>
              <a:t>query outstanding bills</a:t>
            </a:r>
            <a:r>
              <a:rPr lang="en-US" sz="1600" dirty="0" smtClean="0"/>
              <a:t> (i.e. uncollected, not written-off) by a number of search fields</a:t>
            </a:r>
          </a:p>
          <a:p>
            <a:pPr lvl="1">
              <a:spcBef>
                <a:spcPts val="400"/>
              </a:spcBef>
              <a:spcAft>
                <a:spcPts val="400"/>
              </a:spcAft>
            </a:pPr>
            <a:r>
              <a:rPr lang="en-US" sz="1600" dirty="0" smtClean="0"/>
              <a:t>Provides ability to search for both outstanding: </a:t>
            </a:r>
          </a:p>
          <a:p>
            <a:pPr lvl="2">
              <a:spcBef>
                <a:spcPts val="400"/>
              </a:spcBef>
              <a:spcAft>
                <a:spcPts val="400"/>
              </a:spcAft>
            </a:pPr>
            <a:r>
              <a:rPr lang="en-US" sz="1400" dirty="0" smtClean="0"/>
              <a:t>Normal BD balances</a:t>
            </a:r>
          </a:p>
          <a:p>
            <a:pPr lvl="2">
              <a:spcBef>
                <a:spcPts val="400"/>
              </a:spcBef>
              <a:spcAft>
                <a:spcPts val="400"/>
              </a:spcAft>
            </a:pPr>
            <a:r>
              <a:rPr lang="en-US" sz="1400" dirty="0" smtClean="0"/>
              <a:t>Credit BD balances (can be applied, refunded, or transferred to Treasury</a:t>
            </a:r>
            <a:r>
              <a:rPr lang="en-US" sz="1800" dirty="0" smtClean="0"/>
              <a:t>)</a:t>
            </a:r>
          </a:p>
          <a:p>
            <a:pPr>
              <a:spcBef>
                <a:spcPts val="400"/>
              </a:spcBef>
              <a:spcAft>
                <a:spcPts val="400"/>
              </a:spcAft>
            </a:pPr>
            <a:r>
              <a:rPr lang="en-US" sz="1800" b="1" i="1" dirty="0" smtClean="0"/>
              <a:t>Additional Functionality</a:t>
            </a:r>
          </a:p>
          <a:p>
            <a:pPr lvl="1">
              <a:spcBef>
                <a:spcPts val="400"/>
              </a:spcBef>
              <a:spcAft>
                <a:spcPts val="400"/>
              </a:spcAft>
            </a:pPr>
            <a:r>
              <a:rPr lang="en-US" sz="1600" u="sng" dirty="0" smtClean="0"/>
              <a:t>Launch Billing Documents</a:t>
            </a:r>
            <a:r>
              <a:rPr lang="en-US" sz="1600" dirty="0" smtClean="0"/>
              <a:t> from the query to edit or view them as needed</a:t>
            </a:r>
          </a:p>
          <a:p>
            <a:pPr lvl="1">
              <a:spcBef>
                <a:spcPts val="400"/>
              </a:spcBef>
              <a:spcAft>
                <a:spcPts val="400"/>
              </a:spcAft>
            </a:pPr>
            <a:r>
              <a:rPr lang="en-US" sz="1600" u="sng" dirty="0" smtClean="0"/>
              <a:t>Launch the Credit Application Worksheet</a:t>
            </a:r>
            <a:r>
              <a:rPr lang="en-US" sz="1600" dirty="0" smtClean="0"/>
              <a:t> to apply, refund, or transfer to Treasury </a:t>
            </a:r>
            <a:r>
              <a:rPr lang="en-US" sz="1600" dirty="0"/>
              <a:t>N</a:t>
            </a:r>
            <a:r>
              <a:rPr lang="en-US" sz="1600" dirty="0" smtClean="0"/>
              <a:t>on-IPAC credits</a:t>
            </a:r>
          </a:p>
          <a:p>
            <a:pPr lvl="1">
              <a:spcBef>
                <a:spcPts val="400"/>
              </a:spcBef>
              <a:spcAft>
                <a:spcPts val="400"/>
              </a:spcAft>
            </a:pPr>
            <a:r>
              <a:rPr lang="en-US" sz="1600" u="sng" dirty="0" smtClean="0"/>
              <a:t>Generate IPAC refunds</a:t>
            </a:r>
          </a:p>
        </p:txBody>
      </p:sp>
    </p:spTree>
    <p:extLst>
      <p:ext uri="{BB962C8B-B14F-4D97-AF65-F5344CB8AC3E}">
        <p14:creationId xmlns:p14="http://schemas.microsoft.com/office/powerpoint/2010/main" val="3284934684"/>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Title 1"/>
          <p:cNvSpPr>
            <a:spLocks noGrp="1"/>
          </p:cNvSpPr>
          <p:nvPr>
            <p:ph type="title"/>
          </p:nvPr>
        </p:nvSpPr>
        <p:spPr/>
        <p:txBody>
          <a:bodyPr/>
          <a:lstStyle/>
          <a:p>
            <a:r>
              <a:rPr lang="en-US" dirty="0" smtClean="0"/>
              <a:t>Outstanding Bills Query Process</a:t>
            </a:r>
          </a:p>
        </p:txBody>
      </p:sp>
      <p:sp>
        <p:nvSpPr>
          <p:cNvPr id="149507" name="Content Placeholder 2"/>
          <p:cNvSpPr>
            <a:spLocks noGrp="1"/>
          </p:cNvSpPr>
          <p:nvPr>
            <p:ph idx="1"/>
          </p:nvPr>
        </p:nvSpPr>
        <p:spPr>
          <a:xfrm>
            <a:off x="534388" y="1500581"/>
            <a:ext cx="8835242" cy="4787900"/>
          </a:xfrm>
        </p:spPr>
        <p:txBody>
          <a:bodyPr/>
          <a:lstStyle/>
          <a:p>
            <a:pPr>
              <a:defRPr/>
            </a:pPr>
            <a:r>
              <a:rPr lang="en-US" sz="2000" dirty="0" smtClean="0"/>
              <a:t>To query outstanding bills via the Outstanding Bills Query: </a:t>
            </a:r>
          </a:p>
          <a:p>
            <a:pPr marL="850900" lvl="1" indent="-514350" fontAlgn="ctr">
              <a:buFont typeface="+mj-lt"/>
              <a:buAutoNum type="arabicPeriod"/>
              <a:defRPr/>
            </a:pPr>
            <a:endParaRPr lang="en-US" sz="1800" dirty="0" smtClean="0"/>
          </a:p>
          <a:p>
            <a:pPr marL="850900" lvl="1" indent="-514350" fontAlgn="ctr">
              <a:buFont typeface="+mj-lt"/>
              <a:buAutoNum type="arabicPeriod"/>
              <a:defRPr/>
            </a:pPr>
            <a:r>
              <a:rPr lang="en-US" sz="1800" dirty="0" smtClean="0"/>
              <a:t>Pegasys </a:t>
            </a:r>
            <a:r>
              <a:rPr lang="en-US" sz="1800" dirty="0" smtClean="0">
                <a:sym typeface="Symbol"/>
              </a:rPr>
              <a:t> </a:t>
            </a:r>
            <a:r>
              <a:rPr lang="en-US" sz="1800" dirty="0" smtClean="0"/>
              <a:t>Queries </a:t>
            </a:r>
            <a:r>
              <a:rPr lang="en-US" sz="1800" dirty="0">
                <a:sym typeface="Symbol"/>
              </a:rPr>
              <a:t> </a:t>
            </a:r>
            <a:r>
              <a:rPr lang="en-US" sz="1800" dirty="0" smtClean="0"/>
              <a:t>Accounts Receivable </a:t>
            </a:r>
            <a:r>
              <a:rPr lang="en-US" sz="1800" dirty="0">
                <a:sym typeface="Symbol"/>
              </a:rPr>
              <a:t> </a:t>
            </a:r>
            <a:r>
              <a:rPr lang="en-US" sz="1800" dirty="0" smtClean="0"/>
              <a:t>Outstanding Bills</a:t>
            </a:r>
          </a:p>
          <a:p>
            <a:pPr marL="850900" lvl="1" indent="-514350" fontAlgn="ctr">
              <a:buFont typeface="+mj-lt"/>
              <a:buAutoNum type="arabicPeriod"/>
              <a:defRPr/>
            </a:pPr>
            <a:endParaRPr lang="en-US" sz="1800" dirty="0"/>
          </a:p>
          <a:p>
            <a:pPr marL="850900" lvl="1" indent="-514350" fontAlgn="ctr">
              <a:buFont typeface="+mj-lt"/>
              <a:buAutoNum type="arabicPeriod"/>
              <a:defRPr/>
            </a:pPr>
            <a:r>
              <a:rPr lang="en-US" sz="1800" dirty="0"/>
              <a:t>Enter query criteria </a:t>
            </a:r>
            <a:r>
              <a:rPr lang="en-US" sz="1800" dirty="0" smtClean="0"/>
              <a:t>(e.g., date </a:t>
            </a:r>
            <a:r>
              <a:rPr lang="en-US" sz="1800" dirty="0"/>
              <a:t>range, vendor information, </a:t>
            </a:r>
            <a:r>
              <a:rPr lang="en-US" sz="1800" dirty="0" smtClean="0"/>
              <a:t>accounting dimensions, </a:t>
            </a:r>
            <a:r>
              <a:rPr lang="en-US" sz="1800" dirty="0"/>
              <a:t>additional Accounting Line criteria, dollar range) </a:t>
            </a:r>
            <a:endParaRPr lang="en-US" sz="1800" dirty="0" smtClean="0"/>
          </a:p>
          <a:p>
            <a:pPr marL="850900" lvl="1" indent="-514350" fontAlgn="ctr">
              <a:buFont typeface="+mj-lt"/>
              <a:buAutoNum type="arabicPeriod"/>
              <a:defRPr/>
            </a:pPr>
            <a:endParaRPr lang="en-US" sz="1800" dirty="0"/>
          </a:p>
          <a:p>
            <a:pPr marL="850900" lvl="1" indent="-514350" fontAlgn="ctr">
              <a:buFont typeface="+mj-lt"/>
              <a:buAutoNum type="arabicPeriod"/>
              <a:defRPr/>
            </a:pPr>
            <a:r>
              <a:rPr lang="en-US" sz="1800" dirty="0" smtClean="0"/>
              <a:t>Select Search</a:t>
            </a:r>
          </a:p>
          <a:p>
            <a:pPr marL="850900" lvl="1" indent="-514350" fontAlgn="ctr">
              <a:buFont typeface="+mj-lt"/>
              <a:buAutoNum type="arabicPeriod"/>
              <a:defRPr/>
            </a:pPr>
            <a:endParaRPr lang="en-US" sz="1800" dirty="0"/>
          </a:p>
          <a:p>
            <a:pPr marL="850900" lvl="1" indent="-514350">
              <a:buFont typeface="+mj-lt"/>
              <a:buAutoNum type="arabicPeriod"/>
              <a:defRPr/>
            </a:pPr>
            <a:r>
              <a:rPr lang="en-US" sz="1800" dirty="0"/>
              <a:t>Select item retrieved and select ‘Details’ to view specific details</a:t>
            </a:r>
          </a:p>
          <a:p>
            <a:pPr marL="514350" indent="-514350">
              <a:buFont typeface="+mj-lt"/>
              <a:buAutoNum type="arabicPeriod"/>
              <a:defRPr/>
            </a:pPr>
            <a:endParaRPr lang="en-US" sz="2000" dirty="0"/>
          </a:p>
        </p:txBody>
      </p:sp>
      <p:sp>
        <p:nvSpPr>
          <p:cNvPr id="164869" name="Slide Number Placeholder 4"/>
          <p:cNvSpPr>
            <a:spLocks noGrp="1"/>
          </p:cNvSpPr>
          <p:nvPr>
            <p:ph type="sldNum" sz="quarter" idx="11"/>
          </p:nvPr>
        </p:nvSpPr>
        <p:spPr>
          <a:xfrm>
            <a:off x="-25400" y="6245225"/>
            <a:ext cx="446088" cy="476250"/>
          </a:xfrm>
          <a:noFill/>
        </p:spPr>
        <p:txBody>
          <a:bodyPr/>
          <a:lstStyle/>
          <a:p>
            <a:fld id="{67E98673-36CF-42BF-AC0D-CE3A2948FE0F}" type="slidenum">
              <a:rPr lang="en-US" smtClean="0"/>
              <a:pPr/>
              <a:t>307</a:t>
            </a:fld>
            <a:endParaRPr lang="en-US" dirty="0" smtClean="0"/>
          </a:p>
        </p:txBody>
      </p:sp>
      <p:sp>
        <p:nvSpPr>
          <p:cNvPr id="5" name="Footer Placeholder 3"/>
          <p:cNvSpPr>
            <a:spLocks noGrp="1"/>
          </p:cNvSpPr>
          <p:nvPr>
            <p:ph type="ftr" sz="quarter" idx="10"/>
          </p:nvPr>
        </p:nvSpPr>
        <p:spPr>
          <a:xfrm>
            <a:off x="457200" y="6553200"/>
            <a:ext cx="7010400" cy="304800"/>
          </a:xfrm>
          <a:noFill/>
        </p:spPr>
        <p:txBody>
          <a:bodyPr/>
          <a:lstStyle/>
          <a:p>
            <a:r>
              <a:rPr lang="en-US" dirty="0" smtClean="0"/>
              <a:t>CGI Federal Proprietary and Confidential</a:t>
            </a:r>
          </a:p>
        </p:txBody>
      </p:sp>
    </p:spTree>
    <p:extLst>
      <p:ext uri="{BB962C8B-B14F-4D97-AF65-F5344CB8AC3E}">
        <p14:creationId xmlns:p14="http://schemas.microsoft.com/office/powerpoint/2010/main" val="341804157"/>
      </p:ext>
    </p:extLst>
  </p:cSld>
  <p:clrMapOvr>
    <a:masterClrMapping/>
  </p:clrMapOvr>
  <p:timing>
    <p:tnLst>
      <p:par>
        <p:cTn id="1" dur="indefinite" restart="never" nodeType="tmRoot"/>
      </p:par>
    </p:tnLst>
  </p:timing>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bwMode="auto">
          <a:xfrm>
            <a:off x="7837714" y="5937662"/>
            <a:ext cx="1128156" cy="920338"/>
          </a:xfrm>
          <a:prstGeom prst="rect">
            <a:avLst/>
          </a:prstGeom>
          <a:no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2" name="Title 1"/>
          <p:cNvSpPr>
            <a:spLocks noGrp="1"/>
          </p:cNvSpPr>
          <p:nvPr>
            <p:ph type="title"/>
          </p:nvPr>
        </p:nvSpPr>
        <p:spPr/>
        <p:txBody>
          <a:bodyPr/>
          <a:lstStyle/>
          <a:p>
            <a:r>
              <a:rPr lang="en-US" sz="2800" dirty="0" smtClean="0"/>
              <a:t>Outstanding Bills Query – Search Criteria</a:t>
            </a:r>
            <a:endParaRPr lang="en-US" sz="2800" dirty="0"/>
          </a:p>
        </p:txBody>
      </p:sp>
      <p:sp>
        <p:nvSpPr>
          <p:cNvPr id="7" name="Footer Placeholder 6"/>
          <p:cNvSpPr>
            <a:spLocks noGrp="1"/>
          </p:cNvSpPr>
          <p:nvPr>
            <p:ph type="ftr" sz="quarter" idx="10"/>
          </p:nvPr>
        </p:nvSpPr>
        <p:spPr/>
        <p:txBody>
          <a:bodyPr/>
          <a:lstStyle/>
          <a:p>
            <a:pPr>
              <a:defRPr/>
            </a:pPr>
            <a:r>
              <a:rPr lang="en-US" dirty="0" smtClean="0">
                <a:solidFill>
                  <a:srgbClr val="000000"/>
                </a:solidFill>
              </a:rPr>
              <a:t>CGI Federal Proprietary and Confidential</a:t>
            </a:r>
            <a:endParaRPr lang="en-US" dirty="0">
              <a:solidFill>
                <a:srgbClr val="000000"/>
              </a:solidFill>
            </a:endParaRPr>
          </a:p>
        </p:txBody>
      </p:sp>
      <p:sp>
        <p:nvSpPr>
          <p:cNvPr id="11" name="TextBox 10"/>
          <p:cNvSpPr txBox="1"/>
          <p:nvPr/>
        </p:nvSpPr>
        <p:spPr>
          <a:xfrm>
            <a:off x="-27432" y="6245352"/>
            <a:ext cx="493776" cy="246221"/>
          </a:xfrm>
          <a:prstGeom prst="rect">
            <a:avLst/>
          </a:prstGeom>
          <a:noFill/>
        </p:spPr>
        <p:txBody>
          <a:bodyPr wrap="square" rtlCol="0">
            <a:spAutoFit/>
          </a:bodyPr>
          <a:lstStyle/>
          <a:p>
            <a:pPr algn="ctr"/>
            <a:fld id="{51C294B0-5B5D-4BD7-B483-E6F1EE2B8051}" type="slidenum">
              <a:rPr lang="en-US" sz="1000" smtClean="0"/>
              <a:pPr algn="ctr"/>
              <a:t>308</a:t>
            </a:fld>
            <a:endParaRPr lang="en-US" sz="1000" dirty="0"/>
          </a:p>
        </p:txBody>
      </p:sp>
      <p:sp>
        <p:nvSpPr>
          <p:cNvPr id="12" name="TextBox 11"/>
          <p:cNvSpPr txBox="1"/>
          <p:nvPr/>
        </p:nvSpPr>
        <p:spPr>
          <a:xfrm>
            <a:off x="4712060" y="1136261"/>
            <a:ext cx="4370117" cy="5262979"/>
          </a:xfrm>
          <a:prstGeom prst="rect">
            <a:avLst/>
          </a:prstGeom>
          <a:noFill/>
        </p:spPr>
        <p:txBody>
          <a:bodyPr wrap="square" rtlCol="0" anchor="ctr">
            <a:spAutoFit/>
          </a:bodyPr>
          <a:lstStyle/>
          <a:p>
            <a:pPr marL="231775" indent="-231775">
              <a:spcBef>
                <a:spcPts val="600"/>
              </a:spcBef>
              <a:spcAft>
                <a:spcPts val="600"/>
              </a:spcAft>
              <a:buClr>
                <a:srgbClr val="C00000"/>
              </a:buClr>
              <a:buSzPct val="75000"/>
              <a:buFont typeface="Wingdings" pitchFamily="2" charset="2"/>
              <a:buChar char="w"/>
            </a:pPr>
            <a:r>
              <a:rPr lang="en-US" sz="1600" b="1" dirty="0" smtClean="0"/>
              <a:t>Statement Number </a:t>
            </a:r>
            <a:r>
              <a:rPr lang="en-US" sz="1600" dirty="0"/>
              <a:t>-</a:t>
            </a:r>
            <a:r>
              <a:rPr lang="en-US" sz="1600" dirty="0" smtClean="0"/>
              <a:t> </a:t>
            </a:r>
            <a:r>
              <a:rPr lang="en-US" sz="1600" dirty="0"/>
              <a:t>S</a:t>
            </a:r>
            <a:r>
              <a:rPr lang="en-US" sz="1600" dirty="0" smtClean="0"/>
              <a:t>earch by </a:t>
            </a:r>
            <a:r>
              <a:rPr lang="en-US" sz="1600" dirty="0"/>
              <a:t>t</a:t>
            </a:r>
            <a:r>
              <a:rPr lang="en-US" sz="1600" dirty="0" smtClean="0"/>
              <a:t>he BD’s related billing statement number</a:t>
            </a:r>
          </a:p>
          <a:p>
            <a:pPr marL="231775" indent="-231775">
              <a:spcBef>
                <a:spcPts val="600"/>
              </a:spcBef>
              <a:spcAft>
                <a:spcPts val="600"/>
              </a:spcAft>
              <a:buClr>
                <a:srgbClr val="C00000"/>
              </a:buClr>
              <a:buSzPct val="75000"/>
              <a:buFont typeface="Wingdings" pitchFamily="2" charset="2"/>
              <a:buChar char="w"/>
            </a:pPr>
            <a:r>
              <a:rPr lang="en-US" sz="1600" b="1" dirty="0" smtClean="0"/>
              <a:t>Bill Generated Flag </a:t>
            </a:r>
            <a:r>
              <a:rPr lang="en-US" sz="1600" dirty="0" smtClean="0"/>
              <a:t>- Search </a:t>
            </a:r>
            <a:r>
              <a:rPr lang="en-US" sz="1600" dirty="0"/>
              <a:t>for BDs for which the PDF statement has been generated</a:t>
            </a:r>
            <a:endParaRPr lang="en-US" sz="1600" dirty="0" smtClean="0"/>
          </a:p>
          <a:p>
            <a:pPr marL="231775" indent="-231775">
              <a:spcBef>
                <a:spcPts val="600"/>
              </a:spcBef>
              <a:spcAft>
                <a:spcPts val="600"/>
              </a:spcAft>
              <a:buClr>
                <a:srgbClr val="C00000"/>
              </a:buClr>
              <a:buSzPct val="75000"/>
              <a:buFont typeface="Wingdings" pitchFamily="2" charset="2"/>
              <a:buChar char="w"/>
            </a:pPr>
            <a:r>
              <a:rPr lang="en-US" sz="1600" b="1" dirty="0" smtClean="0"/>
              <a:t>Line Type </a:t>
            </a:r>
            <a:r>
              <a:rPr lang="en-US" sz="1600" dirty="0"/>
              <a:t>-</a:t>
            </a:r>
            <a:r>
              <a:rPr lang="en-US" sz="1600" dirty="0" smtClean="0"/>
              <a:t> Search </a:t>
            </a:r>
            <a:r>
              <a:rPr lang="en-US" sz="1600" dirty="0"/>
              <a:t>by t</a:t>
            </a:r>
            <a:r>
              <a:rPr lang="en-US" sz="1600" dirty="0" smtClean="0"/>
              <a:t>he type of transaction recorded on the BD’s accounting line</a:t>
            </a:r>
          </a:p>
          <a:p>
            <a:pPr marL="688975" lvl="1" indent="-231775">
              <a:spcBef>
                <a:spcPts val="600"/>
              </a:spcBef>
              <a:spcAft>
                <a:spcPts val="600"/>
              </a:spcAft>
              <a:buClr>
                <a:srgbClr val="C00000"/>
              </a:buClr>
              <a:buSzPct val="75000"/>
              <a:buFont typeface="Wingdings" pitchFamily="2" charset="2"/>
              <a:buChar char="w"/>
            </a:pPr>
            <a:r>
              <a:rPr lang="en-US" sz="1600" u="sng" dirty="0" smtClean="0"/>
              <a:t>Normal Line Type</a:t>
            </a:r>
            <a:r>
              <a:rPr lang="en-US" sz="1600" dirty="0" smtClean="0"/>
              <a:t> records bill for external customers</a:t>
            </a:r>
          </a:p>
          <a:p>
            <a:pPr marL="688975" lvl="1" indent="-231775">
              <a:spcBef>
                <a:spcPts val="600"/>
              </a:spcBef>
              <a:spcAft>
                <a:spcPts val="600"/>
              </a:spcAft>
              <a:buClr>
                <a:srgbClr val="C00000"/>
              </a:buClr>
              <a:buSzPct val="75000"/>
              <a:buFont typeface="Wingdings" pitchFamily="2" charset="2"/>
              <a:buChar char="w"/>
            </a:pPr>
            <a:r>
              <a:rPr lang="en-US" sz="1600" u="sng" dirty="0" smtClean="0"/>
              <a:t>Credit Line Type</a:t>
            </a:r>
            <a:r>
              <a:rPr lang="en-US" sz="1600" dirty="0" smtClean="0"/>
              <a:t> records credits owed to customers</a:t>
            </a:r>
            <a:endParaRPr lang="en-US" sz="1600" dirty="0"/>
          </a:p>
          <a:p>
            <a:pPr marL="231775" indent="-231775">
              <a:spcBef>
                <a:spcPts val="600"/>
              </a:spcBef>
              <a:spcAft>
                <a:spcPts val="600"/>
              </a:spcAft>
              <a:buClr>
                <a:srgbClr val="C00000"/>
              </a:buClr>
              <a:buSzPct val="75000"/>
              <a:buFont typeface="Wingdings" pitchFamily="2" charset="2"/>
              <a:buChar char="w"/>
            </a:pPr>
            <a:r>
              <a:rPr lang="en-US" sz="1600" b="1" dirty="0" smtClean="0"/>
              <a:t>Bill Generated Date (From/To)</a:t>
            </a:r>
            <a:r>
              <a:rPr lang="en-US" sz="1600" dirty="0" smtClean="0"/>
              <a:t> – </a:t>
            </a:r>
            <a:r>
              <a:rPr lang="en-US" sz="1600" dirty="0"/>
              <a:t>S</a:t>
            </a:r>
            <a:r>
              <a:rPr lang="en-US" sz="1600" dirty="0" smtClean="0"/>
              <a:t>earch by the date the bill was generated</a:t>
            </a:r>
          </a:p>
          <a:p>
            <a:pPr marL="231775" indent="-231775">
              <a:spcBef>
                <a:spcPts val="600"/>
              </a:spcBef>
              <a:spcAft>
                <a:spcPts val="600"/>
              </a:spcAft>
              <a:buClr>
                <a:srgbClr val="C00000"/>
              </a:buClr>
              <a:buSzPct val="75000"/>
              <a:buFont typeface="Wingdings" pitchFamily="2" charset="2"/>
              <a:buChar char="w"/>
            </a:pPr>
            <a:r>
              <a:rPr lang="en-US" sz="1600" b="1" dirty="0" smtClean="0"/>
              <a:t>Collection Due Date (From/To) </a:t>
            </a:r>
            <a:r>
              <a:rPr lang="en-US" sz="1600" dirty="0" smtClean="0"/>
              <a:t>– </a:t>
            </a:r>
            <a:r>
              <a:rPr lang="en-US" sz="1600" dirty="0"/>
              <a:t>S</a:t>
            </a:r>
            <a:r>
              <a:rPr lang="en-US" sz="1600" dirty="0" smtClean="0"/>
              <a:t>earch by </a:t>
            </a:r>
            <a:r>
              <a:rPr lang="en-US" sz="1600" dirty="0"/>
              <a:t>t</a:t>
            </a:r>
            <a:r>
              <a:rPr lang="en-US" sz="1600" dirty="0" smtClean="0"/>
              <a:t>he date the bill should be paid by the customer</a:t>
            </a:r>
            <a:endParaRPr lang="en-US" sz="1600" dirty="0"/>
          </a:p>
        </p:txBody>
      </p:sp>
      <p:grpSp>
        <p:nvGrpSpPr>
          <p:cNvPr id="6" name="Group 5"/>
          <p:cNvGrpSpPr/>
          <p:nvPr/>
        </p:nvGrpSpPr>
        <p:grpSpPr>
          <a:xfrm>
            <a:off x="551154" y="1337031"/>
            <a:ext cx="4080223" cy="5171681"/>
            <a:chOff x="551154" y="1184906"/>
            <a:chExt cx="4080223" cy="5171681"/>
          </a:xfrm>
        </p:grpSpPr>
        <p:pic>
          <p:nvPicPr>
            <p:cNvPr id="48131"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1154" y="1184906"/>
              <a:ext cx="4080223" cy="5171681"/>
            </a:xfrm>
            <a:prstGeom prst="rect">
              <a:avLst/>
            </a:prstGeom>
            <a:noFill/>
            <a:ln w="19050">
              <a:solidFill>
                <a:schemeClr val="tx1"/>
              </a:solidFill>
              <a:miter lim="800000"/>
              <a:headEnd/>
              <a:tailEn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5" name="Group 4"/>
            <p:cNvGrpSpPr/>
            <p:nvPr/>
          </p:nvGrpSpPr>
          <p:grpSpPr>
            <a:xfrm>
              <a:off x="589037" y="3424200"/>
              <a:ext cx="3999540" cy="2801762"/>
              <a:chOff x="589037" y="3495450"/>
              <a:chExt cx="3999540" cy="2801762"/>
            </a:xfrm>
          </p:grpSpPr>
          <p:sp>
            <p:nvSpPr>
              <p:cNvPr id="4" name="Rectangle 3"/>
              <p:cNvSpPr/>
              <p:nvPr/>
            </p:nvSpPr>
            <p:spPr bwMode="auto">
              <a:xfrm>
                <a:off x="589037" y="3495450"/>
                <a:ext cx="3999540" cy="247327"/>
              </a:xfrm>
              <a:prstGeom prst="rect">
                <a:avLst/>
              </a:prstGeom>
              <a:noFill/>
              <a:ln w="1905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18" name="Rectangle 17"/>
              <p:cNvSpPr/>
              <p:nvPr/>
            </p:nvSpPr>
            <p:spPr bwMode="auto">
              <a:xfrm>
                <a:off x="596582" y="3804578"/>
                <a:ext cx="3075244" cy="228600"/>
              </a:xfrm>
              <a:prstGeom prst="rect">
                <a:avLst/>
              </a:prstGeom>
              <a:noFill/>
              <a:ln w="1905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19" name="Rectangle 18"/>
              <p:cNvSpPr/>
              <p:nvPr/>
            </p:nvSpPr>
            <p:spPr bwMode="auto">
              <a:xfrm>
                <a:off x="589224" y="4109009"/>
                <a:ext cx="3270257" cy="247327"/>
              </a:xfrm>
              <a:prstGeom prst="rect">
                <a:avLst/>
              </a:prstGeom>
              <a:noFill/>
              <a:ln w="1905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20" name="Rectangle 19"/>
              <p:cNvSpPr/>
              <p:nvPr/>
            </p:nvSpPr>
            <p:spPr bwMode="auto">
              <a:xfrm>
                <a:off x="631837" y="5118263"/>
                <a:ext cx="3473438" cy="496912"/>
              </a:xfrm>
              <a:prstGeom prst="rect">
                <a:avLst/>
              </a:prstGeom>
              <a:noFill/>
              <a:ln w="1905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21" name="Rectangle 20"/>
              <p:cNvSpPr/>
              <p:nvPr/>
            </p:nvSpPr>
            <p:spPr bwMode="auto">
              <a:xfrm>
                <a:off x="631837" y="5771405"/>
                <a:ext cx="3473438" cy="525807"/>
              </a:xfrm>
              <a:prstGeom prst="rect">
                <a:avLst/>
              </a:prstGeom>
              <a:noFill/>
              <a:ln w="1905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grpSp>
      </p:grpSp>
    </p:spTree>
    <p:extLst>
      <p:ext uri="{BB962C8B-B14F-4D97-AF65-F5344CB8AC3E}">
        <p14:creationId xmlns:p14="http://schemas.microsoft.com/office/powerpoint/2010/main" val="3847143929"/>
      </p:ext>
    </p:extLst>
  </p:cSld>
  <p:clrMapOvr>
    <a:masterClrMapping/>
  </p:clrMapOvr>
  <p:timing>
    <p:tnLst>
      <p:par>
        <p:cTn id="1" dur="indefinite" restart="never" nodeType="tmRoot"/>
      </p:par>
    </p:tnLst>
  </p:timing>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bwMode="auto">
          <a:xfrm>
            <a:off x="7837714" y="5937662"/>
            <a:ext cx="1128156" cy="920338"/>
          </a:xfrm>
          <a:prstGeom prst="rect">
            <a:avLst/>
          </a:prstGeom>
          <a:no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2" name="Title 1"/>
          <p:cNvSpPr>
            <a:spLocks noGrp="1"/>
          </p:cNvSpPr>
          <p:nvPr>
            <p:ph type="title"/>
          </p:nvPr>
        </p:nvSpPr>
        <p:spPr/>
        <p:txBody>
          <a:bodyPr/>
          <a:lstStyle/>
          <a:p>
            <a:r>
              <a:rPr lang="en-US" sz="2800" dirty="0" smtClean="0"/>
              <a:t>Outstanding Bills Query – Search Criteria</a:t>
            </a:r>
            <a:endParaRPr lang="en-US" sz="2800" dirty="0"/>
          </a:p>
        </p:txBody>
      </p:sp>
      <p:sp>
        <p:nvSpPr>
          <p:cNvPr id="7" name="Footer Placeholder 6"/>
          <p:cNvSpPr>
            <a:spLocks noGrp="1"/>
          </p:cNvSpPr>
          <p:nvPr>
            <p:ph type="ftr" sz="quarter" idx="10"/>
          </p:nvPr>
        </p:nvSpPr>
        <p:spPr/>
        <p:txBody>
          <a:bodyPr/>
          <a:lstStyle/>
          <a:p>
            <a:pPr>
              <a:defRPr/>
            </a:pPr>
            <a:r>
              <a:rPr lang="en-US" dirty="0" smtClean="0">
                <a:solidFill>
                  <a:srgbClr val="000000"/>
                </a:solidFill>
              </a:rPr>
              <a:t>CGI Federal Proprietary and Confidential</a:t>
            </a:r>
            <a:endParaRPr lang="en-US" dirty="0">
              <a:solidFill>
                <a:srgbClr val="000000"/>
              </a:solidFill>
            </a:endParaRPr>
          </a:p>
        </p:txBody>
      </p:sp>
      <p:sp>
        <p:nvSpPr>
          <p:cNvPr id="11" name="TextBox 10"/>
          <p:cNvSpPr txBox="1"/>
          <p:nvPr/>
        </p:nvSpPr>
        <p:spPr>
          <a:xfrm>
            <a:off x="-27432" y="6245352"/>
            <a:ext cx="493776" cy="246221"/>
          </a:xfrm>
          <a:prstGeom prst="rect">
            <a:avLst/>
          </a:prstGeom>
          <a:noFill/>
        </p:spPr>
        <p:txBody>
          <a:bodyPr wrap="square" rtlCol="0">
            <a:spAutoFit/>
          </a:bodyPr>
          <a:lstStyle/>
          <a:p>
            <a:pPr algn="ctr"/>
            <a:fld id="{51C294B0-5B5D-4BD7-B483-E6F1EE2B8051}" type="slidenum">
              <a:rPr lang="en-US" sz="1000" smtClean="0"/>
              <a:pPr algn="ctr"/>
              <a:t>309</a:t>
            </a:fld>
            <a:endParaRPr lang="en-US" sz="1000" dirty="0"/>
          </a:p>
        </p:txBody>
      </p:sp>
      <p:sp>
        <p:nvSpPr>
          <p:cNvPr id="16" name="TextBox 15"/>
          <p:cNvSpPr txBox="1"/>
          <p:nvPr/>
        </p:nvSpPr>
        <p:spPr>
          <a:xfrm>
            <a:off x="513363" y="1826233"/>
            <a:ext cx="4189613" cy="3508653"/>
          </a:xfrm>
          <a:prstGeom prst="rect">
            <a:avLst/>
          </a:prstGeom>
          <a:noFill/>
        </p:spPr>
        <p:txBody>
          <a:bodyPr wrap="square" rtlCol="0" anchor="ctr">
            <a:spAutoFit/>
          </a:bodyPr>
          <a:lstStyle/>
          <a:p>
            <a:pPr marL="231775" indent="-231775">
              <a:spcBef>
                <a:spcPts val="600"/>
              </a:spcBef>
              <a:spcAft>
                <a:spcPts val="600"/>
              </a:spcAft>
              <a:buClr>
                <a:srgbClr val="C00000"/>
              </a:buClr>
              <a:buSzPct val="75000"/>
              <a:buFont typeface="Wingdings" pitchFamily="2" charset="2"/>
              <a:buChar char="w"/>
            </a:pPr>
            <a:r>
              <a:rPr lang="en-US" sz="1600" b="1" dirty="0" smtClean="0"/>
              <a:t>Vendor Code/Address Code </a:t>
            </a:r>
            <a:r>
              <a:rPr lang="en-US" sz="1600" dirty="0"/>
              <a:t>-</a:t>
            </a:r>
            <a:r>
              <a:rPr lang="en-US" sz="1600" dirty="0" smtClean="0"/>
              <a:t> </a:t>
            </a:r>
            <a:r>
              <a:rPr lang="en-US" sz="1600" dirty="0"/>
              <a:t>S</a:t>
            </a:r>
            <a:r>
              <a:rPr lang="en-US" sz="1600" dirty="0" smtClean="0"/>
              <a:t>earch by the Vendor Code/Address Code recorded for customer on BD</a:t>
            </a:r>
            <a:endParaRPr lang="en-US" sz="1600" dirty="0"/>
          </a:p>
          <a:p>
            <a:pPr marL="231775" indent="-231775">
              <a:spcBef>
                <a:spcPts val="600"/>
              </a:spcBef>
              <a:spcAft>
                <a:spcPts val="600"/>
              </a:spcAft>
              <a:buClr>
                <a:srgbClr val="C00000"/>
              </a:buClr>
              <a:buSzPct val="75000"/>
              <a:buFont typeface="Wingdings" pitchFamily="2" charset="2"/>
              <a:buChar char="w"/>
            </a:pPr>
            <a:r>
              <a:rPr lang="en-US" sz="1600" b="1" dirty="0" smtClean="0"/>
              <a:t>Billing Amount (From/To) </a:t>
            </a:r>
            <a:r>
              <a:rPr lang="en-US" sz="1600" dirty="0"/>
              <a:t>-</a:t>
            </a:r>
            <a:r>
              <a:rPr lang="en-US" sz="1600" dirty="0" smtClean="0"/>
              <a:t> Search by the amount the customer has been billed</a:t>
            </a:r>
          </a:p>
          <a:p>
            <a:pPr marL="231775" indent="-231775">
              <a:spcBef>
                <a:spcPts val="600"/>
              </a:spcBef>
              <a:spcAft>
                <a:spcPts val="600"/>
              </a:spcAft>
              <a:buClr>
                <a:srgbClr val="C00000"/>
              </a:buClr>
              <a:buSzPct val="75000"/>
              <a:buFont typeface="Wingdings" pitchFamily="2" charset="2"/>
              <a:buChar char="w"/>
            </a:pPr>
            <a:r>
              <a:rPr lang="en-US" sz="1600" b="1" dirty="0" smtClean="0"/>
              <a:t>Outstanding Amount (From/To) </a:t>
            </a:r>
            <a:r>
              <a:rPr lang="en-US" sz="1600" dirty="0" smtClean="0"/>
              <a:t>– Search by the amount still outstanding on the BD</a:t>
            </a:r>
            <a:endParaRPr lang="en-US" sz="1600" dirty="0"/>
          </a:p>
          <a:p>
            <a:pPr marL="231775" indent="-231775">
              <a:spcBef>
                <a:spcPts val="600"/>
              </a:spcBef>
              <a:spcAft>
                <a:spcPts val="600"/>
              </a:spcAft>
              <a:buClr>
                <a:srgbClr val="C00000"/>
              </a:buClr>
              <a:buSzPct val="75000"/>
              <a:buFont typeface="Wingdings" pitchFamily="2" charset="2"/>
              <a:buChar char="w"/>
            </a:pPr>
            <a:r>
              <a:rPr lang="en-US" sz="1600" b="1" dirty="0" smtClean="0"/>
              <a:t>Outstanding Credit Amount (From/To)</a:t>
            </a:r>
            <a:r>
              <a:rPr lang="en-US" sz="1600" dirty="0" smtClean="0"/>
              <a:t> - </a:t>
            </a:r>
            <a:r>
              <a:rPr lang="en-US" sz="1600" dirty="0"/>
              <a:t>S</a:t>
            </a:r>
            <a:r>
              <a:rPr lang="en-US" sz="1600" dirty="0" smtClean="0"/>
              <a:t>earch by the credit amount still outstanding and owed against the customer’s BD</a:t>
            </a:r>
            <a:endParaRPr lang="en-US" sz="1600" dirty="0"/>
          </a:p>
        </p:txBody>
      </p:sp>
      <p:grpSp>
        <p:nvGrpSpPr>
          <p:cNvPr id="4" name="Group 3"/>
          <p:cNvGrpSpPr/>
          <p:nvPr/>
        </p:nvGrpSpPr>
        <p:grpSpPr>
          <a:xfrm>
            <a:off x="4702976" y="1808374"/>
            <a:ext cx="4078224" cy="3255226"/>
            <a:chOff x="4880755" y="1690123"/>
            <a:chExt cx="4078224" cy="3255226"/>
          </a:xfrm>
        </p:grpSpPr>
        <p:pic>
          <p:nvPicPr>
            <p:cNvPr id="4915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80755" y="1690123"/>
              <a:ext cx="4078224" cy="3255226"/>
            </a:xfrm>
            <a:prstGeom prst="rect">
              <a:avLst/>
            </a:prstGeom>
            <a:noFill/>
            <a:ln w="19050">
              <a:solidFill>
                <a:schemeClr val="tx1"/>
              </a:solidFill>
              <a:miter lim="800000"/>
              <a:headEnd/>
              <a:tailEn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Rectangle 16"/>
            <p:cNvSpPr/>
            <p:nvPr/>
          </p:nvSpPr>
          <p:spPr bwMode="auto">
            <a:xfrm>
              <a:off x="4934448" y="1749496"/>
              <a:ext cx="2578178" cy="498764"/>
            </a:xfrm>
            <a:prstGeom prst="rect">
              <a:avLst/>
            </a:prstGeom>
            <a:noFill/>
            <a:ln w="1905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22" name="Rectangle 21"/>
            <p:cNvSpPr/>
            <p:nvPr/>
          </p:nvSpPr>
          <p:spPr bwMode="auto">
            <a:xfrm>
              <a:off x="4925297" y="2338921"/>
              <a:ext cx="3920828" cy="498764"/>
            </a:xfrm>
            <a:prstGeom prst="rect">
              <a:avLst/>
            </a:prstGeom>
            <a:noFill/>
            <a:ln w="1905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23" name="Rectangle 22"/>
            <p:cNvSpPr/>
            <p:nvPr/>
          </p:nvSpPr>
          <p:spPr bwMode="auto">
            <a:xfrm>
              <a:off x="4923322" y="2937871"/>
              <a:ext cx="3922803" cy="498764"/>
            </a:xfrm>
            <a:prstGeom prst="rect">
              <a:avLst/>
            </a:prstGeom>
            <a:noFill/>
            <a:ln w="1905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24" name="Rectangle 23"/>
            <p:cNvSpPr/>
            <p:nvPr/>
          </p:nvSpPr>
          <p:spPr bwMode="auto">
            <a:xfrm>
              <a:off x="4920111" y="3523764"/>
              <a:ext cx="3926014" cy="498764"/>
            </a:xfrm>
            <a:prstGeom prst="rect">
              <a:avLst/>
            </a:prstGeom>
            <a:noFill/>
            <a:ln w="1905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grpSp>
    </p:spTree>
    <p:extLst>
      <p:ext uri="{BB962C8B-B14F-4D97-AF65-F5344CB8AC3E}">
        <p14:creationId xmlns:p14="http://schemas.microsoft.com/office/powerpoint/2010/main" val="168058724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bwMode="auto">
          <a:xfrm>
            <a:off x="7467600" y="5870528"/>
            <a:ext cx="1493520" cy="835072"/>
          </a:xfrm>
          <a:prstGeom prst="rect">
            <a:avLst/>
          </a:pr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endParaRPr lang="en-US" dirty="0" smtClean="0">
              <a:solidFill>
                <a:srgbClr val="000000"/>
              </a:solidFill>
            </a:endParaRPr>
          </a:p>
        </p:txBody>
      </p:sp>
      <p:pic>
        <p:nvPicPr>
          <p:cNvPr id="3" name="Picture 2"/>
          <p:cNvPicPr>
            <a:picLocks noChangeAspect="1"/>
          </p:cNvPicPr>
          <p:nvPr/>
        </p:nvPicPr>
        <p:blipFill>
          <a:blip r:embed="rId3"/>
          <a:stretch>
            <a:fillRect/>
          </a:stretch>
        </p:blipFill>
        <p:spPr>
          <a:xfrm>
            <a:off x="579540" y="1208685"/>
            <a:ext cx="6391275" cy="4810125"/>
          </a:xfrm>
          <a:prstGeom prst="rect">
            <a:avLst/>
          </a:prstGeom>
          <a:ln w="28575">
            <a:solidFill>
              <a:schemeClr val="tx1"/>
            </a:solidFill>
          </a:ln>
        </p:spPr>
      </p:pic>
      <p:sp>
        <p:nvSpPr>
          <p:cNvPr id="2" name="Title 1"/>
          <p:cNvSpPr>
            <a:spLocks noGrp="1"/>
          </p:cNvSpPr>
          <p:nvPr>
            <p:ph type="title"/>
          </p:nvPr>
        </p:nvSpPr>
        <p:spPr/>
        <p:txBody>
          <a:bodyPr/>
          <a:lstStyle/>
          <a:p>
            <a:r>
              <a:rPr lang="en-US" dirty="0" smtClean="0"/>
              <a:t>DBR </a:t>
            </a:r>
            <a:r>
              <a:rPr lang="en-US" dirty="0"/>
              <a:t> –  </a:t>
            </a:r>
            <a:r>
              <a:rPr lang="en-US" dirty="0" smtClean="0"/>
              <a:t>General and Vendor Fields</a:t>
            </a:r>
            <a:endParaRPr lang="en-US" dirty="0"/>
          </a:p>
        </p:txBody>
      </p:sp>
      <p:sp>
        <p:nvSpPr>
          <p:cNvPr id="4" name="Footer Placeholder 3"/>
          <p:cNvSpPr>
            <a:spLocks noGrp="1"/>
          </p:cNvSpPr>
          <p:nvPr>
            <p:ph type="ftr" sz="quarter" idx="4294967295"/>
          </p:nvPr>
        </p:nvSpPr>
        <p:spPr>
          <a:xfrm>
            <a:off x="457200" y="6553200"/>
            <a:ext cx="7010400" cy="304800"/>
          </a:xfrm>
          <a:prstGeom prst="rect">
            <a:avLst/>
          </a:prstGeom>
        </p:spPr>
        <p:txBody>
          <a:bodyPr/>
          <a:lstStyle/>
          <a:p>
            <a:pPr>
              <a:defRPr/>
            </a:pPr>
            <a:r>
              <a:rPr lang="en-US" dirty="0" smtClean="0">
                <a:solidFill>
                  <a:srgbClr val="000000"/>
                </a:solidFill>
              </a:rPr>
              <a:t>CGI Federal Proprietary and Confidential</a:t>
            </a:r>
            <a:endParaRPr lang="en-US" dirty="0">
              <a:solidFill>
                <a:srgbClr val="000000"/>
              </a:solidFill>
            </a:endParaRPr>
          </a:p>
        </p:txBody>
      </p:sp>
      <p:sp>
        <p:nvSpPr>
          <p:cNvPr id="5" name="Slide Number Placeholder 4"/>
          <p:cNvSpPr>
            <a:spLocks noGrp="1"/>
          </p:cNvSpPr>
          <p:nvPr>
            <p:ph type="sldNum" sz="quarter" idx="11"/>
          </p:nvPr>
        </p:nvSpPr>
        <p:spPr/>
        <p:txBody>
          <a:bodyPr/>
          <a:lstStyle/>
          <a:p>
            <a:pPr>
              <a:defRPr/>
            </a:pPr>
            <a:fld id="{215F2CEC-58A8-492B-AD0D-C2BF1A7F0D89}" type="slidenum">
              <a:rPr lang="en-US" smtClean="0">
                <a:solidFill>
                  <a:srgbClr val="000000"/>
                </a:solidFill>
              </a:rPr>
              <a:pPr>
                <a:defRPr/>
              </a:pPr>
              <a:t>31</a:t>
            </a:fld>
            <a:endParaRPr lang="en-US" dirty="0">
              <a:solidFill>
                <a:srgbClr val="000000"/>
              </a:solidFill>
            </a:endParaRPr>
          </a:p>
        </p:txBody>
      </p:sp>
      <p:sp>
        <p:nvSpPr>
          <p:cNvPr id="6" name="Rectangle 5"/>
          <p:cNvSpPr/>
          <p:nvPr/>
        </p:nvSpPr>
        <p:spPr bwMode="auto">
          <a:xfrm>
            <a:off x="2118317" y="2029869"/>
            <a:ext cx="1377918" cy="245350"/>
          </a:xfrm>
          <a:prstGeom prst="rect">
            <a:avLst/>
          </a:prstGeom>
          <a:noFill/>
          <a:ln w="3175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endParaRPr lang="en-US" dirty="0" smtClean="0">
              <a:solidFill>
                <a:srgbClr val="000000"/>
              </a:solidFill>
            </a:endParaRPr>
          </a:p>
        </p:txBody>
      </p:sp>
      <p:sp>
        <p:nvSpPr>
          <p:cNvPr id="9" name="Rectangle 8"/>
          <p:cNvSpPr/>
          <p:nvPr/>
        </p:nvSpPr>
        <p:spPr bwMode="auto">
          <a:xfrm>
            <a:off x="5626838" y="3011476"/>
            <a:ext cx="808796" cy="166253"/>
          </a:xfrm>
          <a:prstGeom prst="rect">
            <a:avLst/>
          </a:prstGeom>
          <a:noFill/>
          <a:ln w="3175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endParaRPr lang="en-US" dirty="0" smtClean="0">
              <a:solidFill>
                <a:srgbClr val="000000"/>
              </a:solidFill>
            </a:endParaRPr>
          </a:p>
        </p:txBody>
      </p:sp>
      <p:sp>
        <p:nvSpPr>
          <p:cNvPr id="10" name="Rectangle 9"/>
          <p:cNvSpPr/>
          <p:nvPr/>
        </p:nvSpPr>
        <p:spPr bwMode="auto">
          <a:xfrm>
            <a:off x="1683718" y="5524125"/>
            <a:ext cx="1878087" cy="214824"/>
          </a:xfrm>
          <a:prstGeom prst="rect">
            <a:avLst/>
          </a:prstGeom>
          <a:noFill/>
          <a:ln w="3175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endParaRPr lang="en-US" dirty="0" smtClean="0">
              <a:solidFill>
                <a:srgbClr val="000000"/>
              </a:solidFill>
            </a:endParaRPr>
          </a:p>
        </p:txBody>
      </p:sp>
      <p:sp>
        <p:nvSpPr>
          <p:cNvPr id="11" name="Rectangle 10"/>
          <p:cNvSpPr/>
          <p:nvPr/>
        </p:nvSpPr>
        <p:spPr bwMode="auto">
          <a:xfrm>
            <a:off x="2118317" y="2690949"/>
            <a:ext cx="813141" cy="226422"/>
          </a:xfrm>
          <a:prstGeom prst="rect">
            <a:avLst/>
          </a:prstGeom>
          <a:noFill/>
          <a:ln w="3175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endParaRPr lang="en-US" dirty="0" smtClean="0">
              <a:solidFill>
                <a:srgbClr val="000000"/>
              </a:solidFill>
            </a:endParaRPr>
          </a:p>
        </p:txBody>
      </p:sp>
      <p:sp>
        <p:nvSpPr>
          <p:cNvPr id="12" name="TextBox 11"/>
          <p:cNvSpPr txBox="1"/>
          <p:nvPr/>
        </p:nvSpPr>
        <p:spPr>
          <a:xfrm>
            <a:off x="5165765" y="4739295"/>
            <a:ext cx="3610100" cy="2031325"/>
          </a:xfrm>
          <a:prstGeom prst="rect">
            <a:avLst/>
          </a:prstGeom>
          <a:solidFill>
            <a:schemeClr val="bg1"/>
          </a:solidFill>
          <a:ln w="22225">
            <a:solidFill>
              <a:schemeClr val="tx1"/>
            </a:solidFill>
          </a:ln>
        </p:spPr>
        <p:txBody>
          <a:bodyPr wrap="square" rtlCol="0">
            <a:spAutoFit/>
          </a:bodyPr>
          <a:lstStyle/>
          <a:p>
            <a:pPr>
              <a:defRPr/>
            </a:pPr>
            <a:r>
              <a:rPr lang="en-US" dirty="0" smtClean="0">
                <a:solidFill>
                  <a:srgbClr val="000000"/>
                </a:solidFill>
              </a:rPr>
              <a:t>General fields</a:t>
            </a:r>
            <a:endParaRPr lang="en-US" dirty="0">
              <a:solidFill>
                <a:srgbClr val="000000"/>
              </a:solidFill>
            </a:endParaRPr>
          </a:p>
          <a:p>
            <a:pPr marL="285750" indent="-285750">
              <a:buFont typeface="Arial" pitchFamily="34" charset="0"/>
              <a:buChar char="•"/>
              <a:defRPr/>
            </a:pPr>
            <a:r>
              <a:rPr lang="en-US" dirty="0" smtClean="0">
                <a:solidFill>
                  <a:srgbClr val="000000"/>
                </a:solidFill>
              </a:rPr>
              <a:t>Record Identifier</a:t>
            </a:r>
          </a:p>
          <a:p>
            <a:pPr marL="285750" indent="-285750">
              <a:buFont typeface="Arial" pitchFamily="34" charset="0"/>
              <a:buChar char="•"/>
              <a:defRPr/>
            </a:pPr>
            <a:r>
              <a:rPr lang="en-US" dirty="0" smtClean="0">
                <a:solidFill>
                  <a:srgbClr val="000000"/>
                </a:solidFill>
              </a:rPr>
              <a:t>Record Date</a:t>
            </a:r>
          </a:p>
          <a:p>
            <a:pPr marL="285750" indent="-285750">
              <a:buFont typeface="Arial" pitchFamily="34" charset="0"/>
              <a:buChar char="•"/>
              <a:defRPr/>
            </a:pPr>
            <a:r>
              <a:rPr lang="en-US" dirty="0" smtClean="0">
                <a:solidFill>
                  <a:srgbClr val="000000"/>
                </a:solidFill>
              </a:rPr>
              <a:t>External System ID</a:t>
            </a:r>
          </a:p>
          <a:p>
            <a:pPr marL="285750" indent="-285750">
              <a:buFont typeface="Arial" pitchFamily="34" charset="0"/>
              <a:buChar char="•"/>
              <a:defRPr/>
            </a:pPr>
            <a:r>
              <a:rPr lang="en-US" dirty="0" smtClean="0">
                <a:solidFill>
                  <a:srgbClr val="000000"/>
                </a:solidFill>
              </a:rPr>
              <a:t>Source Number</a:t>
            </a:r>
          </a:p>
          <a:p>
            <a:pPr>
              <a:defRPr/>
            </a:pPr>
            <a:r>
              <a:rPr lang="en-US" dirty="0" smtClean="0">
                <a:solidFill>
                  <a:srgbClr val="000000"/>
                </a:solidFill>
              </a:rPr>
              <a:t>Vendor (Customer) Information</a:t>
            </a:r>
          </a:p>
          <a:p>
            <a:pPr marL="285750" indent="-285750">
              <a:buFont typeface="Arial" pitchFamily="34" charset="0"/>
              <a:buChar char="•"/>
              <a:defRPr/>
            </a:pPr>
            <a:r>
              <a:rPr lang="en-US" dirty="0" smtClean="0">
                <a:solidFill>
                  <a:srgbClr val="000000"/>
                </a:solidFill>
              </a:rPr>
              <a:t>Vendor Code</a:t>
            </a:r>
            <a:endParaRPr lang="en-US" dirty="0">
              <a:solidFill>
                <a:srgbClr val="000000"/>
              </a:solidFill>
            </a:endParaRPr>
          </a:p>
        </p:txBody>
      </p:sp>
      <p:pic>
        <p:nvPicPr>
          <p:cNvPr id="962562" name="Picture 2"/>
          <p:cNvPicPr>
            <a:picLocks noChangeAspect="1" noChangeArrowheads="1"/>
          </p:cNvPicPr>
          <p:nvPr/>
        </p:nvPicPr>
        <p:blipFill>
          <a:blip r:embed="rId4" cstate="print"/>
          <a:srcRect/>
          <a:stretch>
            <a:fillRect/>
          </a:stretch>
        </p:blipFill>
        <p:spPr bwMode="auto">
          <a:xfrm>
            <a:off x="3681565" y="2345512"/>
            <a:ext cx="1590675" cy="133350"/>
          </a:xfrm>
          <a:prstGeom prst="rect">
            <a:avLst/>
          </a:prstGeom>
          <a:noFill/>
          <a:ln w="9525">
            <a:noFill/>
            <a:miter lim="800000"/>
            <a:headEnd/>
            <a:tailEnd/>
          </a:ln>
        </p:spPr>
      </p:pic>
      <p:pic>
        <p:nvPicPr>
          <p:cNvPr id="962563" name="Picture 3"/>
          <p:cNvPicPr>
            <a:picLocks noChangeAspect="1" noChangeArrowheads="1"/>
          </p:cNvPicPr>
          <p:nvPr/>
        </p:nvPicPr>
        <p:blipFill>
          <a:blip r:embed="rId4" cstate="print"/>
          <a:srcRect/>
          <a:stretch>
            <a:fillRect/>
          </a:stretch>
        </p:blipFill>
        <p:spPr bwMode="auto">
          <a:xfrm>
            <a:off x="3637674" y="2382089"/>
            <a:ext cx="1590675" cy="133350"/>
          </a:xfrm>
          <a:prstGeom prst="rect">
            <a:avLst/>
          </a:prstGeom>
          <a:noFill/>
          <a:ln w="9525">
            <a:noFill/>
            <a:miter lim="800000"/>
            <a:headEnd/>
            <a:tailEnd/>
          </a:ln>
        </p:spPr>
      </p:pic>
      <p:pic>
        <p:nvPicPr>
          <p:cNvPr id="962564" name="Picture 4"/>
          <p:cNvPicPr>
            <a:picLocks noChangeAspect="1" noChangeArrowheads="1"/>
          </p:cNvPicPr>
          <p:nvPr/>
        </p:nvPicPr>
        <p:blipFill>
          <a:blip r:embed="rId4" cstate="print"/>
          <a:srcRect/>
          <a:stretch>
            <a:fillRect/>
          </a:stretch>
        </p:blipFill>
        <p:spPr bwMode="auto">
          <a:xfrm>
            <a:off x="5312855" y="2323566"/>
            <a:ext cx="1590675" cy="133350"/>
          </a:xfrm>
          <a:prstGeom prst="rect">
            <a:avLst/>
          </a:prstGeom>
          <a:noFill/>
          <a:ln w="9525">
            <a:noFill/>
            <a:miter lim="800000"/>
            <a:headEnd/>
            <a:tailEnd/>
          </a:ln>
        </p:spPr>
      </p:pic>
      <p:pic>
        <p:nvPicPr>
          <p:cNvPr id="962565" name="Picture 5"/>
          <p:cNvPicPr>
            <a:picLocks noChangeAspect="1" noChangeArrowheads="1"/>
          </p:cNvPicPr>
          <p:nvPr/>
        </p:nvPicPr>
        <p:blipFill>
          <a:blip r:embed="rId4" cstate="print"/>
          <a:srcRect/>
          <a:stretch>
            <a:fillRect/>
          </a:stretch>
        </p:blipFill>
        <p:spPr bwMode="auto">
          <a:xfrm>
            <a:off x="4193629" y="2360142"/>
            <a:ext cx="1590675" cy="133350"/>
          </a:xfrm>
          <a:prstGeom prst="rect">
            <a:avLst/>
          </a:prstGeom>
          <a:noFill/>
          <a:ln w="9525">
            <a:noFill/>
            <a:miter lim="800000"/>
            <a:headEnd/>
            <a:tailEnd/>
          </a:ln>
        </p:spPr>
      </p:pic>
      <p:pic>
        <p:nvPicPr>
          <p:cNvPr id="962568" name="Picture 8"/>
          <p:cNvPicPr>
            <a:picLocks noChangeAspect="1" noChangeArrowheads="1"/>
          </p:cNvPicPr>
          <p:nvPr/>
        </p:nvPicPr>
        <p:blipFill>
          <a:blip r:embed="rId4" cstate="print"/>
          <a:srcRect/>
          <a:stretch>
            <a:fillRect/>
          </a:stretch>
        </p:blipFill>
        <p:spPr bwMode="auto">
          <a:xfrm>
            <a:off x="3596950" y="2256891"/>
            <a:ext cx="1942613" cy="162854"/>
          </a:xfrm>
          <a:prstGeom prst="rect">
            <a:avLst/>
          </a:prstGeom>
          <a:noFill/>
          <a:ln w="9525">
            <a:noFill/>
            <a:miter lim="800000"/>
            <a:headEnd/>
            <a:tailEnd/>
          </a:ln>
        </p:spPr>
      </p:pic>
      <p:sp>
        <p:nvSpPr>
          <p:cNvPr id="17" name="Rectangle 16"/>
          <p:cNvSpPr/>
          <p:nvPr/>
        </p:nvSpPr>
        <p:spPr bwMode="auto">
          <a:xfrm>
            <a:off x="3496235" y="4195234"/>
            <a:ext cx="3407295" cy="241594"/>
          </a:xfrm>
          <a:prstGeom prst="rect">
            <a:avLst/>
          </a:prstGeom>
          <a:noFill/>
          <a:ln w="3175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endParaRPr lang="en-US" dirty="0" smtClean="0">
              <a:solidFill>
                <a:srgbClr val="000000"/>
              </a:solidFill>
            </a:endParaRPr>
          </a:p>
        </p:txBody>
      </p:sp>
    </p:spTree>
    <p:extLst>
      <p:ext uri="{BB962C8B-B14F-4D97-AF65-F5344CB8AC3E}">
        <p14:creationId xmlns:p14="http://schemas.microsoft.com/office/powerpoint/2010/main" val="1131925025"/>
      </p:ext>
    </p:extLst>
  </p:cSld>
  <p:clrMapOvr>
    <a:masterClrMapping/>
  </p:clrMapOvr>
  <p:timing>
    <p:tnLst>
      <p:par>
        <p:cTn id="1" dur="indefinite" restart="never" nodeType="tmRoot"/>
      </p:par>
    </p:tnLst>
  </p:timing>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bwMode="auto">
          <a:xfrm>
            <a:off x="7837714" y="5937662"/>
            <a:ext cx="1128156" cy="920338"/>
          </a:xfrm>
          <a:prstGeom prst="rect">
            <a:avLst/>
          </a:prstGeom>
          <a:no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endParaRPr lang="en-US" dirty="0" smtClean="0">
              <a:solidFill>
                <a:srgbClr val="000000"/>
              </a:solidFill>
            </a:endParaRPr>
          </a:p>
        </p:txBody>
      </p:sp>
      <p:sp>
        <p:nvSpPr>
          <p:cNvPr id="2" name="Title 1"/>
          <p:cNvSpPr>
            <a:spLocks noGrp="1"/>
          </p:cNvSpPr>
          <p:nvPr>
            <p:ph type="title"/>
          </p:nvPr>
        </p:nvSpPr>
        <p:spPr>
          <a:xfrm>
            <a:off x="455613" y="331788"/>
            <a:ext cx="8255250" cy="563562"/>
          </a:xfrm>
        </p:spPr>
        <p:txBody>
          <a:bodyPr/>
          <a:lstStyle/>
          <a:p>
            <a:r>
              <a:rPr lang="en-US" sz="2800" dirty="0" smtClean="0"/>
              <a:t>Outstanding Bills Query – Additional Criteria</a:t>
            </a:r>
            <a:endParaRPr lang="en-US" sz="2800" dirty="0"/>
          </a:p>
        </p:txBody>
      </p:sp>
      <p:sp>
        <p:nvSpPr>
          <p:cNvPr id="7" name="Footer Placeholder 6"/>
          <p:cNvSpPr>
            <a:spLocks noGrp="1"/>
          </p:cNvSpPr>
          <p:nvPr>
            <p:ph type="ftr" sz="quarter" idx="10"/>
          </p:nvPr>
        </p:nvSpPr>
        <p:spPr/>
        <p:txBody>
          <a:bodyPr/>
          <a:lstStyle/>
          <a:p>
            <a:pPr>
              <a:defRPr/>
            </a:pPr>
            <a:r>
              <a:rPr lang="en-US" dirty="0" smtClean="0">
                <a:solidFill>
                  <a:srgbClr val="000000"/>
                </a:solidFill>
              </a:rPr>
              <a:t>CGI Federal Proprietary and Confidential</a:t>
            </a:r>
            <a:endParaRPr lang="en-US" dirty="0">
              <a:solidFill>
                <a:srgbClr val="000000"/>
              </a:solidFill>
            </a:endParaRPr>
          </a:p>
        </p:txBody>
      </p:sp>
      <p:sp>
        <p:nvSpPr>
          <p:cNvPr id="11" name="TextBox 10"/>
          <p:cNvSpPr txBox="1"/>
          <p:nvPr/>
        </p:nvSpPr>
        <p:spPr>
          <a:xfrm>
            <a:off x="-27432" y="6245352"/>
            <a:ext cx="493776" cy="246221"/>
          </a:xfrm>
          <a:prstGeom prst="rect">
            <a:avLst/>
          </a:prstGeom>
          <a:noFill/>
        </p:spPr>
        <p:txBody>
          <a:bodyPr wrap="square" rtlCol="0">
            <a:spAutoFit/>
          </a:bodyPr>
          <a:lstStyle/>
          <a:p>
            <a:pPr algn="ctr"/>
            <a:fld id="{51C294B0-5B5D-4BD7-B483-E6F1EE2B8051}" type="slidenum">
              <a:rPr lang="en-US" sz="1000" smtClean="0">
                <a:solidFill>
                  <a:srgbClr val="000000"/>
                </a:solidFill>
              </a:rPr>
              <a:pPr algn="ctr"/>
              <a:t>310</a:t>
            </a:fld>
            <a:endParaRPr lang="en-US" sz="1000" dirty="0">
              <a:solidFill>
                <a:srgbClr val="000000"/>
              </a:solidFill>
            </a:endParaRPr>
          </a:p>
        </p:txBody>
      </p:sp>
      <p:sp>
        <p:nvSpPr>
          <p:cNvPr id="13" name="TextBox 12"/>
          <p:cNvSpPr txBox="1"/>
          <p:nvPr/>
        </p:nvSpPr>
        <p:spPr>
          <a:xfrm>
            <a:off x="5023262" y="1281053"/>
            <a:ext cx="4120738" cy="5109091"/>
          </a:xfrm>
          <a:prstGeom prst="rect">
            <a:avLst/>
          </a:prstGeom>
          <a:noFill/>
        </p:spPr>
        <p:txBody>
          <a:bodyPr wrap="square" rtlCol="0" anchor="ctr">
            <a:spAutoFit/>
          </a:bodyPr>
          <a:lstStyle/>
          <a:p>
            <a:pPr marL="231775" indent="-231775">
              <a:spcBef>
                <a:spcPts val="600"/>
              </a:spcBef>
              <a:spcAft>
                <a:spcPts val="600"/>
              </a:spcAft>
              <a:buClr>
                <a:srgbClr val="C00000"/>
              </a:buClr>
              <a:buSzPct val="75000"/>
              <a:buFont typeface="Wingdings" pitchFamily="2" charset="2"/>
              <a:buChar char="w"/>
            </a:pPr>
            <a:r>
              <a:rPr lang="en-US" sz="1600" b="1" dirty="0" smtClean="0">
                <a:solidFill>
                  <a:srgbClr val="000000"/>
                </a:solidFill>
              </a:rPr>
              <a:t>Billing Status </a:t>
            </a:r>
            <a:r>
              <a:rPr lang="en-US" sz="1600" dirty="0" smtClean="0">
                <a:solidFill>
                  <a:srgbClr val="000000"/>
                </a:solidFill>
              </a:rPr>
              <a:t>– </a:t>
            </a:r>
            <a:r>
              <a:rPr lang="en-US" sz="1400" dirty="0" smtClean="0">
                <a:solidFill>
                  <a:srgbClr val="000000"/>
                </a:solidFill>
              </a:rPr>
              <a:t>Provides the ability to search for BDs via the Billing Statuses of Unbilled or Billed</a:t>
            </a:r>
            <a:endParaRPr lang="en-US" sz="1600" dirty="0" smtClean="0">
              <a:solidFill>
                <a:srgbClr val="000000"/>
              </a:solidFill>
            </a:endParaRPr>
          </a:p>
          <a:p>
            <a:pPr marL="231775" indent="-231775">
              <a:spcBef>
                <a:spcPts val="600"/>
              </a:spcBef>
              <a:spcAft>
                <a:spcPts val="600"/>
              </a:spcAft>
              <a:buClr>
                <a:srgbClr val="C00000"/>
              </a:buClr>
              <a:buSzPct val="75000"/>
              <a:buFont typeface="Wingdings" pitchFamily="2" charset="2"/>
              <a:buChar char="w"/>
            </a:pPr>
            <a:r>
              <a:rPr lang="en-US" sz="1600" b="1" dirty="0" smtClean="0">
                <a:solidFill>
                  <a:srgbClr val="000000"/>
                </a:solidFill>
              </a:rPr>
              <a:t>Bill Type </a:t>
            </a:r>
            <a:r>
              <a:rPr lang="en-US" sz="1600" dirty="0">
                <a:solidFill>
                  <a:srgbClr val="000000"/>
                </a:solidFill>
              </a:rPr>
              <a:t>-</a:t>
            </a:r>
            <a:r>
              <a:rPr lang="en-US" sz="1600" dirty="0" smtClean="0">
                <a:solidFill>
                  <a:srgbClr val="000000"/>
                </a:solidFill>
              </a:rPr>
              <a:t> </a:t>
            </a:r>
            <a:r>
              <a:rPr lang="en-US" sz="1400" dirty="0" smtClean="0">
                <a:solidFill>
                  <a:srgbClr val="000000"/>
                </a:solidFill>
              </a:rPr>
              <a:t>Provides ability to search by the format Pegasys will generate the bill in </a:t>
            </a:r>
          </a:p>
          <a:p>
            <a:pPr marL="688975" lvl="1" indent="-231775">
              <a:spcBef>
                <a:spcPts val="600"/>
              </a:spcBef>
              <a:spcAft>
                <a:spcPts val="600"/>
              </a:spcAft>
              <a:buClr>
                <a:srgbClr val="C00000"/>
              </a:buClr>
              <a:buSzPct val="75000"/>
              <a:buFont typeface="Wingdings" pitchFamily="2" charset="2"/>
              <a:buChar char="w"/>
            </a:pPr>
            <a:r>
              <a:rPr lang="en-US" sz="1400" dirty="0" smtClean="0">
                <a:solidFill>
                  <a:srgbClr val="000000"/>
                </a:solidFill>
              </a:rPr>
              <a:t>Blank (i.e. non-IPAC) or IPAC</a:t>
            </a:r>
          </a:p>
          <a:p>
            <a:pPr marL="231775" indent="-231775">
              <a:spcBef>
                <a:spcPts val="600"/>
              </a:spcBef>
              <a:spcAft>
                <a:spcPts val="600"/>
              </a:spcAft>
              <a:buClr>
                <a:srgbClr val="C00000"/>
              </a:buClr>
              <a:buSzPct val="75000"/>
              <a:buFont typeface="Wingdings" pitchFamily="2" charset="2"/>
              <a:buChar char="w"/>
            </a:pPr>
            <a:r>
              <a:rPr lang="en-US" sz="1600" b="1" dirty="0" smtClean="0">
                <a:solidFill>
                  <a:srgbClr val="000000"/>
                </a:solidFill>
              </a:rPr>
              <a:t>Receivable Type </a:t>
            </a:r>
            <a:r>
              <a:rPr lang="en-US" sz="1600" dirty="0" smtClean="0">
                <a:solidFill>
                  <a:srgbClr val="000000"/>
                </a:solidFill>
              </a:rPr>
              <a:t>- </a:t>
            </a:r>
            <a:r>
              <a:rPr lang="en-US" sz="1400" dirty="0" smtClean="0">
                <a:solidFill>
                  <a:srgbClr val="000000"/>
                </a:solidFill>
              </a:rPr>
              <a:t>Provides the ability to search by the BD’s Receivable Type category</a:t>
            </a:r>
          </a:p>
          <a:p>
            <a:pPr marL="231775" indent="-231775">
              <a:spcBef>
                <a:spcPts val="600"/>
              </a:spcBef>
              <a:spcAft>
                <a:spcPts val="600"/>
              </a:spcAft>
              <a:buClr>
                <a:srgbClr val="C00000"/>
              </a:buClr>
              <a:buSzPct val="75000"/>
              <a:buFont typeface="Wingdings" pitchFamily="2" charset="2"/>
              <a:buChar char="w"/>
            </a:pPr>
            <a:r>
              <a:rPr lang="en-US" sz="1600" b="1" dirty="0" smtClean="0">
                <a:solidFill>
                  <a:srgbClr val="000000"/>
                </a:solidFill>
              </a:rPr>
              <a:t>Agreement Number</a:t>
            </a:r>
            <a:r>
              <a:rPr lang="en-US" sz="1600" dirty="0" smtClean="0">
                <a:solidFill>
                  <a:srgbClr val="000000"/>
                </a:solidFill>
              </a:rPr>
              <a:t> -</a:t>
            </a:r>
            <a:r>
              <a:rPr lang="en-US" dirty="0" smtClean="0">
                <a:solidFill>
                  <a:srgbClr val="000000"/>
                </a:solidFill>
              </a:rPr>
              <a:t> </a:t>
            </a:r>
            <a:r>
              <a:rPr lang="en-US" sz="1400" dirty="0" smtClean="0">
                <a:solidFill>
                  <a:srgbClr val="000000"/>
                </a:solidFill>
              </a:rPr>
              <a:t>Provides the ability to search by the BD’s related Agreement number/line number</a:t>
            </a:r>
          </a:p>
          <a:p>
            <a:pPr marL="231775" indent="-231775">
              <a:spcBef>
                <a:spcPts val="600"/>
              </a:spcBef>
              <a:spcAft>
                <a:spcPts val="600"/>
              </a:spcAft>
              <a:buClr>
                <a:srgbClr val="C00000"/>
              </a:buClr>
              <a:buSzPct val="75000"/>
              <a:buFont typeface="Wingdings" pitchFamily="2" charset="2"/>
              <a:buChar char="w"/>
            </a:pPr>
            <a:r>
              <a:rPr lang="en-US" sz="1600" b="1" dirty="0" smtClean="0">
                <a:solidFill>
                  <a:srgbClr val="000000"/>
                </a:solidFill>
              </a:rPr>
              <a:t>Last Refunded Date (From/To) </a:t>
            </a:r>
            <a:r>
              <a:rPr lang="en-US" sz="1600" dirty="0">
                <a:solidFill>
                  <a:srgbClr val="000000"/>
                </a:solidFill>
              </a:rPr>
              <a:t>-</a:t>
            </a:r>
            <a:r>
              <a:rPr lang="en-US" sz="1400" dirty="0" smtClean="0">
                <a:solidFill>
                  <a:srgbClr val="000000"/>
                </a:solidFill>
              </a:rPr>
              <a:t>Provides the ability to search by the date the customer was last refunded</a:t>
            </a:r>
          </a:p>
          <a:p>
            <a:pPr marL="231775" indent="-231775">
              <a:spcBef>
                <a:spcPts val="600"/>
              </a:spcBef>
              <a:spcAft>
                <a:spcPts val="600"/>
              </a:spcAft>
              <a:buClr>
                <a:srgbClr val="C00000"/>
              </a:buClr>
              <a:buSzPct val="75000"/>
              <a:buFont typeface="Wingdings" pitchFamily="2" charset="2"/>
              <a:buChar char="w"/>
            </a:pPr>
            <a:r>
              <a:rPr lang="en-US" sz="1600" b="1" dirty="0" smtClean="0">
                <a:solidFill>
                  <a:srgbClr val="000000"/>
                </a:solidFill>
              </a:rPr>
              <a:t>Refunded </a:t>
            </a:r>
            <a:r>
              <a:rPr lang="en-US" sz="1600" dirty="0">
                <a:solidFill>
                  <a:srgbClr val="000000"/>
                </a:solidFill>
              </a:rPr>
              <a:t>-</a:t>
            </a:r>
            <a:r>
              <a:rPr lang="en-US" sz="1600" dirty="0" smtClean="0">
                <a:solidFill>
                  <a:srgbClr val="000000"/>
                </a:solidFill>
              </a:rPr>
              <a:t> </a:t>
            </a:r>
            <a:r>
              <a:rPr lang="en-US" sz="1400" dirty="0" smtClean="0">
                <a:solidFill>
                  <a:srgbClr val="000000"/>
                </a:solidFill>
              </a:rPr>
              <a:t>Setting this flag to “True” provides the ability to search for credit BDs that have been paid out to the customer as refunds</a:t>
            </a:r>
          </a:p>
        </p:txBody>
      </p:sp>
      <p:grpSp>
        <p:nvGrpSpPr>
          <p:cNvPr id="14" name="Group 13"/>
          <p:cNvGrpSpPr/>
          <p:nvPr/>
        </p:nvGrpSpPr>
        <p:grpSpPr>
          <a:xfrm>
            <a:off x="548640" y="1283720"/>
            <a:ext cx="4378789" cy="5097801"/>
            <a:chOff x="548640" y="1188720"/>
            <a:chExt cx="4378789" cy="5097801"/>
          </a:xfrm>
        </p:grpSpPr>
        <p:pic>
          <p:nvPicPr>
            <p:cNvPr id="15"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8640" y="1188720"/>
              <a:ext cx="4378789" cy="5097801"/>
            </a:xfrm>
            <a:prstGeom prst="rect">
              <a:avLst/>
            </a:prstGeom>
            <a:noFill/>
            <a:ln w="19050">
              <a:solidFill>
                <a:schemeClr val="tx1"/>
              </a:solidFill>
              <a:miter lim="800000"/>
              <a:headEnd/>
              <a:tailEn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 name="Rectangle 15"/>
            <p:cNvSpPr/>
            <p:nvPr/>
          </p:nvSpPr>
          <p:spPr bwMode="auto">
            <a:xfrm>
              <a:off x="585095" y="1521534"/>
              <a:ext cx="2322576" cy="249382"/>
            </a:xfrm>
            <a:prstGeom prst="rect">
              <a:avLst/>
            </a:prstGeom>
            <a:noFill/>
            <a:ln w="1905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21" name="Rectangle 20"/>
            <p:cNvSpPr/>
            <p:nvPr/>
          </p:nvSpPr>
          <p:spPr bwMode="auto">
            <a:xfrm>
              <a:off x="585095" y="1810015"/>
              <a:ext cx="2179505" cy="249382"/>
            </a:xfrm>
            <a:prstGeom prst="rect">
              <a:avLst/>
            </a:prstGeom>
            <a:noFill/>
            <a:ln w="1905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22" name="Rectangle 21"/>
            <p:cNvSpPr/>
            <p:nvPr/>
          </p:nvSpPr>
          <p:spPr bwMode="auto">
            <a:xfrm>
              <a:off x="585093" y="2946088"/>
              <a:ext cx="4129781" cy="578412"/>
            </a:xfrm>
            <a:prstGeom prst="rect">
              <a:avLst/>
            </a:prstGeom>
            <a:noFill/>
            <a:ln w="1905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23" name="Rectangle 22"/>
            <p:cNvSpPr/>
            <p:nvPr/>
          </p:nvSpPr>
          <p:spPr bwMode="auto">
            <a:xfrm>
              <a:off x="573219" y="2376072"/>
              <a:ext cx="2929999" cy="249382"/>
            </a:xfrm>
            <a:prstGeom prst="rect">
              <a:avLst/>
            </a:prstGeom>
            <a:noFill/>
            <a:ln w="1905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24" name="Rectangle 23"/>
            <p:cNvSpPr/>
            <p:nvPr/>
          </p:nvSpPr>
          <p:spPr bwMode="auto">
            <a:xfrm>
              <a:off x="2774125" y="5248893"/>
              <a:ext cx="819396" cy="320632"/>
            </a:xfrm>
            <a:prstGeom prst="rect">
              <a:avLst/>
            </a:prstGeom>
            <a:noFill/>
            <a:ln w="1905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grpSp>
      <p:sp>
        <p:nvSpPr>
          <p:cNvPr id="25" name="Rectangle 24"/>
          <p:cNvSpPr/>
          <p:nvPr/>
        </p:nvSpPr>
        <p:spPr bwMode="auto">
          <a:xfrm>
            <a:off x="558165" y="5172205"/>
            <a:ext cx="2189394" cy="571370"/>
          </a:xfrm>
          <a:prstGeom prst="rect">
            <a:avLst/>
          </a:prstGeom>
          <a:noFill/>
          <a:ln w="1905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Tree>
    <p:extLst>
      <p:ext uri="{BB962C8B-B14F-4D97-AF65-F5344CB8AC3E}">
        <p14:creationId xmlns:p14="http://schemas.microsoft.com/office/powerpoint/2010/main" val="2415662918"/>
      </p:ext>
    </p:extLst>
  </p:cSld>
  <p:clrMapOvr>
    <a:masterClrMapping/>
  </p:clrMapOvr>
  <p:timing>
    <p:tnLst>
      <p:par>
        <p:cTn id="1" dur="indefinite" restart="never" nodeType="tmRoot"/>
      </p:par>
    </p:tnLst>
  </p:timing>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Outstanding Bills Query Search Results</a:t>
            </a:r>
            <a:endParaRPr lang="en-US" dirty="0"/>
          </a:p>
        </p:txBody>
      </p:sp>
      <p:sp>
        <p:nvSpPr>
          <p:cNvPr id="3" name="Content Placeholder 2"/>
          <p:cNvSpPr>
            <a:spLocks noGrp="1"/>
          </p:cNvSpPr>
          <p:nvPr>
            <p:ph idx="1"/>
          </p:nvPr>
        </p:nvSpPr>
        <p:spPr>
          <a:xfrm>
            <a:off x="477075" y="1323130"/>
            <a:ext cx="8478714" cy="4525962"/>
          </a:xfrm>
        </p:spPr>
        <p:txBody>
          <a:bodyPr/>
          <a:lstStyle/>
          <a:p>
            <a:pPr>
              <a:spcBef>
                <a:spcPts val="600"/>
              </a:spcBef>
              <a:spcAft>
                <a:spcPts val="600"/>
              </a:spcAft>
            </a:pPr>
            <a:r>
              <a:rPr lang="en-US" sz="2000" dirty="0"/>
              <a:t>The Outstanding Bills Query retrieves all unliquidated Billing Document accounting lines</a:t>
            </a:r>
            <a:endParaRPr lang="en-US" sz="600" dirty="0"/>
          </a:p>
          <a:p>
            <a:pPr lvl="1">
              <a:spcBef>
                <a:spcPts val="600"/>
              </a:spcBef>
              <a:spcAft>
                <a:spcPts val="600"/>
              </a:spcAft>
            </a:pPr>
            <a:r>
              <a:rPr lang="en-US" sz="1800" dirty="0"/>
              <a:t>Documents remain in the table until the </a:t>
            </a:r>
            <a:r>
              <a:rPr lang="en-US" sz="1800" u="sng" dirty="0"/>
              <a:t>Outstanding Amount</a:t>
            </a:r>
            <a:r>
              <a:rPr lang="en-US" sz="1800" dirty="0"/>
              <a:t> becomes zero</a:t>
            </a:r>
          </a:p>
          <a:p>
            <a:pPr lvl="1">
              <a:spcBef>
                <a:spcPts val="600"/>
              </a:spcBef>
              <a:spcAft>
                <a:spcPts val="600"/>
              </a:spcAft>
            </a:pPr>
            <a:r>
              <a:rPr lang="en-US" sz="1800" dirty="0"/>
              <a:t>The table is updated as Billing Documents are processed</a:t>
            </a:r>
          </a:p>
          <a:p>
            <a:pPr lvl="1">
              <a:spcBef>
                <a:spcPts val="600"/>
              </a:spcBef>
              <a:spcAft>
                <a:spcPts val="600"/>
              </a:spcAft>
            </a:pPr>
            <a:r>
              <a:rPr lang="en-US" sz="1800" dirty="0"/>
              <a:t>Returns both “normal” and credit line Billing Documents</a:t>
            </a:r>
          </a:p>
          <a:p>
            <a:endParaRPr lang="en-US" dirty="0"/>
          </a:p>
        </p:txBody>
      </p:sp>
      <p:sp>
        <p:nvSpPr>
          <p:cNvPr id="4" name="Footer Placeholder 3"/>
          <p:cNvSpPr>
            <a:spLocks noGrp="1"/>
          </p:cNvSpPr>
          <p:nvPr>
            <p:ph type="ftr" sz="quarter" idx="10"/>
          </p:nvPr>
        </p:nvSpPr>
        <p:spPr/>
        <p:txBody>
          <a:bodyPr/>
          <a:lstStyle/>
          <a:p>
            <a:pPr>
              <a:defRPr/>
            </a:pPr>
            <a:r>
              <a:rPr lang="en-US" dirty="0" smtClean="0"/>
              <a:t>CGI Federal Proprietary and Confidential</a:t>
            </a:r>
            <a:endParaRPr lang="en-US" dirty="0"/>
          </a:p>
        </p:txBody>
      </p:sp>
      <p:sp>
        <p:nvSpPr>
          <p:cNvPr id="5" name="Slide Number Placeholder 4"/>
          <p:cNvSpPr>
            <a:spLocks noGrp="1"/>
          </p:cNvSpPr>
          <p:nvPr>
            <p:ph type="sldNum" sz="quarter" idx="11"/>
          </p:nvPr>
        </p:nvSpPr>
        <p:spPr/>
        <p:txBody>
          <a:bodyPr/>
          <a:lstStyle/>
          <a:p>
            <a:pPr>
              <a:defRPr/>
            </a:pPr>
            <a:fld id="{5842F1FC-5FDD-41D6-BAD6-160FC7BE3BC4}" type="slidenum">
              <a:rPr lang="en-US" smtClean="0"/>
              <a:pPr>
                <a:defRPr/>
              </a:pPr>
              <a:t>311</a:t>
            </a:fld>
            <a:endParaRPr lang="en-US" dirty="0"/>
          </a:p>
        </p:txBody>
      </p:sp>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1505" y="3470193"/>
            <a:ext cx="8477250" cy="1866900"/>
          </a:xfrm>
          <a:prstGeom prst="rect">
            <a:avLst/>
          </a:prstGeom>
          <a:noFill/>
          <a:ln w="31750">
            <a:solidFill>
              <a:schemeClr val="tx1"/>
            </a:solidFill>
            <a:miter lim="800000"/>
            <a:headEnd/>
            <a:tailEnd/>
          </a:ln>
          <a:effectLst/>
          <a:extLst>
            <a:ext uri="{909E8E84-426E-40DD-AFC4-6F175D3DCCD1}">
              <a14:hiddenFill xmlns:a14="http://schemas.microsoft.com/office/drawing/2010/main">
                <a:solidFill>
                  <a:schemeClr val="accent1"/>
                </a:solidFill>
              </a14:hiddenFill>
            </a:ext>
          </a:extLst>
        </p:spPr>
      </p:pic>
      <p:sp>
        <p:nvSpPr>
          <p:cNvPr id="6" name="Rectangle 5"/>
          <p:cNvSpPr/>
          <p:nvPr/>
        </p:nvSpPr>
        <p:spPr bwMode="auto">
          <a:xfrm>
            <a:off x="7974281" y="4251366"/>
            <a:ext cx="1014474" cy="926275"/>
          </a:xfrm>
          <a:prstGeom prst="rect">
            <a:avLst/>
          </a:prstGeom>
          <a:noFill/>
          <a:ln w="28575"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Tree>
    <p:extLst>
      <p:ext uri="{BB962C8B-B14F-4D97-AF65-F5344CB8AC3E}">
        <p14:creationId xmlns:p14="http://schemas.microsoft.com/office/powerpoint/2010/main" val="2052110959"/>
      </p:ext>
    </p:extLst>
  </p:cSld>
  <p:clrMapOvr>
    <a:masterClrMapping/>
  </p:clrMapOvr>
  <p:timing>
    <p:tnLst>
      <p:par>
        <p:cTn id="1" dur="indefinite" restart="never" nodeType="tmRoot"/>
      </p:par>
    </p:tnLst>
  </p:timing>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Outstanding Bills Query – Outstanding Bills</a:t>
            </a:r>
            <a:endParaRPr lang="en-US" dirty="0"/>
          </a:p>
        </p:txBody>
      </p:sp>
      <p:sp>
        <p:nvSpPr>
          <p:cNvPr id="4" name="Footer Placeholder 3"/>
          <p:cNvSpPr>
            <a:spLocks noGrp="1"/>
          </p:cNvSpPr>
          <p:nvPr>
            <p:ph type="ftr" sz="quarter" idx="10"/>
          </p:nvPr>
        </p:nvSpPr>
        <p:spPr/>
        <p:txBody>
          <a:bodyPr/>
          <a:lstStyle/>
          <a:p>
            <a:pPr>
              <a:defRPr/>
            </a:pPr>
            <a:r>
              <a:rPr lang="en-US" dirty="0" smtClean="0"/>
              <a:t>CGI Federal Proprietary and Confidential</a:t>
            </a:r>
            <a:endParaRPr lang="en-US" dirty="0"/>
          </a:p>
        </p:txBody>
      </p:sp>
      <p:sp>
        <p:nvSpPr>
          <p:cNvPr id="5" name="Slide Number Placeholder 4"/>
          <p:cNvSpPr>
            <a:spLocks noGrp="1"/>
          </p:cNvSpPr>
          <p:nvPr>
            <p:ph type="sldNum" sz="quarter" idx="11"/>
          </p:nvPr>
        </p:nvSpPr>
        <p:spPr/>
        <p:txBody>
          <a:bodyPr/>
          <a:lstStyle/>
          <a:p>
            <a:pPr>
              <a:defRPr/>
            </a:pPr>
            <a:fld id="{5842F1FC-5FDD-41D6-BAD6-160FC7BE3BC4}" type="slidenum">
              <a:rPr lang="en-US" smtClean="0"/>
              <a:pPr>
                <a:defRPr/>
              </a:pPr>
              <a:t>312</a:t>
            </a:fld>
            <a:endParaRPr lang="en-US" dirty="0"/>
          </a:p>
        </p:txBody>
      </p:sp>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854" y="1201387"/>
            <a:ext cx="6581775" cy="5334000"/>
          </a:xfrm>
          <a:prstGeom prst="rect">
            <a:avLst/>
          </a:prstGeom>
          <a:noFill/>
          <a:ln w="31750">
            <a:solidFill>
              <a:schemeClr val="tx1"/>
            </a:solidFill>
            <a:miter lim="800000"/>
            <a:headEnd/>
            <a:tailEnd/>
          </a:ln>
          <a:effectLst/>
          <a:extLst>
            <a:ext uri="{909E8E84-426E-40DD-AFC4-6F175D3DCCD1}">
              <a14:hiddenFill xmlns:a14="http://schemas.microsoft.com/office/drawing/2010/main">
                <a:solidFill>
                  <a:schemeClr val="accent1"/>
                </a:solidFill>
              </a14:hiddenFill>
            </a:ext>
          </a:extLst>
        </p:spPr>
      </p:pic>
      <p:sp>
        <p:nvSpPr>
          <p:cNvPr id="3" name="Rectangle 2"/>
          <p:cNvSpPr/>
          <p:nvPr/>
        </p:nvSpPr>
        <p:spPr bwMode="auto">
          <a:xfrm>
            <a:off x="922823" y="4892634"/>
            <a:ext cx="2624447" cy="190005"/>
          </a:xfrm>
          <a:prstGeom prst="rect">
            <a:avLst/>
          </a:prstGeom>
          <a:noFill/>
          <a:ln w="28575"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8" name="Rectangle 7"/>
          <p:cNvSpPr/>
          <p:nvPr/>
        </p:nvSpPr>
        <p:spPr bwMode="auto">
          <a:xfrm>
            <a:off x="922823" y="5484421"/>
            <a:ext cx="2624447" cy="190005"/>
          </a:xfrm>
          <a:prstGeom prst="rect">
            <a:avLst/>
          </a:prstGeom>
          <a:noFill/>
          <a:ln w="28575"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9" name="Rectangle 8"/>
          <p:cNvSpPr/>
          <p:nvPr/>
        </p:nvSpPr>
        <p:spPr bwMode="auto">
          <a:xfrm>
            <a:off x="922823" y="6254338"/>
            <a:ext cx="2624447" cy="190005"/>
          </a:xfrm>
          <a:prstGeom prst="rect">
            <a:avLst/>
          </a:prstGeom>
          <a:noFill/>
          <a:ln w="28575"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11" name="TextBox 10"/>
          <p:cNvSpPr txBox="1"/>
          <p:nvPr/>
        </p:nvSpPr>
        <p:spPr>
          <a:xfrm>
            <a:off x="4976037" y="2826668"/>
            <a:ext cx="3955311" cy="3908762"/>
          </a:xfrm>
          <a:prstGeom prst="rect">
            <a:avLst/>
          </a:prstGeom>
          <a:solidFill>
            <a:schemeClr val="bg1"/>
          </a:solidFill>
          <a:ln w="28575">
            <a:solidFill>
              <a:schemeClr val="tx1"/>
            </a:solidFill>
          </a:ln>
        </p:spPr>
        <p:txBody>
          <a:bodyPr wrap="square" rtlCol="0" anchor="ctr">
            <a:spAutoFit/>
          </a:bodyPr>
          <a:lstStyle/>
          <a:p>
            <a:pPr marL="231775" indent="-231775">
              <a:spcBef>
                <a:spcPts val="600"/>
              </a:spcBef>
              <a:spcAft>
                <a:spcPts val="600"/>
              </a:spcAft>
              <a:buClr>
                <a:srgbClr val="C00000"/>
              </a:buClr>
              <a:buSzPct val="75000"/>
              <a:buFont typeface="Wingdings" pitchFamily="2" charset="2"/>
              <a:buChar char="w"/>
            </a:pPr>
            <a:r>
              <a:rPr lang="en-US" sz="1600" b="1" dirty="0" smtClean="0">
                <a:solidFill>
                  <a:srgbClr val="000000"/>
                </a:solidFill>
              </a:rPr>
              <a:t>Initial Amount </a:t>
            </a:r>
            <a:r>
              <a:rPr lang="en-US" sz="1600" dirty="0" smtClean="0">
                <a:solidFill>
                  <a:srgbClr val="000000"/>
                </a:solidFill>
              </a:rPr>
              <a:t>– The </a:t>
            </a:r>
            <a:r>
              <a:rPr lang="en-US" sz="1600" dirty="0" smtClean="0"/>
              <a:t>amount </a:t>
            </a:r>
            <a:r>
              <a:rPr lang="en-US" sz="1600" dirty="0"/>
              <a:t>to be billed prior to additional discounts, surcharges, and overdue charges (if applicable</a:t>
            </a:r>
            <a:r>
              <a:rPr lang="en-US" sz="1600" dirty="0" smtClean="0"/>
              <a:t>)</a:t>
            </a:r>
            <a:endParaRPr lang="en-US" sz="1600" dirty="0" smtClean="0">
              <a:solidFill>
                <a:srgbClr val="000000"/>
              </a:solidFill>
            </a:endParaRPr>
          </a:p>
          <a:p>
            <a:pPr marL="231775" indent="-231775">
              <a:spcBef>
                <a:spcPts val="600"/>
              </a:spcBef>
              <a:spcAft>
                <a:spcPts val="600"/>
              </a:spcAft>
              <a:buClr>
                <a:srgbClr val="C00000"/>
              </a:buClr>
              <a:buSzPct val="75000"/>
              <a:buFont typeface="Wingdings" pitchFamily="2" charset="2"/>
              <a:buChar char="w"/>
            </a:pPr>
            <a:r>
              <a:rPr lang="en-US" sz="1600" b="1" dirty="0" smtClean="0">
                <a:solidFill>
                  <a:srgbClr val="000000"/>
                </a:solidFill>
              </a:rPr>
              <a:t>Principal Amount </a:t>
            </a:r>
            <a:r>
              <a:rPr lang="en-US" sz="1600" dirty="0" smtClean="0">
                <a:solidFill>
                  <a:srgbClr val="000000"/>
                </a:solidFill>
              </a:rPr>
              <a:t>– T</a:t>
            </a:r>
            <a:r>
              <a:rPr lang="en-US" sz="1600" dirty="0" smtClean="0"/>
              <a:t>he amount </a:t>
            </a:r>
            <a:r>
              <a:rPr lang="en-US" sz="1600" dirty="0"/>
              <a:t>billed before overdue charges are </a:t>
            </a:r>
            <a:r>
              <a:rPr lang="en-US" sz="1600" dirty="0" smtClean="0"/>
              <a:t>added</a:t>
            </a:r>
          </a:p>
          <a:p>
            <a:pPr marL="688975" lvl="1" indent="-231775">
              <a:spcBef>
                <a:spcPts val="600"/>
              </a:spcBef>
              <a:spcAft>
                <a:spcPts val="600"/>
              </a:spcAft>
              <a:buClr>
                <a:srgbClr val="C00000"/>
              </a:buClr>
              <a:buSzPct val="75000"/>
              <a:buFont typeface="Wingdings" pitchFamily="2" charset="2"/>
              <a:buChar char="w"/>
            </a:pPr>
            <a:r>
              <a:rPr lang="en-US" sz="1600" dirty="0" smtClean="0"/>
              <a:t>Initial </a:t>
            </a:r>
            <a:r>
              <a:rPr lang="en-US" sz="1600" dirty="0"/>
              <a:t>Amount </a:t>
            </a:r>
            <a:r>
              <a:rPr lang="en-US" sz="1600" dirty="0" smtClean="0"/>
              <a:t>+ </a:t>
            </a:r>
            <a:r>
              <a:rPr lang="en-US" sz="1600" dirty="0"/>
              <a:t>Surcharge Amount - </a:t>
            </a:r>
            <a:r>
              <a:rPr lang="en-US" sz="1600" dirty="0" smtClean="0"/>
              <a:t>Discount </a:t>
            </a:r>
            <a:r>
              <a:rPr lang="en-US" sz="1600" dirty="0"/>
              <a:t>Amount</a:t>
            </a:r>
            <a:endParaRPr lang="en-US" sz="1600" dirty="0" smtClean="0">
              <a:solidFill>
                <a:srgbClr val="000000"/>
              </a:solidFill>
            </a:endParaRPr>
          </a:p>
          <a:p>
            <a:pPr marL="231775" indent="-231775">
              <a:spcBef>
                <a:spcPts val="600"/>
              </a:spcBef>
              <a:spcAft>
                <a:spcPts val="600"/>
              </a:spcAft>
              <a:buClr>
                <a:srgbClr val="C00000"/>
              </a:buClr>
              <a:buSzPct val="75000"/>
              <a:buFont typeface="Wingdings" pitchFamily="2" charset="2"/>
              <a:buChar char="w"/>
            </a:pPr>
            <a:r>
              <a:rPr lang="en-US" sz="1600" b="1" dirty="0" smtClean="0">
                <a:solidFill>
                  <a:srgbClr val="000000"/>
                </a:solidFill>
              </a:rPr>
              <a:t>Bill Total Amount </a:t>
            </a:r>
            <a:r>
              <a:rPr lang="en-US" sz="1600" dirty="0" smtClean="0">
                <a:solidFill>
                  <a:srgbClr val="000000"/>
                </a:solidFill>
              </a:rPr>
              <a:t>– </a:t>
            </a:r>
            <a:r>
              <a:rPr lang="en-US" sz="1600" dirty="0" smtClean="0"/>
              <a:t>The </a:t>
            </a:r>
            <a:r>
              <a:rPr lang="en-US" sz="1600" dirty="0"/>
              <a:t>total amount of the bill. </a:t>
            </a:r>
            <a:endParaRPr lang="en-US" sz="1600" dirty="0" smtClean="0"/>
          </a:p>
          <a:p>
            <a:pPr marL="688975" lvl="1" indent="-231775">
              <a:spcBef>
                <a:spcPts val="600"/>
              </a:spcBef>
              <a:spcAft>
                <a:spcPts val="600"/>
              </a:spcAft>
              <a:buClr>
                <a:srgbClr val="C00000"/>
              </a:buClr>
              <a:buSzPct val="75000"/>
              <a:buFont typeface="Wingdings" pitchFamily="2" charset="2"/>
              <a:buChar char="w"/>
            </a:pPr>
            <a:r>
              <a:rPr lang="en-US" sz="1600" dirty="0" smtClean="0"/>
              <a:t>Principal </a:t>
            </a:r>
            <a:r>
              <a:rPr lang="en-US" sz="1600" dirty="0"/>
              <a:t>Amount + </a:t>
            </a:r>
            <a:r>
              <a:rPr lang="en-US" sz="1600" dirty="0" smtClean="0"/>
              <a:t>Interest Amount + </a:t>
            </a:r>
            <a:r>
              <a:rPr lang="en-US" sz="1600" dirty="0"/>
              <a:t>Admin Charges </a:t>
            </a:r>
            <a:r>
              <a:rPr lang="en-US" sz="1600" dirty="0" smtClean="0"/>
              <a:t>Amount + Penalty Amount</a:t>
            </a:r>
            <a:endParaRPr lang="en-US" sz="1600" dirty="0" smtClean="0">
              <a:solidFill>
                <a:srgbClr val="000000"/>
              </a:solidFill>
            </a:endParaRPr>
          </a:p>
        </p:txBody>
      </p:sp>
    </p:spTree>
    <p:extLst>
      <p:ext uri="{BB962C8B-B14F-4D97-AF65-F5344CB8AC3E}">
        <p14:creationId xmlns:p14="http://schemas.microsoft.com/office/powerpoint/2010/main" val="76139355"/>
      </p:ext>
    </p:extLst>
  </p:cSld>
  <p:clrMapOvr>
    <a:masterClrMapping/>
  </p:clrMapOvr>
  <p:timing>
    <p:tnLst>
      <p:par>
        <p:cTn id="1" dur="indefinite" restart="never" nodeType="tmRoot"/>
      </p:par>
    </p:tnLst>
  </p:timing>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4348" y="384951"/>
            <a:ext cx="8569634" cy="563562"/>
          </a:xfrm>
        </p:spPr>
        <p:txBody>
          <a:bodyPr/>
          <a:lstStyle/>
          <a:p>
            <a:r>
              <a:rPr lang="en-US" dirty="0"/>
              <a:t>Outstanding Bills Query – Outstanding </a:t>
            </a:r>
            <a:r>
              <a:rPr lang="en-US" dirty="0" smtClean="0"/>
              <a:t>Bills</a:t>
            </a:r>
            <a:br>
              <a:rPr lang="en-US" dirty="0" smtClean="0"/>
            </a:br>
            <a:r>
              <a:rPr lang="en-US" dirty="0" smtClean="0"/>
              <a:t>Normal BD</a:t>
            </a:r>
            <a:endParaRPr lang="en-US" dirty="0"/>
          </a:p>
        </p:txBody>
      </p:sp>
      <p:sp>
        <p:nvSpPr>
          <p:cNvPr id="4" name="Footer Placeholder 3"/>
          <p:cNvSpPr>
            <a:spLocks noGrp="1"/>
          </p:cNvSpPr>
          <p:nvPr>
            <p:ph type="ftr" sz="quarter" idx="10"/>
          </p:nvPr>
        </p:nvSpPr>
        <p:spPr/>
        <p:txBody>
          <a:bodyPr/>
          <a:lstStyle/>
          <a:p>
            <a:pPr>
              <a:defRPr/>
            </a:pPr>
            <a:r>
              <a:rPr lang="en-US" dirty="0" smtClean="0"/>
              <a:t>CGI Federal Proprietary and Confidential</a:t>
            </a:r>
            <a:endParaRPr lang="en-US" dirty="0"/>
          </a:p>
        </p:txBody>
      </p:sp>
      <p:sp>
        <p:nvSpPr>
          <p:cNvPr id="5" name="Slide Number Placeholder 4"/>
          <p:cNvSpPr>
            <a:spLocks noGrp="1"/>
          </p:cNvSpPr>
          <p:nvPr>
            <p:ph type="sldNum" sz="quarter" idx="11"/>
          </p:nvPr>
        </p:nvSpPr>
        <p:spPr/>
        <p:txBody>
          <a:bodyPr/>
          <a:lstStyle/>
          <a:p>
            <a:pPr>
              <a:defRPr/>
            </a:pPr>
            <a:fld id="{5842F1FC-5FDD-41D6-BAD6-160FC7BE3BC4}" type="slidenum">
              <a:rPr lang="en-US" smtClean="0"/>
              <a:pPr>
                <a:defRPr/>
              </a:pPr>
              <a:t>313</a:t>
            </a:fld>
            <a:endParaRPr lang="en-US" dirty="0"/>
          </a:p>
        </p:txBody>
      </p:sp>
      <p:pic>
        <p:nvPicPr>
          <p:cNvPr id="307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1137" y="2605088"/>
            <a:ext cx="6181725" cy="1647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2"/>
          <p:cNvSpPr/>
          <p:nvPr/>
        </p:nvSpPr>
        <p:spPr bwMode="auto">
          <a:xfrm>
            <a:off x="1481137" y="2605088"/>
            <a:ext cx="602844" cy="212540"/>
          </a:xfrm>
          <a:prstGeom prst="rect">
            <a:avLst/>
          </a:prstGeom>
          <a:noFill/>
          <a:ln w="28575"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12" name="Content Placeholder 2"/>
          <p:cNvSpPr>
            <a:spLocks noGrp="1"/>
          </p:cNvSpPr>
          <p:nvPr>
            <p:ph idx="1"/>
          </p:nvPr>
        </p:nvSpPr>
        <p:spPr>
          <a:xfrm>
            <a:off x="477075" y="1323130"/>
            <a:ext cx="8478714" cy="4525962"/>
          </a:xfrm>
        </p:spPr>
        <p:txBody>
          <a:bodyPr/>
          <a:lstStyle/>
          <a:p>
            <a:pPr>
              <a:spcBef>
                <a:spcPts val="600"/>
              </a:spcBef>
              <a:spcAft>
                <a:spcPts val="600"/>
              </a:spcAft>
            </a:pPr>
            <a:r>
              <a:rPr lang="en-US" sz="2000" dirty="0" smtClean="0"/>
              <a:t>The </a:t>
            </a:r>
            <a:r>
              <a:rPr lang="en-US" sz="2000" b="1" u="sng" dirty="0" smtClean="0"/>
              <a:t>Totals</a:t>
            </a:r>
            <a:r>
              <a:rPr lang="en-US" sz="2000" dirty="0" smtClean="0"/>
              <a:t> section of the Outstanding Bills Query is updated based on processed </a:t>
            </a:r>
            <a:r>
              <a:rPr lang="en-US" sz="2000" b="1" dirty="0" smtClean="0"/>
              <a:t>Normal</a:t>
            </a:r>
            <a:r>
              <a:rPr lang="en-US" sz="2000" dirty="0" smtClean="0"/>
              <a:t> BDs</a:t>
            </a:r>
            <a:endParaRPr lang="en-US" sz="1800" dirty="0"/>
          </a:p>
          <a:p>
            <a:pPr marL="0" indent="0">
              <a:buNone/>
            </a:pPr>
            <a:endParaRPr lang="en-US" dirty="0"/>
          </a:p>
        </p:txBody>
      </p:sp>
    </p:spTree>
    <p:extLst>
      <p:ext uri="{BB962C8B-B14F-4D97-AF65-F5344CB8AC3E}">
        <p14:creationId xmlns:p14="http://schemas.microsoft.com/office/powerpoint/2010/main" val="2415762199"/>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4348" y="384951"/>
            <a:ext cx="8569634" cy="563562"/>
          </a:xfrm>
        </p:spPr>
        <p:txBody>
          <a:bodyPr/>
          <a:lstStyle/>
          <a:p>
            <a:r>
              <a:rPr lang="en-US" dirty="0"/>
              <a:t>Outstanding Bills Query – Outstanding </a:t>
            </a:r>
            <a:r>
              <a:rPr lang="en-US" dirty="0" smtClean="0"/>
              <a:t>Bills</a:t>
            </a:r>
            <a:br>
              <a:rPr lang="en-US" dirty="0" smtClean="0"/>
            </a:br>
            <a:r>
              <a:rPr lang="en-US" dirty="0" smtClean="0"/>
              <a:t>Credit BD</a:t>
            </a:r>
            <a:endParaRPr lang="en-US" dirty="0"/>
          </a:p>
        </p:txBody>
      </p:sp>
      <p:sp>
        <p:nvSpPr>
          <p:cNvPr id="4" name="Footer Placeholder 3"/>
          <p:cNvSpPr>
            <a:spLocks noGrp="1"/>
          </p:cNvSpPr>
          <p:nvPr>
            <p:ph type="ftr" sz="quarter" idx="10"/>
          </p:nvPr>
        </p:nvSpPr>
        <p:spPr/>
        <p:txBody>
          <a:bodyPr/>
          <a:lstStyle/>
          <a:p>
            <a:pPr>
              <a:defRPr/>
            </a:pPr>
            <a:r>
              <a:rPr lang="en-US" dirty="0" smtClean="0"/>
              <a:t>CGI Federal Proprietary and Confidential</a:t>
            </a:r>
            <a:endParaRPr lang="en-US" dirty="0"/>
          </a:p>
        </p:txBody>
      </p:sp>
      <p:sp>
        <p:nvSpPr>
          <p:cNvPr id="5" name="Slide Number Placeholder 4"/>
          <p:cNvSpPr>
            <a:spLocks noGrp="1"/>
          </p:cNvSpPr>
          <p:nvPr>
            <p:ph type="sldNum" sz="quarter" idx="11"/>
          </p:nvPr>
        </p:nvSpPr>
        <p:spPr/>
        <p:txBody>
          <a:bodyPr/>
          <a:lstStyle/>
          <a:p>
            <a:pPr>
              <a:defRPr/>
            </a:pPr>
            <a:fld id="{5842F1FC-5FDD-41D6-BAD6-160FC7BE3BC4}" type="slidenum">
              <a:rPr lang="en-US" smtClean="0"/>
              <a:pPr>
                <a:defRPr/>
              </a:pPr>
              <a:t>314</a:t>
            </a:fld>
            <a:endParaRPr lang="en-US" dirty="0"/>
          </a:p>
        </p:txBody>
      </p:sp>
      <p:grpSp>
        <p:nvGrpSpPr>
          <p:cNvPr id="3" name="Group 2"/>
          <p:cNvGrpSpPr/>
          <p:nvPr/>
        </p:nvGrpSpPr>
        <p:grpSpPr>
          <a:xfrm>
            <a:off x="716478" y="2565070"/>
            <a:ext cx="7781925" cy="2857500"/>
            <a:chOff x="681038" y="2000250"/>
            <a:chExt cx="7781925" cy="2857500"/>
          </a:xfrm>
        </p:grpSpPr>
        <p:pic>
          <p:nvPicPr>
            <p:cNvPr id="604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1038" y="2000250"/>
              <a:ext cx="7781925" cy="2857500"/>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7" name="Rectangle 6"/>
            <p:cNvSpPr/>
            <p:nvPr/>
          </p:nvSpPr>
          <p:spPr bwMode="auto">
            <a:xfrm>
              <a:off x="681038" y="2375065"/>
              <a:ext cx="3237819" cy="190005"/>
            </a:xfrm>
            <a:prstGeom prst="rect">
              <a:avLst/>
            </a:prstGeom>
            <a:noFill/>
            <a:ln w="28575"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9" name="Rectangle 8"/>
            <p:cNvSpPr/>
            <p:nvPr/>
          </p:nvSpPr>
          <p:spPr bwMode="auto">
            <a:xfrm>
              <a:off x="855023" y="2000250"/>
              <a:ext cx="724396" cy="190005"/>
            </a:xfrm>
            <a:prstGeom prst="rect">
              <a:avLst/>
            </a:prstGeom>
            <a:noFill/>
            <a:ln w="28575"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10" name="Rectangle 9"/>
            <p:cNvSpPr/>
            <p:nvPr/>
          </p:nvSpPr>
          <p:spPr bwMode="auto">
            <a:xfrm>
              <a:off x="716478" y="2758292"/>
              <a:ext cx="613558" cy="190005"/>
            </a:xfrm>
            <a:prstGeom prst="rect">
              <a:avLst/>
            </a:prstGeom>
            <a:noFill/>
            <a:ln w="28575"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8" name="Rectangle 7"/>
            <p:cNvSpPr/>
            <p:nvPr/>
          </p:nvSpPr>
          <p:spPr bwMode="auto">
            <a:xfrm>
              <a:off x="7089569" y="2948297"/>
              <a:ext cx="1270660" cy="1231817"/>
            </a:xfrm>
            <a:prstGeom prst="rect">
              <a:avLst/>
            </a:prstGeom>
            <a:noFill/>
            <a:ln w="28575"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grpSp>
      <p:sp>
        <p:nvSpPr>
          <p:cNvPr id="11" name="Content Placeholder 2"/>
          <p:cNvSpPr>
            <a:spLocks noGrp="1"/>
          </p:cNvSpPr>
          <p:nvPr>
            <p:ph idx="1"/>
          </p:nvPr>
        </p:nvSpPr>
        <p:spPr>
          <a:xfrm>
            <a:off x="477075" y="1323130"/>
            <a:ext cx="8478714" cy="677120"/>
          </a:xfrm>
        </p:spPr>
        <p:txBody>
          <a:bodyPr/>
          <a:lstStyle/>
          <a:p>
            <a:pPr>
              <a:spcBef>
                <a:spcPts val="600"/>
              </a:spcBef>
              <a:spcAft>
                <a:spcPts val="600"/>
              </a:spcAft>
            </a:pPr>
            <a:r>
              <a:rPr lang="en-US" sz="2000" dirty="0" smtClean="0"/>
              <a:t>The </a:t>
            </a:r>
            <a:r>
              <a:rPr lang="en-US" sz="2000" b="1" u="sng" dirty="0" smtClean="0"/>
              <a:t>Credit Totals</a:t>
            </a:r>
            <a:r>
              <a:rPr lang="en-US" sz="2000" dirty="0" smtClean="0"/>
              <a:t> section of the Outstanding Bills Query is updated based on processed </a:t>
            </a:r>
            <a:r>
              <a:rPr lang="en-US" sz="2000" b="1" dirty="0" smtClean="0"/>
              <a:t>Credit </a:t>
            </a:r>
            <a:r>
              <a:rPr lang="en-US" sz="2000" dirty="0" smtClean="0"/>
              <a:t>BDs</a:t>
            </a:r>
            <a:endParaRPr lang="en-US" sz="1800" dirty="0"/>
          </a:p>
        </p:txBody>
      </p:sp>
    </p:spTree>
    <p:extLst>
      <p:ext uri="{BB962C8B-B14F-4D97-AF65-F5344CB8AC3E}">
        <p14:creationId xmlns:p14="http://schemas.microsoft.com/office/powerpoint/2010/main" val="3012757163"/>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613" y="331788"/>
            <a:ext cx="7940242" cy="563562"/>
          </a:xfrm>
        </p:spPr>
        <p:txBody>
          <a:bodyPr/>
          <a:lstStyle/>
          <a:p>
            <a:r>
              <a:rPr lang="en-US" dirty="0" smtClean="0"/>
              <a:t>Outstanding Bills Query – Outstanding Bill Detail</a:t>
            </a:r>
            <a:endParaRPr lang="en-US" dirty="0"/>
          </a:p>
        </p:txBody>
      </p:sp>
      <p:sp>
        <p:nvSpPr>
          <p:cNvPr id="4" name="Footer Placeholder 3"/>
          <p:cNvSpPr>
            <a:spLocks noGrp="1"/>
          </p:cNvSpPr>
          <p:nvPr>
            <p:ph type="ftr" sz="quarter" idx="10"/>
          </p:nvPr>
        </p:nvSpPr>
        <p:spPr/>
        <p:txBody>
          <a:bodyPr/>
          <a:lstStyle/>
          <a:p>
            <a:pPr>
              <a:defRPr/>
            </a:pPr>
            <a:r>
              <a:rPr lang="en-US" dirty="0" smtClean="0"/>
              <a:t>CGI Federal Proprietary and Confidential</a:t>
            </a:r>
            <a:endParaRPr lang="en-US" dirty="0"/>
          </a:p>
        </p:txBody>
      </p:sp>
      <p:sp>
        <p:nvSpPr>
          <p:cNvPr id="5" name="Slide Number Placeholder 4"/>
          <p:cNvSpPr>
            <a:spLocks noGrp="1"/>
          </p:cNvSpPr>
          <p:nvPr>
            <p:ph type="sldNum" sz="quarter" idx="11"/>
          </p:nvPr>
        </p:nvSpPr>
        <p:spPr/>
        <p:txBody>
          <a:bodyPr/>
          <a:lstStyle/>
          <a:p>
            <a:pPr>
              <a:defRPr/>
            </a:pPr>
            <a:fld id="{5842F1FC-5FDD-41D6-BAD6-160FC7BE3BC4}" type="slidenum">
              <a:rPr lang="en-US" smtClean="0"/>
              <a:pPr>
                <a:defRPr/>
              </a:pPr>
              <a:t>315</a:t>
            </a:fld>
            <a:endParaRPr lang="en-US" dirty="0"/>
          </a:p>
        </p:txBody>
      </p:sp>
      <p:pic>
        <p:nvPicPr>
          <p:cNvPr id="1741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5914" y="1185554"/>
            <a:ext cx="5353089" cy="4609604"/>
          </a:xfrm>
          <a:prstGeom prst="rect">
            <a:avLst/>
          </a:prstGeom>
          <a:noFill/>
          <a:ln w="31750">
            <a:solidFill>
              <a:schemeClr val="tx1"/>
            </a:solidFill>
            <a:miter lim="800000"/>
            <a:headEnd/>
            <a:tailEnd/>
          </a:ln>
          <a:effectLst/>
          <a:extLst>
            <a:ext uri="{909E8E84-426E-40DD-AFC4-6F175D3DCCD1}">
              <a14:hiddenFill xmlns:a14="http://schemas.microsoft.com/office/drawing/2010/main">
                <a:solidFill>
                  <a:schemeClr val="accent1"/>
                </a:solidFill>
              </a14:hiddenFill>
            </a:ext>
          </a:extLst>
        </p:spPr>
      </p:pic>
      <p:pic>
        <p:nvPicPr>
          <p:cNvPr id="1741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5914" y="5820641"/>
            <a:ext cx="5724525" cy="723900"/>
          </a:xfrm>
          <a:prstGeom prst="rect">
            <a:avLst/>
          </a:prstGeom>
          <a:noFill/>
          <a:ln w="31750">
            <a:solidFill>
              <a:schemeClr val="tx1"/>
            </a:solidFill>
            <a:miter lim="800000"/>
            <a:headEnd/>
            <a:tailEnd/>
          </a:ln>
          <a:effectLst/>
          <a:extLst>
            <a:ext uri="{909E8E84-426E-40DD-AFC4-6F175D3DCCD1}">
              <a14:hiddenFill xmlns:a14="http://schemas.microsoft.com/office/drawing/2010/main">
                <a:solidFill>
                  <a:schemeClr val="accent1"/>
                </a:solidFill>
              </a14:hiddenFill>
            </a:ext>
          </a:extLst>
        </p:spPr>
      </p:pic>
      <p:sp>
        <p:nvSpPr>
          <p:cNvPr id="7" name="TextBox 6"/>
          <p:cNvSpPr txBox="1"/>
          <p:nvPr/>
        </p:nvSpPr>
        <p:spPr>
          <a:xfrm>
            <a:off x="6143624" y="3173880"/>
            <a:ext cx="3000375" cy="1323439"/>
          </a:xfrm>
          <a:prstGeom prst="rect">
            <a:avLst/>
          </a:prstGeom>
          <a:noFill/>
        </p:spPr>
        <p:txBody>
          <a:bodyPr wrap="square" rtlCol="0" anchor="ctr">
            <a:spAutoFit/>
          </a:bodyPr>
          <a:lstStyle/>
          <a:p>
            <a:pPr marL="231775" indent="-231775">
              <a:spcBef>
                <a:spcPts val="600"/>
              </a:spcBef>
              <a:spcAft>
                <a:spcPts val="600"/>
              </a:spcAft>
              <a:buClr>
                <a:srgbClr val="C00000"/>
              </a:buClr>
              <a:buSzPct val="75000"/>
              <a:buFont typeface="Wingdings" pitchFamily="2" charset="2"/>
              <a:buChar char="w"/>
            </a:pPr>
            <a:r>
              <a:rPr lang="en-US" sz="1600" dirty="0" smtClean="0">
                <a:solidFill>
                  <a:srgbClr val="000000"/>
                </a:solidFill>
              </a:rPr>
              <a:t>Provides ability to refine search of outstanding </a:t>
            </a:r>
            <a:r>
              <a:rPr lang="en-US" sz="1600" b="1" u="sng" dirty="0" smtClean="0">
                <a:solidFill>
                  <a:srgbClr val="000000"/>
                </a:solidFill>
              </a:rPr>
              <a:t>accounting lines</a:t>
            </a:r>
            <a:r>
              <a:rPr lang="en-US" sz="1600" dirty="0" smtClean="0">
                <a:solidFill>
                  <a:srgbClr val="000000"/>
                </a:solidFill>
              </a:rPr>
              <a:t> within an outstanding Billing Document</a:t>
            </a:r>
          </a:p>
        </p:txBody>
      </p:sp>
    </p:spTree>
    <p:extLst>
      <p:ext uri="{BB962C8B-B14F-4D97-AF65-F5344CB8AC3E}">
        <p14:creationId xmlns:p14="http://schemas.microsoft.com/office/powerpoint/2010/main" val="3357401483"/>
      </p:ext>
    </p:extLst>
  </p:cSld>
  <p:clrMapOvr>
    <a:masterClrMapping/>
  </p:clrMapOvr>
  <p:timing>
    <p:tnLst>
      <p:par>
        <p:cTn id="1" dur="indefinite" restart="never" nodeType="tmRoot"/>
      </p:par>
    </p:tnLst>
  </p:timing>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613" y="331788"/>
            <a:ext cx="8545883" cy="563562"/>
          </a:xfrm>
        </p:spPr>
        <p:txBody>
          <a:bodyPr/>
          <a:lstStyle/>
          <a:p>
            <a:r>
              <a:rPr lang="en-US" dirty="0"/>
              <a:t>Outstanding Bills Query </a:t>
            </a:r>
            <a:r>
              <a:rPr lang="en-US" dirty="0" smtClean="0"/>
              <a:t>– </a:t>
            </a:r>
            <a:br>
              <a:rPr lang="en-US" dirty="0" smtClean="0"/>
            </a:br>
            <a:r>
              <a:rPr lang="en-US" dirty="0" smtClean="0"/>
              <a:t>Outstanding Billing Document Line – Normal Line</a:t>
            </a:r>
            <a:endParaRPr lang="en-US" dirty="0"/>
          </a:p>
        </p:txBody>
      </p:sp>
      <p:sp>
        <p:nvSpPr>
          <p:cNvPr id="4" name="Footer Placeholder 3"/>
          <p:cNvSpPr>
            <a:spLocks noGrp="1"/>
          </p:cNvSpPr>
          <p:nvPr>
            <p:ph type="ftr" sz="quarter" idx="10"/>
          </p:nvPr>
        </p:nvSpPr>
        <p:spPr/>
        <p:txBody>
          <a:bodyPr/>
          <a:lstStyle/>
          <a:p>
            <a:pPr>
              <a:defRPr/>
            </a:pPr>
            <a:r>
              <a:rPr lang="en-US" dirty="0" smtClean="0"/>
              <a:t>CGI Federal Proprietary and Confidential</a:t>
            </a:r>
            <a:endParaRPr lang="en-US" dirty="0"/>
          </a:p>
        </p:txBody>
      </p:sp>
      <p:sp>
        <p:nvSpPr>
          <p:cNvPr id="5" name="Slide Number Placeholder 4"/>
          <p:cNvSpPr>
            <a:spLocks noGrp="1"/>
          </p:cNvSpPr>
          <p:nvPr>
            <p:ph type="sldNum" sz="quarter" idx="11"/>
          </p:nvPr>
        </p:nvSpPr>
        <p:spPr/>
        <p:txBody>
          <a:bodyPr/>
          <a:lstStyle/>
          <a:p>
            <a:pPr>
              <a:defRPr/>
            </a:pPr>
            <a:fld id="{5842F1FC-5FDD-41D6-BAD6-160FC7BE3BC4}" type="slidenum">
              <a:rPr lang="en-US" smtClean="0"/>
              <a:pPr>
                <a:defRPr/>
              </a:pPr>
              <a:t>316</a:t>
            </a:fld>
            <a:endParaRPr lang="en-US" dirty="0"/>
          </a:p>
        </p:txBody>
      </p:sp>
      <p:pic>
        <p:nvPicPr>
          <p:cNvPr id="1843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9212" y="1786123"/>
            <a:ext cx="6019429" cy="4766144"/>
          </a:xfrm>
          <a:prstGeom prst="rect">
            <a:avLst/>
          </a:prstGeom>
          <a:noFill/>
          <a:ln w="31750">
            <a:solidFill>
              <a:schemeClr val="tx1"/>
            </a:solidFill>
            <a:miter lim="800000"/>
            <a:headEnd/>
            <a:tailEnd/>
          </a:ln>
          <a:effectLst/>
          <a:extLst>
            <a:ext uri="{909E8E84-426E-40DD-AFC4-6F175D3DCCD1}">
              <a14:hiddenFill xmlns:a14="http://schemas.microsoft.com/office/drawing/2010/main">
                <a:solidFill>
                  <a:schemeClr val="accent1"/>
                </a:solidFill>
              </a14:hiddenFill>
            </a:ext>
          </a:extLst>
        </p:spPr>
      </p:pic>
      <p:pic>
        <p:nvPicPr>
          <p:cNvPr id="1843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9211" y="1176770"/>
            <a:ext cx="2447925" cy="514350"/>
          </a:xfrm>
          <a:prstGeom prst="rect">
            <a:avLst/>
          </a:prstGeom>
          <a:noFill/>
          <a:ln w="31750">
            <a:solidFill>
              <a:schemeClr val="tx1"/>
            </a:solidFill>
            <a:miter lim="800000"/>
            <a:headEnd/>
            <a:tailEnd/>
          </a:ln>
          <a:effectLst/>
          <a:extLst>
            <a:ext uri="{909E8E84-426E-40DD-AFC4-6F175D3DCCD1}">
              <a14:hiddenFill xmlns:a14="http://schemas.microsoft.com/office/drawing/2010/main">
                <a:solidFill>
                  <a:schemeClr val="accent1"/>
                </a:solidFill>
              </a14:hiddenFill>
            </a:ext>
          </a:extLst>
        </p:spPr>
      </p:pic>
      <p:sp>
        <p:nvSpPr>
          <p:cNvPr id="7" name="TextBox 6"/>
          <p:cNvSpPr txBox="1"/>
          <p:nvPr/>
        </p:nvSpPr>
        <p:spPr>
          <a:xfrm>
            <a:off x="3331424" y="3535603"/>
            <a:ext cx="3233784" cy="1077218"/>
          </a:xfrm>
          <a:prstGeom prst="rect">
            <a:avLst/>
          </a:prstGeom>
          <a:noFill/>
          <a:ln w="28575">
            <a:solidFill>
              <a:schemeClr val="tx1"/>
            </a:solidFill>
          </a:ln>
        </p:spPr>
        <p:txBody>
          <a:bodyPr wrap="square" rtlCol="0" anchor="ctr">
            <a:spAutoFit/>
          </a:bodyPr>
          <a:lstStyle/>
          <a:p>
            <a:pPr marL="231775" indent="-231775">
              <a:spcBef>
                <a:spcPts val="600"/>
              </a:spcBef>
              <a:spcAft>
                <a:spcPts val="600"/>
              </a:spcAft>
              <a:buClr>
                <a:srgbClr val="C00000"/>
              </a:buClr>
              <a:buSzPct val="75000"/>
              <a:buFont typeface="Wingdings" pitchFamily="2" charset="2"/>
              <a:buChar char="w"/>
            </a:pPr>
            <a:r>
              <a:rPr lang="en-US" sz="1600" dirty="0" smtClean="0">
                <a:solidFill>
                  <a:srgbClr val="000000"/>
                </a:solidFill>
              </a:rPr>
              <a:t>Displays outstanding amounts for each individual accounting line within outstanding Billing Document</a:t>
            </a:r>
          </a:p>
        </p:txBody>
      </p:sp>
      <p:sp>
        <p:nvSpPr>
          <p:cNvPr id="3" name="Rectangle 2"/>
          <p:cNvSpPr/>
          <p:nvPr/>
        </p:nvSpPr>
        <p:spPr bwMode="auto">
          <a:xfrm>
            <a:off x="569212" y="2992582"/>
            <a:ext cx="2078985" cy="225631"/>
          </a:xfrm>
          <a:prstGeom prst="rect">
            <a:avLst/>
          </a:prstGeom>
          <a:noFill/>
          <a:ln w="28575"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9" name="Rectangle 8"/>
          <p:cNvSpPr/>
          <p:nvPr/>
        </p:nvSpPr>
        <p:spPr bwMode="auto">
          <a:xfrm>
            <a:off x="721612" y="3848581"/>
            <a:ext cx="2472850" cy="225631"/>
          </a:xfrm>
          <a:prstGeom prst="rect">
            <a:avLst/>
          </a:prstGeom>
          <a:noFill/>
          <a:ln w="28575"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10" name="Rectangle 9"/>
          <p:cNvSpPr/>
          <p:nvPr/>
        </p:nvSpPr>
        <p:spPr bwMode="auto">
          <a:xfrm>
            <a:off x="721612" y="4398062"/>
            <a:ext cx="2472850" cy="225631"/>
          </a:xfrm>
          <a:prstGeom prst="rect">
            <a:avLst/>
          </a:prstGeom>
          <a:noFill/>
          <a:ln w="28575"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6" name="TextBox 5"/>
          <p:cNvSpPr txBox="1"/>
          <p:nvPr/>
        </p:nvSpPr>
        <p:spPr>
          <a:xfrm>
            <a:off x="3331424" y="2920731"/>
            <a:ext cx="1504472" cy="369332"/>
          </a:xfrm>
          <a:prstGeom prst="rect">
            <a:avLst/>
          </a:prstGeom>
          <a:noFill/>
          <a:ln w="28575">
            <a:solidFill>
              <a:schemeClr val="tx1"/>
            </a:solidFill>
          </a:ln>
        </p:spPr>
        <p:txBody>
          <a:bodyPr wrap="square" rtlCol="0">
            <a:spAutoFit/>
          </a:bodyPr>
          <a:lstStyle/>
          <a:p>
            <a:r>
              <a:rPr lang="en-US" b="1" u="sng" dirty="0" smtClean="0"/>
              <a:t>Normal</a:t>
            </a:r>
            <a:r>
              <a:rPr lang="en-US" dirty="0" smtClean="0"/>
              <a:t> line</a:t>
            </a:r>
            <a:endParaRPr lang="en-US" dirty="0"/>
          </a:p>
        </p:txBody>
      </p:sp>
    </p:spTree>
    <p:extLst>
      <p:ext uri="{BB962C8B-B14F-4D97-AF65-F5344CB8AC3E}">
        <p14:creationId xmlns:p14="http://schemas.microsoft.com/office/powerpoint/2010/main" val="2100505744"/>
      </p:ext>
    </p:extLst>
  </p:cSld>
  <p:clrMapOvr>
    <a:masterClrMapping/>
  </p:clrMapOvr>
  <p:timing>
    <p:tnLst>
      <p:par>
        <p:cTn id="1" dur="indefinite" restart="never" nodeType="tmRoot"/>
      </p:par>
    </p:tnLst>
  </p:timing>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613" y="331788"/>
            <a:ext cx="8545883" cy="563562"/>
          </a:xfrm>
        </p:spPr>
        <p:txBody>
          <a:bodyPr/>
          <a:lstStyle/>
          <a:p>
            <a:r>
              <a:rPr lang="en-US" dirty="0"/>
              <a:t>Outstanding Bills Query </a:t>
            </a:r>
            <a:r>
              <a:rPr lang="en-US" dirty="0" smtClean="0"/>
              <a:t>– </a:t>
            </a:r>
            <a:br>
              <a:rPr lang="en-US" dirty="0" smtClean="0"/>
            </a:br>
            <a:r>
              <a:rPr lang="en-US" dirty="0" smtClean="0"/>
              <a:t>Outstanding Billing Document Line – Credit Line</a:t>
            </a:r>
            <a:endParaRPr lang="en-US" dirty="0"/>
          </a:p>
        </p:txBody>
      </p:sp>
      <p:sp>
        <p:nvSpPr>
          <p:cNvPr id="4" name="Footer Placeholder 3"/>
          <p:cNvSpPr>
            <a:spLocks noGrp="1"/>
          </p:cNvSpPr>
          <p:nvPr>
            <p:ph type="ftr" sz="quarter" idx="10"/>
          </p:nvPr>
        </p:nvSpPr>
        <p:spPr/>
        <p:txBody>
          <a:bodyPr/>
          <a:lstStyle/>
          <a:p>
            <a:pPr>
              <a:defRPr/>
            </a:pPr>
            <a:r>
              <a:rPr lang="en-US" dirty="0" smtClean="0"/>
              <a:t>CGI Federal Proprietary and Confidential</a:t>
            </a:r>
            <a:endParaRPr lang="en-US" dirty="0"/>
          </a:p>
        </p:txBody>
      </p:sp>
      <p:sp>
        <p:nvSpPr>
          <p:cNvPr id="5" name="Slide Number Placeholder 4"/>
          <p:cNvSpPr>
            <a:spLocks noGrp="1"/>
          </p:cNvSpPr>
          <p:nvPr>
            <p:ph type="sldNum" sz="quarter" idx="11"/>
          </p:nvPr>
        </p:nvSpPr>
        <p:spPr/>
        <p:txBody>
          <a:bodyPr/>
          <a:lstStyle/>
          <a:p>
            <a:pPr>
              <a:defRPr/>
            </a:pPr>
            <a:fld id="{5842F1FC-5FDD-41D6-BAD6-160FC7BE3BC4}" type="slidenum">
              <a:rPr lang="en-US" smtClean="0"/>
              <a:pPr>
                <a:defRPr/>
              </a:pPr>
              <a:t>317</a:t>
            </a:fld>
            <a:endParaRPr lang="en-US" dirty="0"/>
          </a:p>
        </p:txBody>
      </p:sp>
      <p:pic>
        <p:nvPicPr>
          <p:cNvPr id="184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9211" y="1176770"/>
            <a:ext cx="2447925" cy="514350"/>
          </a:xfrm>
          <a:prstGeom prst="rect">
            <a:avLst/>
          </a:prstGeom>
          <a:noFill/>
          <a:ln w="31750">
            <a:solidFill>
              <a:schemeClr val="tx1"/>
            </a:solidFill>
            <a:miter lim="800000"/>
            <a:headEnd/>
            <a:tailEnd/>
          </a:ln>
          <a:effectLst/>
          <a:extLst>
            <a:ext uri="{909E8E84-426E-40DD-AFC4-6F175D3DCCD1}">
              <a14:hiddenFill xmlns:a14="http://schemas.microsoft.com/office/drawing/2010/main">
                <a:solidFill>
                  <a:schemeClr val="accent1"/>
                </a:solidFill>
              </a14:hiddenFill>
            </a:ext>
          </a:extLst>
        </p:spPr>
      </p:pic>
      <p:pic>
        <p:nvPicPr>
          <p:cNvPr id="614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9211" y="1835480"/>
            <a:ext cx="5257800" cy="4972050"/>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7" name="TextBox 6"/>
          <p:cNvSpPr txBox="1"/>
          <p:nvPr/>
        </p:nvSpPr>
        <p:spPr>
          <a:xfrm>
            <a:off x="5910216" y="2858690"/>
            <a:ext cx="3233784" cy="1077218"/>
          </a:xfrm>
          <a:prstGeom prst="rect">
            <a:avLst/>
          </a:prstGeom>
          <a:noFill/>
          <a:ln w="28575">
            <a:solidFill>
              <a:schemeClr val="tx1"/>
            </a:solidFill>
          </a:ln>
        </p:spPr>
        <p:txBody>
          <a:bodyPr wrap="square" rtlCol="0" anchor="ctr">
            <a:spAutoFit/>
          </a:bodyPr>
          <a:lstStyle/>
          <a:p>
            <a:pPr marL="231775" indent="-231775">
              <a:spcBef>
                <a:spcPts val="600"/>
              </a:spcBef>
              <a:spcAft>
                <a:spcPts val="600"/>
              </a:spcAft>
              <a:buClr>
                <a:srgbClr val="C00000"/>
              </a:buClr>
              <a:buSzPct val="75000"/>
              <a:buFont typeface="Wingdings" pitchFamily="2" charset="2"/>
              <a:buChar char="w"/>
            </a:pPr>
            <a:r>
              <a:rPr lang="en-US" sz="1600" dirty="0" smtClean="0">
                <a:solidFill>
                  <a:srgbClr val="000000"/>
                </a:solidFill>
              </a:rPr>
              <a:t>Displays outstanding amounts for each individual accounting line within outstanding Billing Document</a:t>
            </a:r>
          </a:p>
        </p:txBody>
      </p:sp>
      <p:sp>
        <p:nvSpPr>
          <p:cNvPr id="9" name="Rectangle 8"/>
          <p:cNvSpPr/>
          <p:nvPr/>
        </p:nvSpPr>
        <p:spPr bwMode="auto">
          <a:xfrm>
            <a:off x="664214" y="3093522"/>
            <a:ext cx="2078985" cy="225631"/>
          </a:xfrm>
          <a:prstGeom prst="rect">
            <a:avLst/>
          </a:prstGeom>
          <a:noFill/>
          <a:ln w="28575"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11" name="Rectangle 10"/>
          <p:cNvSpPr/>
          <p:nvPr/>
        </p:nvSpPr>
        <p:spPr bwMode="auto">
          <a:xfrm>
            <a:off x="725261" y="4074212"/>
            <a:ext cx="2587954" cy="225631"/>
          </a:xfrm>
          <a:prstGeom prst="rect">
            <a:avLst/>
          </a:prstGeom>
          <a:noFill/>
          <a:ln w="28575"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13" name="Rectangle 12"/>
          <p:cNvSpPr/>
          <p:nvPr/>
        </p:nvSpPr>
        <p:spPr bwMode="auto">
          <a:xfrm>
            <a:off x="725260" y="4618497"/>
            <a:ext cx="2587955" cy="225631"/>
          </a:xfrm>
          <a:prstGeom prst="rect">
            <a:avLst/>
          </a:prstGeom>
          <a:noFill/>
          <a:ln w="28575"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14" name="TextBox 13"/>
          <p:cNvSpPr txBox="1"/>
          <p:nvPr/>
        </p:nvSpPr>
        <p:spPr>
          <a:xfrm>
            <a:off x="3485803" y="2943883"/>
            <a:ext cx="1311828" cy="369332"/>
          </a:xfrm>
          <a:prstGeom prst="rect">
            <a:avLst/>
          </a:prstGeom>
          <a:noFill/>
          <a:ln w="28575">
            <a:solidFill>
              <a:schemeClr val="tx1"/>
            </a:solidFill>
          </a:ln>
        </p:spPr>
        <p:txBody>
          <a:bodyPr wrap="square" rtlCol="0">
            <a:spAutoFit/>
          </a:bodyPr>
          <a:lstStyle/>
          <a:p>
            <a:r>
              <a:rPr lang="en-US" b="1" u="sng" dirty="0" smtClean="0"/>
              <a:t>Credit </a:t>
            </a:r>
            <a:r>
              <a:rPr lang="en-US" dirty="0" smtClean="0"/>
              <a:t>line</a:t>
            </a:r>
            <a:endParaRPr lang="en-US" dirty="0"/>
          </a:p>
        </p:txBody>
      </p:sp>
    </p:spTree>
    <p:extLst>
      <p:ext uri="{BB962C8B-B14F-4D97-AF65-F5344CB8AC3E}">
        <p14:creationId xmlns:p14="http://schemas.microsoft.com/office/powerpoint/2010/main" val="713706921"/>
      </p:ext>
    </p:extLst>
  </p:cSld>
  <p:clrMapOvr>
    <a:masterClrMapping/>
  </p:clrMapOvr>
  <p:timing>
    <p:tnLst>
      <p:par>
        <p:cTn id="1" dur="indefinite" restart="never" nodeType="tmRoot"/>
      </p:par>
    </p:tnLst>
  </p:timing>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Agreement Query</a:t>
            </a:r>
            <a:endParaRPr lang="en-US" dirty="0"/>
          </a:p>
        </p:txBody>
      </p:sp>
      <p:sp>
        <p:nvSpPr>
          <p:cNvPr id="3" name="Content Placeholder 2"/>
          <p:cNvSpPr>
            <a:spLocks noGrp="1"/>
          </p:cNvSpPr>
          <p:nvPr>
            <p:ph idx="1"/>
          </p:nvPr>
        </p:nvSpPr>
        <p:spPr>
          <a:xfrm>
            <a:off x="409576" y="1143000"/>
            <a:ext cx="8639174" cy="4824845"/>
          </a:xfrm>
        </p:spPr>
        <p:txBody>
          <a:bodyPr/>
          <a:lstStyle/>
          <a:p>
            <a:pPr eaLnBrk="1" hangingPunct="1">
              <a:spcBef>
                <a:spcPts val="600"/>
              </a:spcBef>
              <a:spcAft>
                <a:spcPts val="600"/>
              </a:spcAft>
            </a:pPr>
            <a:r>
              <a:rPr lang="en-US" sz="1800" b="1" dirty="0"/>
              <a:t>Agreement </a:t>
            </a:r>
            <a:r>
              <a:rPr lang="en-US" sz="1800" b="1" dirty="0" smtClean="0"/>
              <a:t>Entity:</a:t>
            </a:r>
          </a:p>
          <a:p>
            <a:pPr lvl="1" eaLnBrk="1" hangingPunct="1">
              <a:spcBef>
                <a:spcPts val="600"/>
              </a:spcBef>
              <a:spcAft>
                <a:spcPts val="600"/>
              </a:spcAft>
            </a:pPr>
            <a:r>
              <a:rPr lang="en-US" sz="1600" u="sng" dirty="0" smtClean="0"/>
              <a:t>Tracks</a:t>
            </a:r>
            <a:r>
              <a:rPr lang="en-US" sz="1600" dirty="0" smtClean="0"/>
              <a:t> </a:t>
            </a:r>
            <a:r>
              <a:rPr lang="en-US" sz="1600" dirty="0"/>
              <a:t>advances, spending (i.e</a:t>
            </a:r>
            <a:r>
              <a:rPr lang="en-US" sz="1600" dirty="0" smtClean="0"/>
              <a:t>., </a:t>
            </a:r>
            <a:r>
              <a:rPr lang="en-US" sz="1600" dirty="0"/>
              <a:t>costs incurred to fill customer order), surcharges, receivables, and collections via </a:t>
            </a:r>
            <a:r>
              <a:rPr lang="en-US" sz="1600" u="sng" dirty="0"/>
              <a:t>Pegasys transactions referencing the </a:t>
            </a:r>
            <a:r>
              <a:rPr lang="en-US" sz="1600" u="sng" dirty="0" smtClean="0"/>
              <a:t>Agreement</a:t>
            </a:r>
          </a:p>
          <a:p>
            <a:pPr lvl="1" eaLnBrk="1" hangingPunct="1">
              <a:spcBef>
                <a:spcPts val="600"/>
              </a:spcBef>
              <a:spcAft>
                <a:spcPts val="600"/>
              </a:spcAft>
            </a:pPr>
            <a:r>
              <a:rPr lang="en-US" sz="1600" dirty="0"/>
              <a:t>R</a:t>
            </a:r>
            <a:r>
              <a:rPr lang="en-US" sz="1600" dirty="0" smtClean="0"/>
              <a:t>epresents the cumulative effect of all transactions processed against the Agreement</a:t>
            </a:r>
            <a:endParaRPr lang="en-US" sz="1600" dirty="0"/>
          </a:p>
          <a:p>
            <a:pPr eaLnBrk="1" hangingPunct="1">
              <a:spcBef>
                <a:spcPts val="600"/>
              </a:spcBef>
              <a:spcAft>
                <a:spcPts val="600"/>
              </a:spcAft>
            </a:pPr>
            <a:endParaRPr lang="en-US" sz="1800" b="1" dirty="0" smtClean="0"/>
          </a:p>
          <a:p>
            <a:pPr eaLnBrk="1" hangingPunct="1">
              <a:spcBef>
                <a:spcPts val="600"/>
              </a:spcBef>
              <a:spcAft>
                <a:spcPts val="600"/>
              </a:spcAft>
            </a:pPr>
            <a:r>
              <a:rPr lang="en-US" sz="1800" b="1" dirty="0" smtClean="0"/>
              <a:t>Agreement Query:</a:t>
            </a:r>
          </a:p>
          <a:p>
            <a:pPr lvl="1" eaLnBrk="1" hangingPunct="1">
              <a:spcBef>
                <a:spcPts val="600"/>
              </a:spcBef>
              <a:spcAft>
                <a:spcPts val="600"/>
              </a:spcAft>
            </a:pPr>
            <a:r>
              <a:rPr lang="en-US" sz="1600" u="sng" dirty="0" smtClean="0"/>
              <a:t>Summary of all activity against the customer Agreement</a:t>
            </a:r>
            <a:r>
              <a:rPr lang="en-US" sz="1600" dirty="0" smtClean="0"/>
              <a:t> and a detailed transaction </a:t>
            </a:r>
            <a:r>
              <a:rPr lang="en-US" sz="1600" b="1" dirty="0" smtClean="0"/>
              <a:t>history</a:t>
            </a:r>
            <a:r>
              <a:rPr lang="en-US" sz="1600" dirty="0" smtClean="0"/>
              <a:t> for the Agreement Entity</a:t>
            </a:r>
          </a:p>
          <a:p>
            <a:pPr lvl="1" eaLnBrk="1" hangingPunct="1">
              <a:spcBef>
                <a:spcPts val="600"/>
              </a:spcBef>
              <a:spcAft>
                <a:spcPts val="600"/>
              </a:spcAft>
            </a:pPr>
            <a:r>
              <a:rPr lang="en-US" sz="1600" b="1" u="sng" dirty="0" smtClean="0"/>
              <a:t>Breakdown of spending</a:t>
            </a:r>
            <a:r>
              <a:rPr lang="en-US" sz="1600" dirty="0" smtClean="0"/>
              <a:t> including Commitments, Obligations, Expenditures, Agreement Charges, Surcharges, and Accruals</a:t>
            </a:r>
          </a:p>
          <a:p>
            <a:pPr lvl="2" eaLnBrk="1" hangingPunct="1">
              <a:spcBef>
                <a:spcPts val="600"/>
              </a:spcBef>
              <a:spcAft>
                <a:spcPts val="600"/>
              </a:spcAft>
            </a:pPr>
            <a:r>
              <a:rPr lang="en-US" sz="1600" dirty="0" smtClean="0"/>
              <a:t>Spending transactions will not be used by AAS/ITS business lines.</a:t>
            </a:r>
          </a:p>
          <a:p>
            <a:pPr lvl="1" eaLnBrk="1" hangingPunct="1">
              <a:spcBef>
                <a:spcPts val="600"/>
              </a:spcBef>
              <a:spcAft>
                <a:spcPts val="600"/>
              </a:spcAft>
            </a:pPr>
            <a:r>
              <a:rPr lang="en-US" sz="1600" b="1" u="sng" dirty="0" smtClean="0"/>
              <a:t>Breakdown of revenue</a:t>
            </a:r>
            <a:r>
              <a:rPr lang="en-US" sz="1600" dirty="0" smtClean="0"/>
              <a:t> including Receivables, Collections, Credits, Advances and Write-Offs</a:t>
            </a:r>
          </a:p>
          <a:p>
            <a:pPr lvl="1" eaLnBrk="1" hangingPunct="1">
              <a:spcBef>
                <a:spcPts val="600"/>
              </a:spcBef>
              <a:spcAft>
                <a:spcPts val="600"/>
              </a:spcAft>
            </a:pPr>
            <a:r>
              <a:rPr lang="en-US" sz="1600" dirty="0" smtClean="0"/>
              <a:t>Can be searched at the </a:t>
            </a:r>
            <a:r>
              <a:rPr lang="en-US" sz="1600" u="sng" dirty="0" smtClean="0"/>
              <a:t>Agreement Header Level </a:t>
            </a:r>
            <a:r>
              <a:rPr lang="en-US" sz="1600" dirty="0" smtClean="0"/>
              <a:t>or </a:t>
            </a:r>
            <a:r>
              <a:rPr lang="en-US" sz="1600" u="sng" dirty="0" smtClean="0"/>
              <a:t>Accounting Line Level</a:t>
            </a:r>
          </a:p>
          <a:p>
            <a:pPr lvl="1" eaLnBrk="1" hangingPunct="1"/>
            <a:endParaRPr lang="en-US" sz="1800" dirty="0" smtClean="0"/>
          </a:p>
          <a:p>
            <a:endParaRPr lang="en-US" sz="2000" dirty="0"/>
          </a:p>
        </p:txBody>
      </p:sp>
      <p:sp>
        <p:nvSpPr>
          <p:cNvPr id="4" name="Footer Placeholder 3"/>
          <p:cNvSpPr>
            <a:spLocks noGrp="1"/>
          </p:cNvSpPr>
          <p:nvPr>
            <p:ph type="ftr" sz="quarter" idx="10"/>
          </p:nvPr>
        </p:nvSpPr>
        <p:spPr/>
        <p:txBody>
          <a:bodyPr/>
          <a:lstStyle/>
          <a:p>
            <a:pPr>
              <a:defRPr/>
            </a:pPr>
            <a:r>
              <a:rPr lang="en-US" dirty="0" smtClean="0"/>
              <a:t>CGI Federal Proprietary and Confidential</a:t>
            </a:r>
            <a:endParaRPr lang="en-US" dirty="0"/>
          </a:p>
        </p:txBody>
      </p:sp>
      <p:sp>
        <p:nvSpPr>
          <p:cNvPr id="5" name="Slide Number Placeholder 4"/>
          <p:cNvSpPr>
            <a:spLocks noGrp="1"/>
          </p:cNvSpPr>
          <p:nvPr>
            <p:ph type="sldNum" sz="quarter" idx="11"/>
          </p:nvPr>
        </p:nvSpPr>
        <p:spPr/>
        <p:txBody>
          <a:bodyPr/>
          <a:lstStyle/>
          <a:p>
            <a:pPr>
              <a:defRPr/>
            </a:pPr>
            <a:fld id="{5842F1FC-5FDD-41D6-BAD6-160FC7BE3BC4}" type="slidenum">
              <a:rPr lang="en-US" smtClean="0"/>
              <a:pPr>
                <a:defRPr/>
              </a:pPr>
              <a:t>318</a:t>
            </a:fld>
            <a:endParaRPr lang="en-US" dirty="0"/>
          </a:p>
        </p:txBody>
      </p:sp>
    </p:spTree>
    <p:extLst>
      <p:ext uri="{BB962C8B-B14F-4D97-AF65-F5344CB8AC3E}">
        <p14:creationId xmlns:p14="http://schemas.microsoft.com/office/powerpoint/2010/main" val="2930303113"/>
      </p:ext>
    </p:extLst>
  </p:cSld>
  <p:clrMapOvr>
    <a:masterClrMapping/>
  </p:clrMapOvr>
  <p:timing>
    <p:tnLst>
      <p:par>
        <p:cTn id="1" dur="indefinite" restart="never" nodeType="tmRoot"/>
      </p:par>
    </p:tnLst>
  </p:timing>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Agreement Query</a:t>
            </a:r>
            <a:endParaRPr lang="en-US" dirty="0"/>
          </a:p>
        </p:txBody>
      </p:sp>
      <p:sp>
        <p:nvSpPr>
          <p:cNvPr id="3" name="Content Placeholder 2"/>
          <p:cNvSpPr>
            <a:spLocks noGrp="1"/>
          </p:cNvSpPr>
          <p:nvPr>
            <p:ph idx="1"/>
          </p:nvPr>
        </p:nvSpPr>
        <p:spPr>
          <a:xfrm>
            <a:off x="381000" y="1181100"/>
            <a:ext cx="8763000" cy="4834247"/>
          </a:xfrm>
        </p:spPr>
        <p:txBody>
          <a:bodyPr/>
          <a:lstStyle/>
          <a:p>
            <a:pPr>
              <a:spcBef>
                <a:spcPts val="600"/>
              </a:spcBef>
              <a:spcAft>
                <a:spcPts val="600"/>
              </a:spcAft>
            </a:pPr>
            <a:r>
              <a:rPr lang="en-US" sz="1800" dirty="0" smtClean="0"/>
              <a:t>The Agreement Query provides:</a:t>
            </a:r>
          </a:p>
          <a:p>
            <a:pPr lvl="1">
              <a:spcBef>
                <a:spcPts val="600"/>
              </a:spcBef>
              <a:spcAft>
                <a:spcPts val="600"/>
              </a:spcAft>
            </a:pPr>
            <a:r>
              <a:rPr lang="en-US" sz="1800" dirty="0" smtClean="0"/>
              <a:t>Summary of the </a:t>
            </a:r>
            <a:r>
              <a:rPr lang="en-US" sz="1800" u="sng" dirty="0" smtClean="0"/>
              <a:t>Agreement Entity</a:t>
            </a:r>
            <a:r>
              <a:rPr lang="en-US" sz="1800" dirty="0" smtClean="0"/>
              <a:t> itself</a:t>
            </a:r>
          </a:p>
          <a:p>
            <a:pPr lvl="2">
              <a:spcBef>
                <a:spcPts val="600"/>
              </a:spcBef>
              <a:spcAft>
                <a:spcPts val="600"/>
              </a:spcAft>
            </a:pPr>
            <a:r>
              <a:rPr lang="en-US" sz="1600" dirty="0" smtClean="0"/>
              <a:t>View </a:t>
            </a:r>
            <a:r>
              <a:rPr lang="en-US" sz="1600" b="1" dirty="0" smtClean="0"/>
              <a:t>Agreement Documents </a:t>
            </a:r>
            <a:r>
              <a:rPr lang="en-US" sz="1600" dirty="0" smtClean="0"/>
              <a:t>used to: </a:t>
            </a:r>
          </a:p>
          <a:p>
            <a:pPr marL="1371600" lvl="3" indent="-342900">
              <a:spcBef>
                <a:spcPts val="600"/>
              </a:spcBef>
              <a:spcAft>
                <a:spcPts val="600"/>
              </a:spcAft>
              <a:buFont typeface="+mj-lt"/>
              <a:buAutoNum type="arabicPeriod"/>
            </a:pPr>
            <a:r>
              <a:rPr lang="en-US" sz="1600" dirty="0" smtClean="0"/>
              <a:t>Generate the Agreement Entity (the original Agreement document)</a:t>
            </a:r>
            <a:endParaRPr lang="en-US" sz="1600" dirty="0"/>
          </a:p>
          <a:p>
            <a:pPr marL="1371600" lvl="3" indent="-342900">
              <a:spcBef>
                <a:spcPts val="600"/>
              </a:spcBef>
              <a:spcAft>
                <a:spcPts val="600"/>
              </a:spcAft>
              <a:buFont typeface="+mj-lt"/>
              <a:buAutoNum type="arabicPeriod"/>
            </a:pPr>
            <a:r>
              <a:rPr lang="en-US" sz="1600" dirty="0" smtClean="0"/>
              <a:t>Update the Agreement Entity after original Agreement document processed</a:t>
            </a:r>
          </a:p>
          <a:p>
            <a:pPr lvl="2">
              <a:spcBef>
                <a:spcPts val="600"/>
              </a:spcBef>
              <a:spcAft>
                <a:spcPts val="600"/>
              </a:spcAft>
            </a:pPr>
            <a:endParaRPr lang="en-US" sz="1600" dirty="0" smtClean="0"/>
          </a:p>
          <a:p>
            <a:pPr lvl="1">
              <a:spcBef>
                <a:spcPts val="600"/>
              </a:spcBef>
              <a:spcAft>
                <a:spcPts val="600"/>
              </a:spcAft>
            </a:pPr>
            <a:r>
              <a:rPr lang="en-US" sz="1800" dirty="0" smtClean="0"/>
              <a:t>Summary of </a:t>
            </a:r>
            <a:r>
              <a:rPr lang="en-US" sz="1800" u="sng" dirty="0" smtClean="0"/>
              <a:t>all spending/billing/collection activity</a:t>
            </a:r>
            <a:r>
              <a:rPr lang="en-US" sz="1800" dirty="0" smtClean="0"/>
              <a:t> processed against the Agreement </a:t>
            </a:r>
          </a:p>
          <a:p>
            <a:pPr lvl="2">
              <a:spcBef>
                <a:spcPts val="600"/>
              </a:spcBef>
              <a:spcAft>
                <a:spcPts val="600"/>
              </a:spcAft>
            </a:pPr>
            <a:r>
              <a:rPr lang="en-US" sz="1600" b="1" dirty="0" smtClean="0"/>
              <a:t>View summarized</a:t>
            </a:r>
            <a:r>
              <a:rPr lang="en-US" sz="1600" dirty="0" smtClean="0"/>
              <a:t> spending/billing/collection </a:t>
            </a:r>
            <a:r>
              <a:rPr lang="en-US" sz="1600" b="1" dirty="0" smtClean="0"/>
              <a:t>amounts</a:t>
            </a:r>
            <a:r>
              <a:rPr lang="en-US" sz="1600" dirty="0" smtClean="0"/>
              <a:t> </a:t>
            </a:r>
            <a:r>
              <a:rPr lang="en-US" sz="1600" u="sng" dirty="0" smtClean="0"/>
              <a:t>referencing</a:t>
            </a:r>
            <a:r>
              <a:rPr lang="en-US" sz="1600" dirty="0" smtClean="0"/>
              <a:t> the Agreement</a:t>
            </a:r>
          </a:p>
          <a:p>
            <a:pPr lvl="3">
              <a:spcBef>
                <a:spcPts val="600"/>
              </a:spcBef>
              <a:spcAft>
                <a:spcPts val="600"/>
              </a:spcAft>
            </a:pPr>
            <a:r>
              <a:rPr lang="en-US" sz="1600" dirty="0" smtClean="0"/>
              <a:t>Spending transactions will not reference Agreements for AAS/ITS business lines.</a:t>
            </a:r>
            <a:endParaRPr lang="en-US" sz="1600" dirty="0"/>
          </a:p>
          <a:p>
            <a:pPr lvl="2">
              <a:spcBef>
                <a:spcPts val="600"/>
              </a:spcBef>
              <a:spcAft>
                <a:spcPts val="600"/>
              </a:spcAft>
            </a:pPr>
            <a:r>
              <a:rPr lang="en-US" sz="1600" b="1" dirty="0" smtClean="0"/>
              <a:t>View individual</a:t>
            </a:r>
            <a:r>
              <a:rPr lang="en-US" sz="1600" dirty="0" smtClean="0"/>
              <a:t> spending/billing/collection </a:t>
            </a:r>
            <a:r>
              <a:rPr lang="en-US" sz="1600" b="1" dirty="0" smtClean="0"/>
              <a:t>transactions</a:t>
            </a:r>
            <a:r>
              <a:rPr lang="en-US" sz="1600" dirty="0" smtClean="0"/>
              <a:t> </a:t>
            </a:r>
            <a:r>
              <a:rPr lang="en-US" sz="1600" u="sng" dirty="0" smtClean="0"/>
              <a:t>referencing</a:t>
            </a:r>
            <a:r>
              <a:rPr lang="en-US" sz="1600" dirty="0" smtClean="0"/>
              <a:t> the Agreement</a:t>
            </a:r>
          </a:p>
          <a:p>
            <a:endParaRPr lang="en-US" sz="2000" dirty="0" smtClean="0"/>
          </a:p>
          <a:p>
            <a:endParaRPr lang="en-US" sz="2000" dirty="0"/>
          </a:p>
        </p:txBody>
      </p:sp>
      <p:sp>
        <p:nvSpPr>
          <p:cNvPr id="4" name="Footer Placeholder 3"/>
          <p:cNvSpPr>
            <a:spLocks noGrp="1"/>
          </p:cNvSpPr>
          <p:nvPr>
            <p:ph type="ftr" sz="quarter" idx="10"/>
          </p:nvPr>
        </p:nvSpPr>
        <p:spPr/>
        <p:txBody>
          <a:bodyPr/>
          <a:lstStyle/>
          <a:p>
            <a:pPr>
              <a:defRPr/>
            </a:pPr>
            <a:r>
              <a:rPr lang="en-US" dirty="0" smtClean="0"/>
              <a:t>CGI Federal Proprietary and Confidential</a:t>
            </a:r>
            <a:endParaRPr lang="en-US" dirty="0"/>
          </a:p>
        </p:txBody>
      </p:sp>
      <p:sp>
        <p:nvSpPr>
          <p:cNvPr id="5" name="Slide Number Placeholder 4"/>
          <p:cNvSpPr>
            <a:spLocks noGrp="1"/>
          </p:cNvSpPr>
          <p:nvPr>
            <p:ph type="sldNum" sz="quarter" idx="11"/>
          </p:nvPr>
        </p:nvSpPr>
        <p:spPr/>
        <p:txBody>
          <a:bodyPr/>
          <a:lstStyle/>
          <a:p>
            <a:pPr>
              <a:defRPr/>
            </a:pPr>
            <a:fld id="{5842F1FC-5FDD-41D6-BAD6-160FC7BE3BC4}" type="slidenum">
              <a:rPr lang="en-US" smtClean="0"/>
              <a:pPr>
                <a:defRPr/>
              </a:pPr>
              <a:t>319</a:t>
            </a:fld>
            <a:endParaRPr lang="en-US" dirty="0"/>
          </a:p>
        </p:txBody>
      </p:sp>
    </p:spTree>
    <p:extLst>
      <p:ext uri="{BB962C8B-B14F-4D97-AF65-F5344CB8AC3E}">
        <p14:creationId xmlns:p14="http://schemas.microsoft.com/office/powerpoint/2010/main" val="109192585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bwMode="auto">
          <a:xfrm>
            <a:off x="7467600" y="5870528"/>
            <a:ext cx="1493520" cy="835072"/>
          </a:xfrm>
          <a:prstGeom prst="rect">
            <a:avLst/>
          </a:pr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endParaRPr lang="en-US" dirty="0" smtClean="0">
              <a:solidFill>
                <a:srgbClr val="000000"/>
              </a:solidFill>
            </a:endParaRPr>
          </a:p>
        </p:txBody>
      </p:sp>
      <p:pic>
        <p:nvPicPr>
          <p:cNvPr id="3" name="Picture 2"/>
          <p:cNvPicPr>
            <a:picLocks noChangeAspect="1"/>
          </p:cNvPicPr>
          <p:nvPr/>
        </p:nvPicPr>
        <p:blipFill>
          <a:blip r:embed="rId2"/>
          <a:stretch>
            <a:fillRect/>
          </a:stretch>
        </p:blipFill>
        <p:spPr>
          <a:xfrm>
            <a:off x="486892" y="1187451"/>
            <a:ext cx="7829550" cy="5381625"/>
          </a:xfrm>
          <a:prstGeom prst="rect">
            <a:avLst/>
          </a:prstGeom>
          <a:ln w="28575">
            <a:solidFill>
              <a:schemeClr val="tx1"/>
            </a:solidFill>
          </a:ln>
        </p:spPr>
      </p:pic>
      <p:sp>
        <p:nvSpPr>
          <p:cNvPr id="2" name="Title 1"/>
          <p:cNvSpPr>
            <a:spLocks noGrp="1"/>
          </p:cNvSpPr>
          <p:nvPr>
            <p:ph type="title"/>
          </p:nvPr>
        </p:nvSpPr>
        <p:spPr/>
        <p:txBody>
          <a:bodyPr/>
          <a:lstStyle/>
          <a:p>
            <a:r>
              <a:rPr lang="en-US" dirty="0" smtClean="0"/>
              <a:t>DBR </a:t>
            </a:r>
            <a:r>
              <a:rPr lang="en-US" dirty="0"/>
              <a:t> –  </a:t>
            </a:r>
            <a:r>
              <a:rPr lang="en-US" dirty="0" smtClean="0"/>
              <a:t>Amounts and Accounting Fields</a:t>
            </a:r>
            <a:endParaRPr lang="en-US" dirty="0"/>
          </a:p>
        </p:txBody>
      </p:sp>
      <p:sp>
        <p:nvSpPr>
          <p:cNvPr id="4" name="Footer Placeholder 3"/>
          <p:cNvSpPr>
            <a:spLocks noGrp="1"/>
          </p:cNvSpPr>
          <p:nvPr>
            <p:ph type="ftr" sz="quarter" idx="4294967295"/>
          </p:nvPr>
        </p:nvSpPr>
        <p:spPr>
          <a:xfrm>
            <a:off x="457200" y="6553200"/>
            <a:ext cx="7010400" cy="304800"/>
          </a:xfrm>
          <a:prstGeom prst="rect">
            <a:avLst/>
          </a:prstGeom>
        </p:spPr>
        <p:txBody>
          <a:bodyPr/>
          <a:lstStyle/>
          <a:p>
            <a:pPr>
              <a:defRPr/>
            </a:pPr>
            <a:r>
              <a:rPr lang="en-US" dirty="0" smtClean="0">
                <a:solidFill>
                  <a:srgbClr val="000000"/>
                </a:solidFill>
              </a:rPr>
              <a:t>CGI Federal Proprietary and Confidential</a:t>
            </a:r>
            <a:endParaRPr lang="en-US" dirty="0">
              <a:solidFill>
                <a:srgbClr val="000000"/>
              </a:solidFill>
            </a:endParaRPr>
          </a:p>
        </p:txBody>
      </p:sp>
      <p:sp>
        <p:nvSpPr>
          <p:cNvPr id="5" name="Slide Number Placeholder 4"/>
          <p:cNvSpPr>
            <a:spLocks noGrp="1"/>
          </p:cNvSpPr>
          <p:nvPr>
            <p:ph type="sldNum" sz="quarter" idx="11"/>
          </p:nvPr>
        </p:nvSpPr>
        <p:spPr/>
        <p:txBody>
          <a:bodyPr/>
          <a:lstStyle/>
          <a:p>
            <a:pPr>
              <a:defRPr/>
            </a:pPr>
            <a:fld id="{215F2CEC-58A8-492B-AD0D-C2BF1A7F0D89}" type="slidenum">
              <a:rPr lang="en-US" smtClean="0">
                <a:solidFill>
                  <a:srgbClr val="000000"/>
                </a:solidFill>
              </a:rPr>
              <a:pPr>
                <a:defRPr/>
              </a:pPr>
              <a:t>32</a:t>
            </a:fld>
            <a:endParaRPr lang="en-US" dirty="0">
              <a:solidFill>
                <a:srgbClr val="000000"/>
              </a:solidFill>
            </a:endParaRPr>
          </a:p>
        </p:txBody>
      </p:sp>
      <p:sp>
        <p:nvSpPr>
          <p:cNvPr id="6" name="Rectangle 5"/>
          <p:cNvSpPr/>
          <p:nvPr/>
        </p:nvSpPr>
        <p:spPr bwMode="auto">
          <a:xfrm>
            <a:off x="548640" y="4417638"/>
            <a:ext cx="7559040" cy="241448"/>
          </a:xfrm>
          <a:prstGeom prst="rect">
            <a:avLst/>
          </a:prstGeom>
          <a:noFill/>
          <a:ln w="2540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endParaRPr lang="en-US" dirty="0" smtClean="0">
              <a:solidFill>
                <a:srgbClr val="000000"/>
              </a:solidFill>
            </a:endParaRPr>
          </a:p>
        </p:txBody>
      </p:sp>
      <p:sp>
        <p:nvSpPr>
          <p:cNvPr id="8" name="Rectangle 7"/>
          <p:cNvSpPr/>
          <p:nvPr/>
        </p:nvSpPr>
        <p:spPr bwMode="auto">
          <a:xfrm>
            <a:off x="548640" y="1289539"/>
            <a:ext cx="2651760" cy="138668"/>
          </a:xfrm>
          <a:prstGeom prst="rect">
            <a:avLst/>
          </a:prstGeom>
          <a:noFill/>
          <a:ln w="2540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endParaRPr lang="en-US" dirty="0" smtClean="0">
              <a:solidFill>
                <a:srgbClr val="000000"/>
              </a:solidFill>
            </a:endParaRPr>
          </a:p>
        </p:txBody>
      </p:sp>
      <p:sp>
        <p:nvSpPr>
          <p:cNvPr id="11" name="TextBox 10"/>
          <p:cNvSpPr txBox="1"/>
          <p:nvPr/>
        </p:nvSpPr>
        <p:spPr>
          <a:xfrm>
            <a:off x="4497579" y="1372527"/>
            <a:ext cx="4084445" cy="2585323"/>
          </a:xfrm>
          <a:prstGeom prst="rect">
            <a:avLst/>
          </a:prstGeom>
          <a:solidFill>
            <a:schemeClr val="bg1"/>
          </a:solidFill>
          <a:ln w="22225">
            <a:solidFill>
              <a:schemeClr val="tx1"/>
            </a:solidFill>
          </a:ln>
        </p:spPr>
        <p:txBody>
          <a:bodyPr wrap="square" rtlCol="0">
            <a:spAutoFit/>
          </a:bodyPr>
          <a:lstStyle/>
          <a:p>
            <a:pPr>
              <a:defRPr/>
            </a:pPr>
            <a:r>
              <a:rPr lang="en-US" dirty="0" smtClean="0">
                <a:solidFill>
                  <a:srgbClr val="000000"/>
                </a:solidFill>
              </a:rPr>
              <a:t>Amount fields</a:t>
            </a:r>
            <a:endParaRPr lang="en-US" dirty="0">
              <a:solidFill>
                <a:srgbClr val="000000"/>
              </a:solidFill>
            </a:endParaRPr>
          </a:p>
          <a:p>
            <a:pPr marL="285750" indent="-285750">
              <a:buFont typeface="Arial" pitchFamily="34" charset="0"/>
              <a:buChar char="•"/>
              <a:defRPr/>
            </a:pPr>
            <a:r>
              <a:rPr lang="en-US" dirty="0" smtClean="0">
                <a:solidFill>
                  <a:srgbClr val="000000"/>
                </a:solidFill>
              </a:rPr>
              <a:t>Amount</a:t>
            </a:r>
          </a:p>
          <a:p>
            <a:pPr marL="285750" indent="-285750">
              <a:buFont typeface="Arial" pitchFamily="34" charset="0"/>
              <a:buChar char="•"/>
              <a:defRPr/>
            </a:pPr>
            <a:r>
              <a:rPr lang="en-US" dirty="0" smtClean="0">
                <a:solidFill>
                  <a:srgbClr val="000000"/>
                </a:solidFill>
              </a:rPr>
              <a:t>Quantity</a:t>
            </a:r>
          </a:p>
          <a:p>
            <a:pPr marL="285750" indent="-285750">
              <a:buFont typeface="Arial" pitchFamily="34" charset="0"/>
              <a:buChar char="•"/>
              <a:defRPr/>
            </a:pPr>
            <a:r>
              <a:rPr lang="en-US" dirty="0">
                <a:solidFill>
                  <a:srgbClr val="000000"/>
                </a:solidFill>
              </a:rPr>
              <a:t>Eligible for Discount</a:t>
            </a:r>
          </a:p>
          <a:p>
            <a:pPr marL="285750" indent="-285750">
              <a:buFont typeface="Arial" pitchFamily="34" charset="0"/>
              <a:buChar char="•"/>
              <a:defRPr/>
            </a:pPr>
            <a:r>
              <a:rPr lang="en-US" dirty="0">
                <a:solidFill>
                  <a:srgbClr val="000000"/>
                </a:solidFill>
              </a:rPr>
              <a:t>Eligible for </a:t>
            </a:r>
            <a:r>
              <a:rPr lang="en-US" dirty="0" smtClean="0">
                <a:solidFill>
                  <a:srgbClr val="000000"/>
                </a:solidFill>
              </a:rPr>
              <a:t>Surcharge</a:t>
            </a:r>
          </a:p>
          <a:p>
            <a:pPr>
              <a:defRPr/>
            </a:pPr>
            <a:r>
              <a:rPr lang="en-US" dirty="0" smtClean="0">
                <a:solidFill>
                  <a:srgbClr val="000000"/>
                </a:solidFill>
              </a:rPr>
              <a:t>Accounting Dimensions</a:t>
            </a:r>
          </a:p>
          <a:p>
            <a:pPr marL="285750" indent="-285750">
              <a:buFont typeface="Arial" pitchFamily="34" charset="0"/>
              <a:buChar char="•"/>
              <a:defRPr/>
            </a:pPr>
            <a:r>
              <a:rPr lang="en-US" dirty="0" smtClean="0">
                <a:solidFill>
                  <a:srgbClr val="000000"/>
                </a:solidFill>
              </a:rPr>
              <a:t>Template</a:t>
            </a:r>
          </a:p>
          <a:p>
            <a:pPr marL="285750" indent="-285750">
              <a:buFont typeface="Arial" pitchFamily="34" charset="0"/>
              <a:buChar char="•"/>
              <a:defRPr/>
            </a:pPr>
            <a:r>
              <a:rPr lang="en-US" dirty="0" smtClean="0">
                <a:solidFill>
                  <a:srgbClr val="000000"/>
                </a:solidFill>
              </a:rPr>
              <a:t>For Interfund/Intrafund DBRs, the </a:t>
            </a:r>
            <a:r>
              <a:rPr lang="en-US" b="1" u="sng" dirty="0" smtClean="0">
                <a:solidFill>
                  <a:srgbClr val="000000"/>
                </a:solidFill>
              </a:rPr>
              <a:t>Seller’s</a:t>
            </a:r>
            <a:r>
              <a:rPr lang="en-US" dirty="0" smtClean="0">
                <a:solidFill>
                  <a:srgbClr val="000000"/>
                </a:solidFill>
              </a:rPr>
              <a:t> Accounting Dimensions</a:t>
            </a:r>
          </a:p>
        </p:txBody>
      </p:sp>
      <p:sp>
        <p:nvSpPr>
          <p:cNvPr id="12" name="Rectangle 11"/>
          <p:cNvSpPr/>
          <p:nvPr/>
        </p:nvSpPr>
        <p:spPr bwMode="auto">
          <a:xfrm>
            <a:off x="559273" y="1901362"/>
            <a:ext cx="2651760" cy="224095"/>
          </a:xfrm>
          <a:prstGeom prst="rect">
            <a:avLst/>
          </a:prstGeom>
          <a:noFill/>
          <a:ln w="2540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endParaRPr lang="en-US" dirty="0" smtClean="0">
              <a:solidFill>
                <a:srgbClr val="000000"/>
              </a:solidFill>
            </a:endParaRPr>
          </a:p>
        </p:txBody>
      </p:sp>
      <p:sp>
        <p:nvSpPr>
          <p:cNvPr id="13" name="Rectangle 12"/>
          <p:cNvSpPr/>
          <p:nvPr/>
        </p:nvSpPr>
        <p:spPr bwMode="auto">
          <a:xfrm>
            <a:off x="548640" y="2157357"/>
            <a:ext cx="2290354" cy="439087"/>
          </a:xfrm>
          <a:prstGeom prst="rect">
            <a:avLst/>
          </a:prstGeom>
          <a:noFill/>
          <a:ln w="2540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endParaRPr lang="en-US" dirty="0" smtClean="0">
              <a:solidFill>
                <a:srgbClr val="000000"/>
              </a:solidFill>
            </a:endParaRPr>
          </a:p>
        </p:txBody>
      </p:sp>
    </p:spTree>
    <p:extLst>
      <p:ext uri="{BB962C8B-B14F-4D97-AF65-F5344CB8AC3E}">
        <p14:creationId xmlns:p14="http://schemas.microsoft.com/office/powerpoint/2010/main" val="3253222064"/>
      </p:ext>
    </p:extLst>
  </p:cSld>
  <p:clrMapOvr>
    <a:masterClrMapping/>
  </p:clrMapOvr>
  <p:timing>
    <p:tnLst>
      <p:par>
        <p:cTn id="1" dur="indefinite" restart="never" nodeType="tmRoot"/>
      </p:par>
    </p:tnLst>
  </p:timing>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Title 1"/>
          <p:cNvSpPr>
            <a:spLocks noGrp="1"/>
          </p:cNvSpPr>
          <p:nvPr>
            <p:ph type="title"/>
          </p:nvPr>
        </p:nvSpPr>
        <p:spPr/>
        <p:txBody>
          <a:bodyPr/>
          <a:lstStyle/>
          <a:p>
            <a:r>
              <a:rPr lang="en-US" dirty="0" smtClean="0"/>
              <a:t>Agreement Query Process</a:t>
            </a:r>
          </a:p>
        </p:txBody>
      </p:sp>
      <p:sp>
        <p:nvSpPr>
          <p:cNvPr id="149507" name="Content Placeholder 2"/>
          <p:cNvSpPr>
            <a:spLocks noGrp="1"/>
          </p:cNvSpPr>
          <p:nvPr>
            <p:ph idx="1"/>
          </p:nvPr>
        </p:nvSpPr>
        <p:spPr>
          <a:xfrm>
            <a:off x="534388" y="1500581"/>
            <a:ext cx="8277103" cy="4787900"/>
          </a:xfrm>
        </p:spPr>
        <p:txBody>
          <a:bodyPr/>
          <a:lstStyle/>
          <a:p>
            <a:pPr>
              <a:defRPr/>
            </a:pPr>
            <a:r>
              <a:rPr lang="en-US" sz="2000" dirty="0" smtClean="0"/>
              <a:t>To query outstanding bills via the Outstanding Bills Query: </a:t>
            </a:r>
          </a:p>
          <a:p>
            <a:pPr marL="850900" lvl="1" indent="-514350" fontAlgn="ctr">
              <a:buFont typeface="+mj-lt"/>
              <a:buAutoNum type="arabicPeriod"/>
              <a:defRPr/>
            </a:pPr>
            <a:endParaRPr lang="en-US" sz="1800" dirty="0" smtClean="0"/>
          </a:p>
          <a:p>
            <a:pPr marL="850900" lvl="1" indent="-514350" fontAlgn="ctr">
              <a:buFont typeface="+mj-lt"/>
              <a:buAutoNum type="arabicPeriod"/>
              <a:defRPr/>
            </a:pPr>
            <a:r>
              <a:rPr lang="en-US" sz="1800" dirty="0" smtClean="0"/>
              <a:t>Pegasys </a:t>
            </a:r>
            <a:r>
              <a:rPr lang="en-US" sz="1800" dirty="0" smtClean="0">
                <a:sym typeface="Symbol"/>
              </a:rPr>
              <a:t> </a:t>
            </a:r>
            <a:r>
              <a:rPr lang="en-US" sz="1800" dirty="0" smtClean="0"/>
              <a:t>Queries </a:t>
            </a:r>
            <a:r>
              <a:rPr lang="en-US" sz="1800" dirty="0">
                <a:sym typeface="Symbol"/>
              </a:rPr>
              <a:t> </a:t>
            </a:r>
            <a:r>
              <a:rPr lang="en-US" sz="1800" dirty="0" smtClean="0"/>
              <a:t>Project Cost Accounting </a:t>
            </a:r>
            <a:r>
              <a:rPr lang="en-US" sz="1800" dirty="0" smtClean="0">
                <a:sym typeface="Symbol"/>
              </a:rPr>
              <a:t> </a:t>
            </a:r>
            <a:r>
              <a:rPr lang="en-US" sz="1800" dirty="0" smtClean="0"/>
              <a:t>Agreement Query</a:t>
            </a:r>
          </a:p>
          <a:p>
            <a:pPr marL="850900" lvl="1" indent="-514350" fontAlgn="ctr">
              <a:buFont typeface="+mj-lt"/>
              <a:buAutoNum type="arabicPeriod"/>
              <a:defRPr/>
            </a:pPr>
            <a:endParaRPr lang="en-US" sz="1800" dirty="0"/>
          </a:p>
          <a:p>
            <a:pPr marL="850900" lvl="1" indent="-514350" fontAlgn="ctr">
              <a:buFont typeface="+mj-lt"/>
              <a:buAutoNum type="arabicPeriod"/>
              <a:defRPr/>
            </a:pPr>
            <a:r>
              <a:rPr lang="en-US" sz="1800" dirty="0"/>
              <a:t>Enter query criteria </a:t>
            </a:r>
            <a:r>
              <a:rPr lang="en-US" sz="1800" dirty="0" smtClean="0"/>
              <a:t>(e.g., agreement number, </a:t>
            </a:r>
            <a:r>
              <a:rPr lang="en-US" sz="1800" dirty="0"/>
              <a:t>vendor information, </a:t>
            </a:r>
            <a:r>
              <a:rPr lang="en-US" sz="1800" dirty="0" smtClean="0"/>
              <a:t>accounting dimensions, inter-agency transfer information, date range</a:t>
            </a:r>
            <a:r>
              <a:rPr lang="en-US" sz="1800" dirty="0"/>
              <a:t>) </a:t>
            </a:r>
            <a:endParaRPr lang="en-US" sz="1800" dirty="0" smtClean="0"/>
          </a:p>
          <a:p>
            <a:pPr marL="850900" lvl="1" indent="-514350" fontAlgn="ctr">
              <a:buFont typeface="+mj-lt"/>
              <a:buAutoNum type="arabicPeriod"/>
              <a:defRPr/>
            </a:pPr>
            <a:endParaRPr lang="en-US" sz="1800" dirty="0"/>
          </a:p>
          <a:p>
            <a:pPr marL="850900" lvl="1" indent="-514350" fontAlgn="ctr">
              <a:buFont typeface="+mj-lt"/>
              <a:buAutoNum type="arabicPeriod"/>
              <a:defRPr/>
            </a:pPr>
            <a:r>
              <a:rPr lang="en-US" sz="1800" dirty="0" smtClean="0"/>
              <a:t>Select ‘Query at Header’ or ‘Query at Line’</a:t>
            </a:r>
          </a:p>
          <a:p>
            <a:pPr marL="850900" lvl="1" indent="-514350" fontAlgn="ctr">
              <a:buFont typeface="+mj-lt"/>
              <a:buAutoNum type="arabicPeriod"/>
              <a:defRPr/>
            </a:pPr>
            <a:endParaRPr lang="en-US" sz="1800" dirty="0"/>
          </a:p>
          <a:p>
            <a:pPr marL="850900" lvl="1" indent="-514350">
              <a:buFont typeface="+mj-lt"/>
              <a:buAutoNum type="arabicPeriod"/>
              <a:defRPr/>
            </a:pPr>
            <a:r>
              <a:rPr lang="en-US" sz="1800" dirty="0"/>
              <a:t>Select item retrieved and select ‘Details’ to view specific details</a:t>
            </a:r>
          </a:p>
          <a:p>
            <a:pPr marL="514350" indent="-514350">
              <a:buFont typeface="+mj-lt"/>
              <a:buAutoNum type="arabicPeriod"/>
              <a:defRPr/>
            </a:pPr>
            <a:endParaRPr lang="en-US" sz="2000" dirty="0"/>
          </a:p>
        </p:txBody>
      </p:sp>
      <p:sp>
        <p:nvSpPr>
          <p:cNvPr id="164869" name="Slide Number Placeholder 4"/>
          <p:cNvSpPr>
            <a:spLocks noGrp="1"/>
          </p:cNvSpPr>
          <p:nvPr>
            <p:ph type="sldNum" sz="quarter" idx="11"/>
          </p:nvPr>
        </p:nvSpPr>
        <p:spPr>
          <a:xfrm>
            <a:off x="-25400" y="6245225"/>
            <a:ext cx="446088" cy="476250"/>
          </a:xfrm>
          <a:noFill/>
        </p:spPr>
        <p:txBody>
          <a:bodyPr/>
          <a:lstStyle/>
          <a:p>
            <a:fld id="{67E98673-36CF-42BF-AC0D-CE3A2948FE0F}" type="slidenum">
              <a:rPr lang="en-US" smtClean="0"/>
              <a:pPr/>
              <a:t>320</a:t>
            </a:fld>
            <a:endParaRPr lang="en-US" dirty="0" smtClean="0"/>
          </a:p>
        </p:txBody>
      </p:sp>
      <p:sp>
        <p:nvSpPr>
          <p:cNvPr id="5" name="Footer Placeholder 3"/>
          <p:cNvSpPr>
            <a:spLocks noGrp="1"/>
          </p:cNvSpPr>
          <p:nvPr>
            <p:ph type="ftr" sz="quarter" idx="10"/>
          </p:nvPr>
        </p:nvSpPr>
        <p:spPr>
          <a:xfrm>
            <a:off x="457200" y="6553200"/>
            <a:ext cx="7010400" cy="304800"/>
          </a:xfrm>
          <a:noFill/>
        </p:spPr>
        <p:txBody>
          <a:bodyPr/>
          <a:lstStyle/>
          <a:p>
            <a:r>
              <a:rPr lang="en-US" dirty="0" smtClean="0"/>
              <a:t>CGI Federal Proprietary and Confidential</a:t>
            </a:r>
          </a:p>
        </p:txBody>
      </p:sp>
    </p:spTree>
    <p:extLst>
      <p:ext uri="{BB962C8B-B14F-4D97-AF65-F5344CB8AC3E}">
        <p14:creationId xmlns:p14="http://schemas.microsoft.com/office/powerpoint/2010/main" val="1504034313"/>
      </p:ext>
    </p:extLst>
  </p:cSld>
  <p:clrMapOvr>
    <a:masterClrMapping/>
  </p:clrMapOvr>
  <p:timing>
    <p:tnLst>
      <p:par>
        <p:cTn id="1" dur="indefinite" restart="never" nodeType="tmRoot"/>
      </p:par>
    </p:tnLst>
  </p:timing>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85079" y="1971623"/>
            <a:ext cx="7620000" cy="3543300"/>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2" name="Title 1"/>
          <p:cNvSpPr>
            <a:spLocks noGrp="1"/>
          </p:cNvSpPr>
          <p:nvPr>
            <p:ph type="title"/>
          </p:nvPr>
        </p:nvSpPr>
        <p:spPr/>
        <p:txBody>
          <a:bodyPr/>
          <a:lstStyle/>
          <a:p>
            <a:r>
              <a:rPr lang="en-US" dirty="0" smtClean="0"/>
              <a:t>Agreement Query Search Criteria</a:t>
            </a:r>
            <a:endParaRPr lang="en-US" dirty="0"/>
          </a:p>
        </p:txBody>
      </p:sp>
      <p:sp>
        <p:nvSpPr>
          <p:cNvPr id="4" name="Footer Placeholder 3"/>
          <p:cNvSpPr>
            <a:spLocks noGrp="1"/>
          </p:cNvSpPr>
          <p:nvPr>
            <p:ph type="ftr" sz="quarter" idx="10"/>
          </p:nvPr>
        </p:nvSpPr>
        <p:spPr/>
        <p:txBody>
          <a:bodyPr/>
          <a:lstStyle/>
          <a:p>
            <a:pPr>
              <a:defRPr/>
            </a:pPr>
            <a:r>
              <a:rPr lang="en-US" dirty="0" smtClean="0"/>
              <a:t>CGI Federal Proprietary and Confidential</a:t>
            </a:r>
            <a:endParaRPr lang="en-US" dirty="0"/>
          </a:p>
        </p:txBody>
      </p:sp>
      <p:sp>
        <p:nvSpPr>
          <p:cNvPr id="5" name="Slide Number Placeholder 4"/>
          <p:cNvSpPr>
            <a:spLocks noGrp="1"/>
          </p:cNvSpPr>
          <p:nvPr>
            <p:ph type="sldNum" sz="quarter" idx="11"/>
          </p:nvPr>
        </p:nvSpPr>
        <p:spPr/>
        <p:txBody>
          <a:bodyPr/>
          <a:lstStyle/>
          <a:p>
            <a:pPr>
              <a:defRPr/>
            </a:pPr>
            <a:fld id="{5842F1FC-5FDD-41D6-BAD6-160FC7BE3BC4}" type="slidenum">
              <a:rPr lang="en-US" smtClean="0"/>
              <a:pPr>
                <a:defRPr/>
              </a:pPr>
              <a:t>321</a:t>
            </a:fld>
            <a:endParaRPr lang="en-US" dirty="0"/>
          </a:p>
        </p:txBody>
      </p:sp>
      <p:sp>
        <p:nvSpPr>
          <p:cNvPr id="7" name="TextBox 6"/>
          <p:cNvSpPr txBox="1"/>
          <p:nvPr/>
        </p:nvSpPr>
        <p:spPr>
          <a:xfrm>
            <a:off x="5654632" y="4828219"/>
            <a:ext cx="3040085" cy="954107"/>
          </a:xfrm>
          <a:prstGeom prst="rect">
            <a:avLst/>
          </a:prstGeom>
          <a:solidFill>
            <a:schemeClr val="bg1"/>
          </a:solidFill>
          <a:ln w="22225">
            <a:solidFill>
              <a:schemeClr val="tx1"/>
            </a:solidFill>
          </a:ln>
        </p:spPr>
        <p:txBody>
          <a:bodyPr wrap="square" rtlCol="0">
            <a:spAutoFit/>
          </a:bodyPr>
          <a:lstStyle/>
          <a:p>
            <a:r>
              <a:rPr lang="en-US" sz="1400" dirty="0" smtClean="0"/>
              <a:t>Date criteria</a:t>
            </a:r>
          </a:p>
          <a:p>
            <a:pPr marL="285750" indent="-285750">
              <a:buFont typeface="Arial" pitchFamily="34" charset="0"/>
              <a:buChar char="•"/>
            </a:pPr>
            <a:r>
              <a:rPr lang="en-US" sz="1400" dirty="0" smtClean="0"/>
              <a:t>Agreement Start Date</a:t>
            </a:r>
          </a:p>
          <a:p>
            <a:pPr marL="285750" indent="-285750">
              <a:buFont typeface="Arial" pitchFamily="34" charset="0"/>
              <a:buChar char="•"/>
            </a:pPr>
            <a:r>
              <a:rPr lang="en-US" sz="1400" dirty="0" smtClean="0"/>
              <a:t>Agreement End Date</a:t>
            </a:r>
          </a:p>
          <a:p>
            <a:pPr marL="285750" indent="-285750">
              <a:buFont typeface="Arial" pitchFamily="34" charset="0"/>
              <a:buChar char="•"/>
            </a:pPr>
            <a:r>
              <a:rPr lang="en-US" sz="1400" dirty="0" smtClean="0"/>
              <a:t>Last Agreement Document Date</a:t>
            </a:r>
          </a:p>
        </p:txBody>
      </p:sp>
      <p:sp>
        <p:nvSpPr>
          <p:cNvPr id="9" name="TextBox 8"/>
          <p:cNvSpPr txBox="1"/>
          <p:nvPr/>
        </p:nvSpPr>
        <p:spPr>
          <a:xfrm>
            <a:off x="2701635" y="5607452"/>
            <a:ext cx="2897581" cy="738664"/>
          </a:xfrm>
          <a:prstGeom prst="rect">
            <a:avLst/>
          </a:prstGeom>
          <a:solidFill>
            <a:schemeClr val="bg1"/>
          </a:solidFill>
          <a:ln w="22225">
            <a:solidFill>
              <a:schemeClr val="tx1"/>
            </a:solidFill>
          </a:ln>
        </p:spPr>
        <p:txBody>
          <a:bodyPr wrap="square" rtlCol="0">
            <a:spAutoFit/>
          </a:bodyPr>
          <a:lstStyle/>
          <a:p>
            <a:r>
              <a:rPr lang="en-US" sz="1400" dirty="0" smtClean="0"/>
              <a:t>Document criteria</a:t>
            </a:r>
          </a:p>
          <a:p>
            <a:pPr marL="285750" indent="-285750">
              <a:buFont typeface="Arial" pitchFamily="34" charset="0"/>
              <a:buChar char="•"/>
            </a:pPr>
            <a:r>
              <a:rPr lang="en-US" sz="1400" dirty="0" smtClean="0"/>
              <a:t>Document Type</a:t>
            </a:r>
          </a:p>
          <a:p>
            <a:pPr marL="285750" indent="-285750">
              <a:buFont typeface="Arial" pitchFamily="34" charset="0"/>
              <a:buChar char="•"/>
            </a:pPr>
            <a:r>
              <a:rPr lang="en-US" sz="1400" dirty="0" smtClean="0"/>
              <a:t>Agreement Document Number</a:t>
            </a:r>
          </a:p>
        </p:txBody>
      </p:sp>
      <p:sp>
        <p:nvSpPr>
          <p:cNvPr id="10" name="TextBox 9"/>
          <p:cNvSpPr txBox="1"/>
          <p:nvPr/>
        </p:nvSpPr>
        <p:spPr>
          <a:xfrm>
            <a:off x="5797136" y="1306604"/>
            <a:ext cx="2897581" cy="954107"/>
          </a:xfrm>
          <a:prstGeom prst="rect">
            <a:avLst/>
          </a:prstGeom>
          <a:solidFill>
            <a:schemeClr val="bg1"/>
          </a:solidFill>
          <a:ln w="22225">
            <a:solidFill>
              <a:schemeClr val="tx1"/>
            </a:solidFill>
          </a:ln>
        </p:spPr>
        <p:txBody>
          <a:bodyPr wrap="square" rtlCol="0">
            <a:spAutoFit/>
          </a:bodyPr>
          <a:lstStyle/>
          <a:p>
            <a:r>
              <a:rPr lang="en-US" sz="1400" dirty="0" smtClean="0"/>
              <a:t>General criteria</a:t>
            </a:r>
          </a:p>
          <a:p>
            <a:pPr marL="285750" indent="-285750">
              <a:buFont typeface="Arial" pitchFamily="34" charset="0"/>
              <a:buChar char="•"/>
            </a:pPr>
            <a:r>
              <a:rPr lang="en-US" sz="1400" dirty="0" smtClean="0"/>
              <a:t>Agreement Number</a:t>
            </a:r>
          </a:p>
          <a:p>
            <a:pPr marL="285750" indent="-285750">
              <a:buFont typeface="Arial" pitchFamily="34" charset="0"/>
              <a:buChar char="•"/>
            </a:pPr>
            <a:r>
              <a:rPr lang="en-US" sz="1400" dirty="0" smtClean="0"/>
              <a:t>Title</a:t>
            </a:r>
          </a:p>
          <a:p>
            <a:pPr marL="285750" indent="-285750">
              <a:buFont typeface="Arial" pitchFamily="34" charset="0"/>
              <a:buChar char="•"/>
            </a:pPr>
            <a:r>
              <a:rPr lang="en-US" sz="1400" dirty="0" smtClean="0"/>
              <a:t>Vendor Code</a:t>
            </a:r>
          </a:p>
        </p:txBody>
      </p:sp>
    </p:spTree>
    <p:extLst>
      <p:ext uri="{BB962C8B-B14F-4D97-AF65-F5344CB8AC3E}">
        <p14:creationId xmlns:p14="http://schemas.microsoft.com/office/powerpoint/2010/main" val="2709359551"/>
      </p:ext>
    </p:extLst>
  </p:cSld>
  <p:clrMapOvr>
    <a:masterClrMapping/>
  </p:clrMapOvr>
  <p:timing>
    <p:tnLst>
      <p:par>
        <p:cTn id="1" dur="indefinite" restart="never" nodeType="tmRoot"/>
      </p:par>
    </p:tnLst>
  </p:timing>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bwMode="auto">
          <a:xfrm>
            <a:off x="7836195" y="6030243"/>
            <a:ext cx="1169582" cy="794783"/>
          </a:xfrm>
          <a:prstGeom prst="rect">
            <a:avLst/>
          </a:pr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2" name="Title 1"/>
          <p:cNvSpPr>
            <a:spLocks noGrp="1"/>
          </p:cNvSpPr>
          <p:nvPr>
            <p:ph type="title"/>
          </p:nvPr>
        </p:nvSpPr>
        <p:spPr/>
        <p:txBody>
          <a:bodyPr/>
          <a:lstStyle/>
          <a:p>
            <a:r>
              <a:rPr lang="en-US" dirty="0" smtClean="0"/>
              <a:t>Agreement Bills </a:t>
            </a:r>
            <a:r>
              <a:rPr lang="en-US" dirty="0"/>
              <a:t>Query Search Criteria</a:t>
            </a:r>
          </a:p>
        </p:txBody>
      </p:sp>
      <p:sp>
        <p:nvSpPr>
          <p:cNvPr id="4" name="Footer Placeholder 3"/>
          <p:cNvSpPr>
            <a:spLocks noGrp="1"/>
          </p:cNvSpPr>
          <p:nvPr>
            <p:ph type="ftr" sz="quarter" idx="10"/>
          </p:nvPr>
        </p:nvSpPr>
        <p:spPr/>
        <p:txBody>
          <a:bodyPr/>
          <a:lstStyle/>
          <a:p>
            <a:pPr>
              <a:defRPr/>
            </a:pPr>
            <a:r>
              <a:rPr lang="en-US" dirty="0" smtClean="0"/>
              <a:t>CGI Federal Proprietary and Confidential</a:t>
            </a:r>
            <a:endParaRPr lang="en-US" dirty="0"/>
          </a:p>
        </p:txBody>
      </p:sp>
      <p:sp>
        <p:nvSpPr>
          <p:cNvPr id="5" name="Slide Number Placeholder 4"/>
          <p:cNvSpPr>
            <a:spLocks noGrp="1"/>
          </p:cNvSpPr>
          <p:nvPr>
            <p:ph type="sldNum" sz="quarter" idx="11"/>
          </p:nvPr>
        </p:nvSpPr>
        <p:spPr/>
        <p:txBody>
          <a:bodyPr/>
          <a:lstStyle/>
          <a:p>
            <a:pPr>
              <a:defRPr/>
            </a:pPr>
            <a:fld id="{5842F1FC-5FDD-41D6-BAD6-160FC7BE3BC4}" type="slidenum">
              <a:rPr lang="en-US" smtClean="0"/>
              <a:pPr>
                <a:defRPr/>
              </a:pPr>
              <a:t>322</a:t>
            </a:fld>
            <a:endParaRPr lang="en-US" dirty="0"/>
          </a:p>
        </p:txBody>
      </p:sp>
      <p:pic>
        <p:nvPicPr>
          <p:cNvPr id="2048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4378" y="1270413"/>
            <a:ext cx="7515225" cy="5219700"/>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8" name="TextBox 7"/>
          <p:cNvSpPr txBox="1"/>
          <p:nvPr/>
        </p:nvSpPr>
        <p:spPr>
          <a:xfrm>
            <a:off x="5997039" y="1100289"/>
            <a:ext cx="3040083" cy="1077218"/>
          </a:xfrm>
          <a:prstGeom prst="rect">
            <a:avLst/>
          </a:prstGeom>
          <a:solidFill>
            <a:schemeClr val="bg1"/>
          </a:solidFill>
          <a:ln w="22225">
            <a:solidFill>
              <a:schemeClr val="tx1"/>
            </a:solidFill>
          </a:ln>
        </p:spPr>
        <p:txBody>
          <a:bodyPr wrap="square" rtlCol="0">
            <a:spAutoFit/>
          </a:bodyPr>
          <a:lstStyle/>
          <a:p>
            <a:r>
              <a:rPr lang="en-US" sz="1600" dirty="0" smtClean="0"/>
              <a:t>Additional criteria</a:t>
            </a:r>
          </a:p>
          <a:p>
            <a:pPr marL="285750" indent="-285750">
              <a:buFont typeface="Arial" pitchFamily="34" charset="0"/>
              <a:buChar char="•"/>
            </a:pPr>
            <a:r>
              <a:rPr lang="en-US" sz="1600" dirty="0" smtClean="0"/>
              <a:t>Customer Treasury Symbol</a:t>
            </a:r>
          </a:p>
          <a:p>
            <a:pPr marL="285750" indent="-285750">
              <a:buFont typeface="Arial" pitchFamily="34" charset="0"/>
              <a:buChar char="•"/>
            </a:pPr>
            <a:r>
              <a:rPr lang="en-US" sz="1600" dirty="0" smtClean="0"/>
              <a:t>Accounting Dimensions</a:t>
            </a:r>
          </a:p>
          <a:p>
            <a:pPr marL="285750" indent="-285750">
              <a:buFont typeface="Arial" pitchFamily="34" charset="0"/>
              <a:buChar char="•"/>
            </a:pPr>
            <a:r>
              <a:rPr lang="en-US" sz="1600" dirty="0" smtClean="0"/>
              <a:t>User-Defined Fields</a:t>
            </a:r>
          </a:p>
        </p:txBody>
      </p:sp>
    </p:spTree>
    <p:extLst>
      <p:ext uri="{BB962C8B-B14F-4D97-AF65-F5344CB8AC3E}">
        <p14:creationId xmlns:p14="http://schemas.microsoft.com/office/powerpoint/2010/main" val="3238585956"/>
      </p:ext>
    </p:extLst>
  </p:cSld>
  <p:clrMapOvr>
    <a:masterClrMapping/>
  </p:clrMapOvr>
  <p:timing>
    <p:tnLst>
      <p:par>
        <p:cTn id="1" dur="indefinite" restart="never" nodeType="tmRoot"/>
      </p:par>
    </p:tnLst>
  </p:timing>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Agreement Query – Header</a:t>
            </a:r>
            <a:endParaRPr lang="en-US" dirty="0"/>
          </a:p>
        </p:txBody>
      </p:sp>
      <p:sp>
        <p:nvSpPr>
          <p:cNvPr id="5" name="Slide Number Placeholder 4"/>
          <p:cNvSpPr>
            <a:spLocks noGrp="1"/>
          </p:cNvSpPr>
          <p:nvPr>
            <p:ph type="sldNum" sz="quarter" idx="11"/>
          </p:nvPr>
        </p:nvSpPr>
        <p:spPr/>
        <p:txBody>
          <a:bodyPr/>
          <a:lstStyle/>
          <a:p>
            <a:pPr>
              <a:defRPr/>
            </a:pPr>
            <a:fld id="{5842F1FC-5FDD-41D6-BAD6-160FC7BE3BC4}" type="slidenum">
              <a:rPr lang="en-US" smtClean="0"/>
              <a:pPr>
                <a:defRPr/>
              </a:pPr>
              <a:t>323</a:t>
            </a:fld>
            <a:endParaRPr lang="en-US" dirty="0"/>
          </a:p>
        </p:txBody>
      </p:sp>
      <p:sp>
        <p:nvSpPr>
          <p:cNvPr id="7" name="TextBox 6"/>
          <p:cNvSpPr txBox="1"/>
          <p:nvPr/>
        </p:nvSpPr>
        <p:spPr>
          <a:xfrm>
            <a:off x="333374" y="4761906"/>
            <a:ext cx="8810625" cy="2920800"/>
          </a:xfrm>
          <a:prstGeom prst="rect">
            <a:avLst/>
          </a:prstGeom>
          <a:noFill/>
        </p:spPr>
        <p:txBody>
          <a:bodyPr wrap="square" rtlCol="0">
            <a:spAutoFit/>
          </a:bodyPr>
          <a:lstStyle/>
          <a:p>
            <a:pPr marL="231775" indent="-231775" eaLnBrk="0" hangingPunct="0">
              <a:spcBef>
                <a:spcPts val="400"/>
              </a:spcBef>
              <a:spcAft>
                <a:spcPts val="400"/>
              </a:spcAft>
              <a:buClr>
                <a:srgbClr val="AF242B"/>
              </a:buClr>
              <a:buSzPct val="75000"/>
              <a:buFont typeface="Wingdings" pitchFamily="2" charset="2"/>
              <a:buChar char="w"/>
            </a:pPr>
            <a:r>
              <a:rPr lang="en-US" sz="1600" b="1" dirty="0" smtClean="0">
                <a:latin typeface="+mn-lt"/>
              </a:rPr>
              <a:t>Activity Log </a:t>
            </a:r>
            <a:r>
              <a:rPr lang="en-US" sz="1600" dirty="0" smtClean="0">
                <a:latin typeface="+mn-lt"/>
              </a:rPr>
              <a:t>- Lists billing, collection  and spending transactions referencing the Agreement</a:t>
            </a:r>
          </a:p>
          <a:p>
            <a:pPr marL="231775" indent="-231775" eaLnBrk="0" hangingPunct="0">
              <a:spcBef>
                <a:spcPts val="400"/>
              </a:spcBef>
              <a:spcAft>
                <a:spcPts val="400"/>
              </a:spcAft>
              <a:buClr>
                <a:srgbClr val="AF242B"/>
              </a:buClr>
              <a:buSzPct val="75000"/>
              <a:buFont typeface="Wingdings" pitchFamily="2" charset="2"/>
              <a:buChar char="w"/>
            </a:pPr>
            <a:r>
              <a:rPr lang="en-US" sz="1600" b="1" dirty="0" smtClean="0">
                <a:latin typeface="+mn-lt"/>
              </a:rPr>
              <a:t>Surcharges</a:t>
            </a:r>
            <a:r>
              <a:rPr lang="en-US" sz="1600" dirty="0" smtClean="0">
                <a:latin typeface="+mn-lt"/>
              </a:rPr>
              <a:t> - Lists all surcharge transactions referencing with the Agreement</a:t>
            </a:r>
          </a:p>
          <a:p>
            <a:pPr marL="688975" lvl="1" indent="-231775" eaLnBrk="0" hangingPunct="0">
              <a:spcBef>
                <a:spcPts val="400"/>
              </a:spcBef>
              <a:spcAft>
                <a:spcPts val="400"/>
              </a:spcAft>
              <a:buClr>
                <a:srgbClr val="AF242B"/>
              </a:buClr>
              <a:buSzPct val="75000"/>
              <a:buFont typeface="Wingdings" pitchFamily="2" charset="2"/>
              <a:buChar char="w"/>
            </a:pPr>
            <a:r>
              <a:rPr lang="en-US" sz="1600" dirty="0" smtClean="0">
                <a:latin typeface="+mn-lt"/>
              </a:rPr>
              <a:t>Not applicable to AAS/ITS business lines</a:t>
            </a:r>
          </a:p>
          <a:p>
            <a:pPr marL="231775" indent="-231775" eaLnBrk="0" hangingPunct="0">
              <a:spcBef>
                <a:spcPts val="400"/>
              </a:spcBef>
              <a:spcAft>
                <a:spcPts val="400"/>
              </a:spcAft>
              <a:buClr>
                <a:srgbClr val="AF242B"/>
              </a:buClr>
              <a:buSzPct val="75000"/>
              <a:buFont typeface="Wingdings" pitchFamily="2" charset="2"/>
              <a:buChar char="w"/>
            </a:pPr>
            <a:r>
              <a:rPr lang="en-US" sz="1600" b="1" dirty="0" smtClean="0">
                <a:latin typeface="+mn-lt"/>
              </a:rPr>
              <a:t>History</a:t>
            </a:r>
            <a:r>
              <a:rPr lang="en-US" sz="1600" dirty="0" smtClean="0">
                <a:latin typeface="+mn-lt"/>
              </a:rPr>
              <a:t> - Displays the history of the Agreement, including Agreement documents </a:t>
            </a:r>
            <a:br>
              <a:rPr lang="en-US" sz="1600" dirty="0" smtClean="0">
                <a:latin typeface="+mn-lt"/>
              </a:rPr>
            </a:br>
            <a:r>
              <a:rPr lang="en-US" sz="1600" dirty="0" smtClean="0">
                <a:latin typeface="+mn-lt"/>
              </a:rPr>
              <a:t>processed to increase/decrease the Agreement amount or make other changes</a:t>
            </a:r>
          </a:p>
          <a:p>
            <a:pPr marL="231775" indent="-231775" eaLnBrk="0" hangingPunct="0">
              <a:spcBef>
                <a:spcPct val="20000"/>
              </a:spcBef>
              <a:buClr>
                <a:srgbClr val="AF242B"/>
              </a:buClr>
              <a:buSzPct val="75000"/>
            </a:pPr>
            <a:endParaRPr lang="en-US" sz="1200" dirty="0" smtClean="0">
              <a:latin typeface="+mn-lt"/>
            </a:endParaRPr>
          </a:p>
          <a:p>
            <a:pPr marL="231775" indent="-231775" eaLnBrk="0" hangingPunct="0">
              <a:spcBef>
                <a:spcPct val="20000"/>
              </a:spcBef>
              <a:buClr>
                <a:srgbClr val="AF242B"/>
              </a:buClr>
              <a:buSzPct val="75000"/>
            </a:pPr>
            <a:endParaRPr lang="en-US" dirty="0" smtClean="0"/>
          </a:p>
          <a:p>
            <a:pPr marL="231775" indent="-231775" eaLnBrk="0" hangingPunct="0">
              <a:spcBef>
                <a:spcPct val="20000"/>
              </a:spcBef>
              <a:buClr>
                <a:srgbClr val="AF242B"/>
              </a:buClr>
              <a:buSzPct val="75000"/>
            </a:pPr>
            <a:endParaRPr lang="en-US" dirty="0" smtClean="0"/>
          </a:p>
          <a:p>
            <a:endParaRPr lang="en-US" dirty="0"/>
          </a:p>
        </p:txBody>
      </p:sp>
      <p:sp>
        <p:nvSpPr>
          <p:cNvPr id="9" name="Footer Placeholder 1"/>
          <p:cNvSpPr>
            <a:spLocks noGrp="1"/>
          </p:cNvSpPr>
          <p:nvPr>
            <p:ph type="ftr" sz="quarter" idx="10"/>
          </p:nvPr>
        </p:nvSpPr>
        <p:spPr>
          <a:xfrm>
            <a:off x="457200" y="6553200"/>
            <a:ext cx="7010400" cy="304800"/>
          </a:xfrm>
        </p:spPr>
        <p:txBody>
          <a:bodyPr/>
          <a:lstStyle/>
          <a:p>
            <a:pPr>
              <a:defRPr/>
            </a:pPr>
            <a:r>
              <a:rPr lang="en-US" dirty="0" smtClean="0"/>
              <a:t>CGI Federal Proprietary and Confidential</a:t>
            </a:r>
            <a:endParaRPr lang="en-US" dirty="0"/>
          </a:p>
        </p:txBody>
      </p:sp>
      <p:pic>
        <p:nvPicPr>
          <p:cNvPr id="4710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6763" y="1251140"/>
            <a:ext cx="7610475" cy="3324225"/>
          </a:xfrm>
          <a:prstGeom prst="rect">
            <a:avLst/>
          </a:prstGeom>
          <a:noFill/>
          <a:ln w="31750">
            <a:solidFill>
              <a:schemeClr val="tx1"/>
            </a:solidFill>
            <a:miter lim="800000"/>
            <a:headEnd/>
            <a:tailEnd/>
          </a:ln>
          <a:effectLst/>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3772785290"/>
      </p:ext>
    </p:extLst>
  </p:cSld>
  <p:clrMapOvr>
    <a:masterClrMapping/>
  </p:clrMapOvr>
  <p:timing>
    <p:tnLst>
      <p:par>
        <p:cTn id="1" dur="indefinite" restart="never" nodeType="tmRoot"/>
      </p:par>
    </p:tnLst>
  </p:timing>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Agreement Query – Amount Summary</a:t>
            </a:r>
            <a:endParaRPr lang="en-US" dirty="0"/>
          </a:p>
        </p:txBody>
      </p:sp>
      <p:sp>
        <p:nvSpPr>
          <p:cNvPr id="4" name="Footer Placeholder 3"/>
          <p:cNvSpPr>
            <a:spLocks noGrp="1"/>
          </p:cNvSpPr>
          <p:nvPr>
            <p:ph type="ftr" sz="quarter" idx="10"/>
          </p:nvPr>
        </p:nvSpPr>
        <p:spPr/>
        <p:txBody>
          <a:bodyPr/>
          <a:lstStyle/>
          <a:p>
            <a:pPr>
              <a:defRPr/>
            </a:pPr>
            <a:r>
              <a:rPr lang="en-US" dirty="0" smtClean="0"/>
              <a:t>CGI Federal Proprietary and Confidential</a:t>
            </a:r>
            <a:endParaRPr lang="en-US" dirty="0"/>
          </a:p>
        </p:txBody>
      </p:sp>
      <p:sp>
        <p:nvSpPr>
          <p:cNvPr id="5" name="Slide Number Placeholder 4"/>
          <p:cNvSpPr>
            <a:spLocks noGrp="1"/>
          </p:cNvSpPr>
          <p:nvPr>
            <p:ph type="sldNum" sz="quarter" idx="11"/>
          </p:nvPr>
        </p:nvSpPr>
        <p:spPr/>
        <p:txBody>
          <a:bodyPr/>
          <a:lstStyle/>
          <a:p>
            <a:pPr>
              <a:defRPr/>
            </a:pPr>
            <a:fld id="{5842F1FC-5FDD-41D6-BAD6-160FC7BE3BC4}" type="slidenum">
              <a:rPr lang="en-US" smtClean="0"/>
              <a:pPr>
                <a:defRPr/>
              </a:pPr>
              <a:t>324</a:t>
            </a:fld>
            <a:endParaRPr lang="en-US" dirty="0"/>
          </a:p>
        </p:txBody>
      </p:sp>
      <p:pic>
        <p:nvPicPr>
          <p:cNvPr id="624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1030" y="1203490"/>
            <a:ext cx="8458200" cy="5543550"/>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3872332686"/>
      </p:ext>
    </p:extLst>
  </p:cSld>
  <p:clrMapOvr>
    <a:masterClrMapping/>
  </p:clrMapOvr>
  <p:timing>
    <p:tnLst>
      <p:par>
        <p:cTn id="1" dur="indefinite" restart="never" nodeType="tmRoot"/>
      </p:par>
    </p:tnLst>
  </p:timing>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bwMode="auto">
          <a:xfrm>
            <a:off x="8005011" y="5951621"/>
            <a:ext cx="1010652" cy="906379"/>
          </a:xfrm>
          <a:prstGeom prst="rect">
            <a:avLst/>
          </a:pr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2" name="Title 1"/>
          <p:cNvSpPr>
            <a:spLocks noGrp="1"/>
          </p:cNvSpPr>
          <p:nvPr>
            <p:ph type="title"/>
          </p:nvPr>
        </p:nvSpPr>
        <p:spPr/>
        <p:txBody>
          <a:bodyPr/>
          <a:lstStyle/>
          <a:p>
            <a:r>
              <a:rPr lang="en-US" dirty="0" smtClean="0"/>
              <a:t>Agreement Query – Activity Log</a:t>
            </a:r>
            <a:endParaRPr lang="en-US" dirty="0"/>
          </a:p>
        </p:txBody>
      </p:sp>
      <p:sp>
        <p:nvSpPr>
          <p:cNvPr id="5" name="Slide Number Placeholder 4"/>
          <p:cNvSpPr>
            <a:spLocks noGrp="1"/>
          </p:cNvSpPr>
          <p:nvPr>
            <p:ph type="sldNum" sz="quarter" idx="11"/>
          </p:nvPr>
        </p:nvSpPr>
        <p:spPr/>
        <p:txBody>
          <a:bodyPr/>
          <a:lstStyle/>
          <a:p>
            <a:pPr>
              <a:defRPr/>
            </a:pPr>
            <a:fld id="{215F2CEC-58A8-492B-AD0D-C2BF1A7F0D89}" type="slidenum">
              <a:rPr lang="en-US" smtClean="0"/>
              <a:pPr>
                <a:defRPr/>
              </a:pPr>
              <a:t>325</a:t>
            </a:fld>
            <a:endParaRPr lang="en-US" dirty="0"/>
          </a:p>
        </p:txBody>
      </p:sp>
      <p:pic>
        <p:nvPicPr>
          <p:cNvPr id="13314" name="Picture 2"/>
          <p:cNvPicPr>
            <a:picLocks noChangeAspect="1" noChangeArrowheads="1"/>
          </p:cNvPicPr>
          <p:nvPr/>
        </p:nvPicPr>
        <p:blipFill>
          <a:blip r:embed="rId3" cstate="print"/>
          <a:srcRect/>
          <a:stretch>
            <a:fillRect/>
          </a:stretch>
        </p:blipFill>
        <p:spPr bwMode="auto">
          <a:xfrm>
            <a:off x="601159" y="1146655"/>
            <a:ext cx="3984381" cy="1417209"/>
          </a:xfrm>
          <a:prstGeom prst="rect">
            <a:avLst/>
          </a:prstGeom>
          <a:noFill/>
          <a:ln w="19050">
            <a:solidFill>
              <a:schemeClr val="tx1"/>
            </a:solidFill>
            <a:miter lim="800000"/>
            <a:headEnd/>
            <a:tailEnd/>
          </a:ln>
        </p:spPr>
      </p:pic>
      <p:sp>
        <p:nvSpPr>
          <p:cNvPr id="10" name="TextBox 9"/>
          <p:cNvSpPr txBox="1"/>
          <p:nvPr/>
        </p:nvSpPr>
        <p:spPr>
          <a:xfrm>
            <a:off x="419100" y="3676221"/>
            <a:ext cx="2457450" cy="1600438"/>
          </a:xfrm>
          <a:prstGeom prst="rect">
            <a:avLst/>
          </a:prstGeom>
          <a:noFill/>
        </p:spPr>
        <p:txBody>
          <a:bodyPr wrap="square" rtlCol="0">
            <a:spAutoFit/>
          </a:bodyPr>
          <a:lstStyle/>
          <a:p>
            <a:r>
              <a:rPr lang="en-US" b="1" dirty="0" smtClean="0"/>
              <a:t>Activity Log button</a:t>
            </a:r>
            <a:r>
              <a:rPr lang="en-US" dirty="0" smtClean="0"/>
              <a:t> – </a:t>
            </a:r>
            <a:r>
              <a:rPr lang="en-US" sz="1600" dirty="0"/>
              <a:t>Allows users to search for and view all spending/billing-related transactions referencing the Agreement </a:t>
            </a:r>
          </a:p>
        </p:txBody>
      </p:sp>
      <p:sp>
        <p:nvSpPr>
          <p:cNvPr id="8" name="Rectangle 7"/>
          <p:cNvSpPr/>
          <p:nvPr/>
        </p:nvSpPr>
        <p:spPr bwMode="auto">
          <a:xfrm>
            <a:off x="1371496" y="2181129"/>
            <a:ext cx="726830" cy="339969"/>
          </a:xfrm>
          <a:prstGeom prst="rect">
            <a:avLst/>
          </a:prstGeom>
          <a:noFill/>
          <a:ln w="2540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14" name="Bent-Up Arrow 13"/>
          <p:cNvSpPr/>
          <p:nvPr/>
        </p:nvSpPr>
        <p:spPr bwMode="auto">
          <a:xfrm rot="5400000">
            <a:off x="1957857" y="2340566"/>
            <a:ext cx="736212" cy="1307833"/>
          </a:xfrm>
          <a:prstGeom prst="bentUpArrow">
            <a:avLst/>
          </a:prstGeom>
          <a:noFill/>
          <a:ln w="1270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pic>
        <p:nvPicPr>
          <p:cNvPr id="2150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03542" y="2656986"/>
            <a:ext cx="5493464" cy="2267144"/>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2150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03542" y="5099709"/>
            <a:ext cx="5493464" cy="1616205"/>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2766932751"/>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Agreement Query – History</a:t>
            </a:r>
            <a:endParaRPr lang="en-US" dirty="0"/>
          </a:p>
        </p:txBody>
      </p:sp>
      <p:sp>
        <p:nvSpPr>
          <p:cNvPr id="21" name="Content Placeholder 20"/>
          <p:cNvSpPr>
            <a:spLocks noGrp="1"/>
          </p:cNvSpPr>
          <p:nvPr>
            <p:ph idx="1"/>
          </p:nvPr>
        </p:nvSpPr>
        <p:spPr>
          <a:xfrm>
            <a:off x="681009" y="2564927"/>
            <a:ext cx="2840956" cy="3691126"/>
          </a:xfrm>
        </p:spPr>
        <p:txBody>
          <a:bodyPr/>
          <a:lstStyle/>
          <a:p>
            <a:r>
              <a:rPr lang="en-US" sz="1600" b="1" dirty="0" smtClean="0"/>
              <a:t>History button:</a:t>
            </a:r>
            <a:endParaRPr lang="en-US" sz="1600" dirty="0"/>
          </a:p>
          <a:p>
            <a:pPr marL="228600" indent="0">
              <a:buNone/>
            </a:pPr>
            <a:r>
              <a:rPr lang="en-US" sz="1600" dirty="0" smtClean="0"/>
              <a:t>Displays the original ED/ID document that established the Agreement as well as any subsequent ED/IDs that have updated the Agreement entity</a:t>
            </a:r>
          </a:p>
          <a:p>
            <a:endParaRPr lang="en-US" sz="1600" b="1" dirty="0" smtClean="0"/>
          </a:p>
          <a:p>
            <a:r>
              <a:rPr lang="en-US" sz="1600" b="1" dirty="0" smtClean="0"/>
              <a:t>Refresh button:</a:t>
            </a:r>
          </a:p>
          <a:p>
            <a:pPr marL="228600" indent="0">
              <a:buNone/>
            </a:pPr>
            <a:r>
              <a:rPr lang="en-US" sz="1600" dirty="0" smtClean="0"/>
              <a:t>Refresh </a:t>
            </a:r>
            <a:r>
              <a:rPr lang="en-US" sz="1600" dirty="0"/>
              <a:t>amounts </a:t>
            </a:r>
            <a:r>
              <a:rPr lang="en-US" sz="1600" dirty="0" smtClean="0"/>
              <a:t>displayed on Agreement since </a:t>
            </a:r>
            <a:r>
              <a:rPr lang="en-US" sz="1600" dirty="0"/>
              <a:t>the last time the </a:t>
            </a:r>
            <a:r>
              <a:rPr lang="en-US" sz="1600" dirty="0" smtClean="0"/>
              <a:t>Agreement </a:t>
            </a:r>
            <a:r>
              <a:rPr lang="en-US" sz="1600" dirty="0"/>
              <a:t>entity was opened or refreshed</a:t>
            </a:r>
            <a:endParaRPr lang="en-US" sz="1600" b="1" dirty="0"/>
          </a:p>
        </p:txBody>
      </p:sp>
      <p:sp>
        <p:nvSpPr>
          <p:cNvPr id="4" name="Footer Placeholder 3"/>
          <p:cNvSpPr>
            <a:spLocks noGrp="1"/>
          </p:cNvSpPr>
          <p:nvPr>
            <p:ph type="ftr" sz="quarter" idx="10"/>
          </p:nvPr>
        </p:nvSpPr>
        <p:spPr/>
        <p:txBody>
          <a:bodyPr/>
          <a:lstStyle/>
          <a:p>
            <a:pPr>
              <a:defRPr/>
            </a:pPr>
            <a:r>
              <a:rPr lang="en-US" dirty="0" smtClean="0"/>
              <a:t>CGI Federal Proprietary and Confidential</a:t>
            </a:r>
            <a:endParaRPr lang="en-US" dirty="0"/>
          </a:p>
        </p:txBody>
      </p:sp>
      <p:sp>
        <p:nvSpPr>
          <p:cNvPr id="5" name="Slide Number Placeholder 4"/>
          <p:cNvSpPr>
            <a:spLocks noGrp="1"/>
          </p:cNvSpPr>
          <p:nvPr>
            <p:ph type="sldNum" sz="quarter" idx="11"/>
          </p:nvPr>
        </p:nvSpPr>
        <p:spPr/>
        <p:txBody>
          <a:bodyPr/>
          <a:lstStyle/>
          <a:p>
            <a:pPr>
              <a:defRPr/>
            </a:pPr>
            <a:fld id="{215F2CEC-58A8-492B-AD0D-C2BF1A7F0D89}" type="slidenum">
              <a:rPr lang="en-US" smtClean="0"/>
              <a:pPr>
                <a:defRPr/>
              </a:pPr>
              <a:t>326</a:t>
            </a:fld>
            <a:endParaRPr lang="en-US" dirty="0"/>
          </a:p>
        </p:txBody>
      </p:sp>
      <p:pic>
        <p:nvPicPr>
          <p:cNvPr id="6" name="Picture 5"/>
          <p:cNvPicPr>
            <a:picLocks noChangeAspect="1"/>
          </p:cNvPicPr>
          <p:nvPr/>
        </p:nvPicPr>
        <p:blipFill>
          <a:blip r:embed="rId3"/>
          <a:stretch>
            <a:fillRect/>
          </a:stretch>
        </p:blipFill>
        <p:spPr>
          <a:xfrm>
            <a:off x="740945" y="1292517"/>
            <a:ext cx="3505200" cy="971550"/>
          </a:xfrm>
          <a:prstGeom prst="rect">
            <a:avLst/>
          </a:prstGeom>
          <a:noFill/>
          <a:ln w="19050">
            <a:solidFill>
              <a:schemeClr val="tx1"/>
            </a:solidFill>
            <a:miter lim="800000"/>
            <a:headEnd/>
            <a:tailEnd/>
          </a:ln>
        </p:spPr>
      </p:pic>
      <p:sp>
        <p:nvSpPr>
          <p:cNvPr id="8" name="Rectangle 7"/>
          <p:cNvSpPr/>
          <p:nvPr/>
        </p:nvSpPr>
        <p:spPr bwMode="auto">
          <a:xfrm>
            <a:off x="3228081" y="1735842"/>
            <a:ext cx="685525" cy="438835"/>
          </a:xfrm>
          <a:prstGeom prst="rect">
            <a:avLst/>
          </a:prstGeom>
          <a:noFill/>
          <a:ln w="2540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cxnSp>
        <p:nvCxnSpPr>
          <p:cNvPr id="9" name="Straight Connector 8"/>
          <p:cNvCxnSpPr/>
          <p:nvPr/>
        </p:nvCxnSpPr>
        <p:spPr bwMode="auto">
          <a:xfrm>
            <a:off x="3913606" y="1735842"/>
            <a:ext cx="562141" cy="219417"/>
          </a:xfrm>
          <a:prstGeom prst="line">
            <a:avLst/>
          </a:prstGeom>
          <a:solidFill>
            <a:srgbClr val="ED171F"/>
          </a:solidFill>
          <a:ln w="9525" cap="flat" cmpd="sng" algn="ctr">
            <a:noFill/>
            <a:prstDash val="solid"/>
            <a:round/>
            <a:headEnd type="none" w="med" len="med"/>
            <a:tailEnd type="none" w="med" len="med"/>
          </a:ln>
          <a:effectLst/>
        </p:spPr>
      </p:cxnSp>
      <p:cxnSp>
        <p:nvCxnSpPr>
          <p:cNvPr id="11" name="Straight Connector 10"/>
          <p:cNvCxnSpPr/>
          <p:nvPr/>
        </p:nvCxnSpPr>
        <p:spPr bwMode="auto">
          <a:xfrm flipH="1" flipV="1">
            <a:off x="3962400" y="3614566"/>
            <a:ext cx="503931" cy="2160218"/>
          </a:xfrm>
          <a:prstGeom prst="line">
            <a:avLst/>
          </a:prstGeom>
          <a:solidFill>
            <a:srgbClr val="ED171F"/>
          </a:solidFill>
          <a:ln w="9525" cap="flat" cmpd="sng" algn="ctr">
            <a:noFill/>
            <a:prstDash val="solid"/>
            <a:round/>
            <a:headEnd type="none" w="med" len="med"/>
            <a:tailEnd type="none" w="med" len="med"/>
          </a:ln>
          <a:effectLst/>
        </p:spPr>
      </p:cxnSp>
      <p:cxnSp>
        <p:nvCxnSpPr>
          <p:cNvPr id="13" name="Straight Connector 12"/>
          <p:cNvCxnSpPr/>
          <p:nvPr/>
        </p:nvCxnSpPr>
        <p:spPr bwMode="auto">
          <a:xfrm>
            <a:off x="1311442" y="3865021"/>
            <a:ext cx="1419726" cy="1628270"/>
          </a:xfrm>
          <a:prstGeom prst="line">
            <a:avLst/>
          </a:prstGeom>
          <a:solidFill>
            <a:srgbClr val="ED171F"/>
          </a:solidFill>
          <a:ln w="9525" cap="flat" cmpd="sng" algn="ctr">
            <a:noFill/>
            <a:prstDash val="solid"/>
            <a:round/>
            <a:headEnd type="none" w="med" len="med"/>
            <a:tailEnd type="none" w="med" len="med"/>
          </a:ln>
          <a:effectLst/>
        </p:spPr>
      </p:cxnSp>
      <p:sp>
        <p:nvSpPr>
          <p:cNvPr id="20" name="Bent-Up Arrow 19"/>
          <p:cNvSpPr/>
          <p:nvPr/>
        </p:nvSpPr>
        <p:spPr bwMode="auto">
          <a:xfrm rot="5400000">
            <a:off x="3570843" y="2174677"/>
            <a:ext cx="675302" cy="773060"/>
          </a:xfrm>
          <a:prstGeom prst="bentUpArrow">
            <a:avLst/>
          </a:prstGeom>
          <a:noFill/>
          <a:ln w="1270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pic>
        <p:nvPicPr>
          <p:cNvPr id="2253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70843" y="3092991"/>
            <a:ext cx="5343525" cy="2400300"/>
          </a:xfrm>
          <a:prstGeom prst="rect">
            <a:avLst/>
          </a:prstGeom>
          <a:noFill/>
          <a:ln w="31750">
            <a:solidFill>
              <a:schemeClr val="tx1"/>
            </a:solidFill>
            <a:miter lim="800000"/>
            <a:headEnd/>
            <a:tailEnd/>
          </a:ln>
          <a:effectLst/>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428972597"/>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Agreement Query – Attachments</a:t>
            </a:r>
            <a:endParaRPr lang="en-US" dirty="0"/>
          </a:p>
        </p:txBody>
      </p:sp>
      <p:sp>
        <p:nvSpPr>
          <p:cNvPr id="21" name="Content Placeholder 20"/>
          <p:cNvSpPr>
            <a:spLocks noGrp="1"/>
          </p:cNvSpPr>
          <p:nvPr>
            <p:ph idx="1"/>
          </p:nvPr>
        </p:nvSpPr>
        <p:spPr>
          <a:xfrm>
            <a:off x="5716855" y="1423816"/>
            <a:ext cx="3206337" cy="3691126"/>
          </a:xfrm>
        </p:spPr>
        <p:txBody>
          <a:bodyPr/>
          <a:lstStyle/>
          <a:p>
            <a:r>
              <a:rPr lang="en-US" sz="1800" b="1" dirty="0" smtClean="0"/>
              <a:t>Attachments</a:t>
            </a:r>
          </a:p>
          <a:p>
            <a:pPr marL="228600" indent="0">
              <a:buNone/>
            </a:pPr>
            <a:r>
              <a:rPr lang="en-US" sz="1800" dirty="0" smtClean="0"/>
              <a:t>Attachments can be added directly to the Agreement entity via the Agreement Query</a:t>
            </a:r>
            <a:br>
              <a:rPr lang="en-US" sz="1800" dirty="0" smtClean="0"/>
            </a:br>
            <a:endParaRPr lang="en-US" sz="1800" dirty="0"/>
          </a:p>
        </p:txBody>
      </p:sp>
      <p:sp>
        <p:nvSpPr>
          <p:cNvPr id="4" name="Footer Placeholder 3"/>
          <p:cNvSpPr>
            <a:spLocks noGrp="1"/>
          </p:cNvSpPr>
          <p:nvPr>
            <p:ph type="ftr" sz="quarter" idx="10"/>
          </p:nvPr>
        </p:nvSpPr>
        <p:spPr/>
        <p:txBody>
          <a:bodyPr/>
          <a:lstStyle/>
          <a:p>
            <a:pPr>
              <a:defRPr/>
            </a:pPr>
            <a:r>
              <a:rPr lang="en-US" dirty="0" smtClean="0"/>
              <a:t>CGI Federal Proprietary and Confidential</a:t>
            </a:r>
            <a:endParaRPr lang="en-US" dirty="0"/>
          </a:p>
        </p:txBody>
      </p:sp>
      <p:sp>
        <p:nvSpPr>
          <p:cNvPr id="5" name="Slide Number Placeholder 4"/>
          <p:cNvSpPr>
            <a:spLocks noGrp="1"/>
          </p:cNvSpPr>
          <p:nvPr>
            <p:ph type="sldNum" sz="quarter" idx="11"/>
          </p:nvPr>
        </p:nvSpPr>
        <p:spPr/>
        <p:txBody>
          <a:bodyPr/>
          <a:lstStyle/>
          <a:p>
            <a:pPr>
              <a:defRPr/>
            </a:pPr>
            <a:fld id="{215F2CEC-58A8-492B-AD0D-C2BF1A7F0D89}" type="slidenum">
              <a:rPr lang="en-US" smtClean="0"/>
              <a:pPr>
                <a:defRPr/>
              </a:pPr>
              <a:t>327</a:t>
            </a:fld>
            <a:endParaRPr lang="en-US" dirty="0"/>
          </a:p>
        </p:txBody>
      </p:sp>
      <p:cxnSp>
        <p:nvCxnSpPr>
          <p:cNvPr id="9" name="Straight Connector 8"/>
          <p:cNvCxnSpPr/>
          <p:nvPr/>
        </p:nvCxnSpPr>
        <p:spPr bwMode="auto">
          <a:xfrm>
            <a:off x="3913606" y="1735842"/>
            <a:ext cx="562141" cy="219417"/>
          </a:xfrm>
          <a:prstGeom prst="line">
            <a:avLst/>
          </a:prstGeom>
          <a:solidFill>
            <a:srgbClr val="ED171F"/>
          </a:solidFill>
          <a:ln w="9525" cap="flat" cmpd="sng" algn="ctr">
            <a:noFill/>
            <a:prstDash val="solid"/>
            <a:round/>
            <a:headEnd type="none" w="med" len="med"/>
            <a:tailEnd type="none" w="med" len="med"/>
          </a:ln>
          <a:effectLst/>
        </p:spPr>
      </p:cxnSp>
      <p:cxnSp>
        <p:nvCxnSpPr>
          <p:cNvPr id="11" name="Straight Connector 10"/>
          <p:cNvCxnSpPr/>
          <p:nvPr/>
        </p:nvCxnSpPr>
        <p:spPr bwMode="auto">
          <a:xfrm flipH="1" flipV="1">
            <a:off x="3962400" y="3614566"/>
            <a:ext cx="503931" cy="2160218"/>
          </a:xfrm>
          <a:prstGeom prst="line">
            <a:avLst/>
          </a:prstGeom>
          <a:solidFill>
            <a:srgbClr val="ED171F"/>
          </a:solidFill>
          <a:ln w="9525" cap="flat" cmpd="sng" algn="ctr">
            <a:noFill/>
            <a:prstDash val="solid"/>
            <a:round/>
            <a:headEnd type="none" w="med" len="med"/>
            <a:tailEnd type="none" w="med" len="med"/>
          </a:ln>
          <a:effectLst/>
        </p:spPr>
      </p:cxnSp>
      <p:cxnSp>
        <p:nvCxnSpPr>
          <p:cNvPr id="13" name="Straight Connector 12"/>
          <p:cNvCxnSpPr/>
          <p:nvPr/>
        </p:nvCxnSpPr>
        <p:spPr bwMode="auto">
          <a:xfrm>
            <a:off x="1311442" y="3865021"/>
            <a:ext cx="1419726" cy="1628270"/>
          </a:xfrm>
          <a:prstGeom prst="line">
            <a:avLst/>
          </a:prstGeom>
          <a:solidFill>
            <a:srgbClr val="ED171F"/>
          </a:solidFill>
          <a:ln w="9525" cap="flat" cmpd="sng" algn="ctr">
            <a:noFill/>
            <a:prstDash val="solid"/>
            <a:round/>
            <a:headEnd type="none" w="med" len="med"/>
            <a:tailEnd type="none" w="med" len="med"/>
          </a:ln>
          <a:effectLst/>
        </p:spPr>
      </p:cxnSp>
      <p:pic>
        <p:nvPicPr>
          <p:cNvPr id="4813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8548" y="1455285"/>
            <a:ext cx="5076825" cy="3686175"/>
          </a:xfrm>
          <a:prstGeom prst="rect">
            <a:avLst/>
          </a:prstGeom>
          <a:noFill/>
          <a:ln w="31750">
            <a:solidFill>
              <a:schemeClr val="tx1"/>
            </a:solidFill>
            <a:miter lim="800000"/>
            <a:headEnd/>
            <a:tailEnd/>
          </a:ln>
          <a:effectLst/>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4149814535"/>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613" y="331788"/>
            <a:ext cx="8399629" cy="563562"/>
          </a:xfrm>
        </p:spPr>
        <p:txBody>
          <a:bodyPr/>
          <a:lstStyle/>
          <a:p>
            <a:r>
              <a:rPr lang="en-US" dirty="0" smtClean="0"/>
              <a:t>Agreement Query – Add Attachments</a:t>
            </a:r>
            <a:endParaRPr lang="en-US" dirty="0"/>
          </a:p>
        </p:txBody>
      </p:sp>
      <p:sp>
        <p:nvSpPr>
          <p:cNvPr id="8" name="Content Placeholder 7"/>
          <p:cNvSpPr>
            <a:spLocks noGrp="1"/>
          </p:cNvSpPr>
          <p:nvPr>
            <p:ph idx="1"/>
          </p:nvPr>
        </p:nvSpPr>
        <p:spPr>
          <a:xfrm>
            <a:off x="697902" y="5149516"/>
            <a:ext cx="3544183" cy="1588168"/>
          </a:xfrm>
        </p:spPr>
        <p:txBody>
          <a:bodyPr/>
          <a:lstStyle/>
          <a:p>
            <a:pPr marL="342900" indent="-342900">
              <a:buFont typeface="+mj-lt"/>
              <a:buAutoNum type="arabicPeriod"/>
            </a:pPr>
            <a:r>
              <a:rPr lang="en-US" sz="1800" dirty="0"/>
              <a:t>Select </a:t>
            </a:r>
            <a:r>
              <a:rPr lang="en-US" sz="1800" b="1" dirty="0"/>
              <a:t>Attachments</a:t>
            </a:r>
            <a:r>
              <a:rPr lang="en-US" sz="1800" dirty="0"/>
              <a:t> Button</a:t>
            </a:r>
          </a:p>
          <a:p>
            <a:pPr marL="342900" indent="-342900">
              <a:buFont typeface="+mj-lt"/>
              <a:buAutoNum type="arabicPeriod"/>
            </a:pPr>
            <a:r>
              <a:rPr lang="en-US" sz="1800" dirty="0"/>
              <a:t>Select ‘</a:t>
            </a:r>
            <a:r>
              <a:rPr lang="en-US" sz="1800" b="1" dirty="0"/>
              <a:t>Import Local File</a:t>
            </a:r>
            <a:r>
              <a:rPr lang="en-US" sz="1800" dirty="0"/>
              <a:t>’</a:t>
            </a:r>
          </a:p>
          <a:p>
            <a:pPr marL="342900" indent="-342900">
              <a:buFont typeface="+mj-lt"/>
              <a:buAutoNum type="arabicPeriod"/>
            </a:pPr>
            <a:r>
              <a:rPr lang="en-US" sz="1800" dirty="0"/>
              <a:t>Enter Required and relevant fields</a:t>
            </a:r>
          </a:p>
          <a:p>
            <a:endParaRPr lang="en-US" sz="1800" dirty="0"/>
          </a:p>
        </p:txBody>
      </p:sp>
      <p:sp>
        <p:nvSpPr>
          <p:cNvPr id="3" name="Footer Placeholder 2"/>
          <p:cNvSpPr>
            <a:spLocks noGrp="1"/>
          </p:cNvSpPr>
          <p:nvPr>
            <p:ph type="ftr" sz="quarter" idx="10"/>
          </p:nvPr>
        </p:nvSpPr>
        <p:spPr/>
        <p:txBody>
          <a:bodyPr/>
          <a:lstStyle/>
          <a:p>
            <a:pPr>
              <a:defRPr/>
            </a:pPr>
            <a:r>
              <a:rPr lang="en-US" dirty="0" smtClean="0"/>
              <a:t>CGI Federal Proprietary and Confidential</a:t>
            </a:r>
            <a:endParaRPr lang="en-US" dirty="0"/>
          </a:p>
        </p:txBody>
      </p:sp>
      <p:sp>
        <p:nvSpPr>
          <p:cNvPr id="4" name="Slide Number Placeholder 3"/>
          <p:cNvSpPr>
            <a:spLocks noGrp="1"/>
          </p:cNvSpPr>
          <p:nvPr>
            <p:ph type="sldNum" sz="quarter" idx="11"/>
          </p:nvPr>
        </p:nvSpPr>
        <p:spPr/>
        <p:txBody>
          <a:bodyPr/>
          <a:lstStyle/>
          <a:p>
            <a:pPr>
              <a:defRPr/>
            </a:pPr>
            <a:fld id="{34732E75-B962-4D85-B34A-C06AC57AF25D}" type="slidenum">
              <a:rPr lang="en-US" sz="1200"/>
              <a:pPr>
                <a:defRPr/>
              </a:pPr>
              <a:t>328</a:t>
            </a:fld>
            <a:endParaRPr lang="en-US" sz="1200" dirty="0"/>
          </a:p>
        </p:txBody>
      </p:sp>
      <p:pic>
        <p:nvPicPr>
          <p:cNvPr id="6" name="Picture 4"/>
          <p:cNvPicPr>
            <a:picLocks noChangeAspect="1" noChangeArrowheads="1"/>
          </p:cNvPicPr>
          <p:nvPr/>
        </p:nvPicPr>
        <p:blipFill>
          <a:blip r:embed="rId3" cstate="print"/>
          <a:srcRect/>
          <a:stretch>
            <a:fillRect/>
          </a:stretch>
        </p:blipFill>
        <p:spPr bwMode="auto">
          <a:xfrm>
            <a:off x="697902" y="1248988"/>
            <a:ext cx="7598206" cy="3746442"/>
          </a:xfrm>
          <a:prstGeom prst="rect">
            <a:avLst/>
          </a:prstGeom>
          <a:noFill/>
          <a:ln w="19050">
            <a:solidFill>
              <a:schemeClr val="tx1"/>
            </a:solidFill>
            <a:miter lim="800000"/>
            <a:headEnd/>
            <a:tailEnd/>
          </a:ln>
        </p:spPr>
      </p:pic>
      <p:sp>
        <p:nvSpPr>
          <p:cNvPr id="7" name="Rectangle 6"/>
          <p:cNvSpPr/>
          <p:nvPr/>
        </p:nvSpPr>
        <p:spPr bwMode="auto">
          <a:xfrm>
            <a:off x="1286117" y="1531364"/>
            <a:ext cx="829340" cy="285741"/>
          </a:xfrm>
          <a:prstGeom prst="rect">
            <a:avLst/>
          </a:prstGeom>
          <a:noFill/>
          <a:ln w="2540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9" name="Content Placeholder 7"/>
          <p:cNvSpPr txBox="1">
            <a:spLocks/>
          </p:cNvSpPr>
          <p:nvPr/>
        </p:nvSpPr>
        <p:spPr bwMode="auto">
          <a:xfrm>
            <a:off x="4765908" y="5153654"/>
            <a:ext cx="3544183" cy="158816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a:lstStyle>
          <a:p>
            <a:pPr marL="342900" indent="-342900">
              <a:buFont typeface="+mj-lt"/>
              <a:buAutoNum type="arabicPeriod" startAt="4"/>
            </a:pPr>
            <a:r>
              <a:rPr lang="en-US" sz="1800" kern="0" dirty="0"/>
              <a:t>Select ‘</a:t>
            </a:r>
            <a:r>
              <a:rPr lang="en-US" sz="1800" b="1" kern="0" dirty="0"/>
              <a:t>Browse</a:t>
            </a:r>
            <a:r>
              <a:rPr lang="en-US" sz="1800" kern="0" dirty="0"/>
              <a:t>’ and choose file</a:t>
            </a:r>
          </a:p>
          <a:p>
            <a:pPr marL="342900" indent="-342900">
              <a:buFont typeface="+mj-lt"/>
              <a:buAutoNum type="arabicPeriod" startAt="4"/>
            </a:pPr>
            <a:r>
              <a:rPr lang="en-US" sz="1800" kern="0" dirty="0"/>
              <a:t>Select ‘</a:t>
            </a:r>
            <a:r>
              <a:rPr lang="en-US" sz="1800" b="1" kern="0" dirty="0"/>
              <a:t>Upload</a:t>
            </a:r>
            <a:r>
              <a:rPr lang="en-US" sz="1800" kern="0" dirty="0"/>
              <a:t>’</a:t>
            </a:r>
          </a:p>
          <a:p>
            <a:pPr marL="342900" indent="-342900">
              <a:buFont typeface="+mj-lt"/>
              <a:buAutoNum type="arabicPeriod" startAt="4"/>
            </a:pPr>
            <a:r>
              <a:rPr lang="en-US" sz="1800" kern="0" dirty="0"/>
              <a:t>Select ‘</a:t>
            </a:r>
            <a:r>
              <a:rPr lang="en-US" sz="1800" b="1" kern="0" dirty="0"/>
              <a:t>Return</a:t>
            </a:r>
            <a:r>
              <a:rPr lang="en-US" sz="1800" kern="0" dirty="0"/>
              <a:t>’</a:t>
            </a:r>
          </a:p>
          <a:p>
            <a:endParaRPr lang="en-US" sz="1800" kern="0" dirty="0"/>
          </a:p>
        </p:txBody>
      </p:sp>
    </p:spTree>
    <p:extLst>
      <p:ext uri="{BB962C8B-B14F-4D97-AF65-F5344CB8AC3E}">
        <p14:creationId xmlns:p14="http://schemas.microsoft.com/office/powerpoint/2010/main" val="3180458281"/>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Agreement Query – Add Attachments</a:t>
            </a:r>
          </a:p>
        </p:txBody>
      </p:sp>
      <p:sp>
        <p:nvSpPr>
          <p:cNvPr id="3" name="Footer Placeholder 2"/>
          <p:cNvSpPr>
            <a:spLocks noGrp="1"/>
          </p:cNvSpPr>
          <p:nvPr>
            <p:ph type="ftr" sz="quarter" idx="10"/>
          </p:nvPr>
        </p:nvSpPr>
        <p:spPr/>
        <p:txBody>
          <a:bodyPr/>
          <a:lstStyle/>
          <a:p>
            <a:pPr>
              <a:defRPr/>
            </a:pPr>
            <a:r>
              <a:rPr lang="en-US" dirty="0" smtClean="0"/>
              <a:t>CGI Federal Proprietary and Confidential</a:t>
            </a:r>
            <a:endParaRPr lang="en-US" dirty="0"/>
          </a:p>
        </p:txBody>
      </p:sp>
      <p:sp>
        <p:nvSpPr>
          <p:cNvPr id="4" name="Slide Number Placeholder 3"/>
          <p:cNvSpPr>
            <a:spLocks noGrp="1"/>
          </p:cNvSpPr>
          <p:nvPr>
            <p:ph type="sldNum" sz="quarter" idx="11"/>
          </p:nvPr>
        </p:nvSpPr>
        <p:spPr>
          <a:xfrm>
            <a:off x="-50800" y="6245225"/>
            <a:ext cx="457200" cy="476250"/>
          </a:xfrm>
        </p:spPr>
        <p:txBody>
          <a:bodyPr/>
          <a:lstStyle/>
          <a:p>
            <a:pPr>
              <a:defRPr/>
            </a:pPr>
            <a:fld id="{34732E75-B962-4D85-B34A-C06AC57AF25D}" type="slidenum">
              <a:rPr lang="en-US" sz="1200" smtClean="0"/>
              <a:pPr>
                <a:defRPr/>
              </a:pPr>
              <a:t>329</a:t>
            </a:fld>
            <a:endParaRPr lang="en-US" sz="1200" dirty="0"/>
          </a:p>
        </p:txBody>
      </p:sp>
      <p:pic>
        <p:nvPicPr>
          <p:cNvPr id="11266" name="Picture 2"/>
          <p:cNvPicPr>
            <a:picLocks noChangeAspect="1" noChangeArrowheads="1"/>
          </p:cNvPicPr>
          <p:nvPr/>
        </p:nvPicPr>
        <p:blipFill>
          <a:blip r:embed="rId3" cstate="print"/>
          <a:srcRect/>
          <a:stretch>
            <a:fillRect/>
          </a:stretch>
        </p:blipFill>
        <p:spPr bwMode="auto">
          <a:xfrm>
            <a:off x="729602" y="1287679"/>
            <a:ext cx="6688629" cy="5241329"/>
          </a:xfrm>
          <a:prstGeom prst="rect">
            <a:avLst/>
          </a:prstGeom>
          <a:noFill/>
          <a:ln w="19050">
            <a:solidFill>
              <a:schemeClr val="tx1"/>
            </a:solidFill>
            <a:miter lim="800000"/>
            <a:headEnd/>
            <a:tailEnd/>
          </a:ln>
        </p:spPr>
      </p:pic>
      <p:sp>
        <p:nvSpPr>
          <p:cNvPr id="6" name="Rectangle 5"/>
          <p:cNvSpPr/>
          <p:nvPr/>
        </p:nvSpPr>
        <p:spPr bwMode="auto">
          <a:xfrm>
            <a:off x="849388" y="2910772"/>
            <a:ext cx="5114684" cy="241862"/>
          </a:xfrm>
          <a:prstGeom prst="rect">
            <a:avLst/>
          </a:prstGeom>
          <a:noFill/>
          <a:ln w="2540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7" name="Rectangle 6"/>
          <p:cNvSpPr/>
          <p:nvPr/>
        </p:nvSpPr>
        <p:spPr bwMode="auto">
          <a:xfrm>
            <a:off x="1354356" y="4070830"/>
            <a:ext cx="501740" cy="310101"/>
          </a:xfrm>
          <a:prstGeom prst="rect">
            <a:avLst/>
          </a:prstGeom>
          <a:noFill/>
          <a:ln w="2540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Tree>
    <p:extLst>
      <p:ext uri="{BB962C8B-B14F-4D97-AF65-F5344CB8AC3E}">
        <p14:creationId xmlns:p14="http://schemas.microsoft.com/office/powerpoint/2010/main" val="30957574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DBR </a:t>
            </a:r>
            <a:r>
              <a:rPr lang="en-US" dirty="0"/>
              <a:t>–  </a:t>
            </a:r>
            <a:r>
              <a:rPr lang="en-US" dirty="0" smtClean="0"/>
              <a:t>Internal Voucher Accounting fields</a:t>
            </a:r>
            <a:endParaRPr lang="en-US" dirty="0"/>
          </a:p>
        </p:txBody>
      </p:sp>
      <p:sp>
        <p:nvSpPr>
          <p:cNvPr id="4" name="Footer Placeholder 3"/>
          <p:cNvSpPr>
            <a:spLocks noGrp="1"/>
          </p:cNvSpPr>
          <p:nvPr>
            <p:ph type="ftr" sz="quarter" idx="4294967295"/>
          </p:nvPr>
        </p:nvSpPr>
        <p:spPr>
          <a:xfrm>
            <a:off x="457200" y="6553200"/>
            <a:ext cx="7010400" cy="304800"/>
          </a:xfrm>
          <a:prstGeom prst="rect">
            <a:avLst/>
          </a:prstGeom>
        </p:spPr>
        <p:txBody>
          <a:bodyPr/>
          <a:lstStyle/>
          <a:p>
            <a:pPr>
              <a:defRPr/>
            </a:pPr>
            <a:r>
              <a:rPr lang="en-US" dirty="0" smtClean="0">
                <a:solidFill>
                  <a:srgbClr val="000000"/>
                </a:solidFill>
              </a:rPr>
              <a:t>CGI Federal Proprietary and Confidential</a:t>
            </a:r>
            <a:endParaRPr lang="en-US" dirty="0">
              <a:solidFill>
                <a:srgbClr val="000000"/>
              </a:solidFill>
            </a:endParaRPr>
          </a:p>
        </p:txBody>
      </p:sp>
      <p:sp>
        <p:nvSpPr>
          <p:cNvPr id="5" name="Slide Number Placeholder 4"/>
          <p:cNvSpPr>
            <a:spLocks noGrp="1"/>
          </p:cNvSpPr>
          <p:nvPr>
            <p:ph type="sldNum" sz="quarter" idx="11"/>
          </p:nvPr>
        </p:nvSpPr>
        <p:spPr/>
        <p:txBody>
          <a:bodyPr/>
          <a:lstStyle/>
          <a:p>
            <a:pPr>
              <a:defRPr/>
            </a:pPr>
            <a:fld id="{215F2CEC-58A8-492B-AD0D-C2BF1A7F0D89}" type="slidenum">
              <a:rPr lang="en-US" smtClean="0">
                <a:solidFill>
                  <a:srgbClr val="000000"/>
                </a:solidFill>
              </a:rPr>
              <a:pPr>
                <a:defRPr/>
              </a:pPr>
              <a:t>33</a:t>
            </a:fld>
            <a:endParaRPr lang="en-US" dirty="0">
              <a:solidFill>
                <a:srgbClr val="000000"/>
              </a:solidFill>
            </a:endParaRPr>
          </a:p>
        </p:txBody>
      </p:sp>
      <p:pic>
        <p:nvPicPr>
          <p:cNvPr id="627714"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9463"/>
          <a:stretch/>
        </p:blipFill>
        <p:spPr bwMode="auto">
          <a:xfrm>
            <a:off x="771133" y="1547618"/>
            <a:ext cx="7855733" cy="3234396"/>
          </a:xfrm>
          <a:prstGeom prst="rect">
            <a:avLst/>
          </a:prstGeom>
          <a:ln w="28575">
            <a:solidFill>
              <a:schemeClr val="tx1"/>
            </a:solidFill>
          </a:ln>
          <a:extLst/>
        </p:spPr>
      </p:pic>
      <p:sp>
        <p:nvSpPr>
          <p:cNvPr id="6" name="Rectangle 5"/>
          <p:cNvSpPr/>
          <p:nvPr/>
        </p:nvSpPr>
        <p:spPr bwMode="auto">
          <a:xfrm>
            <a:off x="771133" y="1547618"/>
            <a:ext cx="3179544" cy="304628"/>
          </a:xfrm>
          <a:prstGeom prst="rect">
            <a:avLst/>
          </a:prstGeom>
          <a:noFill/>
          <a:ln w="3175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endParaRPr lang="en-US" dirty="0" smtClean="0">
              <a:solidFill>
                <a:srgbClr val="000000"/>
              </a:solidFill>
            </a:endParaRPr>
          </a:p>
        </p:txBody>
      </p:sp>
      <p:sp>
        <p:nvSpPr>
          <p:cNvPr id="7" name="TextBox 6"/>
          <p:cNvSpPr txBox="1"/>
          <p:nvPr/>
        </p:nvSpPr>
        <p:spPr>
          <a:xfrm>
            <a:off x="4972132" y="4228296"/>
            <a:ext cx="3927867" cy="1477328"/>
          </a:xfrm>
          <a:prstGeom prst="rect">
            <a:avLst/>
          </a:prstGeom>
          <a:solidFill>
            <a:schemeClr val="bg1"/>
          </a:solidFill>
          <a:ln w="22225">
            <a:solidFill>
              <a:schemeClr val="tx1"/>
            </a:solidFill>
          </a:ln>
        </p:spPr>
        <p:txBody>
          <a:bodyPr wrap="square" rtlCol="0">
            <a:spAutoFit/>
          </a:bodyPr>
          <a:lstStyle/>
          <a:p>
            <a:pPr>
              <a:defRPr/>
            </a:pPr>
            <a:r>
              <a:rPr lang="en-US" b="1" dirty="0" smtClean="0">
                <a:solidFill>
                  <a:srgbClr val="000000"/>
                </a:solidFill>
              </a:rPr>
              <a:t>Populated for Internal DBRs only</a:t>
            </a:r>
          </a:p>
          <a:p>
            <a:pPr>
              <a:defRPr/>
            </a:pPr>
            <a:r>
              <a:rPr lang="en-US" dirty="0" smtClean="0">
                <a:solidFill>
                  <a:srgbClr val="000000"/>
                </a:solidFill>
              </a:rPr>
              <a:t>Accounting Elements</a:t>
            </a:r>
          </a:p>
          <a:p>
            <a:pPr marL="285750" indent="-285750">
              <a:buFont typeface="Arial" pitchFamily="34" charset="0"/>
              <a:buChar char="•"/>
              <a:defRPr/>
            </a:pPr>
            <a:r>
              <a:rPr lang="en-US" dirty="0" smtClean="0">
                <a:solidFill>
                  <a:srgbClr val="000000"/>
                </a:solidFill>
              </a:rPr>
              <a:t>Template</a:t>
            </a:r>
          </a:p>
          <a:p>
            <a:pPr marL="285750" indent="-285750">
              <a:buFont typeface="Arial" pitchFamily="34" charset="0"/>
              <a:buChar char="•"/>
              <a:defRPr/>
            </a:pPr>
            <a:r>
              <a:rPr lang="en-US" dirty="0">
                <a:solidFill>
                  <a:srgbClr val="000000"/>
                </a:solidFill>
              </a:rPr>
              <a:t>For Interfund/Intrafund DBRs, the </a:t>
            </a:r>
            <a:r>
              <a:rPr lang="en-US" b="1" u="sng" dirty="0" smtClean="0">
                <a:solidFill>
                  <a:srgbClr val="000000"/>
                </a:solidFill>
              </a:rPr>
              <a:t>Buyer’s</a:t>
            </a:r>
            <a:r>
              <a:rPr lang="en-US" dirty="0" smtClean="0">
                <a:solidFill>
                  <a:srgbClr val="000000"/>
                </a:solidFill>
              </a:rPr>
              <a:t> </a:t>
            </a:r>
            <a:r>
              <a:rPr lang="en-US" dirty="0">
                <a:solidFill>
                  <a:srgbClr val="000000"/>
                </a:solidFill>
              </a:rPr>
              <a:t>Accounting </a:t>
            </a:r>
            <a:r>
              <a:rPr lang="en-US" dirty="0" smtClean="0">
                <a:solidFill>
                  <a:srgbClr val="000000"/>
                </a:solidFill>
              </a:rPr>
              <a:t>Dimensions</a:t>
            </a:r>
            <a:endParaRPr lang="en-US" dirty="0">
              <a:solidFill>
                <a:srgbClr val="000000"/>
              </a:solidFill>
            </a:endParaRPr>
          </a:p>
        </p:txBody>
      </p:sp>
    </p:spTree>
    <p:extLst>
      <p:ext uri="{BB962C8B-B14F-4D97-AF65-F5344CB8AC3E}">
        <p14:creationId xmlns:p14="http://schemas.microsoft.com/office/powerpoint/2010/main" val="1234318283"/>
      </p:ext>
    </p:extLst>
  </p:cSld>
  <p:clrMapOvr>
    <a:masterClrMapping/>
  </p:clrMapOvr>
  <p:timing>
    <p:tnLst>
      <p:par>
        <p:cTn id="1" dur="indefinite" restart="never" nodeType="tmRoot"/>
      </p:par>
    </p:tnLst>
  </p:timing>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smtClean="0"/>
              <a:t>Agreement Entity – Before Collection</a:t>
            </a:r>
            <a:endParaRPr lang="en-US" sz="2800" dirty="0"/>
          </a:p>
        </p:txBody>
      </p:sp>
      <p:sp>
        <p:nvSpPr>
          <p:cNvPr id="4" name="Footer Placeholder 3"/>
          <p:cNvSpPr>
            <a:spLocks noGrp="1"/>
          </p:cNvSpPr>
          <p:nvPr>
            <p:ph type="ftr" sz="quarter" idx="10"/>
          </p:nvPr>
        </p:nvSpPr>
        <p:spPr/>
        <p:txBody>
          <a:bodyPr/>
          <a:lstStyle/>
          <a:p>
            <a:pPr>
              <a:defRPr/>
            </a:pPr>
            <a:r>
              <a:rPr lang="en-US" dirty="0" smtClean="0">
                <a:solidFill>
                  <a:srgbClr val="000000"/>
                </a:solidFill>
              </a:rPr>
              <a:t>CGI Federal Proprietary and Confidential</a:t>
            </a:r>
            <a:endParaRPr lang="en-US" dirty="0">
              <a:solidFill>
                <a:srgbClr val="000000"/>
              </a:solidFill>
            </a:endParaRPr>
          </a:p>
        </p:txBody>
      </p:sp>
      <p:sp>
        <p:nvSpPr>
          <p:cNvPr id="5" name="Slide Number Placeholder 4"/>
          <p:cNvSpPr>
            <a:spLocks noGrp="1"/>
          </p:cNvSpPr>
          <p:nvPr>
            <p:ph type="sldNum" sz="quarter" idx="11"/>
          </p:nvPr>
        </p:nvSpPr>
        <p:spPr/>
        <p:txBody>
          <a:bodyPr/>
          <a:lstStyle/>
          <a:p>
            <a:pPr>
              <a:defRPr/>
            </a:pPr>
            <a:fld id="{215F2CEC-58A8-492B-AD0D-C2BF1A7F0D89}" type="slidenum">
              <a:rPr lang="en-US" smtClean="0">
                <a:solidFill>
                  <a:srgbClr val="000000"/>
                </a:solidFill>
              </a:rPr>
              <a:pPr>
                <a:defRPr/>
              </a:pPr>
              <a:t>330</a:t>
            </a:fld>
            <a:endParaRPr lang="en-US" dirty="0">
              <a:solidFill>
                <a:srgbClr val="000000"/>
              </a:solidFill>
            </a:endParaRPr>
          </a:p>
        </p:txBody>
      </p:sp>
      <p:sp>
        <p:nvSpPr>
          <p:cNvPr id="19" name="Content Placeholder 5"/>
          <p:cNvSpPr txBox="1">
            <a:spLocks/>
          </p:cNvSpPr>
          <p:nvPr/>
        </p:nvSpPr>
        <p:spPr bwMode="auto">
          <a:xfrm>
            <a:off x="407725" y="4304096"/>
            <a:ext cx="2888993" cy="219295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a:lstStyle>
          <a:p>
            <a:pPr>
              <a:spcBef>
                <a:spcPts val="600"/>
              </a:spcBef>
              <a:spcAft>
                <a:spcPts val="600"/>
              </a:spcAft>
            </a:pPr>
            <a:r>
              <a:rPr lang="en-US" sz="1500" dirty="0" smtClean="0">
                <a:solidFill>
                  <a:srgbClr val="000000"/>
                </a:solidFill>
              </a:rPr>
              <a:t>Agreement created for $100,000</a:t>
            </a:r>
          </a:p>
          <a:p>
            <a:pPr>
              <a:spcBef>
                <a:spcPts val="600"/>
              </a:spcBef>
              <a:spcAft>
                <a:spcPts val="600"/>
              </a:spcAft>
            </a:pPr>
            <a:r>
              <a:rPr lang="en-US" sz="1500" dirty="0" smtClean="0">
                <a:solidFill>
                  <a:srgbClr val="000000"/>
                </a:solidFill>
              </a:rPr>
              <a:t>Customer was billed $1,000 and processed against the Agreement</a:t>
            </a:r>
          </a:p>
          <a:p>
            <a:pPr>
              <a:spcBef>
                <a:spcPts val="600"/>
              </a:spcBef>
              <a:spcAft>
                <a:spcPts val="600"/>
              </a:spcAft>
            </a:pPr>
            <a:r>
              <a:rPr lang="en-US" sz="1500" dirty="0" smtClean="0">
                <a:solidFill>
                  <a:srgbClr val="000000"/>
                </a:solidFill>
              </a:rPr>
              <a:t>Next step is to process the collection</a:t>
            </a:r>
            <a:endParaRPr lang="en-US" sz="1500" dirty="0">
              <a:solidFill>
                <a:srgbClr val="000000"/>
              </a:solidFill>
            </a:endParaRPr>
          </a:p>
          <a:p>
            <a:endParaRPr lang="en-US" sz="1600" kern="0" dirty="0">
              <a:solidFill>
                <a:srgbClr val="000000"/>
              </a:solidFill>
            </a:endParaRPr>
          </a:p>
          <a:p>
            <a:endParaRPr lang="en-US" sz="1600" kern="0" dirty="0" smtClean="0">
              <a:solidFill>
                <a:srgbClr val="000000"/>
              </a:solidFill>
            </a:endParaRPr>
          </a:p>
          <a:p>
            <a:endParaRPr lang="en-US" sz="1600" kern="0" dirty="0" smtClean="0">
              <a:solidFill>
                <a:srgbClr val="000000"/>
              </a:solidFill>
            </a:endParaRPr>
          </a:p>
        </p:txBody>
      </p:sp>
      <p:pic>
        <p:nvPicPr>
          <p:cNvPr id="13" name="Picture 2"/>
          <p:cNvPicPr>
            <a:picLocks noChangeAspect="1" noChangeArrowheads="1"/>
          </p:cNvPicPr>
          <p:nvPr/>
        </p:nvPicPr>
        <p:blipFill>
          <a:blip r:embed="rId3" cstate="print"/>
          <a:srcRect/>
          <a:stretch>
            <a:fillRect/>
          </a:stretch>
        </p:blipFill>
        <p:spPr bwMode="auto">
          <a:xfrm>
            <a:off x="2184044" y="2830379"/>
            <a:ext cx="979056" cy="141122"/>
          </a:xfrm>
          <a:prstGeom prst="rect">
            <a:avLst/>
          </a:prstGeom>
          <a:noFill/>
          <a:ln w="9525">
            <a:noFill/>
            <a:miter lim="800000"/>
            <a:headEnd/>
            <a:tailEnd/>
          </a:ln>
        </p:spPr>
      </p:pic>
      <p:pic>
        <p:nvPicPr>
          <p:cNvPr id="16" name="Picture 3"/>
          <p:cNvPicPr>
            <a:picLocks noChangeAspect="1" noChangeArrowheads="1"/>
          </p:cNvPicPr>
          <p:nvPr/>
        </p:nvPicPr>
        <p:blipFill>
          <a:blip r:embed="rId4" cstate="print"/>
          <a:srcRect/>
          <a:stretch>
            <a:fillRect/>
          </a:stretch>
        </p:blipFill>
        <p:spPr bwMode="auto">
          <a:xfrm>
            <a:off x="4672812" y="2118289"/>
            <a:ext cx="862013" cy="133552"/>
          </a:xfrm>
          <a:prstGeom prst="rect">
            <a:avLst/>
          </a:prstGeom>
          <a:noFill/>
          <a:ln w="9525">
            <a:noFill/>
            <a:miter lim="800000"/>
            <a:headEnd/>
            <a:tailEnd/>
          </a:ln>
        </p:spPr>
      </p:pic>
      <p:pic>
        <p:nvPicPr>
          <p:cNvPr id="17" name="Picture 4"/>
          <p:cNvPicPr>
            <a:picLocks noChangeAspect="1" noChangeArrowheads="1"/>
          </p:cNvPicPr>
          <p:nvPr/>
        </p:nvPicPr>
        <p:blipFill>
          <a:blip r:embed="rId5" cstate="print"/>
          <a:srcRect/>
          <a:stretch>
            <a:fillRect/>
          </a:stretch>
        </p:blipFill>
        <p:spPr bwMode="auto">
          <a:xfrm>
            <a:off x="4677576" y="1985664"/>
            <a:ext cx="847723" cy="128074"/>
          </a:xfrm>
          <a:prstGeom prst="rect">
            <a:avLst/>
          </a:prstGeom>
          <a:noFill/>
          <a:ln w="9525">
            <a:noFill/>
            <a:miter lim="800000"/>
            <a:headEnd/>
            <a:tailEnd/>
          </a:ln>
        </p:spPr>
      </p:pic>
      <p:pic>
        <p:nvPicPr>
          <p:cNvPr id="1026"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3939" y="1151546"/>
            <a:ext cx="5823276" cy="3152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96718" y="1828800"/>
            <a:ext cx="5682690" cy="39847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44141739"/>
      </p:ext>
    </p:extLst>
  </p:cSld>
  <p:clrMapOvr>
    <a:masterClrMapping/>
  </p:clrMapOvr>
  <p:timing>
    <p:tnLst>
      <p:par>
        <p:cTn id="1" dur="indefinite" restart="never" nodeType="tmRoot"/>
      </p:par>
    </p:tnLst>
  </p:timing>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smtClean="0"/>
              <a:t>Agreement Entity – After Collection</a:t>
            </a:r>
            <a:endParaRPr lang="en-US" sz="2800" dirty="0"/>
          </a:p>
        </p:txBody>
      </p:sp>
      <p:sp>
        <p:nvSpPr>
          <p:cNvPr id="4" name="Footer Placeholder 3"/>
          <p:cNvSpPr>
            <a:spLocks noGrp="1"/>
          </p:cNvSpPr>
          <p:nvPr>
            <p:ph type="ftr" sz="quarter" idx="10"/>
          </p:nvPr>
        </p:nvSpPr>
        <p:spPr/>
        <p:txBody>
          <a:bodyPr/>
          <a:lstStyle/>
          <a:p>
            <a:pPr>
              <a:defRPr/>
            </a:pPr>
            <a:r>
              <a:rPr lang="en-US" dirty="0" smtClean="0">
                <a:solidFill>
                  <a:srgbClr val="000000"/>
                </a:solidFill>
              </a:rPr>
              <a:t>CGI Federal Proprietary and Confidential</a:t>
            </a:r>
            <a:endParaRPr lang="en-US" dirty="0">
              <a:solidFill>
                <a:srgbClr val="000000"/>
              </a:solidFill>
            </a:endParaRPr>
          </a:p>
        </p:txBody>
      </p:sp>
      <p:sp>
        <p:nvSpPr>
          <p:cNvPr id="5" name="Slide Number Placeholder 4"/>
          <p:cNvSpPr>
            <a:spLocks noGrp="1"/>
          </p:cNvSpPr>
          <p:nvPr>
            <p:ph type="sldNum" sz="quarter" idx="11"/>
          </p:nvPr>
        </p:nvSpPr>
        <p:spPr/>
        <p:txBody>
          <a:bodyPr/>
          <a:lstStyle/>
          <a:p>
            <a:pPr>
              <a:defRPr/>
            </a:pPr>
            <a:fld id="{215F2CEC-58A8-492B-AD0D-C2BF1A7F0D89}" type="slidenum">
              <a:rPr lang="en-US" smtClean="0">
                <a:solidFill>
                  <a:srgbClr val="000000"/>
                </a:solidFill>
              </a:rPr>
              <a:pPr>
                <a:defRPr/>
              </a:pPr>
              <a:t>331</a:t>
            </a:fld>
            <a:endParaRPr lang="en-US" dirty="0">
              <a:solidFill>
                <a:srgbClr val="000000"/>
              </a:solidFill>
            </a:endParaRPr>
          </a:p>
        </p:txBody>
      </p:sp>
      <p:sp>
        <p:nvSpPr>
          <p:cNvPr id="7" name="Content Placeholder 5"/>
          <p:cNvSpPr txBox="1">
            <a:spLocks/>
          </p:cNvSpPr>
          <p:nvPr/>
        </p:nvSpPr>
        <p:spPr bwMode="auto">
          <a:xfrm>
            <a:off x="407725" y="4368610"/>
            <a:ext cx="2888993" cy="185893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a:lstStyle>
          <a:p>
            <a:pPr>
              <a:spcBef>
                <a:spcPts val="600"/>
              </a:spcBef>
              <a:spcAft>
                <a:spcPts val="600"/>
              </a:spcAft>
            </a:pPr>
            <a:r>
              <a:rPr lang="en-US" sz="1500" b="1" dirty="0" smtClean="0">
                <a:solidFill>
                  <a:srgbClr val="000000"/>
                </a:solidFill>
              </a:rPr>
              <a:t>Total</a:t>
            </a:r>
            <a:r>
              <a:rPr lang="en-US" sz="1500" dirty="0" smtClean="0">
                <a:solidFill>
                  <a:srgbClr val="000000"/>
                </a:solidFill>
              </a:rPr>
              <a:t> </a:t>
            </a:r>
            <a:r>
              <a:rPr lang="en-US" sz="1500" b="1" dirty="0" smtClean="0">
                <a:solidFill>
                  <a:srgbClr val="000000"/>
                </a:solidFill>
              </a:rPr>
              <a:t>Unliquidated Receivable Amount </a:t>
            </a:r>
            <a:r>
              <a:rPr lang="en-US" sz="1500" dirty="0" smtClean="0">
                <a:solidFill>
                  <a:srgbClr val="000000"/>
                </a:solidFill>
              </a:rPr>
              <a:t>is reduced by collection amount</a:t>
            </a:r>
          </a:p>
          <a:p>
            <a:pPr>
              <a:spcBef>
                <a:spcPts val="600"/>
              </a:spcBef>
              <a:spcAft>
                <a:spcPts val="600"/>
              </a:spcAft>
            </a:pPr>
            <a:r>
              <a:rPr lang="en-US" sz="1500" b="1" dirty="0" smtClean="0">
                <a:solidFill>
                  <a:srgbClr val="000000"/>
                </a:solidFill>
              </a:rPr>
              <a:t>Total Collection Amount </a:t>
            </a:r>
            <a:r>
              <a:rPr lang="en-US" sz="1500" dirty="0" smtClean="0">
                <a:solidFill>
                  <a:srgbClr val="000000"/>
                </a:solidFill>
              </a:rPr>
              <a:t>is increased by collection amount</a:t>
            </a:r>
            <a:endParaRPr lang="en-US" sz="1500" dirty="0">
              <a:solidFill>
                <a:srgbClr val="000000"/>
              </a:solidFill>
            </a:endParaRPr>
          </a:p>
          <a:p>
            <a:endParaRPr lang="en-US" sz="1600" kern="0" dirty="0">
              <a:solidFill>
                <a:srgbClr val="000000"/>
              </a:solidFill>
            </a:endParaRPr>
          </a:p>
          <a:p>
            <a:endParaRPr lang="en-US" sz="1600" kern="0" dirty="0" smtClean="0">
              <a:solidFill>
                <a:srgbClr val="000000"/>
              </a:solidFill>
            </a:endParaRPr>
          </a:p>
          <a:p>
            <a:endParaRPr lang="en-US" sz="1600" kern="0" dirty="0" smtClean="0">
              <a:solidFill>
                <a:srgbClr val="000000"/>
              </a:solidFill>
            </a:endParaRPr>
          </a:p>
        </p:txBody>
      </p:sp>
      <p:pic>
        <p:nvPicPr>
          <p:cNvPr id="15" name="Picture 3"/>
          <p:cNvPicPr>
            <a:picLocks noChangeAspect="1" noChangeArrowheads="1"/>
          </p:cNvPicPr>
          <p:nvPr/>
        </p:nvPicPr>
        <p:blipFill>
          <a:blip r:embed="rId3" cstate="print"/>
          <a:srcRect/>
          <a:stretch>
            <a:fillRect/>
          </a:stretch>
        </p:blipFill>
        <p:spPr bwMode="auto">
          <a:xfrm>
            <a:off x="4672812" y="2118289"/>
            <a:ext cx="862013" cy="133552"/>
          </a:xfrm>
          <a:prstGeom prst="rect">
            <a:avLst/>
          </a:prstGeom>
          <a:noFill/>
          <a:ln w="9525">
            <a:noFill/>
            <a:miter lim="800000"/>
            <a:headEnd/>
            <a:tailEnd/>
          </a:ln>
        </p:spPr>
      </p:pic>
      <p:pic>
        <p:nvPicPr>
          <p:cNvPr id="16" name="Picture 4"/>
          <p:cNvPicPr>
            <a:picLocks noChangeAspect="1" noChangeArrowheads="1"/>
          </p:cNvPicPr>
          <p:nvPr/>
        </p:nvPicPr>
        <p:blipFill>
          <a:blip r:embed="rId4" cstate="print"/>
          <a:srcRect/>
          <a:stretch>
            <a:fillRect/>
          </a:stretch>
        </p:blipFill>
        <p:spPr bwMode="auto">
          <a:xfrm>
            <a:off x="4677576" y="1985664"/>
            <a:ext cx="847723" cy="128074"/>
          </a:xfrm>
          <a:prstGeom prst="rect">
            <a:avLst/>
          </a:prstGeom>
          <a:noFill/>
          <a:ln w="9525">
            <a:noFill/>
            <a:miter lim="800000"/>
            <a:headEnd/>
            <a:tailEnd/>
          </a:ln>
        </p:spPr>
      </p:pic>
      <p:pic>
        <p:nvPicPr>
          <p:cNvPr id="205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1252" y="1149178"/>
            <a:ext cx="5959547" cy="3236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3"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52800" y="1900804"/>
            <a:ext cx="5671345" cy="3977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76575076"/>
      </p:ext>
    </p:extLst>
  </p:cSld>
  <p:clrMapOvr>
    <a:masterClrMapping/>
  </p:clrMapOvr>
  <p:timing>
    <p:tnLst>
      <p:par>
        <p:cTn id="1" dur="indefinite" restart="never" nodeType="tmRoot"/>
      </p:par>
    </p:tnLst>
  </p:timing>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bwMode="auto">
          <a:xfrm>
            <a:off x="7836195" y="6030243"/>
            <a:ext cx="1169582" cy="794783"/>
          </a:xfrm>
          <a:prstGeom prst="rect">
            <a:avLst/>
          </a:pr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117762" name="Title 1"/>
          <p:cNvSpPr>
            <a:spLocks noGrp="1"/>
          </p:cNvSpPr>
          <p:nvPr>
            <p:ph type="title"/>
          </p:nvPr>
        </p:nvSpPr>
        <p:spPr/>
        <p:txBody>
          <a:bodyPr/>
          <a:lstStyle/>
          <a:p>
            <a:r>
              <a:rPr lang="en-US" dirty="0" smtClean="0"/>
              <a:t>GL Account Detail Query</a:t>
            </a:r>
          </a:p>
        </p:txBody>
      </p:sp>
      <p:sp>
        <p:nvSpPr>
          <p:cNvPr id="117763" name="Content Placeholder 2"/>
          <p:cNvSpPr>
            <a:spLocks noGrp="1"/>
          </p:cNvSpPr>
          <p:nvPr>
            <p:ph idx="1"/>
          </p:nvPr>
        </p:nvSpPr>
        <p:spPr>
          <a:xfrm>
            <a:off x="487157" y="1162897"/>
            <a:ext cx="8229600" cy="4525962"/>
          </a:xfrm>
        </p:spPr>
        <p:txBody>
          <a:bodyPr/>
          <a:lstStyle/>
          <a:p>
            <a:r>
              <a:rPr lang="en-US" sz="2000" b="1" u="sng" dirty="0" smtClean="0"/>
              <a:t>GL Account Detail Query</a:t>
            </a:r>
            <a:r>
              <a:rPr lang="en-US" sz="2000" dirty="0" smtClean="0"/>
              <a:t>: </a:t>
            </a:r>
          </a:p>
          <a:p>
            <a:pPr lvl="1"/>
            <a:r>
              <a:rPr lang="en-US" sz="1800" dirty="0" smtClean="0"/>
              <a:t>Allows users to determine the </a:t>
            </a:r>
            <a:r>
              <a:rPr lang="en-US" sz="1800" u="sng" dirty="0" smtClean="0"/>
              <a:t>financial impact</a:t>
            </a:r>
            <a:r>
              <a:rPr lang="en-US" sz="1800" dirty="0" smtClean="0"/>
              <a:t> of the created document</a:t>
            </a:r>
          </a:p>
          <a:p>
            <a:pPr lvl="1"/>
            <a:r>
              <a:rPr lang="en-US" sz="1800" dirty="0" smtClean="0"/>
              <a:t>Provides an alternate way of viewing information contained in the General Ledger</a:t>
            </a:r>
          </a:p>
          <a:p>
            <a:pPr lvl="1"/>
            <a:endParaRPr lang="en-US" sz="800" dirty="0" smtClean="0"/>
          </a:p>
          <a:p>
            <a:r>
              <a:rPr lang="en-US" sz="2000" b="1" u="sng" dirty="0" smtClean="0"/>
              <a:t>GL Account Detail Query – item results</a:t>
            </a:r>
            <a:r>
              <a:rPr lang="en-US" sz="2000" dirty="0" smtClean="0"/>
              <a:t>:</a:t>
            </a:r>
          </a:p>
          <a:p>
            <a:pPr lvl="1"/>
            <a:r>
              <a:rPr lang="en-US" sz="1800" dirty="0" smtClean="0"/>
              <a:t>Includes each posting (a single debit or credit) that has been recorded for each document line displayed</a:t>
            </a:r>
            <a:endParaRPr lang="en-US" sz="800" dirty="0" smtClean="0"/>
          </a:p>
          <a:p>
            <a:pPr lvl="1"/>
            <a:r>
              <a:rPr lang="en-US" sz="1800" dirty="0" smtClean="0"/>
              <a:t>Records grouped by GL accounts</a:t>
            </a:r>
          </a:p>
          <a:p>
            <a:endParaRPr lang="en-US" dirty="0" smtClean="0"/>
          </a:p>
        </p:txBody>
      </p:sp>
      <p:sp>
        <p:nvSpPr>
          <p:cNvPr id="117764" name="Footer Placeholder 3"/>
          <p:cNvSpPr>
            <a:spLocks noGrp="1"/>
          </p:cNvSpPr>
          <p:nvPr>
            <p:ph type="ftr" sz="quarter" idx="10"/>
          </p:nvPr>
        </p:nvSpPr>
        <p:spPr>
          <a:noFill/>
        </p:spPr>
        <p:txBody>
          <a:bodyPr/>
          <a:lstStyle/>
          <a:p>
            <a:r>
              <a:rPr lang="en-US" dirty="0" smtClean="0"/>
              <a:t>CGI Federal Proprietary and Confidential</a:t>
            </a:r>
          </a:p>
        </p:txBody>
      </p:sp>
      <p:sp>
        <p:nvSpPr>
          <p:cNvPr id="117765" name="Slide Number Placeholder 4"/>
          <p:cNvSpPr>
            <a:spLocks noGrp="1"/>
          </p:cNvSpPr>
          <p:nvPr>
            <p:ph type="sldNum" sz="quarter" idx="11"/>
          </p:nvPr>
        </p:nvSpPr>
        <p:spPr>
          <a:noFill/>
        </p:spPr>
        <p:txBody>
          <a:bodyPr/>
          <a:lstStyle/>
          <a:p>
            <a:fld id="{4BB4686F-3FC0-4611-BDB5-79D6ED371DA6}" type="slidenum">
              <a:rPr lang="en-US" smtClean="0"/>
              <a:pPr/>
              <a:t>332</a:t>
            </a:fld>
            <a:endParaRPr lang="en-US" dirty="0" smtClean="0"/>
          </a:p>
        </p:txBody>
      </p:sp>
      <p:graphicFrame>
        <p:nvGraphicFramePr>
          <p:cNvPr id="6" name="Table 5"/>
          <p:cNvGraphicFramePr>
            <a:graphicFrameLocks noGrp="1"/>
          </p:cNvGraphicFramePr>
          <p:nvPr>
            <p:extLst>
              <p:ext uri="{D42A27DB-BD31-4B8C-83A1-F6EECF244321}">
                <p14:modId xmlns:p14="http://schemas.microsoft.com/office/powerpoint/2010/main" val="1149884995"/>
              </p:ext>
            </p:extLst>
          </p:nvPr>
        </p:nvGraphicFramePr>
        <p:xfrm>
          <a:off x="526620" y="4121948"/>
          <a:ext cx="8448899" cy="2411955"/>
        </p:xfrm>
        <a:graphic>
          <a:graphicData uri="http://schemas.openxmlformats.org/drawingml/2006/table">
            <a:tbl>
              <a:tblPr firstRow="1" bandRow="1">
                <a:tableStyleId>{93296810-A885-4BE3-A3E7-6D5BEEA58F35}</a:tableStyleId>
              </a:tblPr>
              <a:tblGrid>
                <a:gridCol w="3069376"/>
                <a:gridCol w="5379523"/>
              </a:tblGrid>
              <a:tr h="320933">
                <a:tc>
                  <a:txBody>
                    <a:bodyPr/>
                    <a:lstStyle/>
                    <a:p>
                      <a:r>
                        <a:rPr lang="en-US" dirty="0" smtClean="0"/>
                        <a:t>Processing Action</a:t>
                      </a:r>
                      <a:endParaRPr lang="en-US" dirty="0"/>
                    </a:p>
                  </a:txBody>
                  <a:tcPr/>
                </a:tc>
                <a:tc>
                  <a:txBody>
                    <a:bodyPr/>
                    <a:lstStyle/>
                    <a:p>
                      <a:r>
                        <a:rPr lang="en-US" dirty="0" smtClean="0"/>
                        <a:t>GL Impact</a:t>
                      </a:r>
                      <a:endParaRPr lang="en-US" dirty="0"/>
                    </a:p>
                  </a:txBody>
                  <a:tcPr/>
                </a:tc>
              </a:tr>
              <a:tr h="320933">
                <a:tc>
                  <a:txBody>
                    <a:bodyPr/>
                    <a:lstStyle/>
                    <a:p>
                      <a:r>
                        <a:rPr lang="en-US" dirty="0" smtClean="0"/>
                        <a:t>Import DBRs</a:t>
                      </a:r>
                      <a:endParaRPr lang="en-US" dirty="0"/>
                    </a:p>
                  </a:txBody>
                  <a:tcPr/>
                </a:tc>
                <a:tc>
                  <a:txBody>
                    <a:bodyPr/>
                    <a:lstStyle/>
                    <a:p>
                      <a:r>
                        <a:rPr lang="en-US" dirty="0" smtClean="0"/>
                        <a:t>No GL</a:t>
                      </a:r>
                      <a:r>
                        <a:rPr lang="en-US" baseline="0" dirty="0" smtClean="0"/>
                        <a:t> Impact</a:t>
                      </a:r>
                      <a:endParaRPr lang="en-US" dirty="0"/>
                    </a:p>
                  </a:txBody>
                  <a:tcPr/>
                </a:tc>
              </a:tr>
              <a:tr h="320933">
                <a:tc>
                  <a:txBody>
                    <a:bodyPr/>
                    <a:lstStyle/>
                    <a:p>
                      <a:r>
                        <a:rPr lang="en-US" dirty="0" smtClean="0"/>
                        <a:t>Crosswalk DBRs</a:t>
                      </a:r>
                      <a:endParaRPr lang="en-US" dirty="0"/>
                    </a:p>
                  </a:txBody>
                  <a:tcPr/>
                </a:tc>
                <a:tc>
                  <a:txBody>
                    <a:bodyPr/>
                    <a:lstStyle/>
                    <a:p>
                      <a:r>
                        <a:rPr lang="en-US" dirty="0" smtClean="0"/>
                        <a:t>No GL</a:t>
                      </a:r>
                      <a:r>
                        <a:rPr lang="en-US" baseline="0" dirty="0" smtClean="0"/>
                        <a:t> Impact</a:t>
                      </a:r>
                      <a:endParaRPr lang="en-US" dirty="0"/>
                    </a:p>
                  </a:txBody>
                  <a:tcPr/>
                </a:tc>
              </a:tr>
              <a:tr h="400275">
                <a:tc>
                  <a:txBody>
                    <a:bodyPr/>
                    <a:lstStyle/>
                    <a:p>
                      <a:r>
                        <a:rPr lang="en-US" dirty="0" smtClean="0"/>
                        <a:t>Summarize DBRs</a:t>
                      </a:r>
                      <a:endParaRPr lang="en-US" dirty="0"/>
                    </a:p>
                  </a:txBody>
                  <a:tcPr/>
                </a:tc>
                <a:tc>
                  <a:txBody>
                    <a:bodyPr/>
                    <a:lstStyle/>
                    <a:p>
                      <a:r>
                        <a:rPr lang="en-US" dirty="0" smtClean="0"/>
                        <a:t>Unbilled</a:t>
                      </a:r>
                      <a:r>
                        <a:rPr lang="en-US" baseline="0" dirty="0" smtClean="0"/>
                        <a:t> receivable recorded</a:t>
                      </a:r>
                      <a:endParaRPr lang="en-US" dirty="0"/>
                    </a:p>
                  </a:txBody>
                  <a:tcPr/>
                </a:tc>
              </a:tr>
              <a:tr h="888944">
                <a:tc>
                  <a:txBody>
                    <a:bodyPr/>
                    <a:lstStyle/>
                    <a:p>
                      <a:r>
                        <a:rPr lang="en-US" dirty="0" smtClean="0"/>
                        <a:t>Billing (IPAC Outbound</a:t>
                      </a:r>
                      <a:r>
                        <a:rPr lang="en-US" baseline="0" dirty="0" smtClean="0"/>
                        <a:t> or</a:t>
                      </a:r>
                      <a:r>
                        <a:rPr lang="en-US" dirty="0" smtClean="0"/>
                        <a:t> Bill Generation)</a:t>
                      </a:r>
                      <a:endParaRPr lang="en-US" dirty="0"/>
                    </a:p>
                  </a:txBody>
                  <a:tcPr/>
                </a:tc>
                <a:tc>
                  <a:txBody>
                    <a:bodyPr/>
                    <a:lstStyle/>
                    <a:p>
                      <a:r>
                        <a:rPr lang="en-US" dirty="0" smtClean="0"/>
                        <a:t>Unbilled receivable updated to Billed receivable</a:t>
                      </a:r>
                    </a:p>
                    <a:p>
                      <a:r>
                        <a:rPr lang="en-US" dirty="0" smtClean="0"/>
                        <a:t>1. Reduction of Unbilled receivable</a:t>
                      </a:r>
                    </a:p>
                    <a:p>
                      <a:r>
                        <a:rPr lang="en-US" dirty="0" smtClean="0"/>
                        <a:t>2. New posting to Billed receivable</a:t>
                      </a:r>
                      <a:endParaRPr lang="en-US" dirty="0"/>
                    </a:p>
                  </a:txBody>
                  <a:tcPr/>
                </a:tc>
              </a:tr>
            </a:tbl>
          </a:graphicData>
        </a:graphic>
      </p:graphicFrame>
    </p:spTree>
    <p:extLst>
      <p:ext uri="{BB962C8B-B14F-4D97-AF65-F5344CB8AC3E}">
        <p14:creationId xmlns:p14="http://schemas.microsoft.com/office/powerpoint/2010/main" val="688151988"/>
      </p:ext>
    </p:extLst>
  </p:cSld>
  <p:clrMapOvr>
    <a:masterClrMapping/>
  </p:clrMapOvr>
  <p:timing>
    <p:tnLst>
      <p:par>
        <p:cTn id="1" dur="indefinite" restart="never" nodeType="tmRoot"/>
      </p:par>
    </p:tnLst>
  </p:timing>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Title 1"/>
          <p:cNvSpPr>
            <a:spLocks noGrp="1"/>
          </p:cNvSpPr>
          <p:nvPr>
            <p:ph type="title"/>
          </p:nvPr>
        </p:nvSpPr>
        <p:spPr/>
        <p:txBody>
          <a:bodyPr/>
          <a:lstStyle/>
          <a:p>
            <a:r>
              <a:rPr lang="en-US" dirty="0" smtClean="0"/>
              <a:t>GL Account Detail Query Process</a:t>
            </a:r>
          </a:p>
        </p:txBody>
      </p:sp>
      <p:sp>
        <p:nvSpPr>
          <p:cNvPr id="109571" name="Content Placeholder 2"/>
          <p:cNvSpPr>
            <a:spLocks noGrp="1"/>
          </p:cNvSpPr>
          <p:nvPr>
            <p:ph idx="1"/>
          </p:nvPr>
        </p:nvSpPr>
        <p:spPr>
          <a:xfrm>
            <a:off x="541917" y="1401271"/>
            <a:ext cx="8590208" cy="4525962"/>
          </a:xfrm>
        </p:spPr>
        <p:txBody>
          <a:bodyPr/>
          <a:lstStyle/>
          <a:p>
            <a:pPr>
              <a:defRPr/>
            </a:pPr>
            <a:r>
              <a:rPr lang="en-US" sz="2000" dirty="0" smtClean="0"/>
              <a:t>To query posting information via the GL Account Detail Query: </a:t>
            </a:r>
          </a:p>
          <a:p>
            <a:pPr>
              <a:defRPr/>
            </a:pPr>
            <a:endParaRPr lang="en-US" sz="2000" dirty="0" smtClean="0"/>
          </a:p>
          <a:p>
            <a:pPr marL="850900" lvl="1" indent="-514350">
              <a:spcBef>
                <a:spcPts val="600"/>
              </a:spcBef>
              <a:spcAft>
                <a:spcPts val="600"/>
              </a:spcAft>
              <a:buFont typeface="+mj-lt"/>
              <a:buAutoNum type="arabicPeriod"/>
              <a:defRPr/>
            </a:pPr>
            <a:r>
              <a:rPr lang="en-US" sz="1800" dirty="0" smtClean="0"/>
              <a:t>Pegasys </a:t>
            </a:r>
            <a:r>
              <a:rPr lang="en-US" sz="1800" dirty="0" smtClean="0">
                <a:sym typeface="Symbol"/>
              </a:rPr>
              <a:t> </a:t>
            </a:r>
            <a:r>
              <a:rPr lang="en-US" sz="1800" dirty="0" smtClean="0"/>
              <a:t>Queries </a:t>
            </a:r>
            <a:r>
              <a:rPr lang="en-US" sz="1800" dirty="0">
                <a:sym typeface="Symbol"/>
              </a:rPr>
              <a:t> </a:t>
            </a:r>
            <a:r>
              <a:rPr lang="en-US" sz="1800" dirty="0" smtClean="0"/>
              <a:t>General System </a:t>
            </a:r>
            <a:r>
              <a:rPr lang="en-US" sz="1800" dirty="0">
                <a:sym typeface="Symbol"/>
              </a:rPr>
              <a:t> </a:t>
            </a:r>
            <a:r>
              <a:rPr lang="en-US" sz="1800" dirty="0" smtClean="0"/>
              <a:t>GL Detail Query</a:t>
            </a:r>
          </a:p>
          <a:p>
            <a:pPr marL="850900" lvl="1" indent="-514350">
              <a:spcBef>
                <a:spcPts val="600"/>
              </a:spcBef>
              <a:spcAft>
                <a:spcPts val="600"/>
              </a:spcAft>
              <a:buFont typeface="+mj-lt"/>
              <a:buAutoNum type="arabicPeriod"/>
              <a:defRPr/>
            </a:pPr>
            <a:r>
              <a:rPr lang="en-US" sz="1800" dirty="0" smtClean="0"/>
              <a:t>Enter query criteria (e.g. business line, Statement Number, Date range)</a:t>
            </a:r>
            <a:endParaRPr lang="en-US" sz="1800" dirty="0"/>
          </a:p>
          <a:p>
            <a:pPr marL="850900" lvl="1" indent="-514350">
              <a:spcBef>
                <a:spcPts val="600"/>
              </a:spcBef>
              <a:spcAft>
                <a:spcPts val="600"/>
              </a:spcAft>
              <a:buFont typeface="+mj-lt"/>
              <a:buAutoNum type="arabicPeriod"/>
              <a:defRPr/>
            </a:pPr>
            <a:r>
              <a:rPr lang="en-US" sz="1800" dirty="0" smtClean="0"/>
              <a:t>Select Search</a:t>
            </a:r>
          </a:p>
          <a:p>
            <a:pPr marL="336550" lvl="1" indent="0" algn="ctr">
              <a:spcBef>
                <a:spcPts val="600"/>
              </a:spcBef>
              <a:spcAft>
                <a:spcPts val="600"/>
              </a:spcAft>
              <a:buNone/>
              <a:defRPr/>
            </a:pPr>
            <a:r>
              <a:rPr lang="en-US" sz="1800" dirty="0" smtClean="0"/>
              <a:t>OR</a:t>
            </a:r>
          </a:p>
          <a:p>
            <a:pPr marL="857250" lvl="1" indent="-520700">
              <a:spcBef>
                <a:spcPts val="600"/>
              </a:spcBef>
              <a:spcAft>
                <a:spcPts val="600"/>
              </a:spcAft>
              <a:buFont typeface="+mj-lt"/>
              <a:buAutoNum type="arabicPeriod"/>
              <a:defRPr/>
            </a:pPr>
            <a:r>
              <a:rPr lang="en-US" sz="1800" dirty="0" smtClean="0"/>
              <a:t>Pegasys </a:t>
            </a:r>
            <a:r>
              <a:rPr lang="en-US" sz="1800" dirty="0">
                <a:sym typeface="Symbol"/>
              </a:rPr>
              <a:t></a:t>
            </a:r>
            <a:r>
              <a:rPr lang="en-US" sz="1800" dirty="0" smtClean="0"/>
              <a:t> Transactions </a:t>
            </a:r>
            <a:r>
              <a:rPr lang="en-US" sz="1800" dirty="0">
                <a:sym typeface="Symbol"/>
              </a:rPr>
              <a:t></a:t>
            </a:r>
            <a:r>
              <a:rPr lang="en-US" sz="1800" dirty="0" smtClean="0"/>
              <a:t> </a:t>
            </a:r>
            <a:r>
              <a:rPr lang="en-US" sz="1800" dirty="0"/>
              <a:t>Form/Document </a:t>
            </a:r>
            <a:r>
              <a:rPr lang="en-US" sz="1800" dirty="0" smtClean="0"/>
              <a:t>Selection</a:t>
            </a:r>
          </a:p>
          <a:p>
            <a:pPr marL="850900" lvl="1" indent="-514350">
              <a:spcBef>
                <a:spcPts val="600"/>
              </a:spcBef>
              <a:spcAft>
                <a:spcPts val="600"/>
              </a:spcAft>
              <a:buFont typeface="+mj-lt"/>
              <a:buAutoNum type="arabicPeriod"/>
              <a:defRPr/>
            </a:pPr>
            <a:r>
              <a:rPr lang="en-US" sz="1800" dirty="0"/>
              <a:t>Enter query </a:t>
            </a:r>
            <a:r>
              <a:rPr lang="en-US" sz="1800" dirty="0" smtClean="0"/>
              <a:t>criteria </a:t>
            </a:r>
            <a:r>
              <a:rPr lang="en-US" sz="1800" dirty="0"/>
              <a:t>(e.g. Document Number, Date range)</a:t>
            </a:r>
            <a:br>
              <a:rPr lang="en-US" sz="1800" dirty="0"/>
            </a:br>
            <a:r>
              <a:rPr lang="en-US" sz="1800" b="1" dirty="0"/>
              <a:t>NOTE: </a:t>
            </a:r>
            <a:r>
              <a:rPr lang="en-US" sz="1800" dirty="0"/>
              <a:t> Statement Number is found under the Advance Search section</a:t>
            </a:r>
          </a:p>
          <a:p>
            <a:pPr marL="850900" lvl="1" indent="-514350">
              <a:spcBef>
                <a:spcPts val="600"/>
              </a:spcBef>
              <a:spcAft>
                <a:spcPts val="600"/>
              </a:spcAft>
              <a:buFont typeface="+mj-lt"/>
              <a:buAutoNum type="arabicPeriod"/>
              <a:defRPr/>
            </a:pPr>
            <a:r>
              <a:rPr lang="en-US" sz="1800" dirty="0"/>
              <a:t>Select </a:t>
            </a:r>
            <a:r>
              <a:rPr lang="en-US" sz="1800" b="1" dirty="0" smtClean="0"/>
              <a:t>Search</a:t>
            </a:r>
          </a:p>
          <a:p>
            <a:pPr marL="850900" lvl="1" indent="-514350">
              <a:spcBef>
                <a:spcPts val="600"/>
              </a:spcBef>
              <a:spcAft>
                <a:spcPts val="600"/>
              </a:spcAft>
              <a:buFont typeface="+mj-lt"/>
              <a:buAutoNum type="arabicPeriod"/>
              <a:defRPr/>
            </a:pPr>
            <a:r>
              <a:rPr lang="en-US" sz="1800" dirty="0"/>
              <a:t>Select the specific item and select </a:t>
            </a:r>
            <a:r>
              <a:rPr lang="en-US" sz="1800" b="1" dirty="0"/>
              <a:t>GL Detail </a:t>
            </a:r>
            <a:r>
              <a:rPr lang="en-US" sz="1800" dirty="0" smtClean="0"/>
              <a:t>button</a:t>
            </a:r>
          </a:p>
        </p:txBody>
      </p:sp>
      <p:sp>
        <p:nvSpPr>
          <p:cNvPr id="118788" name="Footer Placeholder 3"/>
          <p:cNvSpPr>
            <a:spLocks noGrp="1"/>
          </p:cNvSpPr>
          <p:nvPr>
            <p:ph type="ftr" sz="quarter" idx="10"/>
          </p:nvPr>
        </p:nvSpPr>
        <p:spPr>
          <a:noFill/>
        </p:spPr>
        <p:txBody>
          <a:bodyPr/>
          <a:lstStyle/>
          <a:p>
            <a:r>
              <a:rPr lang="en-US" dirty="0" smtClean="0"/>
              <a:t>CGI Federal Proprietary and Confidential</a:t>
            </a:r>
          </a:p>
        </p:txBody>
      </p:sp>
      <p:sp>
        <p:nvSpPr>
          <p:cNvPr id="118789" name="Slide Number Placeholder 4"/>
          <p:cNvSpPr>
            <a:spLocks noGrp="1"/>
          </p:cNvSpPr>
          <p:nvPr>
            <p:ph type="sldNum" sz="quarter" idx="11"/>
          </p:nvPr>
        </p:nvSpPr>
        <p:spPr>
          <a:noFill/>
        </p:spPr>
        <p:txBody>
          <a:bodyPr/>
          <a:lstStyle/>
          <a:p>
            <a:fld id="{2425345C-22E6-41B8-B8C4-F9A719D59C4F}" type="slidenum">
              <a:rPr lang="en-US" smtClean="0"/>
              <a:pPr/>
              <a:t>333</a:t>
            </a:fld>
            <a:endParaRPr lang="en-US" dirty="0" smtClean="0"/>
          </a:p>
        </p:txBody>
      </p:sp>
    </p:spTree>
    <p:extLst>
      <p:ext uri="{BB962C8B-B14F-4D97-AF65-F5344CB8AC3E}">
        <p14:creationId xmlns:p14="http://schemas.microsoft.com/office/powerpoint/2010/main" val="4157459615"/>
      </p:ext>
    </p:extLst>
  </p:cSld>
  <p:clrMapOvr>
    <a:masterClrMapping/>
  </p:clrMapOvr>
  <p:timing>
    <p:tnLst>
      <p:par>
        <p:cTn id="1" dur="indefinite" restart="never" nodeType="tmRoot"/>
      </p:par>
    </p:tnLst>
  </p:timing>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Title 1"/>
          <p:cNvSpPr>
            <a:spLocks noGrp="1"/>
          </p:cNvSpPr>
          <p:nvPr>
            <p:ph type="title"/>
          </p:nvPr>
        </p:nvSpPr>
        <p:spPr/>
        <p:txBody>
          <a:bodyPr/>
          <a:lstStyle/>
          <a:p>
            <a:r>
              <a:rPr lang="en-US" dirty="0" smtClean="0"/>
              <a:t>GL Account Detail Query Search Criteria</a:t>
            </a:r>
          </a:p>
        </p:txBody>
      </p:sp>
      <p:sp>
        <p:nvSpPr>
          <p:cNvPr id="119811" name="Footer Placeholder 3"/>
          <p:cNvSpPr>
            <a:spLocks noGrp="1"/>
          </p:cNvSpPr>
          <p:nvPr>
            <p:ph type="ftr" sz="quarter" idx="10"/>
          </p:nvPr>
        </p:nvSpPr>
        <p:spPr>
          <a:noFill/>
        </p:spPr>
        <p:txBody>
          <a:bodyPr/>
          <a:lstStyle/>
          <a:p>
            <a:r>
              <a:rPr lang="en-US" dirty="0" smtClean="0"/>
              <a:t>CGI Federal Proprietary and Confidential</a:t>
            </a:r>
          </a:p>
        </p:txBody>
      </p:sp>
      <p:sp>
        <p:nvSpPr>
          <p:cNvPr id="119812" name="Slide Number Placeholder 4"/>
          <p:cNvSpPr>
            <a:spLocks noGrp="1"/>
          </p:cNvSpPr>
          <p:nvPr>
            <p:ph type="sldNum" sz="quarter" idx="11"/>
          </p:nvPr>
        </p:nvSpPr>
        <p:spPr>
          <a:noFill/>
        </p:spPr>
        <p:txBody>
          <a:bodyPr/>
          <a:lstStyle/>
          <a:p>
            <a:fld id="{867B959E-299F-44FA-BC27-235732E199EE}" type="slidenum">
              <a:rPr lang="en-US" smtClean="0"/>
              <a:pPr/>
              <a:t>334</a:t>
            </a:fld>
            <a:endParaRPr lang="en-US" dirty="0" smtClean="0"/>
          </a:p>
        </p:txBody>
      </p:sp>
      <p:pic>
        <p:nvPicPr>
          <p:cNvPr id="2355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295" y="1275484"/>
            <a:ext cx="8657705" cy="4757181"/>
          </a:xfrm>
          <a:prstGeom prst="rect">
            <a:avLst/>
          </a:prstGeom>
          <a:noFill/>
          <a:ln w="31750">
            <a:solidFill>
              <a:schemeClr val="tx1"/>
            </a:solidFill>
            <a:miter lim="800000"/>
            <a:headEnd/>
            <a:tailEnd/>
          </a:ln>
          <a:effectLst/>
          <a:extLst>
            <a:ext uri="{909E8E84-426E-40DD-AFC4-6F175D3DCCD1}">
              <a14:hiddenFill xmlns:a14="http://schemas.microsoft.com/office/drawing/2010/main">
                <a:solidFill>
                  <a:schemeClr val="accent1"/>
                </a:solidFill>
              </a14:hiddenFill>
            </a:ext>
          </a:extLst>
        </p:spPr>
      </p:pic>
      <p:sp>
        <p:nvSpPr>
          <p:cNvPr id="6" name="Content Placeholder 1"/>
          <p:cNvSpPr>
            <a:spLocks noGrp="1"/>
          </p:cNvSpPr>
          <p:nvPr>
            <p:ph idx="1"/>
          </p:nvPr>
        </p:nvSpPr>
        <p:spPr>
          <a:xfrm>
            <a:off x="6116432" y="1580083"/>
            <a:ext cx="2827543" cy="1706042"/>
          </a:xfrm>
          <a:solidFill>
            <a:schemeClr val="bg1"/>
          </a:solidFill>
          <a:ln w="25400">
            <a:solidFill>
              <a:schemeClr val="tx1"/>
            </a:solidFill>
          </a:ln>
        </p:spPr>
        <p:txBody>
          <a:bodyPr/>
          <a:lstStyle/>
          <a:p>
            <a:r>
              <a:rPr lang="en-US" sz="1600" dirty="0" smtClean="0"/>
              <a:t>Common fields to use as search criteria include:</a:t>
            </a:r>
          </a:p>
          <a:p>
            <a:pPr lvl="1"/>
            <a:r>
              <a:rPr lang="en-US" sz="1400" b="1" dirty="0" smtClean="0"/>
              <a:t>Document Number</a:t>
            </a:r>
          </a:p>
          <a:p>
            <a:pPr lvl="1"/>
            <a:r>
              <a:rPr lang="en-US" sz="1400" b="1" dirty="0" smtClean="0"/>
              <a:t>Action</a:t>
            </a:r>
          </a:p>
          <a:p>
            <a:pPr lvl="1"/>
            <a:r>
              <a:rPr lang="en-US" sz="1400" b="1" dirty="0" smtClean="0"/>
              <a:t>Trans Type</a:t>
            </a:r>
          </a:p>
          <a:p>
            <a:pPr lvl="1"/>
            <a:r>
              <a:rPr lang="en-US" sz="1400" b="1" dirty="0" smtClean="0"/>
              <a:t>Line Type</a:t>
            </a:r>
            <a:endParaRPr lang="en-US" sz="1400" b="1" dirty="0"/>
          </a:p>
        </p:txBody>
      </p:sp>
      <p:sp>
        <p:nvSpPr>
          <p:cNvPr id="2" name="Rectangle 1"/>
          <p:cNvSpPr/>
          <p:nvPr/>
        </p:nvSpPr>
        <p:spPr bwMode="auto">
          <a:xfrm>
            <a:off x="2095500" y="2133600"/>
            <a:ext cx="2085975" cy="238125"/>
          </a:xfrm>
          <a:prstGeom prst="rect">
            <a:avLst/>
          </a:prstGeom>
          <a:noFill/>
          <a:ln w="2540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8" name="Rectangle 7"/>
          <p:cNvSpPr/>
          <p:nvPr/>
        </p:nvSpPr>
        <p:spPr bwMode="auto">
          <a:xfrm>
            <a:off x="4257676" y="2324100"/>
            <a:ext cx="1714500" cy="238125"/>
          </a:xfrm>
          <a:prstGeom prst="rect">
            <a:avLst/>
          </a:prstGeom>
          <a:noFill/>
          <a:ln w="2540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9" name="Rectangle 8"/>
          <p:cNvSpPr/>
          <p:nvPr/>
        </p:nvSpPr>
        <p:spPr bwMode="auto">
          <a:xfrm>
            <a:off x="3486152" y="3762375"/>
            <a:ext cx="1428748" cy="238125"/>
          </a:xfrm>
          <a:prstGeom prst="rect">
            <a:avLst/>
          </a:prstGeom>
          <a:noFill/>
          <a:ln w="2540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10" name="Rectangle 9"/>
          <p:cNvSpPr/>
          <p:nvPr/>
        </p:nvSpPr>
        <p:spPr bwMode="auto">
          <a:xfrm>
            <a:off x="600077" y="4314825"/>
            <a:ext cx="2686048" cy="238125"/>
          </a:xfrm>
          <a:prstGeom prst="rect">
            <a:avLst/>
          </a:prstGeom>
          <a:noFill/>
          <a:ln w="2540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Tree>
    <p:extLst>
      <p:ext uri="{BB962C8B-B14F-4D97-AF65-F5344CB8AC3E}">
        <p14:creationId xmlns:p14="http://schemas.microsoft.com/office/powerpoint/2010/main" val="1756248400"/>
      </p:ext>
    </p:extLst>
  </p:cSld>
  <p:clrMapOvr>
    <a:masterClrMapping/>
  </p:clrMapOvr>
  <p:timing>
    <p:tnLst>
      <p:par>
        <p:cTn id="1" dur="indefinite" restart="never" nodeType="tmRoot"/>
      </p:par>
    </p:tnLst>
  </p:timing>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7836195" y="6030243"/>
            <a:ext cx="1169582" cy="794783"/>
          </a:xfrm>
          <a:prstGeom prst="rect">
            <a:avLst/>
          </a:pr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120834" name="Title 1"/>
          <p:cNvSpPr>
            <a:spLocks noGrp="1"/>
          </p:cNvSpPr>
          <p:nvPr>
            <p:ph type="title"/>
          </p:nvPr>
        </p:nvSpPr>
        <p:spPr/>
        <p:txBody>
          <a:bodyPr/>
          <a:lstStyle/>
          <a:p>
            <a:r>
              <a:rPr lang="en-US" dirty="0" smtClean="0"/>
              <a:t>GL Account Detail Query Search Criteria </a:t>
            </a:r>
          </a:p>
        </p:txBody>
      </p:sp>
      <p:sp>
        <p:nvSpPr>
          <p:cNvPr id="120835" name="Footer Placeholder 3"/>
          <p:cNvSpPr>
            <a:spLocks noGrp="1"/>
          </p:cNvSpPr>
          <p:nvPr>
            <p:ph type="ftr" sz="quarter" idx="10"/>
          </p:nvPr>
        </p:nvSpPr>
        <p:spPr>
          <a:noFill/>
        </p:spPr>
        <p:txBody>
          <a:bodyPr/>
          <a:lstStyle/>
          <a:p>
            <a:r>
              <a:rPr lang="en-US" dirty="0" smtClean="0"/>
              <a:t>CGI Federal Proprietary and Confidential</a:t>
            </a:r>
          </a:p>
        </p:txBody>
      </p:sp>
      <p:sp>
        <p:nvSpPr>
          <p:cNvPr id="120836" name="Slide Number Placeholder 4"/>
          <p:cNvSpPr>
            <a:spLocks noGrp="1"/>
          </p:cNvSpPr>
          <p:nvPr>
            <p:ph type="sldNum" sz="quarter" idx="11"/>
          </p:nvPr>
        </p:nvSpPr>
        <p:spPr>
          <a:noFill/>
        </p:spPr>
        <p:txBody>
          <a:bodyPr/>
          <a:lstStyle/>
          <a:p>
            <a:fld id="{6D5B6600-B8FE-42E9-9F6F-9945C98130FD}" type="slidenum">
              <a:rPr lang="en-US" smtClean="0"/>
              <a:pPr/>
              <a:t>335</a:t>
            </a:fld>
            <a:endParaRPr lang="en-US" dirty="0" smtClean="0"/>
          </a:p>
        </p:txBody>
      </p:sp>
      <p:pic>
        <p:nvPicPr>
          <p:cNvPr id="2457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3237" y="1166565"/>
            <a:ext cx="8165711" cy="5039775"/>
          </a:xfrm>
          <a:prstGeom prst="rect">
            <a:avLst/>
          </a:prstGeom>
          <a:noFill/>
          <a:ln w="31750">
            <a:solidFill>
              <a:schemeClr val="tx1"/>
            </a:solidFill>
            <a:miter lim="800000"/>
            <a:headEnd/>
            <a:tailEnd/>
          </a:ln>
          <a:effectLst/>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3571483567"/>
      </p:ext>
    </p:extLst>
  </p:cSld>
  <p:clrMapOvr>
    <a:masterClrMapping/>
  </p:clrMapOvr>
  <p:timing>
    <p:tnLst>
      <p:par>
        <p:cTn id="1" dur="indefinite" restart="never" nodeType="tmRoot"/>
      </p:par>
    </p:tnLst>
  </p:timing>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Title 1"/>
          <p:cNvSpPr>
            <a:spLocks noGrp="1"/>
          </p:cNvSpPr>
          <p:nvPr>
            <p:ph type="title"/>
          </p:nvPr>
        </p:nvSpPr>
        <p:spPr/>
        <p:txBody>
          <a:bodyPr/>
          <a:lstStyle/>
          <a:p>
            <a:r>
              <a:rPr lang="en-US" dirty="0" smtClean="0"/>
              <a:t>GL Account Detail Query Results </a:t>
            </a:r>
          </a:p>
        </p:txBody>
      </p:sp>
      <p:sp>
        <p:nvSpPr>
          <p:cNvPr id="120835" name="Footer Placeholder 3"/>
          <p:cNvSpPr>
            <a:spLocks noGrp="1"/>
          </p:cNvSpPr>
          <p:nvPr>
            <p:ph type="ftr" sz="quarter" idx="10"/>
          </p:nvPr>
        </p:nvSpPr>
        <p:spPr>
          <a:noFill/>
        </p:spPr>
        <p:txBody>
          <a:bodyPr/>
          <a:lstStyle/>
          <a:p>
            <a:r>
              <a:rPr lang="en-US" dirty="0" smtClean="0"/>
              <a:t>CGI Federal Proprietary and Confidential</a:t>
            </a:r>
          </a:p>
        </p:txBody>
      </p:sp>
      <p:sp>
        <p:nvSpPr>
          <p:cNvPr id="120836" name="Slide Number Placeholder 4"/>
          <p:cNvSpPr>
            <a:spLocks noGrp="1"/>
          </p:cNvSpPr>
          <p:nvPr>
            <p:ph type="sldNum" sz="quarter" idx="11"/>
          </p:nvPr>
        </p:nvSpPr>
        <p:spPr>
          <a:noFill/>
        </p:spPr>
        <p:txBody>
          <a:bodyPr/>
          <a:lstStyle/>
          <a:p>
            <a:fld id="{6D5B6600-B8FE-42E9-9F6F-9945C98130FD}" type="slidenum">
              <a:rPr lang="en-US" smtClean="0"/>
              <a:pPr/>
              <a:t>336</a:t>
            </a:fld>
            <a:endParaRPr lang="en-US" dirty="0" smtClean="0"/>
          </a:p>
        </p:txBody>
      </p:sp>
      <p:pic>
        <p:nvPicPr>
          <p:cNvPr id="2560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0940" y="1257300"/>
            <a:ext cx="8733060" cy="4240975"/>
          </a:xfrm>
          <a:prstGeom prst="rect">
            <a:avLst/>
          </a:prstGeom>
          <a:noFill/>
          <a:ln w="31750">
            <a:solidFill>
              <a:schemeClr val="tx1"/>
            </a:solidFill>
            <a:miter lim="800000"/>
            <a:headEnd/>
            <a:tailEnd/>
          </a:ln>
          <a:effectLst/>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3900774535"/>
      </p:ext>
    </p:extLst>
  </p:cSld>
  <p:clrMapOvr>
    <a:masterClrMapping/>
  </p:clrMapOvr>
  <p:timing>
    <p:tnLst>
      <p:par>
        <p:cTn id="1" dur="indefinite" restart="never" nodeType="tmRoot"/>
      </p:par>
    </p:tnLst>
  </p:timing>
</p:sld>
</file>

<file path=ppt/slides/slide3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1858" name="Title 1"/>
          <p:cNvSpPr>
            <a:spLocks noGrp="1"/>
          </p:cNvSpPr>
          <p:nvPr>
            <p:ph type="title"/>
          </p:nvPr>
        </p:nvSpPr>
        <p:spPr/>
        <p:txBody>
          <a:bodyPr/>
          <a:lstStyle/>
          <a:p>
            <a:r>
              <a:rPr lang="en-US" dirty="0" smtClean="0"/>
              <a:t>GL Account Detail Query Detail</a:t>
            </a:r>
          </a:p>
        </p:txBody>
      </p:sp>
      <p:sp>
        <p:nvSpPr>
          <p:cNvPr id="121860" name="Slide Number Placeholder 4"/>
          <p:cNvSpPr>
            <a:spLocks noGrp="1"/>
          </p:cNvSpPr>
          <p:nvPr>
            <p:ph type="sldNum" sz="quarter" idx="11"/>
          </p:nvPr>
        </p:nvSpPr>
        <p:spPr>
          <a:noFill/>
        </p:spPr>
        <p:txBody>
          <a:bodyPr/>
          <a:lstStyle/>
          <a:p>
            <a:fld id="{9CF5D9EC-C152-4669-A247-FB9C256F6B4A}" type="slidenum">
              <a:rPr lang="en-US" smtClean="0"/>
              <a:pPr/>
              <a:t>337</a:t>
            </a:fld>
            <a:endParaRPr lang="en-US" dirty="0" smtClean="0"/>
          </a:p>
        </p:txBody>
      </p:sp>
      <p:pic>
        <p:nvPicPr>
          <p:cNvPr id="266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2439" y="1140031"/>
            <a:ext cx="8050294" cy="4913937"/>
          </a:xfrm>
          <a:prstGeom prst="rect">
            <a:avLst/>
          </a:prstGeom>
          <a:noFill/>
          <a:ln w="31750">
            <a:solidFill>
              <a:schemeClr val="tx1"/>
            </a:solidFill>
            <a:miter lim="800000"/>
            <a:headEnd/>
            <a:tailEnd/>
          </a:ln>
          <a:effectLst/>
          <a:extLst>
            <a:ext uri="{909E8E84-426E-40DD-AFC4-6F175D3DCCD1}">
              <a14:hiddenFill xmlns:a14="http://schemas.microsoft.com/office/drawing/2010/main">
                <a:solidFill>
                  <a:schemeClr val="accent1"/>
                </a:solidFill>
              </a14:hiddenFill>
            </a:ext>
          </a:extLst>
        </p:spPr>
      </p:pic>
      <p:sp>
        <p:nvSpPr>
          <p:cNvPr id="5" name="Footer Placeholder 3"/>
          <p:cNvSpPr>
            <a:spLocks noGrp="1"/>
          </p:cNvSpPr>
          <p:nvPr>
            <p:ph type="ftr" sz="quarter" idx="10"/>
          </p:nvPr>
        </p:nvSpPr>
        <p:spPr>
          <a:xfrm>
            <a:off x="457200" y="6553200"/>
            <a:ext cx="7010400" cy="304800"/>
          </a:xfrm>
          <a:noFill/>
        </p:spPr>
        <p:txBody>
          <a:bodyPr/>
          <a:lstStyle/>
          <a:p>
            <a:r>
              <a:rPr lang="en-US" dirty="0" smtClean="0"/>
              <a:t>CGI Federal Proprietary and Confidential</a:t>
            </a:r>
          </a:p>
        </p:txBody>
      </p:sp>
    </p:spTree>
    <p:extLst>
      <p:ext uri="{BB962C8B-B14F-4D97-AF65-F5344CB8AC3E}">
        <p14:creationId xmlns:p14="http://schemas.microsoft.com/office/powerpoint/2010/main" val="3444135565"/>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Title 1"/>
          <p:cNvSpPr>
            <a:spLocks noGrp="1"/>
          </p:cNvSpPr>
          <p:nvPr>
            <p:ph type="title"/>
          </p:nvPr>
        </p:nvSpPr>
        <p:spPr/>
        <p:txBody>
          <a:bodyPr/>
          <a:lstStyle/>
          <a:p>
            <a:r>
              <a:rPr lang="en-US" sz="2800" dirty="0" smtClean="0"/>
              <a:t>Flexible Postings</a:t>
            </a:r>
          </a:p>
        </p:txBody>
      </p:sp>
      <p:sp>
        <p:nvSpPr>
          <p:cNvPr id="63491" name="Footer Placeholder 3"/>
          <p:cNvSpPr>
            <a:spLocks noGrp="1"/>
          </p:cNvSpPr>
          <p:nvPr>
            <p:ph type="ftr" sz="quarter" idx="10"/>
          </p:nvPr>
        </p:nvSpPr>
        <p:spPr>
          <a:noFill/>
        </p:spPr>
        <p:txBody>
          <a:bodyPr/>
          <a:lstStyle/>
          <a:p>
            <a:r>
              <a:rPr lang="en-US" dirty="0" smtClean="0">
                <a:latin typeface="Arial" pitchFamily="34" charset="0"/>
              </a:rPr>
              <a:t>CGI Federal Proprietary and Confidential</a:t>
            </a:r>
          </a:p>
        </p:txBody>
      </p:sp>
      <p:sp>
        <p:nvSpPr>
          <p:cNvPr id="63492" name="Slide Number Placeholder 4"/>
          <p:cNvSpPr>
            <a:spLocks noGrp="1"/>
          </p:cNvSpPr>
          <p:nvPr>
            <p:ph type="sldNum" sz="quarter" idx="11"/>
          </p:nvPr>
        </p:nvSpPr>
        <p:spPr>
          <a:noFill/>
        </p:spPr>
        <p:txBody>
          <a:bodyPr/>
          <a:lstStyle/>
          <a:p>
            <a:fld id="{85912888-9C0C-4B8A-9299-F01B73E1E9FC}" type="slidenum">
              <a:rPr lang="en-US" smtClean="0">
                <a:latin typeface="Arial" pitchFamily="34" charset="0"/>
              </a:rPr>
              <a:pPr/>
              <a:t>338</a:t>
            </a:fld>
            <a:endParaRPr lang="en-US" dirty="0" smtClean="0">
              <a:latin typeface="Arial" pitchFamily="34" charset="0"/>
            </a:endParaRPr>
          </a:p>
        </p:txBody>
      </p:sp>
      <p:sp>
        <p:nvSpPr>
          <p:cNvPr id="63493" name="Content Placeholder 5"/>
          <p:cNvSpPr>
            <a:spLocks noGrp="1"/>
          </p:cNvSpPr>
          <p:nvPr>
            <p:ph idx="1"/>
          </p:nvPr>
        </p:nvSpPr>
        <p:spPr>
          <a:xfrm>
            <a:off x="365760" y="1352302"/>
            <a:ext cx="8778240" cy="4876800"/>
          </a:xfrm>
        </p:spPr>
        <p:txBody>
          <a:bodyPr/>
          <a:lstStyle/>
          <a:p>
            <a:pPr>
              <a:spcBef>
                <a:spcPts val="600"/>
              </a:spcBef>
              <a:spcAft>
                <a:spcPts val="600"/>
              </a:spcAft>
            </a:pPr>
            <a:r>
              <a:rPr lang="en-US" sz="2000" b="1" u="sng" dirty="0" smtClean="0"/>
              <a:t>Flexible postings</a:t>
            </a:r>
            <a:r>
              <a:rPr lang="en-US" sz="2000" dirty="0" smtClean="0"/>
              <a:t>:</a:t>
            </a:r>
          </a:p>
          <a:p>
            <a:pPr lvl="1">
              <a:spcBef>
                <a:spcPts val="600"/>
              </a:spcBef>
              <a:spcAft>
                <a:spcPts val="600"/>
              </a:spcAft>
            </a:pPr>
            <a:r>
              <a:rPr lang="en-US" sz="2000" dirty="0" smtClean="0"/>
              <a:t>Provide the ability to </a:t>
            </a:r>
            <a:r>
              <a:rPr lang="en-US" sz="2000" u="sng" dirty="0" smtClean="0"/>
              <a:t>post to different accounts based on specific aspects/values recorded on the transaction</a:t>
            </a:r>
          </a:p>
          <a:p>
            <a:pPr lvl="2">
              <a:spcBef>
                <a:spcPts val="600"/>
              </a:spcBef>
              <a:spcAft>
                <a:spcPts val="600"/>
              </a:spcAft>
            </a:pPr>
            <a:r>
              <a:rPr lang="en-US" sz="1800" dirty="0" smtClean="0"/>
              <a:t>For example, </a:t>
            </a:r>
            <a:r>
              <a:rPr lang="en-US" sz="1800" dirty="0"/>
              <a:t>GSA may need to account for revenue differently when providing goods versus </a:t>
            </a:r>
            <a:r>
              <a:rPr lang="en-US" sz="1800" dirty="0" smtClean="0"/>
              <a:t>services</a:t>
            </a:r>
          </a:p>
          <a:p>
            <a:pPr lvl="1">
              <a:spcBef>
                <a:spcPts val="600"/>
              </a:spcBef>
              <a:spcAft>
                <a:spcPts val="600"/>
              </a:spcAft>
            </a:pPr>
            <a:r>
              <a:rPr lang="en-US" sz="2000" dirty="0" smtClean="0"/>
              <a:t>Enables </a:t>
            </a:r>
            <a:r>
              <a:rPr lang="en-US" sz="2000" dirty="0"/>
              <a:t>user to differentiate general ledger postings based on entered accounting data </a:t>
            </a:r>
            <a:r>
              <a:rPr lang="en-US" sz="2000" b="1" u="sng" dirty="0" smtClean="0"/>
              <a:t>without</a:t>
            </a:r>
            <a:r>
              <a:rPr lang="en-US" sz="2000" dirty="0" smtClean="0"/>
              <a:t> having to </a:t>
            </a:r>
            <a:r>
              <a:rPr lang="en-US" sz="2000" dirty="0"/>
              <a:t>use a different </a:t>
            </a:r>
            <a:r>
              <a:rPr lang="en-US" sz="2000" dirty="0" smtClean="0"/>
              <a:t>Transaction Type</a:t>
            </a:r>
            <a:endParaRPr lang="en-US" sz="1800" dirty="0" smtClean="0"/>
          </a:p>
          <a:p>
            <a:pPr lvl="1">
              <a:spcBef>
                <a:spcPts val="600"/>
              </a:spcBef>
              <a:spcAft>
                <a:spcPts val="600"/>
              </a:spcAft>
            </a:pPr>
            <a:endParaRPr lang="en-US" sz="1000" dirty="0" smtClean="0"/>
          </a:p>
          <a:p>
            <a:pPr>
              <a:spcBef>
                <a:spcPts val="600"/>
              </a:spcBef>
              <a:spcAft>
                <a:spcPts val="600"/>
              </a:spcAft>
            </a:pPr>
            <a:r>
              <a:rPr lang="en-US" sz="2000" dirty="0" smtClean="0"/>
              <a:t>Flexible postings are defined on the </a:t>
            </a:r>
            <a:r>
              <a:rPr lang="en-US" sz="2000" u="sng" dirty="0" smtClean="0"/>
              <a:t>Transaction Definition Maintenance table</a:t>
            </a:r>
          </a:p>
          <a:p>
            <a:endParaRPr lang="en-US" sz="1000" dirty="0" smtClean="0"/>
          </a:p>
        </p:txBody>
      </p:sp>
    </p:spTree>
    <p:extLst>
      <p:ext uri="{BB962C8B-B14F-4D97-AF65-F5344CB8AC3E}">
        <p14:creationId xmlns:p14="http://schemas.microsoft.com/office/powerpoint/2010/main" val="3050523751"/>
      </p:ext>
    </p:extLst>
  </p:cSld>
  <p:clrMapOvr>
    <a:masterClrMapping/>
  </p:clrMapOvr>
  <p:timing>
    <p:tnLst>
      <p:par>
        <p:cTn id="1" dur="indefinite" restart="never" nodeType="tmRoot"/>
      </p:par>
    </p:tnLst>
  </p:timing>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Title 1"/>
          <p:cNvSpPr>
            <a:spLocks noGrp="1"/>
          </p:cNvSpPr>
          <p:nvPr>
            <p:ph type="title"/>
          </p:nvPr>
        </p:nvSpPr>
        <p:spPr/>
        <p:txBody>
          <a:bodyPr/>
          <a:lstStyle/>
          <a:p>
            <a:r>
              <a:rPr lang="en-US" dirty="0" smtClean="0"/>
              <a:t>Flexible Postings</a:t>
            </a:r>
          </a:p>
        </p:txBody>
      </p:sp>
      <p:sp>
        <p:nvSpPr>
          <p:cNvPr id="5" name="Content Placeholder 5"/>
          <p:cNvSpPr>
            <a:spLocks noGrp="1"/>
          </p:cNvSpPr>
          <p:nvPr>
            <p:ph idx="1"/>
          </p:nvPr>
        </p:nvSpPr>
        <p:spPr>
          <a:xfrm>
            <a:off x="698500" y="1257300"/>
            <a:ext cx="8293100" cy="4876800"/>
          </a:xfrm>
        </p:spPr>
        <p:txBody>
          <a:bodyPr/>
          <a:lstStyle/>
          <a:p>
            <a:pPr>
              <a:defRPr/>
            </a:pPr>
            <a:r>
              <a:rPr lang="en-US" sz="2000" dirty="0" smtClean="0"/>
              <a:t>Example: A Region 6 Collection document (EF6) is recorded with a Transaction </a:t>
            </a:r>
            <a:r>
              <a:rPr lang="en-US" sz="2000" dirty="0"/>
              <a:t>T</a:t>
            </a:r>
            <a:r>
              <a:rPr lang="en-US" sz="2000" dirty="0" smtClean="0"/>
              <a:t>ype of 01</a:t>
            </a:r>
            <a:endParaRPr lang="en-US" sz="2800" dirty="0" smtClean="0"/>
          </a:p>
          <a:p>
            <a:pPr lvl="1">
              <a:defRPr/>
            </a:pPr>
            <a:endParaRPr lang="en-US" sz="1000" dirty="0" smtClean="0">
              <a:ea typeface="+mn-ea"/>
              <a:cs typeface="+mn-cs"/>
            </a:endParaRPr>
          </a:p>
          <a:p>
            <a:pPr lvl="1">
              <a:defRPr/>
            </a:pPr>
            <a:r>
              <a:rPr lang="en-US" sz="2000" dirty="0" smtClean="0">
                <a:ea typeface="+mn-ea"/>
                <a:cs typeface="+mn-cs"/>
              </a:rPr>
              <a:t>The Transaction Definition has been defined with the following:</a:t>
            </a:r>
          </a:p>
          <a:p>
            <a:pPr lvl="1">
              <a:defRPr/>
            </a:pPr>
            <a:endParaRPr lang="en-US" sz="3600" dirty="0" smtClean="0"/>
          </a:p>
          <a:p>
            <a:pPr lvl="1">
              <a:defRPr/>
            </a:pPr>
            <a:endParaRPr lang="en-US" dirty="0" smtClean="0"/>
          </a:p>
          <a:p>
            <a:pPr lvl="1">
              <a:defRPr/>
            </a:pPr>
            <a:endParaRPr lang="en-US" sz="1000" dirty="0" smtClean="0"/>
          </a:p>
          <a:p>
            <a:pPr lvl="1">
              <a:defRPr/>
            </a:pPr>
            <a:r>
              <a:rPr lang="en-US" sz="2000" dirty="0" smtClean="0"/>
              <a:t>Since the ‘Use Flexible Posting’ is set to True, Pegasys then looks at the Flexible Transaction Definitions Options box for the rules governing the flexible postings (not all possible dimensions and records for EF6 01 are shown below)</a:t>
            </a:r>
            <a:endParaRPr lang="en-US" sz="2000" dirty="0" smtClean="0">
              <a:ea typeface="+mn-ea"/>
              <a:cs typeface="+mn-cs"/>
            </a:endParaRPr>
          </a:p>
          <a:p>
            <a:pPr eaLnBrk="1" hangingPunct="1">
              <a:defRPr/>
            </a:pPr>
            <a:endParaRPr lang="en-US" sz="2400" dirty="0" smtClean="0"/>
          </a:p>
        </p:txBody>
      </p:sp>
      <p:sp>
        <p:nvSpPr>
          <p:cNvPr id="64515" name="Footer Placeholder 3"/>
          <p:cNvSpPr>
            <a:spLocks noGrp="1"/>
          </p:cNvSpPr>
          <p:nvPr>
            <p:ph type="ftr" sz="quarter" idx="10"/>
          </p:nvPr>
        </p:nvSpPr>
        <p:spPr>
          <a:noFill/>
        </p:spPr>
        <p:txBody>
          <a:bodyPr/>
          <a:lstStyle/>
          <a:p>
            <a:r>
              <a:rPr lang="en-US" dirty="0" smtClean="0">
                <a:latin typeface="Arial" pitchFamily="34" charset="0"/>
              </a:rPr>
              <a:t>CGI Federal Proprietary and Confidential</a:t>
            </a:r>
          </a:p>
        </p:txBody>
      </p:sp>
      <p:sp>
        <p:nvSpPr>
          <p:cNvPr id="64516" name="Slide Number Placeholder 4"/>
          <p:cNvSpPr>
            <a:spLocks noGrp="1"/>
          </p:cNvSpPr>
          <p:nvPr>
            <p:ph type="sldNum" sz="quarter" idx="11"/>
          </p:nvPr>
        </p:nvSpPr>
        <p:spPr>
          <a:noFill/>
        </p:spPr>
        <p:txBody>
          <a:bodyPr/>
          <a:lstStyle/>
          <a:p>
            <a:fld id="{CBBADA74-220B-4C86-9E37-AE13CDF40761}" type="slidenum">
              <a:rPr lang="en-US" smtClean="0">
                <a:latin typeface="Arial" pitchFamily="34" charset="0"/>
              </a:rPr>
              <a:pPr/>
              <a:t>339</a:t>
            </a:fld>
            <a:endParaRPr lang="en-US" dirty="0" smtClean="0">
              <a:latin typeface="Arial" pitchFamily="34" charset="0"/>
            </a:endParaRPr>
          </a:p>
        </p:txBody>
      </p:sp>
      <p:graphicFrame>
        <p:nvGraphicFramePr>
          <p:cNvPr id="6" name="Content Placeholder 7"/>
          <p:cNvGraphicFramePr>
            <a:graphicFrameLocks/>
          </p:cNvGraphicFramePr>
          <p:nvPr>
            <p:extLst>
              <p:ext uri="{D42A27DB-BD31-4B8C-83A1-F6EECF244321}">
                <p14:modId xmlns:p14="http://schemas.microsoft.com/office/powerpoint/2010/main" val="4239359720"/>
              </p:ext>
            </p:extLst>
          </p:nvPr>
        </p:nvGraphicFramePr>
        <p:xfrm>
          <a:off x="1371600" y="2696494"/>
          <a:ext cx="6032500" cy="822960"/>
        </p:xfrm>
        <a:graphic>
          <a:graphicData uri="http://schemas.openxmlformats.org/drawingml/2006/table">
            <a:tbl>
              <a:tblPr firstRow="1" bandRow="1">
                <a:tableStyleId>{21E4AEA4-8DFA-4A89-87EB-49C32662AFE0}</a:tableStyleId>
              </a:tblPr>
              <a:tblGrid>
                <a:gridCol w="900239"/>
                <a:gridCol w="939800"/>
                <a:gridCol w="1092200"/>
                <a:gridCol w="1284161"/>
                <a:gridCol w="1816100"/>
              </a:tblGrid>
              <a:tr h="273596">
                <a:tc>
                  <a:txBody>
                    <a:bodyPr/>
                    <a:lstStyle/>
                    <a:p>
                      <a:pPr algn="ctr"/>
                      <a:r>
                        <a:rPr lang="en-US" sz="1400" kern="1200" dirty="0" smtClean="0"/>
                        <a:t>Doc Type</a:t>
                      </a:r>
                      <a:endParaRPr lang="en-US" sz="1400" b="1" kern="1200" dirty="0" smtClean="0">
                        <a:solidFill>
                          <a:schemeClr val="tx1"/>
                        </a:solidFill>
                        <a:latin typeface="+mn-lt"/>
                        <a:ea typeface="+mn-ea"/>
                        <a:cs typeface="+mn-cs"/>
                      </a:endParaRPr>
                    </a:p>
                  </a:txBody>
                  <a:tcPr anchor="ctr"/>
                </a:tc>
                <a:tc>
                  <a:txBody>
                    <a:bodyPr/>
                    <a:lstStyle/>
                    <a:p>
                      <a:pPr algn="ctr" fontAlgn="b"/>
                      <a:r>
                        <a:rPr lang="en-US" sz="1400" u="none" strike="noStrike" dirty="0" smtClean="0"/>
                        <a:t>Trans Type</a:t>
                      </a:r>
                      <a:endParaRPr lang="en-US" sz="1400" b="1" i="0" u="none" strike="noStrike" dirty="0">
                        <a:solidFill>
                          <a:srgbClr val="000000"/>
                        </a:solidFill>
                        <a:latin typeface="Arial"/>
                      </a:endParaRPr>
                    </a:p>
                  </a:txBody>
                  <a:tcPr marL="0" marR="0" marT="0" marB="0" anchor="ctr"/>
                </a:tc>
                <a:tc>
                  <a:txBody>
                    <a:bodyPr/>
                    <a:lstStyle/>
                    <a:p>
                      <a:pPr algn="ctr" fontAlgn="b"/>
                      <a:r>
                        <a:rPr lang="en-US" sz="1400" u="none" strike="noStrike" dirty="0" smtClean="0"/>
                        <a:t>  Actg Event</a:t>
                      </a:r>
                      <a:endParaRPr lang="en-US" sz="1400" b="1" i="0" u="none" strike="noStrike" dirty="0">
                        <a:solidFill>
                          <a:srgbClr val="000000"/>
                        </a:solidFill>
                        <a:latin typeface="Arial"/>
                      </a:endParaRPr>
                    </a:p>
                  </a:txBody>
                  <a:tcPr marL="0" marR="0" marT="0" marB="0" anchor="ctr"/>
                </a:tc>
                <a:tc>
                  <a:txBody>
                    <a:bodyPr/>
                    <a:lstStyle/>
                    <a:p>
                      <a:pPr algn="ctr" fontAlgn="b"/>
                      <a:r>
                        <a:rPr lang="en-US" sz="1400" u="none" strike="noStrike" dirty="0" smtClean="0"/>
                        <a:t>GL</a:t>
                      </a:r>
                      <a:r>
                        <a:rPr lang="en-US" sz="1400" u="none" strike="noStrike" baseline="0" dirty="0" smtClean="0"/>
                        <a:t> Actg Entry</a:t>
                      </a:r>
                      <a:endParaRPr lang="en-US" sz="1400" b="1" i="0" u="none" strike="noStrike" dirty="0">
                        <a:solidFill>
                          <a:srgbClr val="000000"/>
                        </a:solidFill>
                        <a:latin typeface="Arial"/>
                      </a:endParaRPr>
                    </a:p>
                  </a:txBody>
                  <a:tcPr marL="0" marR="0" marT="0" marB="0" anchor="ctr"/>
                </a:tc>
                <a:tc>
                  <a:txBody>
                    <a:bodyPr/>
                    <a:lstStyle/>
                    <a:p>
                      <a:pPr algn="ctr" fontAlgn="b"/>
                      <a:r>
                        <a:rPr lang="en-US" sz="1400" u="none" strike="noStrike" dirty="0" smtClean="0"/>
                        <a:t>Use Flexible Postings</a:t>
                      </a:r>
                      <a:endParaRPr lang="en-US" sz="1400" b="1" i="0" u="none" strike="noStrike" dirty="0">
                        <a:solidFill>
                          <a:srgbClr val="000000"/>
                        </a:solidFill>
                        <a:latin typeface="Arial"/>
                      </a:endParaRPr>
                    </a:p>
                  </a:txBody>
                  <a:tcPr marL="0" marR="0" marT="0" marB="0" anchor="ctr"/>
                </a:tc>
              </a:tr>
              <a:tr h="273596">
                <a:tc>
                  <a:txBody>
                    <a:bodyPr/>
                    <a:lstStyle/>
                    <a:p>
                      <a:pPr algn="ctr"/>
                      <a:r>
                        <a:rPr lang="en-US" sz="1400" kern="1200" dirty="0" smtClean="0"/>
                        <a:t>EF6</a:t>
                      </a:r>
                      <a:endParaRPr lang="en-US" sz="1400" b="0" kern="1200" dirty="0" smtClean="0">
                        <a:solidFill>
                          <a:schemeClr val="tx1"/>
                        </a:solidFill>
                        <a:latin typeface="+mn-lt"/>
                        <a:ea typeface="+mn-ea"/>
                        <a:cs typeface="+mn-cs"/>
                      </a:endParaRPr>
                    </a:p>
                  </a:txBody>
                  <a:tcPr anchor="ctr"/>
                </a:tc>
                <a:tc>
                  <a:txBody>
                    <a:bodyPr/>
                    <a:lstStyle/>
                    <a:p>
                      <a:pPr algn="ctr" fontAlgn="b"/>
                      <a:r>
                        <a:rPr lang="en-US" sz="1400" u="none" strike="noStrike" dirty="0" smtClean="0"/>
                        <a:t>  01</a:t>
                      </a:r>
                      <a:endParaRPr lang="en-US" sz="1400" b="0" i="0" u="none" strike="noStrike" dirty="0">
                        <a:solidFill>
                          <a:srgbClr val="000000"/>
                        </a:solidFill>
                        <a:latin typeface="Arial"/>
                      </a:endParaRPr>
                    </a:p>
                  </a:txBody>
                  <a:tcPr marL="0" marR="0" marT="0" marB="0" anchor="ctr"/>
                </a:tc>
                <a:tc>
                  <a:txBody>
                    <a:bodyPr/>
                    <a:lstStyle/>
                    <a:p>
                      <a:pPr algn="ctr" fontAlgn="b"/>
                      <a:r>
                        <a:rPr lang="en-US" sz="1400" u="none" strike="noStrike" dirty="0" smtClean="0"/>
                        <a:t>AR12</a:t>
                      </a:r>
                      <a:endParaRPr lang="en-US" sz="1400" b="0" i="0" u="none" strike="noStrike" dirty="0">
                        <a:solidFill>
                          <a:srgbClr val="000000"/>
                        </a:solidFill>
                        <a:latin typeface="Arial"/>
                      </a:endParaRPr>
                    </a:p>
                  </a:txBody>
                  <a:tcPr marL="0" marR="0" marT="0" marB="0" anchor="ctr"/>
                </a:tc>
                <a:tc>
                  <a:txBody>
                    <a:bodyPr/>
                    <a:lstStyle/>
                    <a:p>
                      <a:pPr algn="ctr" fontAlgn="b"/>
                      <a:r>
                        <a:rPr lang="en-US" sz="1400" u="none" strike="noStrike" dirty="0" smtClean="0"/>
                        <a:t>1812</a:t>
                      </a:r>
                      <a:endParaRPr lang="en-US" sz="1400" b="0" i="0" u="none" strike="noStrike" dirty="0">
                        <a:solidFill>
                          <a:srgbClr val="000000"/>
                        </a:solidFill>
                        <a:latin typeface="Arial"/>
                      </a:endParaRPr>
                    </a:p>
                  </a:txBody>
                  <a:tcPr marL="0" marR="0" marT="0" marB="0" anchor="ctr"/>
                </a:tc>
                <a:tc>
                  <a:txBody>
                    <a:bodyPr/>
                    <a:lstStyle/>
                    <a:p>
                      <a:pPr algn="ctr" fontAlgn="b"/>
                      <a:r>
                        <a:rPr lang="en-US" sz="1400" u="none" strike="noStrike" baseline="0" dirty="0" smtClean="0"/>
                        <a:t>T</a:t>
                      </a:r>
                      <a:endParaRPr lang="en-US" sz="1400" b="1" i="0" u="none" strike="noStrike" baseline="0" dirty="0">
                        <a:solidFill>
                          <a:srgbClr val="FF0000"/>
                        </a:solidFill>
                        <a:latin typeface="Arial"/>
                      </a:endParaRPr>
                    </a:p>
                  </a:txBody>
                  <a:tcPr marL="0" marR="0" marT="0" marB="0" anchor="ctr"/>
                </a:tc>
              </a:tr>
            </a:tbl>
          </a:graphicData>
        </a:graphic>
      </p:graphicFrame>
      <p:graphicFrame>
        <p:nvGraphicFramePr>
          <p:cNvPr id="7" name="Content Placeholder 7"/>
          <p:cNvGraphicFramePr>
            <a:graphicFrameLocks/>
          </p:cNvGraphicFramePr>
          <p:nvPr>
            <p:extLst>
              <p:ext uri="{D42A27DB-BD31-4B8C-83A1-F6EECF244321}">
                <p14:modId xmlns:p14="http://schemas.microsoft.com/office/powerpoint/2010/main" val="838240180"/>
              </p:ext>
            </p:extLst>
          </p:nvPr>
        </p:nvGraphicFramePr>
        <p:xfrm>
          <a:off x="1397000" y="5328795"/>
          <a:ext cx="6034110" cy="1036320"/>
        </p:xfrm>
        <a:graphic>
          <a:graphicData uri="http://schemas.openxmlformats.org/drawingml/2006/table">
            <a:tbl>
              <a:tblPr firstRow="1" bandRow="1">
                <a:tableStyleId>{21E4AEA4-8DFA-4A89-87EB-49C32662AFE0}</a:tableStyleId>
              </a:tblPr>
              <a:tblGrid>
                <a:gridCol w="1135664"/>
                <a:gridCol w="1078042"/>
                <a:gridCol w="1127265"/>
                <a:gridCol w="1143156"/>
                <a:gridCol w="1549983"/>
              </a:tblGrid>
              <a:tr h="273596">
                <a:tc>
                  <a:txBody>
                    <a:bodyPr/>
                    <a:lstStyle/>
                    <a:p>
                      <a:pPr algn="ctr"/>
                      <a:r>
                        <a:rPr lang="en-US" sz="1400" kern="1200" dirty="0" smtClean="0"/>
                        <a:t>Fund Posting</a:t>
                      </a:r>
                      <a:endParaRPr lang="en-US" sz="1400" b="1" kern="1200" dirty="0" smtClean="0">
                        <a:solidFill>
                          <a:schemeClr val="tx1"/>
                        </a:solidFill>
                        <a:latin typeface="+mn-lt"/>
                        <a:ea typeface="+mn-ea"/>
                        <a:cs typeface="+mn-cs"/>
                      </a:endParaRPr>
                    </a:p>
                  </a:txBody>
                  <a:tcPr anchor="ctr"/>
                </a:tc>
                <a:tc>
                  <a:txBody>
                    <a:bodyPr/>
                    <a:lstStyle/>
                    <a:p>
                      <a:pPr algn="ctr" fontAlgn="b"/>
                      <a:r>
                        <a:rPr lang="en-US" sz="1400" u="none" strike="noStrike" dirty="0" smtClean="0"/>
                        <a:t>Program Posting</a:t>
                      </a:r>
                      <a:endParaRPr lang="en-US" sz="1400" b="1" i="0" u="none" strike="noStrike" dirty="0">
                        <a:solidFill>
                          <a:srgbClr val="000000"/>
                        </a:solidFill>
                        <a:latin typeface="Arial"/>
                      </a:endParaRPr>
                    </a:p>
                  </a:txBody>
                  <a:tcPr marL="0" marR="0" marT="0" marB="0" anchor="ctr"/>
                </a:tc>
                <a:tc>
                  <a:txBody>
                    <a:bodyPr/>
                    <a:lstStyle/>
                    <a:p>
                      <a:pPr algn="ctr" fontAlgn="b"/>
                      <a:r>
                        <a:rPr lang="en-US" sz="1400" u="none" strike="noStrike" dirty="0" smtClean="0"/>
                        <a:t>Project Posting</a:t>
                      </a:r>
                      <a:endParaRPr lang="en-US" sz="1400" b="1" i="0" u="none" strike="noStrike" dirty="0">
                        <a:solidFill>
                          <a:srgbClr val="000000"/>
                        </a:solidFill>
                        <a:latin typeface="Arial"/>
                      </a:endParaRPr>
                    </a:p>
                  </a:txBody>
                  <a:tcPr marL="0" marR="0" marT="0" marB="0" anchor="ctr"/>
                </a:tc>
                <a:tc>
                  <a:txBody>
                    <a:bodyPr/>
                    <a:lstStyle/>
                    <a:p>
                      <a:pPr algn="ctr" fontAlgn="b"/>
                      <a:r>
                        <a:rPr lang="en-US" sz="1400" u="none" strike="noStrike" dirty="0" smtClean="0"/>
                        <a:t>Function Posting</a:t>
                      </a:r>
                      <a:endParaRPr lang="en-US" sz="1400" b="1" i="0" u="none" strike="noStrike" dirty="0">
                        <a:solidFill>
                          <a:srgbClr val="000000"/>
                        </a:solidFill>
                        <a:latin typeface="Arial"/>
                      </a:endParaRPr>
                    </a:p>
                  </a:txBody>
                  <a:tcPr marL="0" marR="0" marT="0" marB="0" anchor="ctr"/>
                </a:tc>
                <a:tc>
                  <a:txBody>
                    <a:bodyPr/>
                    <a:lstStyle/>
                    <a:p>
                      <a:pPr algn="ctr" fontAlgn="b"/>
                      <a:r>
                        <a:rPr lang="en-US" sz="1400" u="none" strike="noStrike" dirty="0" smtClean="0"/>
                        <a:t>Revenue Source</a:t>
                      </a:r>
                      <a:r>
                        <a:rPr lang="en-US" sz="1400" u="none" strike="noStrike" baseline="0" dirty="0" smtClean="0"/>
                        <a:t> Posting</a:t>
                      </a:r>
                      <a:endParaRPr lang="en-US" sz="1400" b="1" i="0" u="none" strike="noStrike" dirty="0">
                        <a:solidFill>
                          <a:srgbClr val="000000"/>
                        </a:solidFill>
                        <a:latin typeface="Arial"/>
                      </a:endParaRPr>
                    </a:p>
                  </a:txBody>
                  <a:tcPr marL="0" marR="0" marT="0" marB="0" anchor="ctr"/>
                </a:tc>
              </a:tr>
              <a:tr h="273596">
                <a:tc>
                  <a:txBody>
                    <a:bodyPr/>
                    <a:lstStyle/>
                    <a:p>
                      <a:pPr algn="ctr"/>
                      <a:r>
                        <a:rPr lang="en-US" sz="1400" b="0" kern="1200" dirty="0" smtClean="0">
                          <a:solidFill>
                            <a:schemeClr val="tx1"/>
                          </a:solidFill>
                          <a:latin typeface="+mn-lt"/>
                          <a:ea typeface="+mn-ea"/>
                          <a:cs typeface="+mn-cs"/>
                        </a:rPr>
                        <a:t>Type: APPR</a:t>
                      </a:r>
                    </a:p>
                  </a:txBody>
                  <a:tcPr anchor="ctr"/>
                </a:tc>
                <a:tc>
                  <a:txBody>
                    <a:bodyPr/>
                    <a:lstStyle/>
                    <a:p>
                      <a:pPr algn="ctr" fontAlgn="b"/>
                      <a:r>
                        <a:rPr lang="en-US" sz="1400" u="none" strike="noStrike" dirty="0" smtClean="0"/>
                        <a:t>None</a:t>
                      </a:r>
                      <a:endParaRPr lang="en-US" sz="1400" b="0" i="0" u="none" strike="noStrike" dirty="0">
                        <a:solidFill>
                          <a:srgbClr val="000000"/>
                        </a:solidFill>
                        <a:latin typeface="Arial"/>
                      </a:endParaRPr>
                    </a:p>
                  </a:txBody>
                  <a:tcPr marL="0" marR="0" marT="0" marB="0" anchor="ctr"/>
                </a:tc>
                <a:tc>
                  <a:txBody>
                    <a:bodyPr/>
                    <a:lstStyle/>
                    <a:p>
                      <a:pPr algn="ctr" fontAlgn="b"/>
                      <a:r>
                        <a:rPr lang="en-US" sz="1400" u="none" strike="noStrike" dirty="0" smtClean="0"/>
                        <a:t>None</a:t>
                      </a:r>
                      <a:endParaRPr lang="en-US" sz="1400" b="0" i="0" u="none" strike="noStrike" dirty="0">
                        <a:solidFill>
                          <a:srgbClr val="000000"/>
                        </a:solidFill>
                        <a:latin typeface="Arial"/>
                      </a:endParaRPr>
                    </a:p>
                  </a:txBody>
                  <a:tcPr marL="0" marR="0" marT="0" marB="0" anchor="ctr"/>
                </a:tc>
                <a:tc>
                  <a:txBody>
                    <a:bodyPr/>
                    <a:lstStyle/>
                    <a:p>
                      <a:pPr algn="ctr" fontAlgn="b"/>
                      <a:r>
                        <a:rPr lang="en-US" sz="1400" u="none" strike="noStrike" baseline="0" dirty="0" smtClean="0"/>
                        <a:t>None</a:t>
                      </a:r>
                      <a:endParaRPr lang="en-US" sz="1400" b="1" i="0" u="none" strike="noStrike" dirty="0">
                        <a:solidFill>
                          <a:srgbClr val="000000"/>
                        </a:solidFill>
                        <a:latin typeface="Arial"/>
                      </a:endParaRPr>
                    </a:p>
                  </a:txBody>
                  <a:tcPr marL="0" marR="0" marT="0" marB="0" anchor="ctr"/>
                </a:tc>
                <a:tc>
                  <a:txBody>
                    <a:bodyPr/>
                    <a:lstStyle/>
                    <a:p>
                      <a:pPr algn="ctr" fontAlgn="b"/>
                      <a:r>
                        <a:rPr lang="en-US" sz="1400" u="none" strike="noStrike" dirty="0" smtClean="0"/>
                        <a:t>None</a:t>
                      </a:r>
                      <a:endParaRPr lang="en-US" sz="1400" b="1" i="0" u="none" strike="noStrike" baseline="0" dirty="0">
                        <a:solidFill>
                          <a:srgbClr val="FF0000"/>
                        </a:solidFill>
                        <a:latin typeface="Arial"/>
                      </a:endParaRPr>
                    </a:p>
                  </a:txBody>
                  <a:tcPr marL="0" marR="0" marT="0" marB="0" anchor="ctr"/>
                </a:tc>
              </a:tr>
            </a:tbl>
          </a:graphicData>
        </a:graphic>
      </p:graphicFrame>
      <p:sp>
        <p:nvSpPr>
          <p:cNvPr id="8" name="Rectangle 7"/>
          <p:cNvSpPr/>
          <p:nvPr/>
        </p:nvSpPr>
        <p:spPr bwMode="auto">
          <a:xfrm>
            <a:off x="1484415" y="5363289"/>
            <a:ext cx="914401" cy="954383"/>
          </a:xfrm>
          <a:prstGeom prst="rect">
            <a:avLst/>
          </a:prstGeom>
          <a:noFill/>
          <a:ln w="3175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Tree>
    <p:extLst>
      <p:ext uri="{BB962C8B-B14F-4D97-AF65-F5344CB8AC3E}">
        <p14:creationId xmlns:p14="http://schemas.microsoft.com/office/powerpoint/2010/main" val="226481656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DBR</a:t>
            </a:r>
            <a:r>
              <a:rPr lang="en-US" dirty="0"/>
              <a:t>  –  </a:t>
            </a:r>
            <a:r>
              <a:rPr lang="en-US" dirty="0" smtClean="0"/>
              <a:t>IPAC Fields</a:t>
            </a:r>
            <a:endParaRPr lang="en-US" dirty="0"/>
          </a:p>
        </p:txBody>
      </p:sp>
      <p:sp>
        <p:nvSpPr>
          <p:cNvPr id="4" name="Footer Placeholder 3"/>
          <p:cNvSpPr>
            <a:spLocks noGrp="1"/>
          </p:cNvSpPr>
          <p:nvPr>
            <p:ph type="ftr" sz="quarter" idx="4294967295"/>
          </p:nvPr>
        </p:nvSpPr>
        <p:spPr>
          <a:xfrm>
            <a:off x="457200" y="6553200"/>
            <a:ext cx="7010400" cy="304800"/>
          </a:xfrm>
          <a:prstGeom prst="rect">
            <a:avLst/>
          </a:prstGeom>
        </p:spPr>
        <p:txBody>
          <a:bodyPr/>
          <a:lstStyle/>
          <a:p>
            <a:pPr>
              <a:defRPr/>
            </a:pPr>
            <a:r>
              <a:rPr lang="en-US" dirty="0" smtClean="0">
                <a:solidFill>
                  <a:srgbClr val="000000"/>
                </a:solidFill>
              </a:rPr>
              <a:t>CGI Federal Proprietary and Confidential</a:t>
            </a:r>
            <a:endParaRPr lang="en-US" dirty="0">
              <a:solidFill>
                <a:srgbClr val="000000"/>
              </a:solidFill>
            </a:endParaRPr>
          </a:p>
        </p:txBody>
      </p:sp>
      <p:sp>
        <p:nvSpPr>
          <p:cNvPr id="5" name="Slide Number Placeholder 4"/>
          <p:cNvSpPr>
            <a:spLocks noGrp="1"/>
          </p:cNvSpPr>
          <p:nvPr>
            <p:ph type="sldNum" sz="quarter" idx="11"/>
          </p:nvPr>
        </p:nvSpPr>
        <p:spPr/>
        <p:txBody>
          <a:bodyPr/>
          <a:lstStyle/>
          <a:p>
            <a:pPr>
              <a:defRPr/>
            </a:pPr>
            <a:fld id="{215F2CEC-58A8-492B-AD0D-C2BF1A7F0D89}" type="slidenum">
              <a:rPr lang="en-US" smtClean="0">
                <a:solidFill>
                  <a:srgbClr val="000000"/>
                </a:solidFill>
              </a:rPr>
              <a:pPr>
                <a:defRPr/>
              </a:pPr>
              <a:t>34</a:t>
            </a:fld>
            <a:endParaRPr lang="en-US" dirty="0">
              <a:solidFill>
                <a:srgbClr val="000000"/>
              </a:solidFill>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6892" y="1153815"/>
            <a:ext cx="8074902" cy="4961993"/>
          </a:xfrm>
          <a:prstGeom prst="rect">
            <a:avLst/>
          </a:prstGeom>
          <a:ln w="28575">
            <a:solidFill>
              <a:schemeClr val="tx1"/>
            </a:solidFill>
          </a:ln>
        </p:spPr>
      </p:pic>
      <p:sp>
        <p:nvSpPr>
          <p:cNvPr id="6" name="TextBox 5"/>
          <p:cNvSpPr txBox="1"/>
          <p:nvPr/>
        </p:nvSpPr>
        <p:spPr>
          <a:xfrm>
            <a:off x="4524343" y="4396538"/>
            <a:ext cx="4521374" cy="2308324"/>
          </a:xfrm>
          <a:prstGeom prst="rect">
            <a:avLst/>
          </a:prstGeom>
          <a:solidFill>
            <a:schemeClr val="bg1"/>
          </a:solidFill>
          <a:ln w="22225">
            <a:solidFill>
              <a:schemeClr val="tx1"/>
            </a:solidFill>
          </a:ln>
        </p:spPr>
        <p:txBody>
          <a:bodyPr wrap="square" rtlCol="0">
            <a:spAutoFit/>
          </a:bodyPr>
          <a:lstStyle/>
          <a:p>
            <a:pPr>
              <a:defRPr/>
            </a:pPr>
            <a:r>
              <a:rPr lang="en-US" sz="1600" b="1" dirty="0" smtClean="0">
                <a:solidFill>
                  <a:srgbClr val="000000"/>
                </a:solidFill>
              </a:rPr>
              <a:t>IPAC Fields:</a:t>
            </a:r>
          </a:p>
          <a:p>
            <a:pPr marL="285750" indent="-285750">
              <a:buFont typeface="Arial" pitchFamily="34" charset="0"/>
              <a:buChar char="•"/>
              <a:defRPr/>
            </a:pPr>
            <a:r>
              <a:rPr lang="en-US" sz="1600" dirty="0" smtClean="0">
                <a:solidFill>
                  <a:srgbClr val="000000"/>
                </a:solidFill>
              </a:rPr>
              <a:t>Customer Funding Source</a:t>
            </a:r>
          </a:p>
          <a:p>
            <a:pPr marL="285750" indent="-285750">
              <a:buFont typeface="Arial" pitchFamily="34" charset="0"/>
              <a:buChar char="•"/>
              <a:defRPr/>
            </a:pPr>
            <a:r>
              <a:rPr lang="en-US" sz="1600" dirty="0" smtClean="0">
                <a:solidFill>
                  <a:srgbClr val="000000"/>
                </a:solidFill>
              </a:rPr>
              <a:t>Requisition Number</a:t>
            </a:r>
          </a:p>
          <a:p>
            <a:pPr marL="285750" indent="-285750">
              <a:buFont typeface="Arial" pitchFamily="34" charset="0"/>
              <a:buChar char="•"/>
              <a:defRPr/>
            </a:pPr>
            <a:r>
              <a:rPr lang="en-US" sz="1600" dirty="0" smtClean="0">
                <a:solidFill>
                  <a:srgbClr val="000000"/>
                </a:solidFill>
              </a:rPr>
              <a:t>JAS Number</a:t>
            </a:r>
          </a:p>
          <a:p>
            <a:pPr marL="285750" indent="-285750">
              <a:buFont typeface="Arial" pitchFamily="34" charset="0"/>
              <a:buChar char="•"/>
              <a:defRPr/>
            </a:pPr>
            <a:r>
              <a:rPr lang="en-US" sz="1600" dirty="0" smtClean="0">
                <a:solidFill>
                  <a:srgbClr val="000000"/>
                </a:solidFill>
              </a:rPr>
              <a:t>Unit and Unit Price Amount</a:t>
            </a:r>
          </a:p>
          <a:p>
            <a:pPr marL="285750" indent="-285750">
              <a:buFont typeface="Arial" pitchFamily="34" charset="0"/>
              <a:buChar char="•"/>
              <a:defRPr/>
            </a:pPr>
            <a:r>
              <a:rPr lang="en-US" sz="1600" dirty="0" smtClean="0">
                <a:solidFill>
                  <a:srgbClr val="000000"/>
                </a:solidFill>
              </a:rPr>
              <a:t>Articles or Services</a:t>
            </a:r>
          </a:p>
          <a:p>
            <a:pPr marL="285750" indent="-285750">
              <a:buFont typeface="Arial" pitchFamily="34" charset="0"/>
              <a:buChar char="•"/>
              <a:defRPr/>
            </a:pPr>
            <a:r>
              <a:rPr lang="en-US" sz="1600" dirty="0" smtClean="0">
                <a:solidFill>
                  <a:srgbClr val="000000"/>
                </a:solidFill>
              </a:rPr>
              <a:t>Accounting Classification Code</a:t>
            </a:r>
          </a:p>
          <a:p>
            <a:pPr marL="285750" indent="-285750">
              <a:buFont typeface="Arial" pitchFamily="34" charset="0"/>
              <a:buChar char="•"/>
              <a:defRPr/>
            </a:pPr>
            <a:r>
              <a:rPr lang="en-US" sz="1600" dirty="0" smtClean="0">
                <a:solidFill>
                  <a:srgbClr val="000000"/>
                </a:solidFill>
              </a:rPr>
              <a:t>Accounting Classification Reference Number</a:t>
            </a:r>
          </a:p>
          <a:p>
            <a:pPr marL="285750" indent="-285750">
              <a:buFont typeface="Arial" pitchFamily="34" charset="0"/>
              <a:buChar char="•"/>
              <a:defRPr/>
            </a:pPr>
            <a:r>
              <a:rPr lang="en-US" sz="1600" dirty="0" smtClean="0">
                <a:solidFill>
                  <a:srgbClr val="000000"/>
                </a:solidFill>
              </a:rPr>
              <a:t>Fiscal Station Number</a:t>
            </a:r>
            <a:endParaRPr lang="en-US" sz="1600" dirty="0">
              <a:solidFill>
                <a:srgbClr val="000000"/>
              </a:solidFill>
            </a:endParaRPr>
          </a:p>
        </p:txBody>
      </p:sp>
      <p:sp>
        <p:nvSpPr>
          <p:cNvPr id="8" name="Rectangle 7"/>
          <p:cNvSpPr/>
          <p:nvPr/>
        </p:nvSpPr>
        <p:spPr bwMode="auto">
          <a:xfrm>
            <a:off x="574431" y="2649415"/>
            <a:ext cx="3083169" cy="221716"/>
          </a:xfrm>
          <a:prstGeom prst="rect">
            <a:avLst/>
          </a:prstGeom>
          <a:noFill/>
          <a:ln w="1905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endParaRPr lang="en-US" dirty="0" smtClean="0">
              <a:solidFill>
                <a:srgbClr val="000000"/>
              </a:solidFill>
            </a:endParaRPr>
          </a:p>
        </p:txBody>
      </p:sp>
      <p:sp>
        <p:nvSpPr>
          <p:cNvPr id="10" name="Rectangle 9"/>
          <p:cNvSpPr/>
          <p:nvPr/>
        </p:nvSpPr>
        <p:spPr bwMode="auto">
          <a:xfrm>
            <a:off x="574431" y="3929339"/>
            <a:ext cx="2274277" cy="221716"/>
          </a:xfrm>
          <a:prstGeom prst="rect">
            <a:avLst/>
          </a:prstGeom>
          <a:noFill/>
          <a:ln w="1905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endParaRPr lang="en-US" dirty="0" smtClean="0">
              <a:solidFill>
                <a:srgbClr val="000000"/>
              </a:solidFill>
            </a:endParaRPr>
          </a:p>
        </p:txBody>
      </p:sp>
      <p:sp>
        <p:nvSpPr>
          <p:cNvPr id="11" name="Rectangle 10"/>
          <p:cNvSpPr/>
          <p:nvPr/>
        </p:nvSpPr>
        <p:spPr bwMode="auto">
          <a:xfrm>
            <a:off x="574431" y="4125785"/>
            <a:ext cx="2450123" cy="240945"/>
          </a:xfrm>
          <a:prstGeom prst="rect">
            <a:avLst/>
          </a:prstGeom>
          <a:noFill/>
          <a:ln w="1905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endParaRPr lang="en-US" dirty="0" smtClean="0">
              <a:solidFill>
                <a:srgbClr val="000000"/>
              </a:solidFill>
            </a:endParaRPr>
          </a:p>
        </p:txBody>
      </p:sp>
      <p:sp>
        <p:nvSpPr>
          <p:cNvPr id="12" name="Rectangle 11"/>
          <p:cNvSpPr/>
          <p:nvPr/>
        </p:nvSpPr>
        <p:spPr bwMode="auto">
          <a:xfrm>
            <a:off x="574431" y="4968318"/>
            <a:ext cx="3083169" cy="240945"/>
          </a:xfrm>
          <a:prstGeom prst="rect">
            <a:avLst/>
          </a:prstGeom>
          <a:noFill/>
          <a:ln w="1905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endParaRPr lang="en-US" dirty="0" smtClean="0">
              <a:solidFill>
                <a:srgbClr val="000000"/>
              </a:solidFill>
            </a:endParaRPr>
          </a:p>
        </p:txBody>
      </p:sp>
      <p:sp>
        <p:nvSpPr>
          <p:cNvPr id="13" name="Rectangle 12"/>
          <p:cNvSpPr/>
          <p:nvPr/>
        </p:nvSpPr>
        <p:spPr bwMode="auto">
          <a:xfrm>
            <a:off x="574432" y="5226783"/>
            <a:ext cx="2719754" cy="240945"/>
          </a:xfrm>
          <a:prstGeom prst="rect">
            <a:avLst/>
          </a:prstGeom>
          <a:noFill/>
          <a:ln w="1905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endParaRPr lang="en-US" dirty="0" smtClean="0">
              <a:solidFill>
                <a:srgbClr val="000000"/>
              </a:solidFill>
            </a:endParaRPr>
          </a:p>
        </p:txBody>
      </p:sp>
      <p:sp>
        <p:nvSpPr>
          <p:cNvPr id="14" name="Rectangle 13"/>
          <p:cNvSpPr/>
          <p:nvPr/>
        </p:nvSpPr>
        <p:spPr bwMode="auto">
          <a:xfrm>
            <a:off x="574433" y="5485248"/>
            <a:ext cx="3949910" cy="528690"/>
          </a:xfrm>
          <a:prstGeom prst="rect">
            <a:avLst/>
          </a:prstGeom>
          <a:noFill/>
          <a:ln w="1905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endParaRPr lang="en-US" dirty="0" smtClean="0">
              <a:solidFill>
                <a:srgbClr val="000000"/>
              </a:solidFill>
            </a:endParaRPr>
          </a:p>
        </p:txBody>
      </p:sp>
      <p:sp>
        <p:nvSpPr>
          <p:cNvPr id="15" name="Rectangle 14"/>
          <p:cNvSpPr/>
          <p:nvPr/>
        </p:nvSpPr>
        <p:spPr bwMode="auto">
          <a:xfrm>
            <a:off x="4994031" y="3523953"/>
            <a:ext cx="3212123" cy="189710"/>
          </a:xfrm>
          <a:prstGeom prst="rect">
            <a:avLst/>
          </a:prstGeom>
          <a:noFill/>
          <a:ln w="1905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endParaRPr lang="en-US" dirty="0" smtClean="0">
              <a:solidFill>
                <a:srgbClr val="000000"/>
              </a:solidFill>
            </a:endParaRPr>
          </a:p>
        </p:txBody>
      </p:sp>
      <p:sp>
        <p:nvSpPr>
          <p:cNvPr id="16" name="Rectangle 15"/>
          <p:cNvSpPr/>
          <p:nvPr/>
        </p:nvSpPr>
        <p:spPr bwMode="auto">
          <a:xfrm>
            <a:off x="4994030" y="3936075"/>
            <a:ext cx="3212123" cy="189710"/>
          </a:xfrm>
          <a:prstGeom prst="rect">
            <a:avLst/>
          </a:prstGeom>
          <a:noFill/>
          <a:ln w="1905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endParaRPr lang="en-US" dirty="0" smtClean="0">
              <a:solidFill>
                <a:srgbClr val="000000"/>
              </a:solidFill>
            </a:endParaRPr>
          </a:p>
        </p:txBody>
      </p:sp>
      <p:sp>
        <p:nvSpPr>
          <p:cNvPr id="17" name="Rectangle 16"/>
          <p:cNvSpPr/>
          <p:nvPr/>
        </p:nvSpPr>
        <p:spPr bwMode="auto">
          <a:xfrm>
            <a:off x="4994031" y="4125785"/>
            <a:ext cx="2848708" cy="222412"/>
          </a:xfrm>
          <a:prstGeom prst="rect">
            <a:avLst/>
          </a:prstGeom>
          <a:noFill/>
          <a:ln w="1905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endParaRPr lang="en-US" dirty="0" smtClean="0">
              <a:solidFill>
                <a:srgbClr val="000000"/>
              </a:solidFill>
            </a:endParaRPr>
          </a:p>
        </p:txBody>
      </p:sp>
    </p:spTree>
    <p:extLst>
      <p:ext uri="{BB962C8B-B14F-4D97-AF65-F5344CB8AC3E}">
        <p14:creationId xmlns:p14="http://schemas.microsoft.com/office/powerpoint/2010/main" val="148551472"/>
      </p:ext>
    </p:extLst>
  </p:cSld>
  <p:clrMapOvr>
    <a:masterClrMapping/>
  </p:clrMapOvr>
  <p:timing>
    <p:tnLst>
      <p:par>
        <p:cTn id="1" dur="indefinite" restart="never" nodeType="tmRoot"/>
      </p:par>
    </p:tnLst>
  </p:timing>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Title 1"/>
          <p:cNvSpPr>
            <a:spLocks noGrp="1"/>
          </p:cNvSpPr>
          <p:nvPr>
            <p:ph type="title"/>
          </p:nvPr>
        </p:nvSpPr>
        <p:spPr/>
        <p:txBody>
          <a:bodyPr/>
          <a:lstStyle/>
          <a:p>
            <a:r>
              <a:rPr lang="en-US" dirty="0" smtClean="0"/>
              <a:t>Flexible Postings</a:t>
            </a:r>
          </a:p>
        </p:txBody>
      </p:sp>
      <p:sp>
        <p:nvSpPr>
          <p:cNvPr id="65541" name="Content Placeholder 5"/>
          <p:cNvSpPr>
            <a:spLocks noGrp="1"/>
          </p:cNvSpPr>
          <p:nvPr>
            <p:ph idx="1"/>
          </p:nvPr>
        </p:nvSpPr>
        <p:spPr>
          <a:xfrm>
            <a:off x="698500" y="1206500"/>
            <a:ext cx="8293100" cy="4927600"/>
          </a:xfrm>
        </p:spPr>
        <p:txBody>
          <a:bodyPr/>
          <a:lstStyle/>
          <a:p>
            <a:r>
              <a:rPr lang="en-US" sz="1600" dirty="0" smtClean="0"/>
              <a:t>The transaction definition consisting of document type </a:t>
            </a:r>
            <a:r>
              <a:rPr lang="en-US" sz="1600" b="1" dirty="0" smtClean="0"/>
              <a:t>EF6 </a:t>
            </a:r>
            <a:r>
              <a:rPr lang="en-US" sz="1600" dirty="0" smtClean="0"/>
              <a:t>and Transaction </a:t>
            </a:r>
            <a:r>
              <a:rPr lang="en-US" sz="1600" dirty="0"/>
              <a:t>T</a:t>
            </a:r>
            <a:r>
              <a:rPr lang="en-US" sz="1600" dirty="0" smtClean="0"/>
              <a:t>ype </a:t>
            </a:r>
            <a:r>
              <a:rPr lang="en-US" sz="1600" b="1" dirty="0" smtClean="0"/>
              <a:t>01</a:t>
            </a:r>
            <a:r>
              <a:rPr lang="en-US" sz="1600" dirty="0" smtClean="0"/>
              <a:t>, therefore, can use Fund flexible postings</a:t>
            </a:r>
          </a:p>
          <a:p>
            <a:r>
              <a:rPr lang="en-US" sz="1600" dirty="0" smtClean="0"/>
              <a:t>Pegasys then uses the additional pieces of information and looks at the Flexible Transaction Definition window to find the accounting entry that matches the additional information</a:t>
            </a:r>
          </a:p>
          <a:p>
            <a:r>
              <a:rPr lang="en-US" sz="1600" dirty="0" smtClean="0"/>
              <a:t>The specific posting information contained on a transaction definition record based on the above accounting event example is shown below:</a:t>
            </a:r>
          </a:p>
          <a:p>
            <a:endParaRPr lang="en-US" sz="2000" dirty="0" smtClean="0"/>
          </a:p>
          <a:p>
            <a:endParaRPr lang="en-US" sz="2000" dirty="0" smtClean="0"/>
          </a:p>
          <a:p>
            <a:endParaRPr lang="en-US" sz="100" dirty="0" smtClean="0"/>
          </a:p>
          <a:p>
            <a:endParaRPr lang="en-US" sz="900" dirty="0" smtClean="0"/>
          </a:p>
          <a:p>
            <a:r>
              <a:rPr lang="en-US" sz="1400" dirty="0" smtClean="0"/>
              <a:t>Proprietary Debits/Credits based on GL Accounting Entry</a:t>
            </a:r>
          </a:p>
          <a:p>
            <a:endParaRPr lang="en-US" sz="2000" dirty="0" smtClean="0"/>
          </a:p>
          <a:p>
            <a:endParaRPr lang="en-US" sz="2000" dirty="0" smtClean="0"/>
          </a:p>
          <a:p>
            <a:endParaRPr lang="en-US" sz="2000" dirty="0" smtClean="0"/>
          </a:p>
          <a:p>
            <a:endParaRPr lang="en-US" sz="2000" dirty="0" smtClean="0"/>
          </a:p>
          <a:p>
            <a:endParaRPr lang="en-US" sz="2000" dirty="0" smtClean="0"/>
          </a:p>
          <a:p>
            <a:endParaRPr lang="en-US" sz="2000" dirty="0" smtClean="0"/>
          </a:p>
          <a:p>
            <a:endParaRPr lang="en-US" sz="2000" dirty="0" smtClean="0"/>
          </a:p>
        </p:txBody>
      </p:sp>
      <p:sp>
        <p:nvSpPr>
          <p:cNvPr id="65539" name="Footer Placeholder 3"/>
          <p:cNvSpPr>
            <a:spLocks noGrp="1"/>
          </p:cNvSpPr>
          <p:nvPr>
            <p:ph type="ftr" sz="quarter" idx="10"/>
          </p:nvPr>
        </p:nvSpPr>
        <p:spPr>
          <a:noFill/>
        </p:spPr>
        <p:txBody>
          <a:bodyPr/>
          <a:lstStyle/>
          <a:p>
            <a:r>
              <a:rPr lang="en-US" dirty="0" smtClean="0">
                <a:latin typeface="Arial" pitchFamily="34" charset="0"/>
              </a:rPr>
              <a:t>CGI Federal Proprietary and Confidential</a:t>
            </a:r>
          </a:p>
        </p:txBody>
      </p:sp>
      <p:sp>
        <p:nvSpPr>
          <p:cNvPr id="65540" name="Slide Number Placeholder 4"/>
          <p:cNvSpPr>
            <a:spLocks noGrp="1"/>
          </p:cNvSpPr>
          <p:nvPr>
            <p:ph type="sldNum" sz="quarter" idx="11"/>
          </p:nvPr>
        </p:nvSpPr>
        <p:spPr>
          <a:noFill/>
        </p:spPr>
        <p:txBody>
          <a:bodyPr/>
          <a:lstStyle/>
          <a:p>
            <a:fld id="{D37441CF-5422-47AA-8860-F39CB227874B}" type="slidenum">
              <a:rPr lang="en-US" smtClean="0">
                <a:latin typeface="Arial" pitchFamily="34" charset="0"/>
              </a:rPr>
              <a:pPr/>
              <a:t>340</a:t>
            </a:fld>
            <a:endParaRPr lang="en-US" dirty="0" smtClean="0">
              <a:latin typeface="Arial" pitchFamily="34" charset="0"/>
            </a:endParaRPr>
          </a:p>
        </p:txBody>
      </p:sp>
      <p:graphicFrame>
        <p:nvGraphicFramePr>
          <p:cNvPr id="6" name="Content Placeholder 7"/>
          <p:cNvGraphicFramePr>
            <a:graphicFrameLocks/>
          </p:cNvGraphicFramePr>
          <p:nvPr>
            <p:extLst>
              <p:ext uri="{D42A27DB-BD31-4B8C-83A1-F6EECF244321}">
                <p14:modId xmlns:p14="http://schemas.microsoft.com/office/powerpoint/2010/main" val="324930923"/>
              </p:ext>
            </p:extLst>
          </p:nvPr>
        </p:nvGraphicFramePr>
        <p:xfrm>
          <a:off x="1002942" y="3261677"/>
          <a:ext cx="3569237" cy="547916"/>
        </p:xfrm>
        <a:graphic>
          <a:graphicData uri="http://schemas.openxmlformats.org/drawingml/2006/table">
            <a:tbl>
              <a:tblPr firstRow="1" bandRow="1">
                <a:tableStyleId>{21E4AEA4-8DFA-4A89-87EB-49C32662AFE0}</a:tableStyleId>
              </a:tblPr>
              <a:tblGrid>
                <a:gridCol w="2088166"/>
                <a:gridCol w="1481071"/>
              </a:tblGrid>
              <a:tr h="273596">
                <a:tc>
                  <a:txBody>
                    <a:bodyPr/>
                    <a:lstStyle/>
                    <a:p>
                      <a:pPr algn="ctr"/>
                      <a:r>
                        <a:rPr lang="en-US" sz="1200" kern="1200" dirty="0" smtClean="0"/>
                        <a:t>Fund Type</a:t>
                      </a:r>
                      <a:endParaRPr lang="en-US" sz="1200" b="1" kern="1200" dirty="0" smtClean="0">
                        <a:solidFill>
                          <a:schemeClr val="tx1"/>
                        </a:solidFill>
                        <a:latin typeface="+mn-lt"/>
                        <a:ea typeface="+mn-ea"/>
                        <a:cs typeface="+mn-cs"/>
                      </a:endParaRPr>
                    </a:p>
                  </a:txBody>
                  <a:tcPr anchor="ctr"/>
                </a:tc>
                <a:tc>
                  <a:txBody>
                    <a:bodyPr/>
                    <a:lstStyle/>
                    <a:p>
                      <a:pPr algn="ctr" fontAlgn="b"/>
                      <a:r>
                        <a:rPr lang="en-US" sz="1200" u="none" strike="noStrike" dirty="0" smtClean="0"/>
                        <a:t>Actg</a:t>
                      </a:r>
                      <a:r>
                        <a:rPr lang="en-US" sz="1200" u="none" strike="noStrike" baseline="0" dirty="0" smtClean="0"/>
                        <a:t> Entry**</a:t>
                      </a:r>
                      <a:endParaRPr lang="en-US" sz="1200" b="1" i="0" u="none" strike="noStrike" dirty="0">
                        <a:solidFill>
                          <a:srgbClr val="000000"/>
                        </a:solidFill>
                        <a:latin typeface="Arial"/>
                      </a:endParaRPr>
                    </a:p>
                  </a:txBody>
                  <a:tcPr marL="0" marR="0" marT="0" marB="0" anchor="ctr"/>
                </a:tc>
              </a:tr>
              <a:tr h="273596">
                <a:tc>
                  <a:txBody>
                    <a:bodyPr/>
                    <a:lstStyle/>
                    <a:p>
                      <a:pPr algn="ctr" fontAlgn="b"/>
                      <a:r>
                        <a:rPr lang="en-US" sz="1200" b="0" i="0" u="none" strike="noStrike" dirty="0" smtClean="0">
                          <a:solidFill>
                            <a:srgbClr val="000000"/>
                          </a:solidFill>
                          <a:latin typeface="Arial" pitchFamily="34" charset="0"/>
                          <a:cs typeface="Arial" pitchFamily="34" charset="0"/>
                        </a:rPr>
                        <a:t>APPR</a:t>
                      </a:r>
                      <a:endParaRPr lang="en-US" sz="1200" b="0" i="0" u="none" strike="noStrike" dirty="0">
                        <a:solidFill>
                          <a:srgbClr val="000000"/>
                        </a:solidFill>
                        <a:latin typeface="Arial" pitchFamily="34" charset="0"/>
                        <a:cs typeface="Arial" pitchFamily="34" charset="0"/>
                      </a:endParaRPr>
                    </a:p>
                  </a:txBody>
                  <a:tcPr marL="0" marR="0" marT="0" marB="0" anchor="ctr"/>
                </a:tc>
                <a:tc>
                  <a:txBody>
                    <a:bodyPr/>
                    <a:lstStyle/>
                    <a:p>
                      <a:pPr algn="ctr" fontAlgn="b"/>
                      <a:r>
                        <a:rPr lang="en-US" sz="1200" b="0" i="0" u="none" strike="noStrike" dirty="0" smtClean="0">
                          <a:solidFill>
                            <a:srgbClr val="000000"/>
                          </a:solidFill>
                          <a:latin typeface="Arial" pitchFamily="34" charset="0"/>
                          <a:cs typeface="Arial" pitchFamily="34" charset="0"/>
                        </a:rPr>
                        <a:t>1987</a:t>
                      </a:r>
                      <a:endParaRPr lang="en-US" sz="1200" b="0" i="0" u="none" strike="noStrike" dirty="0">
                        <a:solidFill>
                          <a:srgbClr val="000000"/>
                        </a:solidFill>
                        <a:latin typeface="Arial" pitchFamily="34" charset="0"/>
                        <a:cs typeface="Arial" pitchFamily="34" charset="0"/>
                      </a:endParaRPr>
                    </a:p>
                  </a:txBody>
                  <a:tcPr marL="0" marR="0" marT="0" marB="0" anchor="ctr"/>
                </a:tc>
              </a:tr>
            </a:tbl>
          </a:graphicData>
        </a:graphic>
      </p:graphicFrame>
      <p:sp>
        <p:nvSpPr>
          <p:cNvPr id="65553" name="TextBox 6"/>
          <p:cNvSpPr txBox="1">
            <a:spLocks noChangeArrowheads="1"/>
          </p:cNvSpPr>
          <p:nvPr/>
        </p:nvSpPr>
        <p:spPr bwMode="auto">
          <a:xfrm>
            <a:off x="4713667" y="3133143"/>
            <a:ext cx="4082604" cy="830997"/>
          </a:xfrm>
          <a:prstGeom prst="rect">
            <a:avLst/>
          </a:prstGeom>
          <a:noFill/>
          <a:ln w="9525">
            <a:noFill/>
            <a:miter lim="800000"/>
            <a:headEnd/>
            <a:tailEnd/>
          </a:ln>
        </p:spPr>
        <p:txBody>
          <a:bodyPr wrap="square">
            <a:spAutoFit/>
          </a:bodyPr>
          <a:lstStyle/>
          <a:p>
            <a:pPr marL="0" lvl="1"/>
            <a:r>
              <a:rPr lang="en-US" sz="1200" dirty="0"/>
              <a:t>**If the </a:t>
            </a:r>
            <a:r>
              <a:rPr lang="en-US" sz="1200" dirty="0" smtClean="0"/>
              <a:t>Fund rollup type on </a:t>
            </a:r>
            <a:r>
              <a:rPr lang="en-US" sz="1200" dirty="0"/>
              <a:t>the </a:t>
            </a:r>
            <a:r>
              <a:rPr lang="en-US" sz="1200" dirty="0" smtClean="0"/>
              <a:t>Cash Receipt Document is </a:t>
            </a:r>
            <a:r>
              <a:rPr lang="en-US" sz="1200" b="1" dirty="0"/>
              <a:t>not</a:t>
            </a:r>
            <a:r>
              <a:rPr lang="en-US" sz="1200" dirty="0"/>
              <a:t> </a:t>
            </a:r>
            <a:r>
              <a:rPr lang="en-US" sz="1200" dirty="0" smtClean="0"/>
              <a:t>equal to any of the values in this table, </a:t>
            </a:r>
            <a:r>
              <a:rPr lang="en-US" sz="1200" dirty="0"/>
              <a:t>then the GL Accounting Entry would be </a:t>
            </a:r>
            <a:r>
              <a:rPr lang="en-US" sz="1200" dirty="0" smtClean="0"/>
              <a:t>1812 (as </a:t>
            </a:r>
            <a:r>
              <a:rPr lang="en-US" sz="1200" dirty="0"/>
              <a:t>shown in the first table</a:t>
            </a:r>
            <a:r>
              <a:rPr lang="en-US" sz="1200" dirty="0" smtClean="0"/>
              <a:t>)</a:t>
            </a:r>
            <a:endParaRPr lang="en-US" sz="1200" dirty="0"/>
          </a:p>
        </p:txBody>
      </p:sp>
      <p:graphicFrame>
        <p:nvGraphicFramePr>
          <p:cNvPr id="8" name="Content Placeholder 7"/>
          <p:cNvGraphicFramePr>
            <a:graphicFrameLocks/>
          </p:cNvGraphicFramePr>
          <p:nvPr>
            <p:extLst>
              <p:ext uri="{D42A27DB-BD31-4B8C-83A1-F6EECF244321}">
                <p14:modId xmlns:p14="http://schemas.microsoft.com/office/powerpoint/2010/main" val="1672648051"/>
              </p:ext>
            </p:extLst>
          </p:nvPr>
        </p:nvGraphicFramePr>
        <p:xfrm>
          <a:off x="956888" y="4305372"/>
          <a:ext cx="7115207" cy="1554480"/>
        </p:xfrm>
        <a:graphic>
          <a:graphicData uri="http://schemas.openxmlformats.org/drawingml/2006/table">
            <a:tbl>
              <a:tblPr firstRow="1" bandRow="1">
                <a:tableStyleId>{21E4AEA4-8DFA-4A89-87EB-49C32662AFE0}</a:tableStyleId>
              </a:tblPr>
              <a:tblGrid>
                <a:gridCol w="900239"/>
                <a:gridCol w="835977"/>
                <a:gridCol w="918273"/>
                <a:gridCol w="1060005"/>
                <a:gridCol w="1133571"/>
                <a:gridCol w="1133571"/>
                <a:gridCol w="1133571"/>
              </a:tblGrid>
              <a:tr h="273596">
                <a:tc>
                  <a:txBody>
                    <a:bodyPr/>
                    <a:lstStyle/>
                    <a:p>
                      <a:pPr algn="ctr"/>
                      <a:r>
                        <a:rPr lang="en-US" sz="1200" kern="1200" dirty="0" smtClean="0"/>
                        <a:t>Doc Type</a:t>
                      </a:r>
                      <a:endParaRPr lang="en-US" sz="1200" b="1" kern="1200" dirty="0" smtClean="0">
                        <a:solidFill>
                          <a:schemeClr val="tx1"/>
                        </a:solidFill>
                        <a:latin typeface="+mn-lt"/>
                        <a:ea typeface="+mn-ea"/>
                        <a:cs typeface="+mn-cs"/>
                      </a:endParaRPr>
                    </a:p>
                  </a:txBody>
                  <a:tcPr anchor="ctr"/>
                </a:tc>
                <a:tc>
                  <a:txBody>
                    <a:bodyPr/>
                    <a:lstStyle/>
                    <a:p>
                      <a:pPr algn="ctr" fontAlgn="b"/>
                      <a:r>
                        <a:rPr lang="en-US" sz="1200" u="none" strike="noStrike" dirty="0" smtClean="0"/>
                        <a:t>Trans Type</a:t>
                      </a:r>
                      <a:endParaRPr lang="en-US" sz="1200" b="1" i="0" u="none" strike="noStrike" dirty="0">
                        <a:solidFill>
                          <a:srgbClr val="000000"/>
                        </a:solidFill>
                        <a:latin typeface="Arial"/>
                      </a:endParaRPr>
                    </a:p>
                  </a:txBody>
                  <a:tcPr marL="0" marR="0" marT="0" marB="0" anchor="ctr"/>
                </a:tc>
                <a:tc>
                  <a:txBody>
                    <a:bodyPr/>
                    <a:lstStyle/>
                    <a:p>
                      <a:pPr algn="ctr" fontAlgn="b"/>
                      <a:r>
                        <a:rPr lang="en-US" sz="1200" u="none" strike="noStrike" dirty="0" smtClean="0"/>
                        <a:t>  Actg Event</a:t>
                      </a:r>
                      <a:endParaRPr lang="en-US" sz="1200" b="1" i="0" u="none" strike="noStrike" dirty="0">
                        <a:solidFill>
                          <a:srgbClr val="000000"/>
                        </a:solidFill>
                        <a:latin typeface="Arial"/>
                      </a:endParaRPr>
                    </a:p>
                  </a:txBody>
                  <a:tcPr marL="0" marR="0" marT="0" marB="0" anchor="ctr"/>
                </a:tc>
                <a:tc>
                  <a:txBody>
                    <a:bodyPr/>
                    <a:lstStyle/>
                    <a:p>
                      <a:pPr algn="ctr" fontAlgn="b"/>
                      <a:r>
                        <a:rPr lang="en-US" sz="1200" u="none" strike="noStrike" dirty="0" smtClean="0"/>
                        <a:t>GL</a:t>
                      </a:r>
                      <a:r>
                        <a:rPr lang="en-US" sz="1200" u="none" strike="noStrike" baseline="0" dirty="0" smtClean="0"/>
                        <a:t> Actg Entry</a:t>
                      </a:r>
                      <a:endParaRPr lang="en-US" sz="1200" b="1" i="0" u="none" strike="noStrike" dirty="0">
                        <a:solidFill>
                          <a:srgbClr val="000000"/>
                        </a:solidFill>
                        <a:latin typeface="Arial"/>
                      </a:endParaRPr>
                    </a:p>
                  </a:txBody>
                  <a:tcPr marL="0" marR="0" marT="0" marB="0" anchor="ctr"/>
                </a:tc>
                <a:tc>
                  <a:txBody>
                    <a:bodyPr/>
                    <a:lstStyle/>
                    <a:p>
                      <a:pPr algn="ctr" fontAlgn="b"/>
                      <a:r>
                        <a:rPr lang="en-US" sz="1200" u="none" strike="noStrike" dirty="0" smtClean="0"/>
                        <a:t>Fund Type</a:t>
                      </a:r>
                      <a:endParaRPr lang="en-US" sz="1200" b="1" i="0" u="none" strike="noStrike" dirty="0">
                        <a:solidFill>
                          <a:srgbClr val="000000"/>
                        </a:solidFill>
                        <a:latin typeface="Arial"/>
                      </a:endParaRPr>
                    </a:p>
                  </a:txBody>
                  <a:tcPr marL="0" marR="0" marT="0" marB="0" anchor="ctr"/>
                </a:tc>
                <a:tc>
                  <a:txBody>
                    <a:bodyPr/>
                    <a:lstStyle/>
                    <a:p>
                      <a:pPr algn="ctr" fontAlgn="b"/>
                      <a:r>
                        <a:rPr lang="en-US" sz="1200" u="none" strike="noStrike" dirty="0" smtClean="0"/>
                        <a:t>GL</a:t>
                      </a:r>
                      <a:r>
                        <a:rPr lang="en-US" sz="1200" u="none" strike="noStrike" baseline="0" dirty="0" smtClean="0"/>
                        <a:t> – Debit</a:t>
                      </a:r>
                      <a:endParaRPr lang="en-US" sz="1200" b="1" i="0" u="none" strike="noStrike" dirty="0">
                        <a:solidFill>
                          <a:srgbClr val="000000"/>
                        </a:solidFill>
                        <a:latin typeface="Arial"/>
                      </a:endParaRPr>
                    </a:p>
                  </a:txBody>
                  <a:tcPr marL="0" marR="0" marT="0" marB="0" anchor="ctr"/>
                </a:tc>
                <a:tc>
                  <a:txBody>
                    <a:bodyPr/>
                    <a:lstStyle/>
                    <a:p>
                      <a:pPr algn="ctr" fontAlgn="b"/>
                      <a:r>
                        <a:rPr lang="en-US" sz="1200" u="none" strike="noStrike" dirty="0" smtClean="0"/>
                        <a:t>GL – Credit</a:t>
                      </a:r>
                      <a:endParaRPr lang="en-US" sz="1200" b="1" i="0" u="none" strike="noStrike" dirty="0">
                        <a:solidFill>
                          <a:srgbClr val="000000"/>
                        </a:solidFill>
                        <a:latin typeface="Arial"/>
                      </a:endParaRPr>
                    </a:p>
                  </a:txBody>
                  <a:tcPr marL="0" marR="0" marT="0" marB="0" anchor="ctr"/>
                </a:tc>
              </a:tr>
              <a:tr h="273596">
                <a:tc>
                  <a:txBody>
                    <a:bodyPr/>
                    <a:lstStyle/>
                    <a:p>
                      <a:pPr algn="ctr"/>
                      <a:r>
                        <a:rPr lang="en-US" sz="1200" kern="1200" dirty="0" smtClean="0"/>
                        <a:t>EF6</a:t>
                      </a:r>
                      <a:endParaRPr lang="en-US" sz="1200" b="0" kern="1200" dirty="0" smtClean="0">
                        <a:solidFill>
                          <a:schemeClr val="tx1"/>
                        </a:solidFill>
                        <a:latin typeface="+mn-lt"/>
                        <a:ea typeface="+mn-ea"/>
                        <a:cs typeface="+mn-cs"/>
                      </a:endParaRPr>
                    </a:p>
                  </a:txBody>
                  <a:tcPr anchor="ctr"/>
                </a:tc>
                <a:tc>
                  <a:txBody>
                    <a:bodyPr/>
                    <a:lstStyle/>
                    <a:p>
                      <a:pPr algn="ctr" fontAlgn="b"/>
                      <a:r>
                        <a:rPr lang="en-US" sz="1200" u="none" strike="noStrike" dirty="0" smtClean="0"/>
                        <a:t>01</a:t>
                      </a:r>
                      <a:endParaRPr lang="en-US" sz="1200" b="0" i="0" u="none" strike="noStrike" dirty="0">
                        <a:solidFill>
                          <a:srgbClr val="000000"/>
                        </a:solidFill>
                        <a:latin typeface="Arial"/>
                      </a:endParaRPr>
                    </a:p>
                  </a:txBody>
                  <a:tcPr marL="0" marR="0" marT="0" marB="0" anchor="ctr"/>
                </a:tc>
                <a:tc>
                  <a:txBody>
                    <a:bodyPr/>
                    <a:lstStyle/>
                    <a:p>
                      <a:pPr algn="ctr" fontAlgn="b"/>
                      <a:r>
                        <a:rPr lang="en-US" sz="1200" u="none" strike="noStrike" dirty="0" smtClean="0"/>
                        <a:t>AR12</a:t>
                      </a:r>
                      <a:endParaRPr lang="en-US" sz="1200" b="0" i="0" u="none" strike="noStrike" dirty="0">
                        <a:solidFill>
                          <a:srgbClr val="000000"/>
                        </a:solidFill>
                        <a:latin typeface="Arial"/>
                      </a:endParaRPr>
                    </a:p>
                  </a:txBody>
                  <a:tcPr marL="0" marR="0" marT="0" marB="0" anchor="ctr"/>
                </a:tc>
                <a:tc>
                  <a:txBody>
                    <a:bodyPr/>
                    <a:lstStyle/>
                    <a:p>
                      <a:pPr algn="ctr" fontAlgn="b"/>
                      <a:r>
                        <a:rPr lang="en-US" sz="1200" u="none" strike="noStrike" baseline="0" dirty="0" smtClean="0"/>
                        <a:t>1812</a:t>
                      </a:r>
                      <a:endParaRPr lang="en-US" sz="1200" b="1" i="0" u="none" strike="noStrike" baseline="0" dirty="0">
                        <a:solidFill>
                          <a:srgbClr val="FF0000"/>
                        </a:solidFill>
                        <a:latin typeface="Arial"/>
                      </a:endParaRPr>
                    </a:p>
                  </a:txBody>
                  <a:tcPr marL="0" marR="0" marT="0" marB="0" anchor="ctr"/>
                </a:tc>
                <a:tc>
                  <a:txBody>
                    <a:bodyPr/>
                    <a:lstStyle/>
                    <a:p>
                      <a:pPr algn="ctr" fontAlgn="b"/>
                      <a:r>
                        <a:rPr lang="en-US" sz="1200" u="none" strike="noStrike" baseline="0" dirty="0" smtClean="0"/>
                        <a:t>None</a:t>
                      </a:r>
                      <a:endParaRPr lang="en-US" sz="1200" b="0" i="0" u="none" strike="noStrike" baseline="0" dirty="0">
                        <a:solidFill>
                          <a:schemeClr val="tx2"/>
                        </a:solidFill>
                        <a:latin typeface="Arial"/>
                      </a:endParaRPr>
                    </a:p>
                  </a:txBody>
                  <a:tcPr marL="0" marR="0" marT="0" marB="0" anchor="ctr"/>
                </a:tc>
                <a:tc>
                  <a:txBody>
                    <a:bodyPr/>
                    <a:lstStyle/>
                    <a:p>
                      <a:pPr algn="ctr" fontAlgn="b"/>
                      <a:r>
                        <a:rPr lang="en-US" sz="1200" dirty="0" smtClean="0">
                          <a:effectLst/>
                        </a:rPr>
                        <a:t>101000.05</a:t>
                      </a:r>
                    </a:p>
                    <a:p>
                      <a:pPr algn="ctr" fontAlgn="b"/>
                      <a:r>
                        <a:rPr lang="en-US" sz="1200" dirty="0" smtClean="0">
                          <a:effectLst/>
                        </a:rPr>
                        <a:t>425200</a:t>
                      </a:r>
                    </a:p>
                    <a:p>
                      <a:pPr algn="ctr" fontAlgn="b"/>
                      <a:r>
                        <a:rPr lang="en-US" sz="1200" dirty="0" smtClean="0">
                          <a:effectLst/>
                        </a:rPr>
                        <a:t>459000</a:t>
                      </a:r>
                    </a:p>
                    <a:p>
                      <a:pPr algn="ctr" fontAlgn="b"/>
                      <a:r>
                        <a:rPr lang="en-US" sz="1200" dirty="0" smtClean="0">
                          <a:effectLst/>
                        </a:rPr>
                        <a:t>451000</a:t>
                      </a:r>
                    </a:p>
                  </a:txBody>
                  <a:tcPr marL="0" marR="0" marT="0" marB="0" anchor="ctr"/>
                </a:tc>
                <a:tc>
                  <a:txBody>
                    <a:bodyPr/>
                    <a:lstStyle/>
                    <a:p>
                      <a:pPr marL="0" algn="ctr" defTabSz="914400" rtl="0" eaLnBrk="1" fontAlgn="b" latinLnBrk="0" hangingPunct="1"/>
                      <a:r>
                        <a:rPr lang="en-US" sz="1200" dirty="0" smtClean="0"/>
                        <a:t>520000.01</a:t>
                      </a:r>
                    </a:p>
                    <a:p>
                      <a:pPr marL="0" algn="ctr" defTabSz="914400" rtl="0" eaLnBrk="1" fontAlgn="b" latinLnBrk="0" hangingPunct="1"/>
                      <a:r>
                        <a:rPr lang="en-US" sz="1200" dirty="0" smtClean="0"/>
                        <a:t>421000</a:t>
                      </a:r>
                    </a:p>
                    <a:p>
                      <a:pPr marL="0" algn="ctr" defTabSz="914400" rtl="0" eaLnBrk="1" fontAlgn="b" latinLnBrk="0" hangingPunct="1"/>
                      <a:r>
                        <a:rPr lang="en-US" sz="1200" dirty="0" smtClean="0">
                          <a:effectLst/>
                        </a:rPr>
                        <a:t>451000</a:t>
                      </a:r>
                    </a:p>
                    <a:p>
                      <a:pPr marL="0" algn="ctr" defTabSz="914400" rtl="0" eaLnBrk="1" fontAlgn="b" latinLnBrk="0" hangingPunct="1"/>
                      <a:r>
                        <a:rPr lang="en-US" sz="1200" dirty="0" smtClean="0">
                          <a:effectLst/>
                        </a:rPr>
                        <a:t>461000</a:t>
                      </a:r>
                      <a:endParaRPr lang="en-US" sz="1200" u="none" strike="noStrike" kern="1200" baseline="0" dirty="0" smtClean="0">
                        <a:solidFill>
                          <a:schemeClr val="dk1"/>
                        </a:solidFill>
                        <a:latin typeface="+mn-lt"/>
                        <a:ea typeface="+mn-ea"/>
                        <a:cs typeface="+mn-cs"/>
                      </a:endParaRPr>
                    </a:p>
                  </a:txBody>
                  <a:tcPr marL="0" marR="0" marT="0" marB="0" anchor="ctr"/>
                </a:tc>
              </a:tr>
              <a:tr h="273596">
                <a:tc>
                  <a:txBody>
                    <a:bodyPr/>
                    <a:lstStyle/>
                    <a:p>
                      <a:pPr algn="ctr"/>
                      <a:r>
                        <a:rPr lang="en-US" sz="1200" b="0" kern="1200" dirty="0" smtClean="0">
                          <a:solidFill>
                            <a:schemeClr val="dk1"/>
                          </a:solidFill>
                          <a:latin typeface="+mn-lt"/>
                          <a:ea typeface="+mn-ea"/>
                          <a:cs typeface="+mn-cs"/>
                        </a:rPr>
                        <a:t>EF6</a:t>
                      </a:r>
                      <a:endParaRPr lang="en-US" sz="1200" b="0" kern="1200" dirty="0" smtClean="0">
                        <a:solidFill>
                          <a:schemeClr val="tx1"/>
                        </a:solidFill>
                        <a:latin typeface="+mn-lt"/>
                        <a:ea typeface="+mn-ea"/>
                        <a:cs typeface="+mn-cs"/>
                      </a:endParaRPr>
                    </a:p>
                  </a:txBody>
                  <a:tcPr anchor="ctr"/>
                </a:tc>
                <a:tc>
                  <a:txBody>
                    <a:bodyPr/>
                    <a:lstStyle/>
                    <a:p>
                      <a:pPr algn="ctr" fontAlgn="b"/>
                      <a:r>
                        <a:rPr lang="en-US" sz="1200" u="none" strike="noStrike" dirty="0" smtClean="0"/>
                        <a:t>01</a:t>
                      </a:r>
                      <a:endParaRPr lang="en-US" sz="1200" b="0" i="0" u="none" strike="noStrike" dirty="0">
                        <a:solidFill>
                          <a:srgbClr val="000000"/>
                        </a:solidFill>
                        <a:latin typeface="Arial"/>
                      </a:endParaRPr>
                    </a:p>
                  </a:txBody>
                  <a:tcPr marL="0" marR="0" marT="0" marB="0" anchor="ctr"/>
                </a:tc>
                <a:tc>
                  <a:txBody>
                    <a:bodyPr/>
                    <a:lstStyle/>
                    <a:p>
                      <a:pPr algn="ctr" fontAlgn="b"/>
                      <a:r>
                        <a:rPr lang="en-US" sz="1200" u="none" strike="noStrike" dirty="0" smtClean="0"/>
                        <a:t>AR12</a:t>
                      </a:r>
                      <a:endParaRPr lang="en-US" sz="1200" b="0" i="0" u="none" strike="noStrike" dirty="0">
                        <a:solidFill>
                          <a:srgbClr val="000000"/>
                        </a:solidFill>
                        <a:latin typeface="Arial"/>
                      </a:endParaRPr>
                    </a:p>
                  </a:txBody>
                  <a:tcPr marL="0" marR="0" marT="0" marB="0" anchor="ctr"/>
                </a:tc>
                <a:tc>
                  <a:txBody>
                    <a:bodyPr/>
                    <a:lstStyle/>
                    <a:p>
                      <a:pPr algn="ctr" fontAlgn="b"/>
                      <a:r>
                        <a:rPr lang="en-US" sz="1200" b="0" i="0" u="none" strike="noStrike" dirty="0" smtClean="0">
                          <a:solidFill>
                            <a:srgbClr val="000000"/>
                          </a:solidFill>
                          <a:latin typeface="Arial" pitchFamily="34" charset="0"/>
                          <a:cs typeface="Arial" pitchFamily="34" charset="0"/>
                        </a:rPr>
                        <a:t>1987</a:t>
                      </a:r>
                      <a:endParaRPr lang="en-US" sz="1200" b="0" i="0" u="none" strike="noStrike" dirty="0">
                        <a:solidFill>
                          <a:srgbClr val="000000"/>
                        </a:solidFill>
                        <a:latin typeface="Arial" pitchFamily="34" charset="0"/>
                        <a:cs typeface="Arial" pitchFamily="34" charset="0"/>
                      </a:endParaRPr>
                    </a:p>
                  </a:txBody>
                  <a:tcPr marL="0" marR="0" marT="0" marB="0" anchor="ctr"/>
                </a:tc>
                <a:tc>
                  <a:txBody>
                    <a:bodyPr/>
                    <a:lstStyle/>
                    <a:p>
                      <a:pPr algn="ctr" fontAlgn="b"/>
                      <a:r>
                        <a:rPr lang="en-US" sz="1200" u="none" strike="noStrike" kern="1200" baseline="0" dirty="0" smtClean="0">
                          <a:solidFill>
                            <a:schemeClr val="dk1"/>
                          </a:solidFill>
                          <a:latin typeface="+mn-lt"/>
                          <a:ea typeface="+mn-ea"/>
                          <a:cs typeface="+mn-cs"/>
                        </a:rPr>
                        <a:t>APPR</a:t>
                      </a:r>
                    </a:p>
                  </a:txBody>
                  <a:tcPr marL="0" marR="0" marT="0" marB="0" anchor="ctr"/>
                </a:tc>
                <a:tc>
                  <a:txBody>
                    <a:bodyPr/>
                    <a:lstStyle/>
                    <a:p>
                      <a:pPr algn="ctr" fontAlgn="b"/>
                      <a:r>
                        <a:rPr lang="en-US" sz="1200" dirty="0" smtClean="0">
                          <a:effectLst/>
                        </a:rPr>
                        <a:t>101000.05</a:t>
                      </a:r>
                    </a:p>
                    <a:p>
                      <a:pPr algn="ctr" fontAlgn="b"/>
                      <a:r>
                        <a:rPr lang="en-US" sz="1200" dirty="0" smtClean="0">
                          <a:effectLst/>
                        </a:rPr>
                        <a:t>425200</a:t>
                      </a:r>
                    </a:p>
                    <a:p>
                      <a:pPr algn="ctr" fontAlgn="b"/>
                      <a:r>
                        <a:rPr lang="en-US" sz="1200" dirty="0" smtClean="0">
                          <a:effectLst/>
                        </a:rPr>
                        <a:t>570000</a:t>
                      </a:r>
                      <a:endParaRPr lang="en-US" sz="1200" b="0" i="0" u="none" strike="noStrike" baseline="0" dirty="0" smtClean="0">
                        <a:solidFill>
                          <a:schemeClr val="tx2"/>
                        </a:solidFill>
                        <a:latin typeface="+mn-lt"/>
                      </a:endParaRPr>
                    </a:p>
                  </a:txBody>
                  <a:tcPr marL="0" marR="0" marT="0" marB="0" anchor="ctr"/>
                </a:tc>
                <a:tc>
                  <a:txBody>
                    <a:bodyPr/>
                    <a:lstStyle/>
                    <a:p>
                      <a:pPr marL="0" algn="ctr" defTabSz="914400" rtl="0" eaLnBrk="1" fontAlgn="b" latinLnBrk="0" hangingPunct="1"/>
                      <a:r>
                        <a:rPr lang="en-US" sz="1200" dirty="0" smtClean="0">
                          <a:effectLst/>
                        </a:rPr>
                        <a:t>520000.01</a:t>
                      </a:r>
                      <a:endParaRPr lang="en-US" sz="1200" u="none" strike="noStrike" kern="1200" baseline="0" dirty="0" smtClean="0">
                        <a:solidFill>
                          <a:schemeClr val="dk1"/>
                        </a:solidFill>
                        <a:latin typeface="+mn-lt"/>
                        <a:ea typeface="+mn-ea"/>
                        <a:cs typeface="+mn-cs"/>
                      </a:endParaRPr>
                    </a:p>
                    <a:p>
                      <a:pPr marL="0" algn="ctr" defTabSz="914400" rtl="0" eaLnBrk="1" fontAlgn="b" latinLnBrk="0" hangingPunct="1"/>
                      <a:r>
                        <a:rPr lang="en-US" sz="1200" dirty="0" smtClean="0">
                          <a:effectLst/>
                        </a:rPr>
                        <a:t>422100</a:t>
                      </a:r>
                      <a:endParaRPr lang="en-US" sz="1200" u="none" strike="noStrike" kern="1200" baseline="0" dirty="0" smtClean="0">
                        <a:solidFill>
                          <a:schemeClr val="dk1"/>
                        </a:solidFill>
                        <a:latin typeface="+mn-lt"/>
                        <a:ea typeface="+mn-ea"/>
                        <a:cs typeface="+mn-cs"/>
                      </a:endParaRPr>
                    </a:p>
                    <a:p>
                      <a:pPr marL="0" algn="ctr" defTabSz="914400" rtl="0" eaLnBrk="1" fontAlgn="b" latinLnBrk="0" hangingPunct="1"/>
                      <a:r>
                        <a:rPr lang="en-US" sz="1200" dirty="0" smtClean="0">
                          <a:effectLst/>
                        </a:rPr>
                        <a:t>310700</a:t>
                      </a:r>
                      <a:endParaRPr lang="en-US" sz="1200" u="none" strike="noStrike" kern="1200" baseline="0" dirty="0" smtClean="0">
                        <a:solidFill>
                          <a:schemeClr val="dk1"/>
                        </a:solidFill>
                        <a:latin typeface="+mn-lt"/>
                        <a:ea typeface="+mn-ea"/>
                        <a:cs typeface="+mn-cs"/>
                      </a:endParaRPr>
                    </a:p>
                  </a:txBody>
                  <a:tcPr marL="0" marR="0" marT="0" marB="0" anchor="ctr"/>
                </a:tc>
              </a:tr>
            </a:tbl>
          </a:graphicData>
        </a:graphic>
      </p:graphicFrame>
      <p:sp>
        <p:nvSpPr>
          <p:cNvPr id="65588" name="TextBox 8"/>
          <p:cNvSpPr txBox="1">
            <a:spLocks noChangeArrowheads="1"/>
          </p:cNvSpPr>
          <p:nvPr/>
        </p:nvSpPr>
        <p:spPr bwMode="auto">
          <a:xfrm>
            <a:off x="1002942" y="6134172"/>
            <a:ext cx="7023100" cy="461665"/>
          </a:xfrm>
          <a:prstGeom prst="rect">
            <a:avLst/>
          </a:prstGeom>
          <a:noFill/>
          <a:ln w="9525">
            <a:noFill/>
            <a:miter lim="800000"/>
            <a:headEnd/>
            <a:tailEnd/>
          </a:ln>
        </p:spPr>
        <p:txBody>
          <a:bodyPr>
            <a:spAutoFit/>
          </a:bodyPr>
          <a:lstStyle/>
          <a:p>
            <a:pPr marL="0" lvl="1"/>
            <a:r>
              <a:rPr lang="en-US" sz="1200" dirty="0"/>
              <a:t>**Additional Budgetary GL impacts occur, but are not shown in the above chart as they are the same for both GL Accounting entries.</a:t>
            </a:r>
          </a:p>
        </p:txBody>
      </p:sp>
      <p:sp>
        <p:nvSpPr>
          <p:cNvPr id="13" name="Rectangle 12"/>
          <p:cNvSpPr/>
          <p:nvPr/>
        </p:nvSpPr>
        <p:spPr bwMode="auto">
          <a:xfrm>
            <a:off x="1012467" y="3510541"/>
            <a:ext cx="3547232" cy="311701"/>
          </a:xfrm>
          <a:prstGeom prst="rect">
            <a:avLst/>
          </a:prstGeom>
          <a:noFill/>
          <a:ln w="2540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14" name="Rectangle 13"/>
          <p:cNvSpPr/>
          <p:nvPr/>
        </p:nvSpPr>
        <p:spPr bwMode="auto">
          <a:xfrm>
            <a:off x="967260" y="5289722"/>
            <a:ext cx="7156014" cy="579450"/>
          </a:xfrm>
          <a:prstGeom prst="rect">
            <a:avLst/>
          </a:prstGeom>
          <a:noFill/>
          <a:ln w="2540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Tree>
    <p:extLst>
      <p:ext uri="{BB962C8B-B14F-4D97-AF65-F5344CB8AC3E}">
        <p14:creationId xmlns:p14="http://schemas.microsoft.com/office/powerpoint/2010/main" val="4041335809"/>
      </p:ext>
    </p:extLst>
  </p:cSld>
  <p:clrMapOvr>
    <a:masterClrMapping/>
  </p:clrMapOvr>
  <p:timing>
    <p:tnLst>
      <p:par>
        <p:cTn id="1" dur="indefinite" restart="never" nodeType="tmRoot"/>
      </p:par>
    </p:tnLst>
  </p:timing>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algn="ctr">
              <a:buNone/>
            </a:pPr>
            <a:endParaRPr lang="en-US" sz="3600" b="1" dirty="0" smtClean="0"/>
          </a:p>
          <a:p>
            <a:pPr algn="ctr">
              <a:buNone/>
            </a:pPr>
            <a:endParaRPr lang="en-US" sz="3600" b="1" dirty="0"/>
          </a:p>
          <a:p>
            <a:pPr algn="ctr">
              <a:buNone/>
            </a:pPr>
            <a:r>
              <a:rPr lang="en-US" sz="3600" b="1" dirty="0" smtClean="0"/>
              <a:t>Segment 11:</a:t>
            </a:r>
          </a:p>
          <a:p>
            <a:pPr algn="ctr">
              <a:buNone/>
            </a:pPr>
            <a:r>
              <a:rPr lang="en-US" sz="3600" dirty="0" smtClean="0"/>
              <a:t>Credit Management</a:t>
            </a:r>
            <a:endParaRPr lang="en-US" sz="3600" dirty="0"/>
          </a:p>
        </p:txBody>
      </p:sp>
      <p:sp>
        <p:nvSpPr>
          <p:cNvPr id="4" name="Footer Placeholder 3"/>
          <p:cNvSpPr>
            <a:spLocks noGrp="1"/>
          </p:cNvSpPr>
          <p:nvPr>
            <p:ph type="ftr" sz="quarter" idx="10"/>
          </p:nvPr>
        </p:nvSpPr>
        <p:spPr/>
        <p:txBody>
          <a:bodyPr/>
          <a:lstStyle/>
          <a:p>
            <a:pPr>
              <a:defRPr/>
            </a:pPr>
            <a:r>
              <a:rPr lang="en-US" dirty="0" smtClean="0"/>
              <a:t>CGI Federal Proprietary and Confidential</a:t>
            </a:r>
            <a:endParaRPr lang="en-US" dirty="0"/>
          </a:p>
        </p:txBody>
      </p:sp>
      <p:sp>
        <p:nvSpPr>
          <p:cNvPr id="5" name="Slide Number Placeholder 4"/>
          <p:cNvSpPr>
            <a:spLocks noGrp="1"/>
          </p:cNvSpPr>
          <p:nvPr>
            <p:ph type="sldNum" sz="quarter" idx="11"/>
          </p:nvPr>
        </p:nvSpPr>
        <p:spPr/>
        <p:txBody>
          <a:bodyPr/>
          <a:lstStyle/>
          <a:p>
            <a:pPr>
              <a:defRPr/>
            </a:pPr>
            <a:fld id="{215F2CEC-58A8-492B-AD0D-C2BF1A7F0D89}" type="slidenum">
              <a:rPr lang="en-US" smtClean="0"/>
              <a:pPr>
                <a:defRPr/>
              </a:pPr>
              <a:t>341</a:t>
            </a:fld>
            <a:endParaRPr lang="en-US" dirty="0"/>
          </a:p>
        </p:txBody>
      </p:sp>
    </p:spTree>
    <p:extLst>
      <p:ext uri="{BB962C8B-B14F-4D97-AF65-F5344CB8AC3E}">
        <p14:creationId xmlns:p14="http://schemas.microsoft.com/office/powerpoint/2010/main" val="434640188"/>
      </p:ext>
    </p:extLst>
  </p:cSld>
  <p:clrMapOvr>
    <a:masterClrMapping/>
  </p:clrMapOvr>
  <p:timing>
    <p:tnLst>
      <p:par>
        <p:cTn id="1" dur="indefinite" restart="never" nodeType="tmRoot"/>
      </p:par>
    </p:tnLst>
  </p:timing>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427511" y="4441371"/>
            <a:ext cx="8716489" cy="1406536"/>
          </a:xfrm>
          <a:prstGeom prst="rect">
            <a:avLst/>
          </a:prstGeom>
          <a:solidFill>
            <a:srgbClr val="FFFF0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6146" name="Rectangle 6"/>
          <p:cNvSpPr>
            <a:spLocks noGrp="1" noChangeArrowheads="1"/>
          </p:cNvSpPr>
          <p:nvPr>
            <p:ph type="title"/>
          </p:nvPr>
        </p:nvSpPr>
        <p:spPr/>
        <p:txBody>
          <a:bodyPr/>
          <a:lstStyle/>
          <a:p>
            <a:pPr eaLnBrk="1" hangingPunct="1"/>
            <a:r>
              <a:rPr lang="en-US" dirty="0" smtClean="0"/>
              <a:t>Table of Contents</a:t>
            </a:r>
          </a:p>
        </p:txBody>
      </p:sp>
      <p:sp>
        <p:nvSpPr>
          <p:cNvPr id="7" name="Rectangle 7"/>
          <p:cNvSpPr>
            <a:spLocks noGrp="1" noChangeArrowheads="1"/>
          </p:cNvSpPr>
          <p:nvPr>
            <p:ph idx="1"/>
          </p:nvPr>
        </p:nvSpPr>
        <p:spPr>
          <a:xfrm>
            <a:off x="712788" y="1211283"/>
            <a:ext cx="8229600" cy="5072559"/>
          </a:xfrm>
        </p:spPr>
        <p:txBody>
          <a:bodyPr/>
          <a:lstStyle/>
          <a:p>
            <a:pPr marL="288925" indent="-288925" eaLnBrk="1" hangingPunct="1">
              <a:spcBef>
                <a:spcPts val="600"/>
              </a:spcBef>
              <a:spcAft>
                <a:spcPts val="0"/>
              </a:spcAft>
            </a:pPr>
            <a:r>
              <a:rPr lang="en-US" sz="1600" b="1" dirty="0">
                <a:solidFill>
                  <a:schemeClr val="bg1">
                    <a:lumMod val="50000"/>
                  </a:schemeClr>
                </a:solidFill>
              </a:rPr>
              <a:t>Segment 1</a:t>
            </a:r>
            <a:r>
              <a:rPr lang="en-US" sz="1600" dirty="0">
                <a:solidFill>
                  <a:schemeClr val="bg1">
                    <a:lumMod val="50000"/>
                  </a:schemeClr>
                </a:solidFill>
              </a:rPr>
              <a:t>:    Detail Billing Record (DBR) Overview and Key Concepts</a:t>
            </a:r>
          </a:p>
          <a:p>
            <a:pPr marL="288925" indent="-288925" eaLnBrk="1" hangingPunct="1">
              <a:spcBef>
                <a:spcPts val="600"/>
              </a:spcBef>
              <a:spcAft>
                <a:spcPts val="0"/>
              </a:spcAft>
            </a:pPr>
            <a:r>
              <a:rPr lang="en-US" sz="1600" b="1" dirty="0" smtClean="0">
                <a:solidFill>
                  <a:schemeClr val="bg1">
                    <a:lumMod val="50000"/>
                  </a:schemeClr>
                </a:solidFill>
              </a:rPr>
              <a:t>Segment 2:    </a:t>
            </a:r>
            <a:r>
              <a:rPr lang="en-US" sz="1600" dirty="0" smtClean="0">
                <a:solidFill>
                  <a:schemeClr val="bg1">
                    <a:lumMod val="50000"/>
                  </a:schemeClr>
                </a:solidFill>
              </a:rPr>
              <a:t>DBRs and Associated Batch Processing </a:t>
            </a:r>
            <a:endParaRPr lang="en-US" sz="1600" b="1" dirty="0" smtClean="0">
              <a:solidFill>
                <a:schemeClr val="bg1">
                  <a:lumMod val="50000"/>
                </a:schemeClr>
              </a:solidFill>
            </a:endParaRPr>
          </a:p>
          <a:p>
            <a:pPr marL="288925" indent="-288925" eaLnBrk="1" hangingPunct="1">
              <a:spcBef>
                <a:spcPts val="600"/>
              </a:spcBef>
              <a:spcAft>
                <a:spcPts val="0"/>
              </a:spcAft>
            </a:pPr>
            <a:r>
              <a:rPr lang="en-US" sz="1600" b="1" dirty="0" smtClean="0">
                <a:solidFill>
                  <a:schemeClr val="bg1">
                    <a:lumMod val="50000"/>
                  </a:schemeClr>
                </a:solidFill>
              </a:rPr>
              <a:t>Segment 3</a:t>
            </a:r>
            <a:r>
              <a:rPr lang="en-US" sz="1600" dirty="0" smtClean="0">
                <a:solidFill>
                  <a:schemeClr val="bg1">
                    <a:lumMod val="50000"/>
                  </a:schemeClr>
                </a:solidFill>
              </a:rPr>
              <a:t>:    DBR Query	</a:t>
            </a:r>
          </a:p>
          <a:p>
            <a:pPr marL="288925" indent="-288925" eaLnBrk="1" hangingPunct="1">
              <a:spcBef>
                <a:spcPts val="600"/>
              </a:spcBef>
              <a:spcAft>
                <a:spcPts val="0"/>
              </a:spcAft>
            </a:pPr>
            <a:r>
              <a:rPr lang="en-US" sz="1600" b="1" dirty="0" smtClean="0">
                <a:solidFill>
                  <a:schemeClr val="bg1">
                    <a:lumMod val="50000"/>
                  </a:schemeClr>
                </a:solidFill>
              </a:rPr>
              <a:t>Segment 4:</a:t>
            </a:r>
            <a:r>
              <a:rPr lang="en-US" sz="1600" dirty="0" smtClean="0">
                <a:solidFill>
                  <a:schemeClr val="bg1">
                    <a:lumMod val="50000"/>
                  </a:schemeClr>
                </a:solidFill>
              </a:rPr>
              <a:t>    AAS Agreements		</a:t>
            </a:r>
          </a:p>
          <a:p>
            <a:pPr marL="288925" indent="-288925" eaLnBrk="1" hangingPunct="1">
              <a:spcBef>
                <a:spcPts val="600"/>
              </a:spcBef>
              <a:spcAft>
                <a:spcPts val="0"/>
              </a:spcAft>
            </a:pPr>
            <a:r>
              <a:rPr lang="en-US" sz="1600" b="1" dirty="0" smtClean="0">
                <a:solidFill>
                  <a:schemeClr val="bg1">
                    <a:lumMod val="50000"/>
                  </a:schemeClr>
                </a:solidFill>
              </a:rPr>
              <a:t>Segment 5:    </a:t>
            </a:r>
            <a:r>
              <a:rPr lang="en-US" sz="1600" dirty="0" smtClean="0">
                <a:solidFill>
                  <a:schemeClr val="bg1">
                    <a:lumMod val="50000"/>
                  </a:schemeClr>
                </a:solidFill>
              </a:rPr>
              <a:t>Pegasys </a:t>
            </a:r>
            <a:r>
              <a:rPr lang="en-US" sz="1600" dirty="0">
                <a:solidFill>
                  <a:schemeClr val="bg1">
                    <a:lumMod val="50000"/>
                  </a:schemeClr>
                </a:solidFill>
              </a:rPr>
              <a:t>Billing Transactions </a:t>
            </a:r>
            <a:r>
              <a:rPr lang="en-US" sz="1600" dirty="0" smtClean="0">
                <a:solidFill>
                  <a:schemeClr val="bg1">
                    <a:lumMod val="50000"/>
                  </a:schemeClr>
                </a:solidFill>
              </a:rPr>
              <a:t>Overview		</a:t>
            </a:r>
          </a:p>
          <a:p>
            <a:pPr marL="288925" indent="-288925" eaLnBrk="1" hangingPunct="1">
              <a:spcBef>
                <a:spcPts val="600"/>
              </a:spcBef>
              <a:spcAft>
                <a:spcPts val="0"/>
              </a:spcAft>
            </a:pPr>
            <a:r>
              <a:rPr lang="en-US" sz="1600" b="1" dirty="0" smtClean="0">
                <a:solidFill>
                  <a:schemeClr val="bg1">
                    <a:lumMod val="50000"/>
                  </a:schemeClr>
                </a:solidFill>
              </a:rPr>
              <a:t>Segment 6:    </a:t>
            </a:r>
            <a:r>
              <a:rPr lang="en-US" sz="1600" dirty="0" smtClean="0">
                <a:solidFill>
                  <a:schemeClr val="bg1">
                    <a:lumMod val="50000"/>
                  </a:schemeClr>
                </a:solidFill>
              </a:rPr>
              <a:t>DBR Billing </a:t>
            </a:r>
            <a:r>
              <a:rPr lang="en-US" sz="1600" dirty="0">
                <a:solidFill>
                  <a:schemeClr val="bg1">
                    <a:lumMod val="50000"/>
                  </a:schemeClr>
                </a:solidFill>
              </a:rPr>
              <a:t>Methods and Resulting </a:t>
            </a:r>
            <a:r>
              <a:rPr lang="en-US" sz="1600" dirty="0" smtClean="0">
                <a:solidFill>
                  <a:schemeClr val="bg1">
                    <a:lumMod val="50000"/>
                  </a:schemeClr>
                </a:solidFill>
              </a:rPr>
              <a:t>Transactions</a:t>
            </a:r>
            <a:endParaRPr lang="en-US" sz="1600" dirty="0">
              <a:solidFill>
                <a:schemeClr val="bg1">
                  <a:lumMod val="50000"/>
                </a:schemeClr>
              </a:solidFill>
            </a:endParaRPr>
          </a:p>
          <a:p>
            <a:pPr marL="288925" indent="-288925" eaLnBrk="1" hangingPunct="1">
              <a:spcBef>
                <a:spcPts val="600"/>
              </a:spcBef>
              <a:spcAft>
                <a:spcPts val="0"/>
              </a:spcAft>
            </a:pPr>
            <a:r>
              <a:rPr lang="en-US" sz="1600" b="1" dirty="0" smtClean="0">
                <a:solidFill>
                  <a:schemeClr val="bg1">
                    <a:lumMod val="50000"/>
                  </a:schemeClr>
                </a:solidFill>
              </a:rPr>
              <a:t>Segment 7:    </a:t>
            </a:r>
            <a:r>
              <a:rPr lang="en-US" sz="1600" dirty="0" smtClean="0">
                <a:solidFill>
                  <a:schemeClr val="bg1">
                    <a:lumMod val="50000"/>
                  </a:schemeClr>
                </a:solidFill>
              </a:rPr>
              <a:t>DBR Billing Processes</a:t>
            </a:r>
            <a:r>
              <a:rPr lang="en-US" sz="1600" dirty="0">
                <a:solidFill>
                  <a:schemeClr val="bg1">
                    <a:lumMod val="50000"/>
                  </a:schemeClr>
                </a:solidFill>
              </a:rPr>
              <a:t>	</a:t>
            </a:r>
            <a:endParaRPr lang="en-US" sz="1600" dirty="0" smtClean="0">
              <a:solidFill>
                <a:schemeClr val="bg1">
                  <a:lumMod val="50000"/>
                </a:schemeClr>
              </a:solidFill>
            </a:endParaRPr>
          </a:p>
          <a:p>
            <a:pPr marL="288925" indent="-288925" eaLnBrk="1" hangingPunct="1">
              <a:spcBef>
                <a:spcPts val="600"/>
              </a:spcBef>
              <a:spcAft>
                <a:spcPts val="0"/>
              </a:spcAft>
            </a:pPr>
            <a:r>
              <a:rPr lang="en-US" sz="1600" b="1" dirty="0">
                <a:solidFill>
                  <a:schemeClr val="bg1">
                    <a:lumMod val="50000"/>
                  </a:schemeClr>
                </a:solidFill>
              </a:rPr>
              <a:t>Segment </a:t>
            </a:r>
            <a:r>
              <a:rPr lang="en-US" sz="1600" b="1" dirty="0" smtClean="0">
                <a:solidFill>
                  <a:schemeClr val="bg1">
                    <a:lumMod val="50000"/>
                  </a:schemeClr>
                </a:solidFill>
              </a:rPr>
              <a:t>8:    </a:t>
            </a:r>
            <a:r>
              <a:rPr lang="en-US" sz="1600" dirty="0" smtClean="0">
                <a:solidFill>
                  <a:schemeClr val="bg1">
                    <a:lumMod val="50000"/>
                  </a:schemeClr>
                </a:solidFill>
              </a:rPr>
              <a:t>Advances</a:t>
            </a:r>
            <a:r>
              <a:rPr lang="en-US" sz="1600" dirty="0">
                <a:solidFill>
                  <a:schemeClr val="bg1">
                    <a:lumMod val="50000"/>
                  </a:schemeClr>
                </a:solidFill>
              </a:rPr>
              <a:t>	</a:t>
            </a:r>
            <a:endParaRPr lang="en-US" sz="1600" dirty="0" smtClean="0">
              <a:solidFill>
                <a:schemeClr val="bg1">
                  <a:lumMod val="50000"/>
                </a:schemeClr>
              </a:solidFill>
            </a:endParaRPr>
          </a:p>
          <a:p>
            <a:pPr marL="288925" indent="-288925" eaLnBrk="1" hangingPunct="1">
              <a:spcBef>
                <a:spcPts val="600"/>
              </a:spcBef>
              <a:spcAft>
                <a:spcPts val="0"/>
              </a:spcAft>
            </a:pPr>
            <a:r>
              <a:rPr lang="en-US" sz="1600" b="1" dirty="0" smtClean="0">
                <a:solidFill>
                  <a:schemeClr val="bg1">
                    <a:lumMod val="50000"/>
                  </a:schemeClr>
                </a:solidFill>
              </a:rPr>
              <a:t>Segment 9:    </a:t>
            </a:r>
            <a:r>
              <a:rPr lang="en-US" sz="1600" dirty="0" smtClean="0">
                <a:solidFill>
                  <a:schemeClr val="bg1">
                    <a:lumMod val="50000"/>
                  </a:schemeClr>
                </a:solidFill>
              </a:rPr>
              <a:t>Accruals	</a:t>
            </a:r>
          </a:p>
          <a:p>
            <a:pPr marL="288925" indent="-288925" eaLnBrk="1" hangingPunct="1">
              <a:spcBef>
                <a:spcPts val="600"/>
              </a:spcBef>
              <a:spcAft>
                <a:spcPts val="0"/>
              </a:spcAft>
            </a:pPr>
            <a:r>
              <a:rPr lang="en-US" sz="1600" b="1" dirty="0" smtClean="0">
                <a:solidFill>
                  <a:schemeClr val="bg1">
                    <a:lumMod val="50000"/>
                  </a:schemeClr>
                </a:solidFill>
              </a:rPr>
              <a:t>Segment 10:  </a:t>
            </a:r>
            <a:r>
              <a:rPr lang="en-US" sz="1600" dirty="0" smtClean="0">
                <a:solidFill>
                  <a:schemeClr val="bg1">
                    <a:lumMod val="50000"/>
                  </a:schemeClr>
                </a:solidFill>
              </a:rPr>
              <a:t>Billing-Related Queries				</a:t>
            </a:r>
          </a:p>
          <a:p>
            <a:pPr marL="288925" indent="-288925" eaLnBrk="1" hangingPunct="1">
              <a:spcBef>
                <a:spcPts val="600"/>
              </a:spcBef>
              <a:spcAft>
                <a:spcPts val="0"/>
              </a:spcAft>
            </a:pPr>
            <a:r>
              <a:rPr lang="en-US" sz="1600" b="1" dirty="0" smtClean="0"/>
              <a:t>Segment 11:  </a:t>
            </a:r>
            <a:r>
              <a:rPr lang="en-US" sz="1600" dirty="0" smtClean="0"/>
              <a:t>Credit </a:t>
            </a:r>
            <a:r>
              <a:rPr lang="en-US" sz="1600" dirty="0"/>
              <a:t>Management</a:t>
            </a:r>
            <a:r>
              <a:rPr lang="en-US" sz="1600" dirty="0" smtClean="0">
                <a:solidFill>
                  <a:schemeClr val="bg1">
                    <a:lumMod val="50000"/>
                  </a:schemeClr>
                </a:solidFill>
              </a:rPr>
              <a:t>	</a:t>
            </a:r>
          </a:p>
          <a:p>
            <a:pPr marL="625475" lvl="1" indent="-288925" eaLnBrk="1" hangingPunct="1">
              <a:spcBef>
                <a:spcPts val="600"/>
              </a:spcBef>
              <a:spcAft>
                <a:spcPts val="0"/>
              </a:spcAft>
            </a:pPr>
            <a:r>
              <a:rPr lang="en-US" sz="1400" dirty="0" smtClean="0"/>
              <a:t>Credits Overview and Key Concepts</a:t>
            </a:r>
          </a:p>
          <a:p>
            <a:pPr marL="625475" lvl="1" indent="-288925" eaLnBrk="1" hangingPunct="1">
              <a:spcBef>
                <a:spcPts val="600"/>
              </a:spcBef>
              <a:spcAft>
                <a:spcPts val="0"/>
              </a:spcAft>
            </a:pPr>
            <a:r>
              <a:rPr lang="en-US" sz="1400" dirty="0" smtClean="0"/>
              <a:t>Automated Credit Application</a:t>
            </a:r>
          </a:p>
          <a:p>
            <a:pPr marL="625475" lvl="1" indent="-288925" eaLnBrk="1" hangingPunct="1">
              <a:spcBef>
                <a:spcPts val="600"/>
              </a:spcBef>
              <a:spcAft>
                <a:spcPts val="0"/>
              </a:spcAft>
            </a:pPr>
            <a:r>
              <a:rPr lang="en-US" sz="1400" dirty="0" smtClean="0"/>
              <a:t>Credit Application Worksheet</a:t>
            </a:r>
          </a:p>
          <a:p>
            <a:pPr marL="625475" lvl="1" indent="-288925" eaLnBrk="1" hangingPunct="1">
              <a:spcBef>
                <a:spcPts val="600"/>
              </a:spcBef>
              <a:spcAft>
                <a:spcPts val="0"/>
              </a:spcAft>
            </a:pPr>
            <a:r>
              <a:rPr lang="en-US" sz="1400" dirty="0" smtClean="0"/>
              <a:t>Refunds</a:t>
            </a:r>
            <a:r>
              <a:rPr lang="en-US" sz="1400" dirty="0" smtClean="0">
                <a:solidFill>
                  <a:schemeClr val="bg1">
                    <a:lumMod val="50000"/>
                  </a:schemeClr>
                </a:solidFill>
              </a:rPr>
              <a:t>	</a:t>
            </a:r>
            <a:r>
              <a:rPr lang="en-US" sz="1400" b="1" dirty="0" smtClean="0">
                <a:solidFill>
                  <a:schemeClr val="bg1">
                    <a:lumMod val="50000"/>
                  </a:schemeClr>
                </a:solidFill>
              </a:rPr>
              <a:t>		</a:t>
            </a:r>
            <a:endParaRPr lang="en-US" sz="1400" dirty="0" smtClean="0">
              <a:solidFill>
                <a:schemeClr val="bg1">
                  <a:lumMod val="50000"/>
                </a:schemeClr>
              </a:solidFill>
            </a:endParaRPr>
          </a:p>
          <a:p>
            <a:pPr marL="288925" indent="-288925" eaLnBrk="1" hangingPunct="1">
              <a:spcBef>
                <a:spcPts val="600"/>
              </a:spcBef>
              <a:spcAft>
                <a:spcPts val="0"/>
              </a:spcAft>
            </a:pPr>
            <a:r>
              <a:rPr lang="en-US" sz="1600" b="1" dirty="0">
                <a:solidFill>
                  <a:schemeClr val="bg1">
                    <a:lumMod val="50000"/>
                  </a:schemeClr>
                </a:solidFill>
              </a:rPr>
              <a:t>Segment </a:t>
            </a:r>
            <a:r>
              <a:rPr lang="en-US" sz="1600" b="1" dirty="0" smtClean="0">
                <a:solidFill>
                  <a:schemeClr val="bg1">
                    <a:lumMod val="50000"/>
                  </a:schemeClr>
                </a:solidFill>
              </a:rPr>
              <a:t>12:  </a:t>
            </a:r>
            <a:r>
              <a:rPr lang="en-US" sz="1600" dirty="0" smtClean="0">
                <a:solidFill>
                  <a:schemeClr val="bg1">
                    <a:lumMod val="50000"/>
                  </a:schemeClr>
                </a:solidFill>
              </a:rPr>
              <a:t>Reports Related to DBR Billing</a:t>
            </a:r>
            <a:r>
              <a:rPr lang="en-US" sz="1400" dirty="0" smtClean="0">
                <a:solidFill>
                  <a:schemeClr val="bg1">
                    <a:lumMod val="50000"/>
                  </a:schemeClr>
                </a:solidFill>
              </a:rPr>
              <a:t>			</a:t>
            </a:r>
          </a:p>
          <a:p>
            <a:pPr marL="288925" indent="-288925" eaLnBrk="1" hangingPunct="1">
              <a:spcBef>
                <a:spcPts val="600"/>
              </a:spcBef>
              <a:spcAft>
                <a:spcPts val="0"/>
              </a:spcAft>
            </a:pPr>
            <a:r>
              <a:rPr lang="en-US" sz="1600" b="1" dirty="0">
                <a:solidFill>
                  <a:schemeClr val="bg1">
                    <a:lumMod val="50000"/>
                  </a:schemeClr>
                </a:solidFill>
              </a:rPr>
              <a:t>Segment </a:t>
            </a:r>
            <a:r>
              <a:rPr lang="en-US" sz="1600" b="1" dirty="0" smtClean="0">
                <a:solidFill>
                  <a:schemeClr val="bg1">
                    <a:lumMod val="50000"/>
                  </a:schemeClr>
                </a:solidFill>
              </a:rPr>
              <a:t>13:  </a:t>
            </a:r>
            <a:r>
              <a:rPr lang="en-US" sz="1600" dirty="0">
                <a:solidFill>
                  <a:schemeClr val="bg1">
                    <a:lumMod val="50000"/>
                  </a:schemeClr>
                </a:solidFill>
              </a:rPr>
              <a:t>Mass Import</a:t>
            </a:r>
            <a:r>
              <a:rPr lang="en-US" sz="1600" b="1" dirty="0">
                <a:solidFill>
                  <a:schemeClr val="bg1">
                    <a:lumMod val="50000"/>
                  </a:schemeClr>
                </a:solidFill>
              </a:rPr>
              <a:t>	</a:t>
            </a:r>
            <a:r>
              <a:rPr lang="en-US" sz="1400" dirty="0"/>
              <a:t>					</a:t>
            </a:r>
          </a:p>
        </p:txBody>
      </p:sp>
      <p:sp>
        <p:nvSpPr>
          <p:cNvPr id="5" name="Footer Placeholder 3"/>
          <p:cNvSpPr>
            <a:spLocks noGrp="1"/>
          </p:cNvSpPr>
          <p:nvPr>
            <p:ph type="ftr" sz="quarter" idx="10"/>
          </p:nvPr>
        </p:nvSpPr>
        <p:spPr>
          <a:xfrm>
            <a:off x="457200" y="6553200"/>
            <a:ext cx="7010400" cy="304800"/>
          </a:xfrm>
          <a:noFill/>
        </p:spPr>
        <p:txBody>
          <a:bodyPr/>
          <a:lstStyle/>
          <a:p>
            <a:r>
              <a:rPr lang="en-US" dirty="0" smtClean="0"/>
              <a:t>CGI Federal Proprietary and Confidential</a:t>
            </a:r>
          </a:p>
        </p:txBody>
      </p:sp>
      <p:sp>
        <p:nvSpPr>
          <p:cNvPr id="6" name="Slide Number Placeholder 4"/>
          <p:cNvSpPr>
            <a:spLocks noGrp="1"/>
          </p:cNvSpPr>
          <p:nvPr>
            <p:ph type="sldNum" sz="quarter" idx="11"/>
          </p:nvPr>
        </p:nvSpPr>
        <p:spPr>
          <a:xfrm>
            <a:off x="-35625" y="6245225"/>
            <a:ext cx="476662" cy="612775"/>
          </a:xfrm>
          <a:noFill/>
        </p:spPr>
        <p:txBody>
          <a:bodyPr/>
          <a:lstStyle/>
          <a:p>
            <a:fld id="{45CA2CB0-A36A-4D72-9963-133BB11F8344}" type="slidenum">
              <a:rPr lang="en-US"/>
              <a:pPr/>
              <a:t>342</a:t>
            </a:fld>
            <a:endParaRPr lang="en-US" dirty="0"/>
          </a:p>
        </p:txBody>
      </p:sp>
    </p:spTree>
    <p:extLst>
      <p:ext uri="{BB962C8B-B14F-4D97-AF65-F5344CB8AC3E}">
        <p14:creationId xmlns:p14="http://schemas.microsoft.com/office/powerpoint/2010/main" val="2709582486"/>
      </p:ext>
    </p:extLst>
  </p:cSld>
  <p:clrMapOvr>
    <a:masterClrMapping/>
  </p:clrMapOvr>
  <p:timing>
    <p:tnLst>
      <p:par>
        <p:cTn id="1" dur="indefinite" restart="never" nodeType="tmRoot"/>
      </p:par>
    </p:tnLst>
  </p:timing>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6"/>
          <p:cNvSpPr>
            <a:spLocks noGrp="1" noChangeArrowheads="1"/>
          </p:cNvSpPr>
          <p:nvPr>
            <p:ph type="title"/>
          </p:nvPr>
        </p:nvSpPr>
        <p:spPr/>
        <p:txBody>
          <a:bodyPr/>
          <a:lstStyle/>
          <a:p>
            <a:pPr eaLnBrk="1" hangingPunct="1"/>
            <a:r>
              <a:rPr lang="en-US" dirty="0" smtClean="0"/>
              <a:t>Credits</a:t>
            </a:r>
          </a:p>
        </p:txBody>
      </p:sp>
      <p:sp>
        <p:nvSpPr>
          <p:cNvPr id="8195" name="Rectangle 7"/>
          <p:cNvSpPr>
            <a:spLocks noGrp="1" noChangeArrowheads="1"/>
          </p:cNvSpPr>
          <p:nvPr>
            <p:ph idx="1"/>
          </p:nvPr>
        </p:nvSpPr>
        <p:spPr>
          <a:xfrm>
            <a:off x="450762" y="1202375"/>
            <a:ext cx="8564450" cy="5016501"/>
          </a:xfrm>
        </p:spPr>
        <p:txBody>
          <a:bodyPr/>
          <a:lstStyle/>
          <a:p>
            <a:pPr>
              <a:spcBef>
                <a:spcPts val="0"/>
              </a:spcBef>
              <a:spcAft>
                <a:spcPts val="0"/>
              </a:spcAft>
            </a:pPr>
            <a:r>
              <a:rPr lang="en-US" sz="1800" dirty="0" smtClean="0"/>
              <a:t>Credits refer to </a:t>
            </a:r>
            <a:r>
              <a:rPr lang="en-US" sz="1800" b="1" u="sng" dirty="0" smtClean="0"/>
              <a:t>money owed by GSA back to the customer</a:t>
            </a:r>
            <a:r>
              <a:rPr lang="en-US" sz="1800" dirty="0" smtClean="0"/>
              <a:t> and may be generated due to:</a:t>
            </a:r>
          </a:p>
          <a:p>
            <a:pPr lvl="1">
              <a:spcBef>
                <a:spcPts val="300"/>
              </a:spcBef>
              <a:spcAft>
                <a:spcPts val="300"/>
              </a:spcAft>
            </a:pPr>
            <a:r>
              <a:rPr lang="en-US" sz="1600" dirty="0" smtClean="0"/>
              <a:t>Rate changes</a:t>
            </a:r>
          </a:p>
          <a:p>
            <a:pPr lvl="1">
              <a:spcBef>
                <a:spcPts val="300"/>
              </a:spcBef>
              <a:spcAft>
                <a:spcPts val="300"/>
              </a:spcAft>
            </a:pPr>
            <a:r>
              <a:rPr lang="en-US" sz="1600" dirty="0" smtClean="0"/>
              <a:t>Exemptions</a:t>
            </a:r>
          </a:p>
          <a:p>
            <a:pPr lvl="1">
              <a:spcBef>
                <a:spcPts val="300"/>
              </a:spcBef>
              <a:spcAft>
                <a:spcPts val="300"/>
              </a:spcAft>
            </a:pPr>
            <a:r>
              <a:rPr lang="en-US" sz="1600" dirty="0" smtClean="0"/>
              <a:t>Billing Errors - resolution of disputes/chargebacks</a:t>
            </a:r>
          </a:p>
          <a:p>
            <a:pPr marL="231775" lvl="1" indent="-231775">
              <a:spcBef>
                <a:spcPts val="0"/>
              </a:spcBef>
              <a:spcAft>
                <a:spcPts val="0"/>
              </a:spcAft>
            </a:pPr>
            <a:endParaRPr lang="en-US" sz="800" dirty="0" smtClean="0"/>
          </a:p>
          <a:p>
            <a:pPr marL="231775" lvl="1" indent="-231775">
              <a:spcBef>
                <a:spcPts val="0"/>
              </a:spcBef>
              <a:spcAft>
                <a:spcPts val="0"/>
              </a:spcAft>
            </a:pPr>
            <a:r>
              <a:rPr lang="en-US" sz="1800" dirty="0" smtClean="0"/>
              <a:t>Credits are recorded in Pegasys using: </a:t>
            </a:r>
            <a:endParaRPr lang="en-US" sz="1800" dirty="0" smtClean="0">
              <a:solidFill>
                <a:schemeClr val="tx1"/>
              </a:solidFill>
              <a:latin typeface="+mn-lt"/>
            </a:endParaRPr>
          </a:p>
          <a:p>
            <a:pPr lvl="1">
              <a:spcBef>
                <a:spcPts val="300"/>
              </a:spcBef>
              <a:spcAft>
                <a:spcPts val="300"/>
              </a:spcAft>
            </a:pPr>
            <a:r>
              <a:rPr lang="en-US" sz="1600" dirty="0" smtClean="0"/>
              <a:t>Billing Document (IPAC and Non-IPAC) -  </a:t>
            </a:r>
            <a:r>
              <a:rPr lang="en-US" sz="1600" b="1" u="sng" dirty="0" smtClean="0"/>
              <a:t>'Credit' Line Type</a:t>
            </a:r>
            <a:r>
              <a:rPr lang="en-US" sz="1600" b="1" dirty="0" smtClean="0"/>
              <a:t>, </a:t>
            </a:r>
            <a:r>
              <a:rPr lang="en-US" sz="1600" dirty="0" smtClean="0"/>
              <a:t>negative amount</a:t>
            </a:r>
            <a:endParaRPr lang="en-US" sz="1600" b="1" u="sng" dirty="0" smtClean="0"/>
          </a:p>
          <a:p>
            <a:pPr lvl="1">
              <a:spcBef>
                <a:spcPts val="300"/>
              </a:spcBef>
              <a:spcAft>
                <a:spcPts val="300"/>
              </a:spcAft>
            </a:pPr>
            <a:r>
              <a:rPr lang="en-US" sz="1600" dirty="0" smtClean="0"/>
              <a:t>Pegasys supports negative Internal Voucher (NV) accounting lines to record Interfund/Intrafund credits</a:t>
            </a:r>
          </a:p>
          <a:p>
            <a:pPr>
              <a:spcBef>
                <a:spcPts val="0"/>
              </a:spcBef>
              <a:spcAft>
                <a:spcPts val="0"/>
              </a:spcAft>
            </a:pPr>
            <a:endParaRPr lang="en-US" sz="800" dirty="0" smtClean="0"/>
          </a:p>
          <a:p>
            <a:pPr>
              <a:spcBef>
                <a:spcPts val="300"/>
              </a:spcBef>
              <a:spcAft>
                <a:spcPts val="300"/>
              </a:spcAft>
            </a:pPr>
            <a:r>
              <a:rPr lang="en-US" sz="1800" dirty="0" smtClean="0"/>
              <a:t>Credits are created:</a:t>
            </a:r>
          </a:p>
          <a:p>
            <a:pPr lvl="1">
              <a:spcBef>
                <a:spcPts val="300"/>
              </a:spcBef>
              <a:spcAft>
                <a:spcPts val="300"/>
              </a:spcAft>
            </a:pPr>
            <a:r>
              <a:rPr lang="en-US" sz="1600" dirty="0" smtClean="0"/>
              <a:t>At </a:t>
            </a:r>
            <a:r>
              <a:rPr lang="en-US" sz="1600" b="1" u="sng" dirty="0" smtClean="0"/>
              <a:t>Detail Billing Record inception</a:t>
            </a:r>
          </a:p>
          <a:p>
            <a:pPr lvl="2">
              <a:spcBef>
                <a:spcPts val="300"/>
              </a:spcBef>
              <a:spcAft>
                <a:spcPts val="300"/>
              </a:spcAft>
            </a:pPr>
            <a:r>
              <a:rPr lang="en-US" sz="1600" dirty="0" smtClean="0"/>
              <a:t>From Pegasys Connect </a:t>
            </a:r>
            <a:r>
              <a:rPr lang="en-US" sz="1600" u="sng" dirty="0" smtClean="0"/>
              <a:t>as DBR</a:t>
            </a:r>
          </a:p>
          <a:p>
            <a:pPr lvl="2">
              <a:spcBef>
                <a:spcPts val="300"/>
              </a:spcBef>
              <a:spcAft>
                <a:spcPts val="300"/>
              </a:spcAft>
            </a:pPr>
            <a:r>
              <a:rPr lang="en-US" sz="1600" u="sng" dirty="0" smtClean="0"/>
              <a:t>Manually created</a:t>
            </a:r>
            <a:r>
              <a:rPr lang="en-US" sz="1600" dirty="0" smtClean="0"/>
              <a:t> on DBR Query</a:t>
            </a:r>
          </a:p>
          <a:p>
            <a:pPr lvl="1">
              <a:spcBef>
                <a:spcPts val="300"/>
              </a:spcBef>
              <a:spcAft>
                <a:spcPts val="300"/>
              </a:spcAft>
            </a:pPr>
            <a:r>
              <a:rPr lang="en-US" sz="1600" dirty="0" smtClean="0"/>
              <a:t>At the </a:t>
            </a:r>
            <a:r>
              <a:rPr lang="en-US" sz="1600" b="1" u="sng" dirty="0" smtClean="0"/>
              <a:t>Billing Document level</a:t>
            </a:r>
          </a:p>
          <a:p>
            <a:pPr lvl="2">
              <a:spcBef>
                <a:spcPts val="300"/>
              </a:spcBef>
              <a:spcAft>
                <a:spcPts val="300"/>
              </a:spcAft>
            </a:pPr>
            <a:r>
              <a:rPr lang="en-US" sz="1600" u="sng" dirty="0" smtClean="0"/>
              <a:t>Summarized from DBR</a:t>
            </a:r>
          </a:p>
          <a:p>
            <a:pPr lvl="2">
              <a:spcBef>
                <a:spcPts val="300"/>
              </a:spcBef>
              <a:spcAft>
                <a:spcPts val="300"/>
              </a:spcAft>
            </a:pPr>
            <a:r>
              <a:rPr lang="en-US" sz="1600" u="sng" dirty="0" smtClean="0"/>
              <a:t>Manually created</a:t>
            </a:r>
          </a:p>
          <a:p>
            <a:pPr lvl="2">
              <a:spcBef>
                <a:spcPts val="300"/>
              </a:spcBef>
              <a:spcAft>
                <a:spcPts val="300"/>
              </a:spcAft>
            </a:pPr>
            <a:endParaRPr lang="en-US" sz="1400" dirty="0" smtClean="0"/>
          </a:p>
        </p:txBody>
      </p:sp>
      <p:sp>
        <p:nvSpPr>
          <p:cNvPr id="8196" name="Footer Placeholder 3"/>
          <p:cNvSpPr>
            <a:spLocks noGrp="1"/>
          </p:cNvSpPr>
          <p:nvPr>
            <p:ph type="ftr" sz="quarter" idx="10"/>
          </p:nvPr>
        </p:nvSpPr>
        <p:spPr>
          <a:noFill/>
        </p:spPr>
        <p:txBody>
          <a:bodyPr/>
          <a:lstStyle/>
          <a:p>
            <a:r>
              <a:rPr lang="en-US" dirty="0" smtClean="0"/>
              <a:t>CGI Federal Proprietary and Confidential</a:t>
            </a:r>
          </a:p>
        </p:txBody>
      </p:sp>
      <p:sp>
        <p:nvSpPr>
          <p:cNvPr id="8197" name="Slide Number Placeholder 4"/>
          <p:cNvSpPr>
            <a:spLocks noGrp="1"/>
          </p:cNvSpPr>
          <p:nvPr>
            <p:ph type="sldNum" sz="quarter" idx="11"/>
          </p:nvPr>
        </p:nvSpPr>
        <p:spPr>
          <a:noFill/>
        </p:spPr>
        <p:txBody>
          <a:bodyPr/>
          <a:lstStyle/>
          <a:p>
            <a:fld id="{45CA2CB0-A36A-4D72-9963-133BB11F8344}" type="slidenum">
              <a:rPr lang="en-US"/>
              <a:pPr/>
              <a:t>343</a:t>
            </a:fld>
            <a:endParaRPr lang="en-US" dirty="0"/>
          </a:p>
        </p:txBody>
      </p:sp>
    </p:spTree>
    <p:extLst>
      <p:ext uri="{BB962C8B-B14F-4D97-AF65-F5344CB8AC3E}">
        <p14:creationId xmlns:p14="http://schemas.microsoft.com/office/powerpoint/2010/main" val="2613593245"/>
      </p:ext>
    </p:extLst>
  </p:cSld>
  <p:clrMapOvr>
    <a:masterClrMapping/>
  </p:clrMapOvr>
  <p:timing>
    <p:tnLst>
      <p:par>
        <p:cTn id="1" dur="indefinite" restart="never" nodeType="tmRoot"/>
      </p:par>
    </p:tnLst>
  </p:timing>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Credits – Application</a:t>
            </a:r>
            <a:endParaRPr lang="en-US" dirty="0"/>
          </a:p>
        </p:txBody>
      </p:sp>
      <p:sp>
        <p:nvSpPr>
          <p:cNvPr id="3" name="Content Placeholder 2"/>
          <p:cNvSpPr>
            <a:spLocks noGrp="1"/>
          </p:cNvSpPr>
          <p:nvPr>
            <p:ph idx="1"/>
          </p:nvPr>
        </p:nvSpPr>
        <p:spPr>
          <a:xfrm>
            <a:off x="356529" y="1145000"/>
            <a:ext cx="8229600" cy="4525962"/>
          </a:xfrm>
        </p:spPr>
        <p:txBody>
          <a:bodyPr/>
          <a:lstStyle/>
          <a:p>
            <a:pPr>
              <a:spcBef>
                <a:spcPts val="0"/>
              </a:spcBef>
              <a:spcAft>
                <a:spcPts val="0"/>
              </a:spcAft>
            </a:pPr>
            <a:r>
              <a:rPr lang="en-US" sz="2000" dirty="0"/>
              <a:t>Via the </a:t>
            </a:r>
            <a:r>
              <a:rPr lang="en-US" sz="2000" b="1" u="sng" dirty="0" smtClean="0"/>
              <a:t>Credit Application Batch Process </a:t>
            </a:r>
            <a:r>
              <a:rPr lang="en-US" sz="2000" dirty="0" smtClean="0"/>
              <a:t>or manually via the </a:t>
            </a:r>
            <a:r>
              <a:rPr lang="en-US" sz="2000" b="1" u="sng" dirty="0" smtClean="0"/>
              <a:t>Credit </a:t>
            </a:r>
            <a:r>
              <a:rPr lang="en-US" sz="2000" b="1" u="sng" dirty="0"/>
              <a:t>Application Worksheet</a:t>
            </a:r>
            <a:r>
              <a:rPr lang="en-US" sz="2000" dirty="0"/>
              <a:t>, credits can be</a:t>
            </a:r>
            <a:r>
              <a:rPr lang="en-US" sz="2000" dirty="0" smtClean="0"/>
              <a:t>:</a:t>
            </a:r>
          </a:p>
          <a:p>
            <a:pPr marL="0" indent="0">
              <a:spcBef>
                <a:spcPts val="0"/>
              </a:spcBef>
              <a:spcAft>
                <a:spcPts val="0"/>
              </a:spcAft>
              <a:buNone/>
            </a:pPr>
            <a:endParaRPr lang="en-US" sz="1000" dirty="0"/>
          </a:p>
          <a:p>
            <a:pPr marL="688975" lvl="1" indent="-342900">
              <a:spcBef>
                <a:spcPts val="300"/>
              </a:spcBef>
              <a:spcAft>
                <a:spcPts val="300"/>
              </a:spcAft>
              <a:buFont typeface="+mj-lt"/>
              <a:buAutoNum type="arabicPeriod"/>
            </a:pPr>
            <a:r>
              <a:rPr lang="en-US" sz="1800" b="1" u="sng" dirty="0"/>
              <a:t>Applied against another </a:t>
            </a:r>
            <a:r>
              <a:rPr lang="en-US" sz="1800" b="1" u="sng" dirty="0" smtClean="0"/>
              <a:t>bill</a:t>
            </a:r>
          </a:p>
          <a:p>
            <a:pPr marL="688975" lvl="1" indent="-342900"/>
            <a:r>
              <a:rPr lang="en-US" sz="1600" dirty="0" smtClean="0"/>
              <a:t>Create </a:t>
            </a:r>
            <a:r>
              <a:rPr lang="en-US" sz="1600" dirty="0"/>
              <a:t>a CW6 Cash Receipt with two lines</a:t>
            </a:r>
          </a:p>
          <a:p>
            <a:pPr marL="1139825" lvl="2" indent="-457200"/>
            <a:r>
              <a:rPr lang="en-US" sz="1600" dirty="0"/>
              <a:t>One Credit Reduction line referencing the BD credit line</a:t>
            </a:r>
          </a:p>
          <a:p>
            <a:pPr marL="1139825" lvl="2" indent="-457200"/>
            <a:r>
              <a:rPr lang="en-US" sz="1600" dirty="0"/>
              <a:t>One or more Credit Application </a:t>
            </a:r>
            <a:r>
              <a:rPr lang="en-US" sz="1600" dirty="0" smtClean="0"/>
              <a:t>Lines </a:t>
            </a:r>
            <a:r>
              <a:rPr lang="en-US" sz="1600" dirty="0"/>
              <a:t>applying the credit to </a:t>
            </a:r>
            <a:r>
              <a:rPr lang="en-US" sz="1600" dirty="0" smtClean="0"/>
              <a:t>an </a:t>
            </a:r>
            <a:r>
              <a:rPr lang="en-US" sz="1600" dirty="0"/>
              <a:t>Outstanding </a:t>
            </a:r>
            <a:r>
              <a:rPr lang="en-US" sz="1400" dirty="0"/>
              <a:t>Billing </a:t>
            </a:r>
            <a:r>
              <a:rPr lang="en-US" sz="1400" dirty="0" smtClean="0"/>
              <a:t>Document</a:t>
            </a:r>
            <a:endParaRPr lang="en-US" sz="1800" dirty="0" smtClean="0"/>
          </a:p>
          <a:p>
            <a:pPr marL="803275" lvl="1" indent="-457200">
              <a:spcBef>
                <a:spcPts val="300"/>
              </a:spcBef>
              <a:spcAft>
                <a:spcPts val="300"/>
              </a:spcAft>
              <a:buFont typeface="+mj-lt"/>
              <a:buAutoNum type="arabicPeriod" startAt="2"/>
            </a:pPr>
            <a:r>
              <a:rPr lang="en-US" sz="1800" b="1" u="sng" dirty="0" smtClean="0"/>
              <a:t>Refunded </a:t>
            </a:r>
            <a:r>
              <a:rPr lang="en-US" sz="1800" b="1" u="sng" dirty="0"/>
              <a:t>to the customer </a:t>
            </a:r>
            <a:endParaRPr lang="en-US" sz="1800" b="1" u="sng" dirty="0" smtClean="0"/>
          </a:p>
          <a:p>
            <a:pPr marL="688975" lvl="1" indent="-342900"/>
            <a:r>
              <a:rPr lang="en-US" sz="1600" dirty="0"/>
              <a:t>Create a </a:t>
            </a:r>
            <a:r>
              <a:rPr lang="en-US" sz="1600" dirty="0" smtClean="0"/>
              <a:t>CR6 </a:t>
            </a:r>
            <a:r>
              <a:rPr lang="en-US" sz="1600" dirty="0"/>
              <a:t>Cash Receipt </a:t>
            </a:r>
            <a:r>
              <a:rPr lang="en-US" sz="1600" dirty="0" smtClean="0"/>
              <a:t>with </a:t>
            </a:r>
            <a:r>
              <a:rPr lang="en-US" sz="1600" dirty="0"/>
              <a:t>two lines</a:t>
            </a:r>
          </a:p>
          <a:p>
            <a:pPr marL="1139825" lvl="2" indent="-457200"/>
            <a:r>
              <a:rPr lang="en-US" sz="1600" dirty="0"/>
              <a:t>One Credit Reduction line referencing the BD credit line</a:t>
            </a:r>
          </a:p>
          <a:p>
            <a:pPr marL="1139825" lvl="2" indent="-457200"/>
            <a:r>
              <a:rPr lang="en-US" sz="1600" dirty="0"/>
              <a:t>One or more Credit Application </a:t>
            </a:r>
            <a:r>
              <a:rPr lang="en-US" sz="1600" dirty="0" smtClean="0"/>
              <a:t>Lines copying forward credit </a:t>
            </a:r>
            <a:r>
              <a:rPr lang="en-US" sz="1600" dirty="0"/>
              <a:t>to </a:t>
            </a:r>
            <a:r>
              <a:rPr lang="en-US" sz="1600" dirty="0" smtClean="0"/>
              <a:t>an Itemized Payment</a:t>
            </a:r>
            <a:endParaRPr lang="en-US" sz="2000" dirty="0"/>
          </a:p>
          <a:p>
            <a:pPr marL="803275" lvl="1" indent="-457200">
              <a:spcBef>
                <a:spcPts val="300"/>
              </a:spcBef>
              <a:spcAft>
                <a:spcPts val="300"/>
              </a:spcAft>
              <a:buFont typeface="+mj-lt"/>
              <a:buAutoNum type="arabicPeriod" startAt="3"/>
            </a:pPr>
            <a:r>
              <a:rPr lang="en-US" sz="1800" b="1" u="sng" dirty="0"/>
              <a:t>Transferred to </a:t>
            </a:r>
            <a:r>
              <a:rPr lang="en-US" sz="1800" b="1" u="sng" dirty="0" smtClean="0"/>
              <a:t>Treasury – Manual only</a:t>
            </a:r>
          </a:p>
          <a:p>
            <a:pPr marL="688975" lvl="1" indent="-342900"/>
            <a:r>
              <a:rPr lang="en-US" sz="1600" dirty="0"/>
              <a:t>Create a </a:t>
            </a:r>
            <a:r>
              <a:rPr lang="en-US" sz="1600" dirty="0" smtClean="0"/>
              <a:t>CT6 </a:t>
            </a:r>
            <a:r>
              <a:rPr lang="en-US" sz="1600" dirty="0"/>
              <a:t>Cash Receipt with two lines</a:t>
            </a:r>
          </a:p>
          <a:p>
            <a:pPr marL="1139825" lvl="2" indent="-457200"/>
            <a:r>
              <a:rPr lang="en-US" sz="1600" dirty="0"/>
              <a:t>One Credit Reduction line referencing the BD credit line</a:t>
            </a:r>
          </a:p>
          <a:p>
            <a:pPr marL="1139825" lvl="2" indent="-457200"/>
            <a:r>
              <a:rPr lang="en-US" sz="1600" dirty="0"/>
              <a:t>One or more Credit Application </a:t>
            </a:r>
            <a:r>
              <a:rPr lang="en-US" sz="1600" dirty="0" smtClean="0"/>
              <a:t>Lines with Treasury Accounting Dimensions</a:t>
            </a:r>
            <a:endParaRPr lang="en-US" sz="2000" dirty="0"/>
          </a:p>
          <a:p>
            <a:endParaRPr lang="en-US" dirty="0"/>
          </a:p>
        </p:txBody>
      </p:sp>
      <p:sp>
        <p:nvSpPr>
          <p:cNvPr id="4" name="Footer Placeholder 3"/>
          <p:cNvSpPr>
            <a:spLocks noGrp="1"/>
          </p:cNvSpPr>
          <p:nvPr>
            <p:ph type="ftr" sz="quarter" idx="10"/>
          </p:nvPr>
        </p:nvSpPr>
        <p:spPr/>
        <p:txBody>
          <a:bodyPr/>
          <a:lstStyle/>
          <a:p>
            <a:pPr>
              <a:defRPr/>
            </a:pPr>
            <a:r>
              <a:rPr lang="en-US" dirty="0" smtClean="0"/>
              <a:t>CGI Federal Proprietary and Confidential</a:t>
            </a:r>
            <a:endParaRPr lang="en-US" dirty="0"/>
          </a:p>
        </p:txBody>
      </p:sp>
      <p:sp>
        <p:nvSpPr>
          <p:cNvPr id="5" name="Slide Number Placeholder 4"/>
          <p:cNvSpPr>
            <a:spLocks noGrp="1"/>
          </p:cNvSpPr>
          <p:nvPr>
            <p:ph type="sldNum" sz="quarter" idx="11"/>
          </p:nvPr>
        </p:nvSpPr>
        <p:spPr/>
        <p:txBody>
          <a:bodyPr/>
          <a:lstStyle/>
          <a:p>
            <a:pPr>
              <a:defRPr/>
            </a:pPr>
            <a:fld id="{5842F1FC-5FDD-41D6-BAD6-160FC7BE3BC4}" type="slidenum">
              <a:rPr lang="en-US" smtClean="0"/>
              <a:pPr>
                <a:defRPr/>
              </a:pPr>
              <a:t>344</a:t>
            </a:fld>
            <a:endParaRPr lang="en-US" dirty="0"/>
          </a:p>
        </p:txBody>
      </p:sp>
    </p:spTree>
    <p:extLst>
      <p:ext uri="{BB962C8B-B14F-4D97-AF65-F5344CB8AC3E}">
        <p14:creationId xmlns:p14="http://schemas.microsoft.com/office/powerpoint/2010/main" val="3477250074"/>
      </p:ext>
    </p:extLst>
  </p:cSld>
  <p:clrMapOvr>
    <a:masterClrMapping/>
  </p:clrMapOvr>
  <p:timing>
    <p:tnLst>
      <p:par>
        <p:cTn id="1" dur="indefinite" restart="never" nodeType="tmRoot"/>
      </p:par>
    </p:tnLst>
  </p:timing>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Title 1"/>
          <p:cNvSpPr>
            <a:spLocks noGrp="1"/>
          </p:cNvSpPr>
          <p:nvPr>
            <p:ph type="title"/>
          </p:nvPr>
        </p:nvSpPr>
        <p:spPr/>
        <p:txBody>
          <a:bodyPr/>
          <a:lstStyle/>
          <a:p>
            <a:r>
              <a:rPr lang="en-US" dirty="0" smtClean="0"/>
              <a:t>Apply a Credit</a:t>
            </a:r>
          </a:p>
        </p:txBody>
      </p:sp>
      <p:sp>
        <p:nvSpPr>
          <p:cNvPr id="2052" name="Footer Placeholder 3"/>
          <p:cNvSpPr>
            <a:spLocks noGrp="1"/>
          </p:cNvSpPr>
          <p:nvPr>
            <p:ph type="ftr" sz="quarter" idx="10"/>
          </p:nvPr>
        </p:nvSpPr>
        <p:spPr>
          <a:noFill/>
        </p:spPr>
        <p:txBody>
          <a:bodyPr/>
          <a:lstStyle/>
          <a:p>
            <a:r>
              <a:rPr lang="en-US" dirty="0" smtClean="0"/>
              <a:t>CGI Federal Proprietary and Confidential</a:t>
            </a:r>
          </a:p>
        </p:txBody>
      </p:sp>
      <p:sp>
        <p:nvSpPr>
          <p:cNvPr id="2053" name="Slide Number Placeholder 4"/>
          <p:cNvSpPr>
            <a:spLocks noGrp="1"/>
          </p:cNvSpPr>
          <p:nvPr>
            <p:ph type="sldNum" sz="quarter" idx="11"/>
          </p:nvPr>
        </p:nvSpPr>
        <p:spPr>
          <a:xfrm>
            <a:off x="-25400" y="6245225"/>
            <a:ext cx="490538" cy="476250"/>
          </a:xfrm>
          <a:noFill/>
        </p:spPr>
        <p:txBody>
          <a:bodyPr/>
          <a:lstStyle/>
          <a:p>
            <a:fld id="{0B3D1538-62B5-4FAB-A9CE-5311C50319FA}" type="slidenum">
              <a:rPr lang="en-US" smtClean="0"/>
              <a:pPr/>
              <a:t>345</a:t>
            </a:fld>
            <a:endParaRPr lang="en-US" dirty="0" smtClean="0"/>
          </a:p>
        </p:txBody>
      </p:sp>
      <p:graphicFrame>
        <p:nvGraphicFramePr>
          <p:cNvPr id="2050" name="Object 2"/>
          <p:cNvGraphicFramePr>
            <a:graphicFrameLocks noGrp="1" noChangeAspect="1"/>
          </p:cNvGraphicFramePr>
          <p:nvPr>
            <p:ph idx="1"/>
          </p:nvPr>
        </p:nvGraphicFramePr>
        <p:xfrm>
          <a:off x="1566863" y="1346200"/>
          <a:ext cx="5988050" cy="4775200"/>
        </p:xfrm>
        <a:graphic>
          <a:graphicData uri="http://schemas.openxmlformats.org/presentationml/2006/ole">
            <mc:AlternateContent xmlns:mc="http://schemas.openxmlformats.org/markup-compatibility/2006">
              <mc:Choice xmlns:v="urn:schemas-microsoft-com:vml" Requires="v">
                <p:oleObj spid="_x0000_s27877" name="Visio" r:id="rId4" imgW="6206947" imgH="4949587" progId="Visio.Drawing.11">
                  <p:embed/>
                </p:oleObj>
              </mc:Choice>
              <mc:Fallback>
                <p:oleObj name="Visio" r:id="rId4" imgW="6206947" imgH="4949587" progId="Visio.Drawing.11">
                  <p:embed/>
                  <p:pic>
                    <p:nvPicPr>
                      <p:cNvPr id="0" name=""/>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66863" y="1346200"/>
                        <a:ext cx="5988050" cy="4775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054" name="Rectangle 6"/>
          <p:cNvSpPr>
            <a:spLocks noChangeArrowheads="1"/>
          </p:cNvSpPr>
          <p:nvPr/>
        </p:nvSpPr>
        <p:spPr bwMode="auto">
          <a:xfrm>
            <a:off x="4203700" y="1314450"/>
            <a:ext cx="2543175" cy="4133850"/>
          </a:xfrm>
          <a:prstGeom prst="rect">
            <a:avLst/>
          </a:prstGeom>
          <a:noFill/>
          <a:ln w="19050" algn="ctr">
            <a:solidFill>
              <a:srgbClr val="840016"/>
            </a:solidFill>
            <a:round/>
            <a:headEnd/>
            <a:tailEnd/>
          </a:ln>
        </p:spPr>
        <p:txBody>
          <a:bodyPr wrap="none" anchor="ctr"/>
          <a:lstStyle/>
          <a:p>
            <a:endParaRPr lang="en-US" dirty="0"/>
          </a:p>
        </p:txBody>
      </p:sp>
      <p:sp>
        <p:nvSpPr>
          <p:cNvPr id="2055" name="Rectangle 8"/>
          <p:cNvSpPr>
            <a:spLocks noChangeArrowheads="1"/>
          </p:cNvSpPr>
          <p:nvPr/>
        </p:nvSpPr>
        <p:spPr bwMode="auto">
          <a:xfrm>
            <a:off x="4932363" y="2765425"/>
            <a:ext cx="1428750" cy="893763"/>
          </a:xfrm>
          <a:prstGeom prst="rect">
            <a:avLst/>
          </a:prstGeom>
          <a:noFill/>
          <a:ln w="28575" algn="ctr">
            <a:solidFill>
              <a:srgbClr val="840016"/>
            </a:solidFill>
            <a:round/>
            <a:headEnd/>
            <a:tailEnd/>
          </a:ln>
        </p:spPr>
        <p:txBody>
          <a:bodyPr wrap="none" anchor="ctr"/>
          <a:lstStyle/>
          <a:p>
            <a:endParaRPr lang="en-US" dirty="0"/>
          </a:p>
        </p:txBody>
      </p:sp>
      <p:sp>
        <p:nvSpPr>
          <p:cNvPr id="2056" name="Rectangle 8"/>
          <p:cNvSpPr>
            <a:spLocks noChangeArrowheads="1"/>
          </p:cNvSpPr>
          <p:nvPr/>
        </p:nvSpPr>
        <p:spPr bwMode="auto">
          <a:xfrm>
            <a:off x="4919663" y="3844925"/>
            <a:ext cx="1428750" cy="893763"/>
          </a:xfrm>
          <a:prstGeom prst="rect">
            <a:avLst/>
          </a:prstGeom>
          <a:noFill/>
          <a:ln w="28575" algn="ctr">
            <a:solidFill>
              <a:srgbClr val="840016"/>
            </a:solidFill>
            <a:round/>
            <a:headEnd/>
            <a:tailEnd/>
          </a:ln>
        </p:spPr>
        <p:txBody>
          <a:bodyPr wrap="none" anchor="ctr"/>
          <a:lstStyle/>
          <a:p>
            <a:endParaRPr lang="en-US" dirty="0"/>
          </a:p>
        </p:txBody>
      </p:sp>
    </p:spTree>
    <p:extLst>
      <p:ext uri="{BB962C8B-B14F-4D97-AF65-F5344CB8AC3E}">
        <p14:creationId xmlns:p14="http://schemas.microsoft.com/office/powerpoint/2010/main" val="1581040219"/>
      </p:ext>
    </p:extLst>
  </p:cSld>
  <p:clrMapOvr>
    <a:masterClrMapping/>
  </p:clrMapOvr>
  <p:timing>
    <p:tnLst>
      <p:par>
        <p:cTn id="1" dur="indefinite" restart="never" nodeType="tmRoot"/>
      </p:par>
    </p:tnLst>
  </p:timing>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Title 1"/>
          <p:cNvSpPr>
            <a:spLocks noGrp="1"/>
          </p:cNvSpPr>
          <p:nvPr>
            <p:ph type="title"/>
          </p:nvPr>
        </p:nvSpPr>
        <p:spPr>
          <a:xfrm>
            <a:off x="404813" y="331788"/>
            <a:ext cx="7927818" cy="563562"/>
          </a:xfrm>
        </p:spPr>
        <p:txBody>
          <a:bodyPr/>
          <a:lstStyle/>
          <a:p>
            <a:r>
              <a:rPr lang="en-US" dirty="0" smtClean="0"/>
              <a:t>Refund a Credit</a:t>
            </a:r>
          </a:p>
        </p:txBody>
      </p:sp>
      <p:sp>
        <p:nvSpPr>
          <p:cNvPr id="3076" name="Footer Placeholder 3"/>
          <p:cNvSpPr>
            <a:spLocks noGrp="1"/>
          </p:cNvSpPr>
          <p:nvPr>
            <p:ph type="ftr" sz="quarter" idx="10"/>
          </p:nvPr>
        </p:nvSpPr>
        <p:spPr>
          <a:noFill/>
        </p:spPr>
        <p:txBody>
          <a:bodyPr/>
          <a:lstStyle/>
          <a:p>
            <a:r>
              <a:rPr lang="en-US" dirty="0" smtClean="0"/>
              <a:t>CGI Federal Proprietary and Confidential</a:t>
            </a:r>
          </a:p>
        </p:txBody>
      </p:sp>
      <p:sp>
        <p:nvSpPr>
          <p:cNvPr id="3077" name="Slide Number Placeholder 4"/>
          <p:cNvSpPr>
            <a:spLocks noGrp="1"/>
          </p:cNvSpPr>
          <p:nvPr>
            <p:ph type="sldNum" sz="quarter" idx="11"/>
          </p:nvPr>
        </p:nvSpPr>
        <p:spPr>
          <a:xfrm>
            <a:off x="-25400" y="6245225"/>
            <a:ext cx="490538" cy="476250"/>
          </a:xfrm>
          <a:noFill/>
        </p:spPr>
        <p:txBody>
          <a:bodyPr/>
          <a:lstStyle/>
          <a:p>
            <a:fld id="{DADD0A17-90EC-4EDD-AA66-20E13A810285}" type="slidenum">
              <a:rPr lang="en-US" smtClean="0"/>
              <a:pPr/>
              <a:t>346</a:t>
            </a:fld>
            <a:endParaRPr lang="en-US" dirty="0" smtClean="0"/>
          </a:p>
        </p:txBody>
      </p:sp>
      <p:graphicFrame>
        <p:nvGraphicFramePr>
          <p:cNvPr id="3074" name="Object 2"/>
          <p:cNvGraphicFramePr>
            <a:graphicFrameLocks noGrp="1" noChangeAspect="1"/>
          </p:cNvGraphicFramePr>
          <p:nvPr>
            <p:ph idx="1"/>
          </p:nvPr>
        </p:nvGraphicFramePr>
        <p:xfrm>
          <a:off x="1895475" y="2176463"/>
          <a:ext cx="5864225" cy="3390900"/>
        </p:xfrm>
        <a:graphic>
          <a:graphicData uri="http://schemas.openxmlformats.org/presentationml/2006/ole">
            <mc:AlternateContent xmlns:mc="http://schemas.openxmlformats.org/markup-compatibility/2006">
              <mc:Choice xmlns:v="urn:schemas-microsoft-com:vml" Requires="v">
                <p:oleObj spid="_x0000_s28902" name="Visio" r:id="rId4" imgW="5863864" imgH="3390351" progId="Visio.Drawing.11">
                  <p:embed/>
                </p:oleObj>
              </mc:Choice>
              <mc:Fallback>
                <p:oleObj name="Visio" r:id="rId4" imgW="5863864" imgH="3390351" progId="Visio.Drawing.11">
                  <p:embed/>
                  <p:pic>
                    <p:nvPicPr>
                      <p:cNvPr id="0" name=""/>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95475" y="2176463"/>
                        <a:ext cx="5864225" cy="3390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078" name="Rectangle 6"/>
          <p:cNvSpPr>
            <a:spLocks noChangeArrowheads="1"/>
          </p:cNvSpPr>
          <p:nvPr/>
        </p:nvSpPr>
        <p:spPr bwMode="auto">
          <a:xfrm>
            <a:off x="3505200" y="1692275"/>
            <a:ext cx="4957763" cy="4094163"/>
          </a:xfrm>
          <a:prstGeom prst="rect">
            <a:avLst/>
          </a:prstGeom>
          <a:noFill/>
          <a:ln w="19050" algn="ctr">
            <a:solidFill>
              <a:srgbClr val="840016"/>
            </a:solidFill>
            <a:round/>
            <a:headEnd/>
            <a:tailEnd/>
          </a:ln>
        </p:spPr>
        <p:txBody>
          <a:bodyPr wrap="none" anchor="ctr"/>
          <a:lstStyle/>
          <a:p>
            <a:endParaRPr lang="en-US" dirty="0"/>
          </a:p>
        </p:txBody>
      </p:sp>
      <p:sp>
        <p:nvSpPr>
          <p:cNvPr id="3079" name="Rectangle 7"/>
          <p:cNvSpPr>
            <a:spLocks noChangeArrowheads="1"/>
          </p:cNvSpPr>
          <p:nvPr/>
        </p:nvSpPr>
        <p:spPr bwMode="auto">
          <a:xfrm>
            <a:off x="6281738" y="3870325"/>
            <a:ext cx="1758950" cy="1306513"/>
          </a:xfrm>
          <a:prstGeom prst="rect">
            <a:avLst/>
          </a:prstGeom>
          <a:noFill/>
          <a:ln w="28575" algn="ctr">
            <a:solidFill>
              <a:srgbClr val="840016"/>
            </a:solidFill>
            <a:round/>
            <a:headEnd/>
            <a:tailEnd/>
          </a:ln>
        </p:spPr>
        <p:txBody>
          <a:bodyPr wrap="none" anchor="ctr"/>
          <a:lstStyle/>
          <a:p>
            <a:endParaRPr lang="en-US" dirty="0"/>
          </a:p>
        </p:txBody>
      </p:sp>
      <p:sp>
        <p:nvSpPr>
          <p:cNvPr id="3080" name="Rectangle 8"/>
          <p:cNvSpPr>
            <a:spLocks noChangeArrowheads="1"/>
          </p:cNvSpPr>
          <p:nvPr/>
        </p:nvSpPr>
        <p:spPr bwMode="auto">
          <a:xfrm>
            <a:off x="3876675" y="3863975"/>
            <a:ext cx="1711325" cy="1343025"/>
          </a:xfrm>
          <a:prstGeom prst="rect">
            <a:avLst/>
          </a:prstGeom>
          <a:noFill/>
          <a:ln w="28575" algn="ctr">
            <a:solidFill>
              <a:srgbClr val="840016"/>
            </a:solidFill>
            <a:round/>
            <a:headEnd/>
            <a:tailEnd/>
          </a:ln>
        </p:spPr>
        <p:txBody>
          <a:bodyPr wrap="none" anchor="ctr"/>
          <a:lstStyle/>
          <a:p>
            <a:endParaRPr lang="en-US" dirty="0"/>
          </a:p>
        </p:txBody>
      </p:sp>
    </p:spTree>
    <p:extLst>
      <p:ext uri="{BB962C8B-B14F-4D97-AF65-F5344CB8AC3E}">
        <p14:creationId xmlns:p14="http://schemas.microsoft.com/office/powerpoint/2010/main" val="1990913263"/>
      </p:ext>
    </p:extLst>
  </p:cSld>
  <p:clrMapOvr>
    <a:masterClrMapping/>
  </p:clrMapOvr>
  <p:timing>
    <p:tnLst>
      <p:par>
        <p:cTn id="1" dur="indefinite" restart="never" nodeType="tmRoot"/>
      </p:par>
    </p:tnLst>
  </p:timing>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Title 1"/>
          <p:cNvSpPr>
            <a:spLocks noGrp="1"/>
          </p:cNvSpPr>
          <p:nvPr>
            <p:ph type="title"/>
          </p:nvPr>
        </p:nvSpPr>
        <p:spPr>
          <a:xfrm>
            <a:off x="404813" y="331788"/>
            <a:ext cx="7966455" cy="563562"/>
          </a:xfrm>
        </p:spPr>
        <p:txBody>
          <a:bodyPr/>
          <a:lstStyle/>
          <a:p>
            <a:r>
              <a:rPr lang="en-US" dirty="0" smtClean="0"/>
              <a:t>Transfer a Credit to Treasury</a:t>
            </a:r>
          </a:p>
        </p:txBody>
      </p:sp>
      <p:sp>
        <p:nvSpPr>
          <p:cNvPr id="4100" name="Footer Placeholder 3"/>
          <p:cNvSpPr>
            <a:spLocks noGrp="1"/>
          </p:cNvSpPr>
          <p:nvPr>
            <p:ph type="ftr" sz="quarter" idx="10"/>
          </p:nvPr>
        </p:nvSpPr>
        <p:spPr>
          <a:noFill/>
        </p:spPr>
        <p:txBody>
          <a:bodyPr/>
          <a:lstStyle/>
          <a:p>
            <a:r>
              <a:rPr lang="en-US" dirty="0" smtClean="0"/>
              <a:t>CGI Federal Proprietary and Confidential</a:t>
            </a:r>
          </a:p>
        </p:txBody>
      </p:sp>
      <p:sp>
        <p:nvSpPr>
          <p:cNvPr id="4101" name="Slide Number Placeholder 4"/>
          <p:cNvSpPr>
            <a:spLocks noGrp="1"/>
          </p:cNvSpPr>
          <p:nvPr>
            <p:ph type="sldNum" sz="quarter" idx="11"/>
          </p:nvPr>
        </p:nvSpPr>
        <p:spPr>
          <a:xfrm>
            <a:off x="-25400" y="6245225"/>
            <a:ext cx="519113" cy="476250"/>
          </a:xfrm>
          <a:noFill/>
        </p:spPr>
        <p:txBody>
          <a:bodyPr/>
          <a:lstStyle/>
          <a:p>
            <a:fld id="{4B15CDA3-B2C6-4527-A22F-7234F24AFC67}" type="slidenum">
              <a:rPr lang="en-US" smtClean="0"/>
              <a:pPr/>
              <a:t>347</a:t>
            </a:fld>
            <a:endParaRPr lang="en-US" dirty="0" smtClean="0"/>
          </a:p>
        </p:txBody>
      </p:sp>
      <p:graphicFrame>
        <p:nvGraphicFramePr>
          <p:cNvPr id="4098" name="Object 2"/>
          <p:cNvGraphicFramePr>
            <a:graphicFrameLocks noGrp="1" noChangeAspect="1"/>
          </p:cNvGraphicFramePr>
          <p:nvPr>
            <p:ph idx="1"/>
          </p:nvPr>
        </p:nvGraphicFramePr>
        <p:xfrm>
          <a:off x="2446338" y="1617663"/>
          <a:ext cx="4762500" cy="4508500"/>
        </p:xfrm>
        <a:graphic>
          <a:graphicData uri="http://schemas.openxmlformats.org/presentationml/2006/ole">
            <mc:AlternateContent xmlns:mc="http://schemas.openxmlformats.org/markup-compatibility/2006">
              <mc:Choice xmlns:v="urn:schemas-microsoft-com:vml" Requires="v">
                <p:oleObj spid="_x0000_s29926" name="Visio" r:id="rId4" imgW="4761708" imgH="4508764" progId="Visio.Drawing.11">
                  <p:embed/>
                </p:oleObj>
              </mc:Choice>
              <mc:Fallback>
                <p:oleObj name="Visio" r:id="rId4" imgW="4761708" imgH="4508764" progId="Visio.Drawing.11">
                  <p:embed/>
                  <p:pic>
                    <p:nvPicPr>
                      <p:cNvPr id="0" name=""/>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46338" y="1617663"/>
                        <a:ext cx="4762500" cy="45085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102" name="Rectangle 6"/>
          <p:cNvSpPr>
            <a:spLocks noChangeArrowheads="1"/>
          </p:cNvSpPr>
          <p:nvPr/>
        </p:nvSpPr>
        <p:spPr bwMode="auto">
          <a:xfrm>
            <a:off x="4333875" y="1341438"/>
            <a:ext cx="3084513" cy="4714875"/>
          </a:xfrm>
          <a:prstGeom prst="rect">
            <a:avLst/>
          </a:prstGeom>
          <a:noFill/>
          <a:ln w="19050" algn="ctr">
            <a:solidFill>
              <a:srgbClr val="840016"/>
            </a:solidFill>
            <a:round/>
            <a:headEnd/>
            <a:tailEnd/>
          </a:ln>
        </p:spPr>
        <p:txBody>
          <a:bodyPr wrap="none" anchor="ctr"/>
          <a:lstStyle/>
          <a:p>
            <a:endParaRPr lang="en-US" dirty="0"/>
          </a:p>
        </p:txBody>
      </p:sp>
      <p:sp>
        <p:nvSpPr>
          <p:cNvPr id="4103" name="Rectangle 8"/>
          <p:cNvSpPr>
            <a:spLocks noChangeArrowheads="1"/>
          </p:cNvSpPr>
          <p:nvPr/>
        </p:nvSpPr>
        <p:spPr bwMode="auto">
          <a:xfrm>
            <a:off x="4892675" y="2728913"/>
            <a:ext cx="1770063" cy="893762"/>
          </a:xfrm>
          <a:prstGeom prst="rect">
            <a:avLst/>
          </a:prstGeom>
          <a:noFill/>
          <a:ln w="28575" algn="ctr">
            <a:solidFill>
              <a:srgbClr val="840016"/>
            </a:solidFill>
            <a:round/>
            <a:headEnd/>
            <a:tailEnd/>
          </a:ln>
        </p:spPr>
        <p:txBody>
          <a:bodyPr wrap="none" anchor="ctr"/>
          <a:lstStyle/>
          <a:p>
            <a:endParaRPr lang="en-US" dirty="0"/>
          </a:p>
        </p:txBody>
      </p:sp>
      <p:sp>
        <p:nvSpPr>
          <p:cNvPr id="4104" name="Rectangle 8"/>
          <p:cNvSpPr>
            <a:spLocks noChangeArrowheads="1"/>
          </p:cNvSpPr>
          <p:nvPr/>
        </p:nvSpPr>
        <p:spPr bwMode="auto">
          <a:xfrm>
            <a:off x="4829175" y="3998913"/>
            <a:ext cx="1770063" cy="893762"/>
          </a:xfrm>
          <a:prstGeom prst="rect">
            <a:avLst/>
          </a:prstGeom>
          <a:noFill/>
          <a:ln w="28575" algn="ctr">
            <a:solidFill>
              <a:srgbClr val="840016"/>
            </a:solidFill>
            <a:round/>
            <a:headEnd/>
            <a:tailEnd/>
          </a:ln>
        </p:spPr>
        <p:txBody>
          <a:bodyPr wrap="none" anchor="ctr"/>
          <a:lstStyle/>
          <a:p>
            <a:endParaRPr lang="en-US" dirty="0"/>
          </a:p>
        </p:txBody>
      </p:sp>
      <p:sp>
        <p:nvSpPr>
          <p:cNvPr id="9" name="TextBox 8"/>
          <p:cNvSpPr txBox="1"/>
          <p:nvPr/>
        </p:nvSpPr>
        <p:spPr>
          <a:xfrm>
            <a:off x="1151904" y="4239490"/>
            <a:ext cx="2814452" cy="2308324"/>
          </a:xfrm>
          <a:prstGeom prst="rect">
            <a:avLst/>
          </a:prstGeom>
          <a:solidFill>
            <a:schemeClr val="accent1"/>
          </a:solidFill>
        </p:spPr>
        <p:txBody>
          <a:bodyPr wrap="square" rtlCol="0">
            <a:spAutoFit/>
          </a:bodyPr>
          <a:lstStyle/>
          <a:p>
            <a:r>
              <a:rPr lang="en-US" sz="1600" b="1" dirty="0" smtClean="0"/>
              <a:t>BBFY</a:t>
            </a:r>
          </a:p>
          <a:p>
            <a:r>
              <a:rPr lang="en-US" sz="1600" b="1" dirty="0" smtClean="0"/>
              <a:t>FUND </a:t>
            </a:r>
            <a:r>
              <a:rPr lang="en-US" sz="1600" dirty="0" smtClean="0"/>
              <a:t>Code</a:t>
            </a:r>
            <a:r>
              <a:rPr lang="en-US" sz="1600" b="1" dirty="0" smtClean="0"/>
              <a:t> </a:t>
            </a:r>
            <a:r>
              <a:rPr lang="en-US" sz="1600" dirty="0" smtClean="0"/>
              <a:t>=</a:t>
            </a:r>
            <a:r>
              <a:rPr lang="en-US" sz="1600" b="1" dirty="0" smtClean="0"/>
              <a:t> </a:t>
            </a:r>
            <a:r>
              <a:rPr lang="en-US" sz="1600" dirty="0" smtClean="0"/>
              <a:t>0890</a:t>
            </a:r>
          </a:p>
          <a:p>
            <a:r>
              <a:rPr lang="en-US" sz="1600" b="1" dirty="0" smtClean="0"/>
              <a:t>Region</a:t>
            </a:r>
            <a:r>
              <a:rPr lang="en-US" sz="1600" dirty="0" smtClean="0"/>
              <a:t> = 06</a:t>
            </a:r>
          </a:p>
          <a:p>
            <a:r>
              <a:rPr lang="en-US" sz="1600" b="1" dirty="0" smtClean="0"/>
              <a:t>Org Code</a:t>
            </a:r>
            <a:r>
              <a:rPr lang="en-US" sz="1600" dirty="0" smtClean="0"/>
              <a:t> = R0600000 </a:t>
            </a:r>
            <a:r>
              <a:rPr lang="en-US" sz="1600" b="1" dirty="0" smtClean="0"/>
              <a:t>Revenue Source Code</a:t>
            </a:r>
            <a:r>
              <a:rPr lang="en-US" sz="1600" dirty="0" smtClean="0"/>
              <a:t> = 6104 (Excess Funds – Treasury) or 6105 (Non-Federal Administration) as appropriate</a:t>
            </a:r>
            <a:endParaRPr lang="en-US" dirty="0"/>
          </a:p>
        </p:txBody>
      </p:sp>
      <p:cxnSp>
        <p:nvCxnSpPr>
          <p:cNvPr id="11" name="Straight Arrow Connector 10"/>
          <p:cNvCxnSpPr/>
          <p:nvPr/>
        </p:nvCxnSpPr>
        <p:spPr bwMode="auto">
          <a:xfrm rot="10800000">
            <a:off x="3218212" y="4631378"/>
            <a:ext cx="2113808" cy="11875"/>
          </a:xfrm>
          <a:prstGeom prst="straightConnector1">
            <a:avLst/>
          </a:prstGeom>
          <a:solidFill>
            <a:srgbClr val="ED171F"/>
          </a:solidFill>
          <a:ln w="9525" cap="flat" cmpd="sng" algn="ctr">
            <a:solidFill>
              <a:schemeClr val="tx1"/>
            </a:solidFill>
            <a:prstDash val="solid"/>
            <a:round/>
            <a:headEnd type="none" w="med" len="med"/>
            <a:tailEnd type="arrow"/>
          </a:ln>
          <a:effectLst/>
        </p:spPr>
      </p:cxnSp>
    </p:spTree>
    <p:extLst>
      <p:ext uri="{BB962C8B-B14F-4D97-AF65-F5344CB8AC3E}">
        <p14:creationId xmlns:p14="http://schemas.microsoft.com/office/powerpoint/2010/main" val="100871540"/>
      </p:ext>
    </p:extLst>
  </p:cSld>
  <p:clrMapOvr>
    <a:masterClrMapping/>
  </p:clrMapOvr>
  <p:timing>
    <p:tnLst>
      <p:par>
        <p:cTn id="1" dur="indefinite" restart="never" nodeType="tmRoot"/>
      </p:par>
    </p:tnLst>
  </p:timing>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613" y="331788"/>
            <a:ext cx="8094621" cy="563562"/>
          </a:xfrm>
        </p:spPr>
        <p:txBody>
          <a:bodyPr/>
          <a:lstStyle/>
          <a:p>
            <a:r>
              <a:rPr lang="en-US" dirty="0" smtClean="0"/>
              <a:t>Automated Credit Application</a:t>
            </a:r>
            <a:endParaRPr lang="en-US" dirty="0"/>
          </a:p>
        </p:txBody>
      </p:sp>
      <p:sp>
        <p:nvSpPr>
          <p:cNvPr id="3" name="Content Placeholder 2"/>
          <p:cNvSpPr>
            <a:spLocks noGrp="1"/>
          </p:cNvSpPr>
          <p:nvPr>
            <p:ph idx="1"/>
          </p:nvPr>
        </p:nvSpPr>
        <p:spPr>
          <a:xfrm>
            <a:off x="641536" y="1406265"/>
            <a:ext cx="8229600" cy="4525962"/>
          </a:xfrm>
        </p:spPr>
        <p:txBody>
          <a:bodyPr/>
          <a:lstStyle/>
          <a:p>
            <a:pPr lvl="0"/>
            <a:r>
              <a:rPr lang="en-US" sz="2000" b="1" u="sng" dirty="0" smtClean="0"/>
              <a:t>Automated Credit Application</a:t>
            </a:r>
            <a:r>
              <a:rPr lang="en-US" sz="2000" b="1" dirty="0"/>
              <a:t> </a:t>
            </a:r>
            <a:r>
              <a:rPr lang="en-US" sz="2000" dirty="0" smtClean="0"/>
              <a:t>batch process:</a:t>
            </a:r>
          </a:p>
          <a:p>
            <a:pPr marL="688975" lvl="1" indent="-342900">
              <a:buFont typeface="+mj-lt"/>
              <a:buAutoNum type="arabicPeriod"/>
            </a:pPr>
            <a:r>
              <a:rPr lang="en-US" sz="1800" dirty="0" smtClean="0"/>
              <a:t>Looks within a </a:t>
            </a:r>
            <a:r>
              <a:rPr lang="en-US" sz="1800" u="sng" dirty="0" smtClean="0"/>
              <a:t>bill</a:t>
            </a:r>
            <a:r>
              <a:rPr lang="en-US" sz="1800" dirty="0" smtClean="0"/>
              <a:t>, </a:t>
            </a:r>
            <a:r>
              <a:rPr lang="en-US" sz="1800" u="sng" dirty="0" smtClean="0"/>
              <a:t>statement</a:t>
            </a:r>
            <a:r>
              <a:rPr lang="en-US" sz="1800" dirty="0" smtClean="0"/>
              <a:t>, or </a:t>
            </a:r>
            <a:r>
              <a:rPr lang="en-US" sz="1800" u="sng" dirty="0" smtClean="0"/>
              <a:t>vendor</a:t>
            </a:r>
          </a:p>
          <a:p>
            <a:pPr marL="688975" lvl="1" indent="-342900">
              <a:buFont typeface="+mj-lt"/>
              <a:buAutoNum type="arabicPeriod"/>
            </a:pPr>
            <a:r>
              <a:rPr lang="en-US" sz="1800" u="sng" dirty="0" smtClean="0"/>
              <a:t>Identifies credits that have not yet been refunded</a:t>
            </a:r>
            <a:r>
              <a:rPr lang="en-US" sz="1800" dirty="0" smtClean="0"/>
              <a:t> to the customer and take appropriate action</a:t>
            </a:r>
          </a:p>
          <a:p>
            <a:pPr lvl="2"/>
            <a:r>
              <a:rPr lang="en-US" sz="1800" dirty="0" smtClean="0"/>
              <a:t>Batch Parameters specify which entity the job will search through</a:t>
            </a:r>
          </a:p>
          <a:p>
            <a:pPr lvl="0">
              <a:buNone/>
            </a:pPr>
            <a:endParaRPr lang="en-US" sz="2000" dirty="0" smtClean="0"/>
          </a:p>
          <a:p>
            <a:pPr lvl="0"/>
            <a:r>
              <a:rPr lang="en-US" sz="2000" dirty="0" smtClean="0"/>
              <a:t>Via the ARCRDAPP batch </a:t>
            </a:r>
            <a:r>
              <a:rPr lang="en-US" sz="2000" dirty="0"/>
              <a:t>j</a:t>
            </a:r>
            <a:r>
              <a:rPr lang="en-US" sz="2000" dirty="0" smtClean="0"/>
              <a:t>ob, Credits can be:</a:t>
            </a:r>
          </a:p>
          <a:p>
            <a:pPr marL="688975" lvl="1" indent="-342900">
              <a:buFont typeface="+mj-lt"/>
              <a:buAutoNum type="arabicPeriod"/>
            </a:pPr>
            <a:r>
              <a:rPr lang="en-US" sz="1800" b="1" u="sng" dirty="0" smtClean="0"/>
              <a:t>Applied against another bill</a:t>
            </a:r>
            <a:r>
              <a:rPr lang="en-US" sz="1800" b="1" dirty="0" smtClean="0"/>
              <a:t> </a:t>
            </a:r>
            <a:r>
              <a:rPr lang="en-US" sz="1800" dirty="0" smtClean="0"/>
              <a:t>(Non-IPAC)</a:t>
            </a:r>
          </a:p>
          <a:p>
            <a:pPr marL="688975" lvl="1" indent="-342900">
              <a:buFont typeface="+mj-lt"/>
              <a:buAutoNum type="arabicPeriod"/>
            </a:pPr>
            <a:r>
              <a:rPr lang="en-US" sz="1800" b="1" u="sng" dirty="0" smtClean="0"/>
              <a:t>Refunded to the customer</a:t>
            </a:r>
            <a:r>
              <a:rPr lang="en-US" sz="1800" b="1" dirty="0" smtClean="0"/>
              <a:t> </a:t>
            </a:r>
            <a:r>
              <a:rPr lang="en-US" sz="1800" dirty="0" smtClean="0"/>
              <a:t>(IPAC)</a:t>
            </a:r>
          </a:p>
          <a:p>
            <a:pPr marL="688975" lvl="1" indent="-342900">
              <a:buNone/>
            </a:pPr>
            <a:endParaRPr lang="en-US" sz="2000" dirty="0" smtClean="0"/>
          </a:p>
          <a:p>
            <a:pPr lvl="0"/>
            <a:r>
              <a:rPr lang="en-US" sz="2000" dirty="0" smtClean="0"/>
              <a:t>Various batch </a:t>
            </a:r>
            <a:r>
              <a:rPr lang="en-US" sz="2000" dirty="0"/>
              <a:t>j</a:t>
            </a:r>
            <a:r>
              <a:rPr lang="en-US" sz="2000" dirty="0" smtClean="0"/>
              <a:t>ob instances are set up by business line and bill type as different instances create different document types</a:t>
            </a:r>
          </a:p>
        </p:txBody>
      </p:sp>
      <p:sp>
        <p:nvSpPr>
          <p:cNvPr id="4" name="Footer Placeholder 3"/>
          <p:cNvSpPr>
            <a:spLocks noGrp="1"/>
          </p:cNvSpPr>
          <p:nvPr>
            <p:ph type="ftr" sz="quarter" idx="10"/>
          </p:nvPr>
        </p:nvSpPr>
        <p:spPr/>
        <p:txBody>
          <a:bodyPr/>
          <a:lstStyle/>
          <a:p>
            <a:pPr>
              <a:defRPr/>
            </a:pPr>
            <a:r>
              <a:rPr lang="en-US" dirty="0" smtClean="0"/>
              <a:t>CGI Federal Proprietary and Confidential</a:t>
            </a:r>
            <a:endParaRPr lang="en-US" dirty="0"/>
          </a:p>
        </p:txBody>
      </p:sp>
      <p:sp>
        <p:nvSpPr>
          <p:cNvPr id="5" name="Slide Number Placeholder 4"/>
          <p:cNvSpPr>
            <a:spLocks noGrp="1"/>
          </p:cNvSpPr>
          <p:nvPr>
            <p:ph type="sldNum" sz="quarter" idx="11"/>
          </p:nvPr>
        </p:nvSpPr>
        <p:spPr/>
        <p:txBody>
          <a:bodyPr/>
          <a:lstStyle/>
          <a:p>
            <a:pPr>
              <a:defRPr/>
            </a:pPr>
            <a:fld id="{5842F1FC-5FDD-41D6-BAD6-160FC7BE3BC4}" type="slidenum">
              <a:rPr lang="en-US" smtClean="0"/>
              <a:pPr>
                <a:defRPr/>
              </a:pPr>
              <a:t>348</a:t>
            </a:fld>
            <a:endParaRPr lang="en-US" dirty="0"/>
          </a:p>
        </p:txBody>
      </p:sp>
    </p:spTree>
    <p:extLst>
      <p:ext uri="{BB962C8B-B14F-4D97-AF65-F5344CB8AC3E}">
        <p14:creationId xmlns:p14="http://schemas.microsoft.com/office/powerpoint/2010/main" val="4192288374"/>
      </p:ext>
    </p:extLst>
  </p:cSld>
  <p:clrMapOvr>
    <a:masterClrMapping/>
  </p:clrMapOvr>
  <p:timing>
    <p:tnLst>
      <p:par>
        <p:cTn id="1" dur="indefinite" restart="never" nodeType="tmRoot"/>
      </p:par>
    </p:tnLst>
  </p:timing>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bwMode="auto">
          <a:xfrm>
            <a:off x="7836195" y="6030243"/>
            <a:ext cx="1169582" cy="794783"/>
          </a:xfrm>
          <a:prstGeom prst="rect">
            <a:avLst/>
          </a:pr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2" name="Title 1"/>
          <p:cNvSpPr>
            <a:spLocks noGrp="1"/>
          </p:cNvSpPr>
          <p:nvPr>
            <p:ph type="title"/>
          </p:nvPr>
        </p:nvSpPr>
        <p:spPr>
          <a:xfrm>
            <a:off x="455613" y="331788"/>
            <a:ext cx="8094621" cy="563562"/>
          </a:xfrm>
        </p:spPr>
        <p:txBody>
          <a:bodyPr/>
          <a:lstStyle/>
          <a:p>
            <a:r>
              <a:rPr lang="en-US" dirty="0" smtClean="0"/>
              <a:t>Automated Credit Application</a:t>
            </a:r>
            <a:endParaRPr lang="en-US" dirty="0"/>
          </a:p>
        </p:txBody>
      </p:sp>
      <p:sp>
        <p:nvSpPr>
          <p:cNvPr id="4" name="Footer Placeholder 3"/>
          <p:cNvSpPr>
            <a:spLocks noGrp="1"/>
          </p:cNvSpPr>
          <p:nvPr>
            <p:ph type="ftr" sz="quarter" idx="10"/>
          </p:nvPr>
        </p:nvSpPr>
        <p:spPr/>
        <p:txBody>
          <a:bodyPr/>
          <a:lstStyle/>
          <a:p>
            <a:pPr>
              <a:defRPr/>
            </a:pPr>
            <a:r>
              <a:rPr lang="en-US" dirty="0" smtClean="0"/>
              <a:t>CGI Federal Proprietary and Confidential</a:t>
            </a:r>
            <a:endParaRPr lang="en-US" dirty="0"/>
          </a:p>
        </p:txBody>
      </p:sp>
      <p:sp>
        <p:nvSpPr>
          <p:cNvPr id="5" name="Slide Number Placeholder 4"/>
          <p:cNvSpPr>
            <a:spLocks noGrp="1"/>
          </p:cNvSpPr>
          <p:nvPr>
            <p:ph type="sldNum" sz="quarter" idx="11"/>
          </p:nvPr>
        </p:nvSpPr>
        <p:spPr/>
        <p:txBody>
          <a:bodyPr/>
          <a:lstStyle/>
          <a:p>
            <a:pPr>
              <a:defRPr/>
            </a:pPr>
            <a:fld id="{5842F1FC-5FDD-41D6-BAD6-160FC7BE3BC4}" type="slidenum">
              <a:rPr lang="en-US" smtClean="0"/>
              <a:pPr>
                <a:defRPr/>
              </a:pPr>
              <a:t>349</a:t>
            </a:fld>
            <a:endParaRPr lang="en-US" dirty="0"/>
          </a:p>
        </p:txBody>
      </p:sp>
      <p:sp>
        <p:nvSpPr>
          <p:cNvPr id="6" name="Content Placeholder 2"/>
          <p:cNvSpPr>
            <a:spLocks noGrp="1"/>
          </p:cNvSpPr>
          <p:nvPr>
            <p:ph idx="1"/>
          </p:nvPr>
        </p:nvSpPr>
        <p:spPr>
          <a:xfrm>
            <a:off x="445601" y="1058566"/>
            <a:ext cx="8443624" cy="4525962"/>
          </a:xfrm>
        </p:spPr>
        <p:txBody>
          <a:bodyPr/>
          <a:lstStyle/>
          <a:p>
            <a:r>
              <a:rPr lang="en-US" sz="1800" dirty="0" smtClean="0"/>
              <a:t>For AAS, ITS, Telecom, and WAN standard Receivables, batch </a:t>
            </a:r>
            <a:r>
              <a:rPr lang="en-US" sz="1800" dirty="0"/>
              <a:t>j</a:t>
            </a:r>
            <a:r>
              <a:rPr lang="en-US" sz="1800" dirty="0" smtClean="0"/>
              <a:t>obs are set up according to billing method</a:t>
            </a:r>
          </a:p>
          <a:p>
            <a:endParaRPr lang="en-US" sz="1800" dirty="0"/>
          </a:p>
          <a:p>
            <a:endParaRPr lang="en-US" sz="1800" dirty="0" smtClean="0"/>
          </a:p>
          <a:p>
            <a:endParaRPr lang="en-US" sz="1800" dirty="0"/>
          </a:p>
          <a:p>
            <a:endParaRPr lang="en-US" sz="1800" dirty="0" smtClean="0"/>
          </a:p>
          <a:p>
            <a:endParaRPr lang="en-US" sz="1800" dirty="0"/>
          </a:p>
          <a:p>
            <a:endParaRPr lang="en-US" sz="1800" dirty="0" smtClean="0"/>
          </a:p>
          <a:p>
            <a:endParaRPr lang="en-US" sz="1800" dirty="0"/>
          </a:p>
          <a:p>
            <a:endParaRPr lang="en-US" sz="1800" dirty="0" smtClean="0"/>
          </a:p>
          <a:p>
            <a:endParaRPr lang="en-US" sz="1800" dirty="0"/>
          </a:p>
          <a:p>
            <a:endParaRPr lang="en-US" sz="1800" dirty="0" smtClean="0"/>
          </a:p>
          <a:p>
            <a:endParaRPr lang="en-US" sz="1800" dirty="0"/>
          </a:p>
          <a:p>
            <a:endParaRPr lang="en-US" sz="1800" dirty="0" smtClean="0"/>
          </a:p>
          <a:p>
            <a:endParaRPr lang="en-US" sz="1800" dirty="0"/>
          </a:p>
          <a:p>
            <a:endParaRPr lang="en-US" sz="1600" i="1" dirty="0" smtClean="0"/>
          </a:p>
          <a:p>
            <a:r>
              <a:rPr lang="en-US" sz="1600" i="1" dirty="0" smtClean="0"/>
              <a:t>Note: All 3 Non-IPAC batch jobs are configured to apply credit within the statement</a:t>
            </a:r>
          </a:p>
        </p:txBody>
      </p:sp>
      <p:graphicFrame>
        <p:nvGraphicFramePr>
          <p:cNvPr id="3" name="Table 2"/>
          <p:cNvGraphicFramePr>
            <a:graphicFrameLocks noGrp="1"/>
          </p:cNvGraphicFramePr>
          <p:nvPr>
            <p:extLst>
              <p:ext uri="{D42A27DB-BD31-4B8C-83A1-F6EECF244321}">
                <p14:modId xmlns:p14="http://schemas.microsoft.com/office/powerpoint/2010/main" val="58406910"/>
              </p:ext>
            </p:extLst>
          </p:nvPr>
        </p:nvGraphicFramePr>
        <p:xfrm>
          <a:off x="678459" y="1695541"/>
          <a:ext cx="8055427" cy="4455160"/>
        </p:xfrm>
        <a:graphic>
          <a:graphicData uri="http://schemas.openxmlformats.org/drawingml/2006/table">
            <a:tbl>
              <a:tblPr firstRow="1" bandRow="1">
                <a:tableStyleId>{93296810-A885-4BE3-A3E7-6D5BEEA58F35}</a:tableStyleId>
              </a:tblPr>
              <a:tblGrid>
                <a:gridCol w="2497775"/>
                <a:gridCol w="5557652"/>
              </a:tblGrid>
              <a:tr h="370840">
                <a:tc>
                  <a:txBody>
                    <a:bodyPr/>
                    <a:lstStyle/>
                    <a:p>
                      <a:r>
                        <a:rPr lang="en-US" dirty="0" smtClean="0"/>
                        <a:t>Billing Method</a:t>
                      </a:r>
                      <a:endParaRPr lang="en-US" dirty="0"/>
                    </a:p>
                  </a:txBody>
                  <a:tcPr/>
                </a:tc>
                <a:tc>
                  <a:txBody>
                    <a:bodyPr/>
                    <a:lstStyle/>
                    <a:p>
                      <a:r>
                        <a:rPr lang="en-US" dirty="0" smtClean="0"/>
                        <a:t>Batch Job</a:t>
                      </a:r>
                      <a:endParaRPr lang="en-US" dirty="0"/>
                    </a:p>
                  </a:txBody>
                  <a:tcPr/>
                </a:tc>
              </a:tr>
              <a:tr h="370840">
                <a:tc>
                  <a:txBody>
                    <a:bodyPr/>
                    <a:lstStyle/>
                    <a:p>
                      <a:r>
                        <a:rPr lang="en-US" sz="1600" dirty="0" smtClean="0"/>
                        <a:t>Non-IPAC</a:t>
                      </a:r>
                      <a:endParaRPr lang="en-US" sz="1600" dirty="0"/>
                    </a:p>
                  </a:txBody>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1600" b="1" dirty="0" smtClean="0"/>
                        <a:t>AASNIARCRDAPP</a:t>
                      </a:r>
                    </a:p>
                    <a:p>
                      <a:pPr marL="0" marR="0" lvl="1" indent="0" algn="l" defTabSz="914400" rtl="0" eaLnBrk="1" fontAlgn="auto" latinLnBrk="0" hangingPunct="1">
                        <a:lnSpc>
                          <a:spcPct val="100000"/>
                        </a:lnSpc>
                        <a:spcBef>
                          <a:spcPts val="0"/>
                        </a:spcBef>
                        <a:spcAft>
                          <a:spcPts val="0"/>
                        </a:spcAft>
                        <a:buClrTx/>
                        <a:buSzTx/>
                        <a:buFontTx/>
                        <a:buNone/>
                        <a:tabLst/>
                        <a:defRPr/>
                      </a:pPr>
                      <a:r>
                        <a:rPr lang="en-US" sz="1600" dirty="0" smtClean="0"/>
                        <a:t>AAS Non-IPAC Automated Credit Application</a:t>
                      </a:r>
                    </a:p>
                    <a:p>
                      <a:pPr marL="0" marR="0" lvl="1" indent="0" algn="l" defTabSz="914400" rtl="0" eaLnBrk="1" fontAlgn="auto" latinLnBrk="0" hangingPunct="1">
                        <a:lnSpc>
                          <a:spcPct val="100000"/>
                        </a:lnSpc>
                        <a:spcBef>
                          <a:spcPts val="0"/>
                        </a:spcBef>
                        <a:spcAft>
                          <a:spcPts val="0"/>
                        </a:spcAft>
                        <a:buClrTx/>
                        <a:buSzTx/>
                        <a:buFontTx/>
                        <a:buNone/>
                        <a:tabLst/>
                        <a:defRPr/>
                      </a:pPr>
                      <a:endParaRPr lang="en-US" sz="1600"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lang="en-US" sz="1600" b="1" dirty="0" smtClean="0"/>
                        <a:t>TLNIARCRDAPP</a:t>
                      </a:r>
                    </a:p>
                    <a:p>
                      <a:pPr marL="0" marR="0" lvl="1" indent="0" algn="l" defTabSz="914400" rtl="0" eaLnBrk="1" fontAlgn="auto" latinLnBrk="0" hangingPunct="1">
                        <a:lnSpc>
                          <a:spcPct val="100000"/>
                        </a:lnSpc>
                        <a:spcBef>
                          <a:spcPts val="0"/>
                        </a:spcBef>
                        <a:spcAft>
                          <a:spcPts val="0"/>
                        </a:spcAft>
                        <a:buClrTx/>
                        <a:buSzTx/>
                        <a:buFontTx/>
                        <a:buNone/>
                        <a:tabLst/>
                        <a:defRPr/>
                      </a:pPr>
                      <a:r>
                        <a:rPr lang="en-US" sz="1600" dirty="0" smtClean="0"/>
                        <a:t>Telecom  Non-IPAC Automated Credit Application</a:t>
                      </a:r>
                    </a:p>
                    <a:p>
                      <a:pPr marL="0" marR="0" lvl="1" indent="0" algn="l" defTabSz="914400" rtl="0" eaLnBrk="1" fontAlgn="auto" latinLnBrk="0" hangingPunct="1">
                        <a:lnSpc>
                          <a:spcPct val="100000"/>
                        </a:lnSpc>
                        <a:spcBef>
                          <a:spcPts val="0"/>
                        </a:spcBef>
                        <a:spcAft>
                          <a:spcPts val="0"/>
                        </a:spcAft>
                        <a:buClrTx/>
                        <a:buSzTx/>
                        <a:buFontTx/>
                        <a:buNone/>
                        <a:tabLst/>
                        <a:defRPr/>
                      </a:pPr>
                      <a:endParaRPr lang="en-US" sz="1600"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lang="en-US" sz="1600" b="1" dirty="0" smtClean="0"/>
                        <a:t>WANNIARCRDAPP</a:t>
                      </a:r>
                    </a:p>
                    <a:p>
                      <a:pPr marL="0" marR="0" lvl="1" indent="0" algn="l" defTabSz="914400" rtl="0" eaLnBrk="1" fontAlgn="auto" latinLnBrk="0" hangingPunct="1">
                        <a:lnSpc>
                          <a:spcPct val="100000"/>
                        </a:lnSpc>
                        <a:spcBef>
                          <a:spcPts val="0"/>
                        </a:spcBef>
                        <a:spcAft>
                          <a:spcPts val="0"/>
                        </a:spcAft>
                        <a:buClrTx/>
                        <a:buSzTx/>
                        <a:buFontTx/>
                        <a:buNone/>
                        <a:tabLst/>
                        <a:defRPr/>
                      </a:pPr>
                      <a:r>
                        <a:rPr lang="en-US" sz="1600" dirty="0" smtClean="0"/>
                        <a:t>WAN Non-IPAC Automated Credit Application</a:t>
                      </a:r>
                    </a:p>
                  </a:txBody>
                  <a:tcPr/>
                </a:tc>
              </a:tr>
              <a:tr h="370840">
                <a:tc>
                  <a:txBody>
                    <a:bodyPr/>
                    <a:lstStyle/>
                    <a:p>
                      <a:r>
                        <a:rPr lang="en-US" sz="1600" dirty="0" smtClean="0"/>
                        <a:t>IPAC</a:t>
                      </a:r>
                      <a:endParaRPr lang="en-US" sz="1600" dirty="0"/>
                    </a:p>
                  </a:txBody>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1600" b="1" dirty="0" smtClean="0"/>
                        <a:t>AASIPARCRDAPP</a:t>
                      </a:r>
                    </a:p>
                    <a:p>
                      <a:pPr marL="0" marR="0" lvl="1" indent="0" algn="l" defTabSz="914400" rtl="0" eaLnBrk="1" fontAlgn="auto" latinLnBrk="0" hangingPunct="1">
                        <a:lnSpc>
                          <a:spcPct val="100000"/>
                        </a:lnSpc>
                        <a:spcBef>
                          <a:spcPts val="0"/>
                        </a:spcBef>
                        <a:spcAft>
                          <a:spcPts val="0"/>
                        </a:spcAft>
                        <a:buClrTx/>
                        <a:buSzTx/>
                        <a:buFontTx/>
                        <a:buNone/>
                        <a:tabLst/>
                        <a:defRPr/>
                      </a:pPr>
                      <a:r>
                        <a:rPr lang="en-US" sz="1600" dirty="0" smtClean="0"/>
                        <a:t>AAS IPAC Automated Credit Application</a:t>
                      </a:r>
                    </a:p>
                    <a:p>
                      <a:pPr marL="0" marR="0" lvl="1" indent="0" algn="l" defTabSz="914400" rtl="0" eaLnBrk="1" fontAlgn="auto" latinLnBrk="0" hangingPunct="1">
                        <a:lnSpc>
                          <a:spcPct val="100000"/>
                        </a:lnSpc>
                        <a:spcBef>
                          <a:spcPts val="0"/>
                        </a:spcBef>
                        <a:spcAft>
                          <a:spcPts val="0"/>
                        </a:spcAft>
                        <a:buClrTx/>
                        <a:buSzTx/>
                        <a:buFontTx/>
                        <a:buNone/>
                        <a:tabLst/>
                        <a:defRPr/>
                      </a:pPr>
                      <a:endParaRPr lang="en-US" sz="1600"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lang="en-US" sz="1600" b="1" dirty="0" smtClean="0"/>
                        <a:t>TLIPARCRDAPP</a:t>
                      </a:r>
                    </a:p>
                    <a:p>
                      <a:pPr marL="0" marR="0" lvl="1" indent="0" algn="l" defTabSz="914400" rtl="0" eaLnBrk="1" fontAlgn="auto" latinLnBrk="0" hangingPunct="1">
                        <a:lnSpc>
                          <a:spcPct val="100000"/>
                        </a:lnSpc>
                        <a:spcBef>
                          <a:spcPts val="0"/>
                        </a:spcBef>
                        <a:spcAft>
                          <a:spcPts val="0"/>
                        </a:spcAft>
                        <a:buClrTx/>
                        <a:buSzTx/>
                        <a:buFontTx/>
                        <a:buNone/>
                        <a:tabLst/>
                        <a:defRPr/>
                      </a:pPr>
                      <a:r>
                        <a:rPr lang="en-US" sz="1600" dirty="0" smtClean="0"/>
                        <a:t>Telecom IPAC Automated Credit Application</a:t>
                      </a:r>
                    </a:p>
                    <a:p>
                      <a:pPr marL="0" marR="0" lvl="1" indent="0" algn="l" defTabSz="914400" rtl="0" eaLnBrk="1" fontAlgn="auto" latinLnBrk="0" hangingPunct="1">
                        <a:lnSpc>
                          <a:spcPct val="100000"/>
                        </a:lnSpc>
                        <a:spcBef>
                          <a:spcPts val="0"/>
                        </a:spcBef>
                        <a:spcAft>
                          <a:spcPts val="0"/>
                        </a:spcAft>
                        <a:buClrTx/>
                        <a:buSzTx/>
                        <a:buFontTx/>
                        <a:buNone/>
                        <a:tabLst/>
                        <a:defRPr/>
                      </a:pPr>
                      <a:endParaRPr lang="en-US" sz="1600"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lang="en-US" sz="1600" b="1" dirty="0" smtClean="0"/>
                        <a:t>WANIPARCRDAPP</a:t>
                      </a:r>
                    </a:p>
                    <a:p>
                      <a:pPr marL="0" marR="0" lvl="1" indent="0" algn="l" defTabSz="914400" rtl="0" eaLnBrk="1" fontAlgn="auto" latinLnBrk="0" hangingPunct="1">
                        <a:lnSpc>
                          <a:spcPct val="100000"/>
                        </a:lnSpc>
                        <a:spcBef>
                          <a:spcPts val="0"/>
                        </a:spcBef>
                        <a:spcAft>
                          <a:spcPts val="0"/>
                        </a:spcAft>
                        <a:buClrTx/>
                        <a:buSzTx/>
                        <a:buFontTx/>
                        <a:buNone/>
                        <a:tabLst/>
                        <a:defRPr/>
                      </a:pPr>
                      <a:r>
                        <a:rPr lang="en-US" sz="1600" dirty="0" smtClean="0"/>
                        <a:t>WAN IPAC Automated Credit Application</a:t>
                      </a:r>
                    </a:p>
                  </a:txBody>
                  <a:tcPr/>
                </a:tc>
              </a:tr>
            </a:tbl>
          </a:graphicData>
        </a:graphic>
      </p:graphicFrame>
    </p:spTree>
    <p:extLst>
      <p:ext uri="{BB962C8B-B14F-4D97-AF65-F5344CB8AC3E}">
        <p14:creationId xmlns:p14="http://schemas.microsoft.com/office/powerpoint/2010/main" val="63743033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DBR </a:t>
            </a:r>
            <a:r>
              <a:rPr lang="en-US" dirty="0"/>
              <a:t>–  </a:t>
            </a:r>
            <a:r>
              <a:rPr lang="en-US" dirty="0" smtClean="0"/>
              <a:t>User-Defined Fields and Description</a:t>
            </a:r>
            <a:endParaRPr lang="en-US" dirty="0"/>
          </a:p>
        </p:txBody>
      </p:sp>
      <p:sp>
        <p:nvSpPr>
          <p:cNvPr id="5" name="Slide Number Placeholder 4"/>
          <p:cNvSpPr>
            <a:spLocks noGrp="1"/>
          </p:cNvSpPr>
          <p:nvPr>
            <p:ph type="sldNum" sz="quarter" idx="11"/>
          </p:nvPr>
        </p:nvSpPr>
        <p:spPr/>
        <p:txBody>
          <a:bodyPr/>
          <a:lstStyle/>
          <a:p>
            <a:pPr>
              <a:defRPr/>
            </a:pPr>
            <a:fld id="{215F2CEC-58A8-492B-AD0D-C2BF1A7F0D89}" type="slidenum">
              <a:rPr lang="en-US" smtClean="0">
                <a:solidFill>
                  <a:srgbClr val="000000"/>
                </a:solidFill>
              </a:rPr>
              <a:pPr>
                <a:defRPr/>
              </a:pPr>
              <a:t>35</a:t>
            </a:fld>
            <a:endParaRPr lang="en-US" dirty="0">
              <a:solidFill>
                <a:srgbClr val="000000"/>
              </a:solidFill>
            </a:endParaRPr>
          </a:p>
        </p:txBody>
      </p:sp>
      <p:pic>
        <p:nvPicPr>
          <p:cNvPr id="3072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8163" y="1209675"/>
            <a:ext cx="6315075" cy="5410200"/>
          </a:xfrm>
          <a:prstGeom prst="rect">
            <a:avLst/>
          </a:prstGeom>
          <a:ln w="28575">
            <a:solidFill>
              <a:schemeClr val="tx1"/>
            </a:solidFill>
          </a:ln>
          <a:extLst>
            <a:ext uri="{909E8E84-426E-40DD-AFC4-6F175D3DCCD1}">
              <a14:hiddenFill xmlns:a14="http://schemas.microsoft.com/office/drawing/2010/main">
                <a:solidFill>
                  <a:schemeClr val="accent1"/>
                </a:solidFill>
              </a14:hiddenFill>
            </a:ext>
          </a:extLst>
        </p:spPr>
      </p:pic>
      <p:sp>
        <p:nvSpPr>
          <p:cNvPr id="7" name="Rectangle 6"/>
          <p:cNvSpPr/>
          <p:nvPr/>
        </p:nvSpPr>
        <p:spPr bwMode="auto">
          <a:xfrm>
            <a:off x="3581400" y="3985691"/>
            <a:ext cx="3067050" cy="348183"/>
          </a:xfrm>
          <a:prstGeom prst="rect">
            <a:avLst/>
          </a:prstGeom>
          <a:noFill/>
          <a:ln w="1905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endParaRPr lang="en-US" dirty="0" smtClean="0">
              <a:solidFill>
                <a:srgbClr val="000000"/>
              </a:solidFill>
            </a:endParaRPr>
          </a:p>
        </p:txBody>
      </p:sp>
      <p:sp>
        <p:nvSpPr>
          <p:cNvPr id="8" name="Rectangle 7"/>
          <p:cNvSpPr/>
          <p:nvPr/>
        </p:nvSpPr>
        <p:spPr bwMode="auto">
          <a:xfrm>
            <a:off x="538162" y="1209675"/>
            <a:ext cx="6434137" cy="571500"/>
          </a:xfrm>
          <a:prstGeom prst="rect">
            <a:avLst/>
          </a:prstGeom>
          <a:noFill/>
          <a:ln w="1905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endParaRPr lang="en-US" dirty="0" smtClean="0">
              <a:solidFill>
                <a:srgbClr val="000000"/>
              </a:solidFill>
            </a:endParaRPr>
          </a:p>
        </p:txBody>
      </p:sp>
      <p:sp>
        <p:nvSpPr>
          <p:cNvPr id="10" name="TextBox 9"/>
          <p:cNvSpPr txBox="1"/>
          <p:nvPr/>
        </p:nvSpPr>
        <p:spPr>
          <a:xfrm>
            <a:off x="5438392" y="2217525"/>
            <a:ext cx="3584662" cy="2062103"/>
          </a:xfrm>
          <a:prstGeom prst="rect">
            <a:avLst/>
          </a:prstGeom>
          <a:solidFill>
            <a:schemeClr val="bg1"/>
          </a:solidFill>
          <a:ln w="22225">
            <a:solidFill>
              <a:schemeClr val="tx1"/>
            </a:solidFill>
          </a:ln>
        </p:spPr>
        <p:txBody>
          <a:bodyPr wrap="square" rtlCol="0">
            <a:spAutoFit/>
          </a:bodyPr>
          <a:lstStyle/>
          <a:p>
            <a:pPr>
              <a:defRPr/>
            </a:pPr>
            <a:r>
              <a:rPr lang="en-US" sz="1600" dirty="0" smtClean="0">
                <a:solidFill>
                  <a:srgbClr val="000000"/>
                </a:solidFill>
              </a:rPr>
              <a:t>Agreement fields</a:t>
            </a:r>
          </a:p>
          <a:p>
            <a:pPr marL="285750" indent="-285750">
              <a:buFont typeface="Arial" pitchFamily="34" charset="0"/>
              <a:buChar char="•"/>
              <a:defRPr/>
            </a:pPr>
            <a:r>
              <a:rPr lang="en-US" sz="1600" b="1" u="sng" dirty="0" smtClean="0">
                <a:solidFill>
                  <a:srgbClr val="000000"/>
                </a:solidFill>
              </a:rPr>
              <a:t>Required</a:t>
            </a:r>
            <a:r>
              <a:rPr lang="en-US" sz="1600" dirty="0" smtClean="0">
                <a:solidFill>
                  <a:srgbClr val="000000"/>
                </a:solidFill>
              </a:rPr>
              <a:t> for </a:t>
            </a:r>
            <a:r>
              <a:rPr lang="en-US" sz="1600" b="1" u="sng" dirty="0" smtClean="0">
                <a:solidFill>
                  <a:srgbClr val="000000"/>
                </a:solidFill>
              </a:rPr>
              <a:t>Hybrid DBR/PCAS</a:t>
            </a:r>
            <a:r>
              <a:rPr lang="en-US" sz="1600" dirty="0" smtClean="0">
                <a:solidFill>
                  <a:srgbClr val="000000"/>
                </a:solidFill>
              </a:rPr>
              <a:t> Business Lines</a:t>
            </a:r>
          </a:p>
          <a:p>
            <a:pPr>
              <a:defRPr/>
            </a:pPr>
            <a:r>
              <a:rPr lang="en-US" sz="1600" dirty="0" smtClean="0">
                <a:solidFill>
                  <a:srgbClr val="000000"/>
                </a:solidFill>
              </a:rPr>
              <a:t>Task/Subtask</a:t>
            </a:r>
            <a:endParaRPr lang="en-US" sz="1600" dirty="0">
              <a:solidFill>
                <a:srgbClr val="000000"/>
              </a:solidFill>
            </a:endParaRPr>
          </a:p>
          <a:p>
            <a:pPr marL="285750" indent="-285750">
              <a:buFont typeface="Arial" pitchFamily="34" charset="0"/>
              <a:buChar char="•"/>
              <a:defRPr/>
            </a:pPr>
            <a:r>
              <a:rPr lang="en-US" sz="1600" dirty="0">
                <a:solidFill>
                  <a:srgbClr val="000000"/>
                </a:solidFill>
              </a:rPr>
              <a:t>F</a:t>
            </a:r>
            <a:r>
              <a:rPr lang="en-US" sz="1600" dirty="0" smtClean="0">
                <a:solidFill>
                  <a:srgbClr val="000000"/>
                </a:solidFill>
              </a:rPr>
              <a:t>rom NBA/RBA component systems; comes in through interface</a:t>
            </a:r>
          </a:p>
          <a:p>
            <a:pPr marL="285750" indent="-285750">
              <a:buFont typeface="Arial" pitchFamily="34" charset="0"/>
              <a:buChar char="•"/>
              <a:defRPr/>
            </a:pPr>
            <a:r>
              <a:rPr lang="en-US" sz="1600" b="1" u="sng" dirty="0" smtClean="0">
                <a:solidFill>
                  <a:srgbClr val="000000"/>
                </a:solidFill>
              </a:rPr>
              <a:t>NBA only uses Task</a:t>
            </a:r>
            <a:r>
              <a:rPr lang="en-US" sz="1600" dirty="0" smtClean="0">
                <a:solidFill>
                  <a:srgbClr val="000000"/>
                </a:solidFill>
              </a:rPr>
              <a:t>; no Subtask</a:t>
            </a:r>
          </a:p>
        </p:txBody>
      </p:sp>
    </p:spTree>
    <p:extLst>
      <p:ext uri="{BB962C8B-B14F-4D97-AF65-F5344CB8AC3E}">
        <p14:creationId xmlns:p14="http://schemas.microsoft.com/office/powerpoint/2010/main" val="1878856896"/>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Title 1"/>
          <p:cNvSpPr>
            <a:spLocks noGrp="1"/>
          </p:cNvSpPr>
          <p:nvPr>
            <p:ph type="title"/>
          </p:nvPr>
        </p:nvSpPr>
        <p:spPr/>
        <p:txBody>
          <a:bodyPr/>
          <a:lstStyle/>
          <a:p>
            <a:r>
              <a:rPr lang="en-US" dirty="0" smtClean="0"/>
              <a:t>Credit Application Worksheet </a:t>
            </a:r>
          </a:p>
        </p:txBody>
      </p:sp>
      <p:sp>
        <p:nvSpPr>
          <p:cNvPr id="223235" name="Content Placeholder 2"/>
          <p:cNvSpPr>
            <a:spLocks noGrp="1"/>
          </p:cNvSpPr>
          <p:nvPr>
            <p:ph idx="1"/>
          </p:nvPr>
        </p:nvSpPr>
        <p:spPr>
          <a:xfrm>
            <a:off x="357768" y="1114870"/>
            <a:ext cx="8786232" cy="4970462"/>
          </a:xfrm>
        </p:spPr>
        <p:txBody>
          <a:bodyPr/>
          <a:lstStyle/>
          <a:p>
            <a:pPr>
              <a:spcBef>
                <a:spcPts val="600"/>
              </a:spcBef>
              <a:spcAft>
                <a:spcPts val="600"/>
              </a:spcAft>
            </a:pPr>
            <a:r>
              <a:rPr lang="en-US" sz="2000" dirty="0" smtClean="0"/>
              <a:t>Credit Application Worksheet provides the ability to:</a:t>
            </a:r>
          </a:p>
          <a:p>
            <a:pPr lvl="1">
              <a:spcBef>
                <a:spcPts val="600"/>
              </a:spcBef>
              <a:spcAft>
                <a:spcPts val="600"/>
              </a:spcAft>
            </a:pPr>
            <a:r>
              <a:rPr lang="en-US" sz="1800" u="sng" dirty="0" smtClean="0"/>
              <a:t>Search for outstanding bills and outstanding credit amounts</a:t>
            </a:r>
            <a:r>
              <a:rPr lang="en-US" sz="1800" dirty="0" smtClean="0"/>
              <a:t> to determine which bill a credit amount should be applied against </a:t>
            </a:r>
          </a:p>
          <a:p>
            <a:pPr lvl="1">
              <a:spcBef>
                <a:spcPts val="600"/>
              </a:spcBef>
              <a:spcAft>
                <a:spcPts val="600"/>
              </a:spcAft>
            </a:pPr>
            <a:r>
              <a:rPr lang="en-US" sz="1800" dirty="0" smtClean="0"/>
              <a:t>Manually </a:t>
            </a:r>
            <a:r>
              <a:rPr lang="en-US" sz="1800" u="sng" dirty="0" smtClean="0"/>
              <a:t>generate the associated Cash Receipt</a:t>
            </a:r>
            <a:r>
              <a:rPr lang="en-US" sz="1800" dirty="0" smtClean="0"/>
              <a:t> document to liquidate the selected credit and outstanding bill amounts</a:t>
            </a:r>
          </a:p>
          <a:p>
            <a:pPr lvl="2">
              <a:spcBef>
                <a:spcPts val="600"/>
              </a:spcBef>
              <a:spcAft>
                <a:spcPts val="600"/>
              </a:spcAft>
            </a:pPr>
            <a:r>
              <a:rPr lang="en-US" sz="1800" dirty="0" smtClean="0"/>
              <a:t>Creates CRs with the following line types:</a:t>
            </a:r>
          </a:p>
          <a:p>
            <a:pPr marL="1371600" lvl="3" indent="-342900">
              <a:spcBef>
                <a:spcPts val="600"/>
              </a:spcBef>
              <a:spcAft>
                <a:spcPts val="600"/>
              </a:spcAft>
              <a:buFont typeface="+mj-lt"/>
              <a:buAutoNum type="arabicPeriod"/>
            </a:pPr>
            <a:r>
              <a:rPr lang="en-US" sz="1600" b="1" u="sng" dirty="0" smtClean="0"/>
              <a:t>Credit Reduction </a:t>
            </a:r>
            <a:r>
              <a:rPr lang="en-US" sz="1600" dirty="0" smtClean="0"/>
              <a:t>(Cash Receipt)- used to liquidate (reduce/close) the Billing Document Credit Line </a:t>
            </a:r>
          </a:p>
          <a:p>
            <a:pPr marL="1371600" lvl="3" indent="-342900">
              <a:spcBef>
                <a:spcPts val="600"/>
              </a:spcBef>
              <a:spcAft>
                <a:spcPts val="600"/>
              </a:spcAft>
              <a:buFont typeface="+mj-lt"/>
              <a:buAutoNum type="arabicPeriod"/>
            </a:pPr>
            <a:r>
              <a:rPr lang="en-US" sz="1600" b="1" u="sng" dirty="0" smtClean="0"/>
              <a:t>Credit Application </a:t>
            </a:r>
            <a:r>
              <a:rPr lang="en-US" sz="1600" dirty="0" smtClean="0"/>
              <a:t>(Cash Receipt)- used to: </a:t>
            </a:r>
          </a:p>
          <a:p>
            <a:pPr marL="1651000" lvl="4" indent="-342900">
              <a:spcBef>
                <a:spcPts val="600"/>
              </a:spcBef>
              <a:spcAft>
                <a:spcPts val="600"/>
              </a:spcAft>
            </a:pPr>
            <a:r>
              <a:rPr lang="en-US" sz="1600" dirty="0" smtClean="0"/>
              <a:t>Apply the credit to an outstanding Bill</a:t>
            </a:r>
          </a:p>
          <a:p>
            <a:pPr marL="2108200" lvl="5" indent="-342900">
              <a:spcBef>
                <a:spcPts val="600"/>
              </a:spcBef>
              <a:spcAft>
                <a:spcPts val="600"/>
              </a:spcAft>
            </a:pPr>
            <a:r>
              <a:rPr lang="en-US" sz="1600" dirty="0" smtClean="0"/>
              <a:t>Note: Credit must be applied to outstanding bills for the same vendor</a:t>
            </a:r>
          </a:p>
          <a:p>
            <a:pPr marL="1651000" lvl="4" indent="-342900">
              <a:spcBef>
                <a:spcPts val="600"/>
              </a:spcBef>
              <a:spcAft>
                <a:spcPts val="600"/>
              </a:spcAft>
            </a:pPr>
            <a:r>
              <a:rPr lang="en-US" sz="1600" dirty="0" smtClean="0"/>
              <a:t>Refund the credit to the customer (via copy forward to a refund payment IP)</a:t>
            </a:r>
          </a:p>
          <a:p>
            <a:pPr marL="1651000" lvl="4" indent="-342900">
              <a:spcBef>
                <a:spcPts val="600"/>
              </a:spcBef>
              <a:spcAft>
                <a:spcPts val="600"/>
              </a:spcAft>
            </a:pPr>
            <a:r>
              <a:rPr lang="en-US" sz="1600" dirty="0" smtClean="0"/>
              <a:t>Transfer the credit amount to Treasury (used when credit application or refund are not possible) </a:t>
            </a:r>
          </a:p>
          <a:p>
            <a:endParaRPr lang="en-US" sz="2000" dirty="0" smtClean="0"/>
          </a:p>
        </p:txBody>
      </p:sp>
      <p:sp>
        <p:nvSpPr>
          <p:cNvPr id="223236" name="Footer Placeholder 3"/>
          <p:cNvSpPr>
            <a:spLocks noGrp="1"/>
          </p:cNvSpPr>
          <p:nvPr>
            <p:ph type="ftr" sz="quarter" idx="10"/>
          </p:nvPr>
        </p:nvSpPr>
        <p:spPr>
          <a:noFill/>
        </p:spPr>
        <p:txBody>
          <a:bodyPr/>
          <a:lstStyle/>
          <a:p>
            <a:r>
              <a:rPr lang="en-US" dirty="0" smtClean="0"/>
              <a:t>CGI Federal Proprietary and Confidential</a:t>
            </a:r>
          </a:p>
        </p:txBody>
      </p:sp>
      <p:sp>
        <p:nvSpPr>
          <p:cNvPr id="223237" name="Slide Number Placeholder 4"/>
          <p:cNvSpPr>
            <a:spLocks noGrp="1"/>
          </p:cNvSpPr>
          <p:nvPr>
            <p:ph type="sldNum" sz="quarter" idx="11"/>
          </p:nvPr>
        </p:nvSpPr>
        <p:spPr>
          <a:xfrm>
            <a:off x="-25400" y="6245225"/>
            <a:ext cx="474663" cy="476250"/>
          </a:xfrm>
          <a:noFill/>
        </p:spPr>
        <p:txBody>
          <a:bodyPr/>
          <a:lstStyle/>
          <a:p>
            <a:fld id="{A0D52D8B-B1E1-44CA-9A16-AF92E2675FE3}" type="slidenum">
              <a:rPr lang="en-US" smtClean="0"/>
              <a:pPr/>
              <a:t>350</a:t>
            </a:fld>
            <a:endParaRPr lang="en-US" dirty="0" smtClean="0"/>
          </a:p>
        </p:txBody>
      </p:sp>
    </p:spTree>
    <p:extLst>
      <p:ext uri="{BB962C8B-B14F-4D97-AF65-F5344CB8AC3E}">
        <p14:creationId xmlns:p14="http://schemas.microsoft.com/office/powerpoint/2010/main" val="2692231484"/>
      </p:ext>
    </p:extLst>
  </p:cSld>
  <p:clrMapOvr>
    <a:masterClrMapping/>
  </p:clrMapOvr>
  <p:timing>
    <p:tnLst>
      <p:par>
        <p:cTn id="1" dur="indefinite" restart="never" nodeType="tmRoot"/>
      </p:par>
    </p:tnLst>
  </p:timing>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Title 1"/>
          <p:cNvSpPr>
            <a:spLocks noGrp="1"/>
          </p:cNvSpPr>
          <p:nvPr>
            <p:ph type="title"/>
          </p:nvPr>
        </p:nvSpPr>
        <p:spPr/>
        <p:txBody>
          <a:bodyPr/>
          <a:lstStyle/>
          <a:p>
            <a:r>
              <a:rPr lang="en-US" dirty="0" smtClean="0"/>
              <a:t>Credit Application Worksheet </a:t>
            </a:r>
          </a:p>
        </p:txBody>
      </p:sp>
      <p:sp>
        <p:nvSpPr>
          <p:cNvPr id="224259" name="Content Placeholder 2"/>
          <p:cNvSpPr>
            <a:spLocks noGrp="1"/>
          </p:cNvSpPr>
          <p:nvPr>
            <p:ph idx="1"/>
          </p:nvPr>
        </p:nvSpPr>
        <p:spPr>
          <a:xfrm>
            <a:off x="534659" y="1347025"/>
            <a:ext cx="8229600" cy="4775200"/>
          </a:xfrm>
        </p:spPr>
        <p:txBody>
          <a:bodyPr/>
          <a:lstStyle/>
          <a:p>
            <a:r>
              <a:rPr lang="en-US" sz="2000" dirty="0"/>
              <a:t>Liquidation of credit via the following 3 </a:t>
            </a:r>
            <a:r>
              <a:rPr lang="en-US" sz="2000" dirty="0" smtClean="0"/>
              <a:t>options:</a:t>
            </a:r>
          </a:p>
          <a:p>
            <a:pPr marL="803275" lvl="1" indent="-457200">
              <a:buFont typeface="+mj-lt"/>
              <a:buAutoNum type="arabicPeriod"/>
            </a:pPr>
            <a:endParaRPr lang="en-US" sz="1000" dirty="0" smtClean="0"/>
          </a:p>
          <a:p>
            <a:pPr marL="803275" lvl="1" indent="-457200">
              <a:spcBef>
                <a:spcPts val="600"/>
              </a:spcBef>
              <a:spcAft>
                <a:spcPts val="600"/>
              </a:spcAft>
              <a:buFont typeface="+mj-lt"/>
              <a:buAutoNum type="arabicPeriod"/>
            </a:pPr>
            <a:r>
              <a:rPr lang="en-US" sz="1800" b="1" u="sng" dirty="0"/>
              <a:t>Application of </a:t>
            </a:r>
            <a:r>
              <a:rPr lang="en-US" sz="1800" b="1" u="sng" dirty="0" smtClean="0"/>
              <a:t>Credit</a:t>
            </a:r>
            <a:r>
              <a:rPr lang="en-US" sz="1800" b="1" dirty="0" smtClean="0"/>
              <a:t> </a:t>
            </a:r>
            <a:r>
              <a:rPr lang="en-US" sz="1800" dirty="0" smtClean="0"/>
              <a:t>offset to reduce the customer’s outstanding bills</a:t>
            </a:r>
          </a:p>
          <a:p>
            <a:pPr marL="803275" lvl="1" indent="-457200">
              <a:spcBef>
                <a:spcPts val="600"/>
              </a:spcBef>
              <a:spcAft>
                <a:spcPts val="600"/>
              </a:spcAft>
              <a:buFont typeface="+mj-lt"/>
              <a:buAutoNum type="arabicPeriod"/>
            </a:pPr>
            <a:r>
              <a:rPr lang="en-US" sz="1800" b="1" u="sng" dirty="0" smtClean="0"/>
              <a:t>Refund Payment</a:t>
            </a:r>
            <a:r>
              <a:rPr lang="en-US" sz="1800" b="1" dirty="0" smtClean="0"/>
              <a:t> </a:t>
            </a:r>
            <a:r>
              <a:rPr lang="en-US" sz="1800" dirty="0" smtClean="0"/>
              <a:t>to the customer as credits cannot always be applied to outstanding bills</a:t>
            </a:r>
          </a:p>
          <a:p>
            <a:pPr lvl="3">
              <a:spcBef>
                <a:spcPts val="600"/>
              </a:spcBef>
              <a:spcAft>
                <a:spcPts val="600"/>
              </a:spcAft>
            </a:pPr>
            <a:r>
              <a:rPr lang="en-US" sz="1800" dirty="0"/>
              <a:t>Customer has requested a refund</a:t>
            </a:r>
          </a:p>
          <a:p>
            <a:pPr lvl="3">
              <a:spcBef>
                <a:spcPts val="600"/>
              </a:spcBef>
              <a:spcAft>
                <a:spcPts val="600"/>
              </a:spcAft>
            </a:pPr>
            <a:r>
              <a:rPr lang="en-US" sz="1800" dirty="0"/>
              <a:t>Agency/Customer may not have any future billing (non-recurring customer)</a:t>
            </a:r>
          </a:p>
          <a:p>
            <a:pPr lvl="3">
              <a:spcBef>
                <a:spcPts val="600"/>
              </a:spcBef>
              <a:spcAft>
                <a:spcPts val="600"/>
              </a:spcAft>
            </a:pPr>
            <a:r>
              <a:rPr lang="en-US" sz="1800" dirty="0"/>
              <a:t>‘Refund’ is a payment disbursed via Pegasys</a:t>
            </a:r>
          </a:p>
          <a:p>
            <a:pPr marL="803275" lvl="1" indent="-457200">
              <a:spcBef>
                <a:spcPts val="600"/>
              </a:spcBef>
              <a:spcAft>
                <a:spcPts val="600"/>
              </a:spcAft>
              <a:buFont typeface="+mj-lt"/>
              <a:buAutoNum type="arabicPeriod"/>
            </a:pPr>
            <a:r>
              <a:rPr lang="en-US" sz="1800" b="1" u="sng" dirty="0" smtClean="0"/>
              <a:t>Transfer</a:t>
            </a:r>
            <a:r>
              <a:rPr lang="en-US" sz="1800" dirty="0" smtClean="0"/>
              <a:t> </a:t>
            </a:r>
            <a:r>
              <a:rPr lang="en-US" sz="1800" dirty="0"/>
              <a:t>of non-refundable money to </a:t>
            </a:r>
            <a:r>
              <a:rPr lang="en-US" sz="1800" dirty="0" smtClean="0"/>
              <a:t>Treasury</a:t>
            </a:r>
          </a:p>
          <a:p>
            <a:pPr lvl="2">
              <a:spcBef>
                <a:spcPts val="600"/>
              </a:spcBef>
              <a:spcAft>
                <a:spcPts val="600"/>
              </a:spcAft>
            </a:pPr>
            <a:r>
              <a:rPr lang="en-US" sz="1800" dirty="0"/>
              <a:t>Credits that cannot be applied to outstanding bills or refunded to the customer will need to be ‘transferred’ to a special Treasury fund, </a:t>
            </a:r>
            <a:r>
              <a:rPr lang="en-US" sz="1800" dirty="0" smtClean="0"/>
              <a:t>0890</a:t>
            </a:r>
            <a:endParaRPr lang="en-US" sz="1800" dirty="0"/>
          </a:p>
        </p:txBody>
      </p:sp>
      <p:sp>
        <p:nvSpPr>
          <p:cNvPr id="224260" name="Footer Placeholder 3"/>
          <p:cNvSpPr>
            <a:spLocks noGrp="1"/>
          </p:cNvSpPr>
          <p:nvPr>
            <p:ph type="ftr" sz="quarter" idx="10"/>
          </p:nvPr>
        </p:nvSpPr>
        <p:spPr>
          <a:noFill/>
        </p:spPr>
        <p:txBody>
          <a:bodyPr/>
          <a:lstStyle/>
          <a:p>
            <a:r>
              <a:rPr lang="en-US" dirty="0" smtClean="0"/>
              <a:t>CGI Federal Proprietary and Confidential</a:t>
            </a:r>
          </a:p>
        </p:txBody>
      </p:sp>
      <p:sp>
        <p:nvSpPr>
          <p:cNvPr id="224261" name="Slide Number Placeholder 4"/>
          <p:cNvSpPr>
            <a:spLocks noGrp="1"/>
          </p:cNvSpPr>
          <p:nvPr>
            <p:ph type="sldNum" sz="quarter" idx="11"/>
          </p:nvPr>
        </p:nvSpPr>
        <p:spPr>
          <a:xfrm>
            <a:off x="-25400" y="6245225"/>
            <a:ext cx="519113" cy="476250"/>
          </a:xfrm>
          <a:noFill/>
        </p:spPr>
        <p:txBody>
          <a:bodyPr/>
          <a:lstStyle/>
          <a:p>
            <a:fld id="{BBAFCA08-7AFC-4136-BD97-8E35FCAB597D}" type="slidenum">
              <a:rPr lang="en-US" smtClean="0"/>
              <a:pPr/>
              <a:t>351</a:t>
            </a:fld>
            <a:endParaRPr lang="en-US" dirty="0" smtClean="0"/>
          </a:p>
        </p:txBody>
      </p:sp>
    </p:spTree>
    <p:extLst>
      <p:ext uri="{BB962C8B-B14F-4D97-AF65-F5344CB8AC3E}">
        <p14:creationId xmlns:p14="http://schemas.microsoft.com/office/powerpoint/2010/main" val="390143663"/>
      </p:ext>
    </p:extLst>
  </p:cSld>
  <p:clrMapOvr>
    <a:masterClrMapping/>
  </p:clrMapOvr>
  <p:timing>
    <p:tnLst>
      <p:par>
        <p:cTn id="1" dur="indefinite" restart="never" nodeType="tmRoot"/>
      </p:par>
    </p:tnLst>
  </p:timing>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Title 1"/>
          <p:cNvSpPr>
            <a:spLocks noGrp="1"/>
          </p:cNvSpPr>
          <p:nvPr>
            <p:ph type="title"/>
          </p:nvPr>
        </p:nvSpPr>
        <p:spPr>
          <a:xfrm>
            <a:off x="395064" y="331788"/>
            <a:ext cx="8415561" cy="563562"/>
          </a:xfrm>
        </p:spPr>
        <p:txBody>
          <a:bodyPr/>
          <a:lstStyle/>
          <a:p>
            <a:r>
              <a:rPr lang="en-US" dirty="0"/>
              <a:t>Credit Application Worksheet – Apply a Credit</a:t>
            </a:r>
            <a:endParaRPr lang="en-US" dirty="0" smtClean="0"/>
          </a:p>
        </p:txBody>
      </p:sp>
      <p:sp>
        <p:nvSpPr>
          <p:cNvPr id="244739" name="Content Placeholder 2"/>
          <p:cNvSpPr>
            <a:spLocks noGrp="1"/>
          </p:cNvSpPr>
          <p:nvPr>
            <p:ph idx="1"/>
          </p:nvPr>
        </p:nvSpPr>
        <p:spPr>
          <a:xfrm>
            <a:off x="451530" y="1109522"/>
            <a:ext cx="8692469" cy="4775200"/>
          </a:xfrm>
        </p:spPr>
        <p:txBody>
          <a:bodyPr/>
          <a:lstStyle/>
          <a:p>
            <a:pPr>
              <a:spcBef>
                <a:spcPts val="300"/>
              </a:spcBef>
              <a:spcAft>
                <a:spcPts val="300"/>
              </a:spcAft>
              <a:defRPr/>
            </a:pPr>
            <a:r>
              <a:rPr lang="en-US" sz="1800" dirty="0" smtClean="0"/>
              <a:t>To </a:t>
            </a:r>
            <a:r>
              <a:rPr lang="en-US" sz="1800" dirty="0"/>
              <a:t>apply credit to another outstanding bill via Credit Application </a:t>
            </a:r>
            <a:r>
              <a:rPr lang="en-US" sz="1800" dirty="0" smtClean="0"/>
              <a:t>Worksheet, Navigate to Pegasys </a:t>
            </a:r>
            <a:r>
              <a:rPr lang="en-US" sz="1800" dirty="0" smtClean="0">
                <a:sym typeface="Symbol"/>
              </a:rPr>
              <a:t> </a:t>
            </a:r>
            <a:r>
              <a:rPr lang="en-US" sz="1800" dirty="0"/>
              <a:t>Queries </a:t>
            </a:r>
            <a:r>
              <a:rPr lang="en-US" sz="1800" dirty="0">
                <a:sym typeface="Symbol"/>
              </a:rPr>
              <a:t> </a:t>
            </a:r>
            <a:r>
              <a:rPr lang="en-US" sz="1800" dirty="0"/>
              <a:t>Accounts Receivable </a:t>
            </a:r>
            <a:r>
              <a:rPr lang="en-US" sz="1800" dirty="0">
                <a:sym typeface="Symbol"/>
              </a:rPr>
              <a:t> </a:t>
            </a:r>
            <a:r>
              <a:rPr lang="en-US" sz="1800" dirty="0" smtClean="0"/>
              <a:t>Credit Application Worksheet:</a:t>
            </a:r>
          </a:p>
          <a:p>
            <a:pPr>
              <a:spcBef>
                <a:spcPts val="300"/>
              </a:spcBef>
              <a:spcAft>
                <a:spcPts val="300"/>
              </a:spcAft>
              <a:defRPr/>
            </a:pPr>
            <a:endParaRPr lang="en-US" sz="1000" dirty="0" smtClean="0"/>
          </a:p>
          <a:p>
            <a:pPr marL="342900" indent="-342900">
              <a:spcBef>
                <a:spcPts val="600"/>
              </a:spcBef>
              <a:spcAft>
                <a:spcPts val="600"/>
              </a:spcAft>
              <a:buFont typeface="+mj-lt"/>
              <a:buAutoNum type="arabicPeriod"/>
              <a:defRPr/>
            </a:pPr>
            <a:r>
              <a:rPr lang="en-US" sz="1600" dirty="0" smtClean="0"/>
              <a:t>Populate the left hand side of the screen (Unapplied Credit Search Criteria) and select ‘Search’ which displays the unapplied credits</a:t>
            </a:r>
            <a:endParaRPr lang="en-US" sz="800" dirty="0" smtClean="0"/>
          </a:p>
          <a:p>
            <a:pPr marL="342900" indent="-342900">
              <a:spcBef>
                <a:spcPts val="600"/>
              </a:spcBef>
              <a:spcAft>
                <a:spcPts val="600"/>
              </a:spcAft>
              <a:buFont typeface="+mj-lt"/>
              <a:buAutoNum type="arabicPeriod"/>
              <a:defRPr/>
            </a:pPr>
            <a:r>
              <a:rPr lang="en-US" sz="1600" dirty="0" smtClean="0"/>
              <a:t>Select an item. Click ‘Detail’ to view details of the unapplied credit</a:t>
            </a:r>
            <a:endParaRPr lang="en-US" sz="800" dirty="0" smtClean="0"/>
          </a:p>
          <a:p>
            <a:pPr marL="342900" indent="-342900">
              <a:spcBef>
                <a:spcPts val="600"/>
              </a:spcBef>
              <a:spcAft>
                <a:spcPts val="600"/>
              </a:spcAft>
              <a:buFont typeface="+mj-lt"/>
              <a:buAutoNum type="arabicPeriod"/>
              <a:defRPr/>
            </a:pPr>
            <a:r>
              <a:rPr lang="en-US" sz="1600" dirty="0" smtClean="0"/>
              <a:t>Select ‘Select’ which automatically populates the right hand side of the screen (Outstanding Bills Search Criteria) with the vendor information of the unapplied credit. Select ‘Search’ which displays the outstanding bills for which the credit can be applied </a:t>
            </a:r>
            <a:endParaRPr lang="en-US" sz="800" dirty="0" smtClean="0"/>
          </a:p>
          <a:p>
            <a:pPr marL="342900" indent="-342900">
              <a:spcBef>
                <a:spcPts val="600"/>
              </a:spcBef>
              <a:spcAft>
                <a:spcPts val="600"/>
              </a:spcAft>
              <a:buFont typeface="+mj-lt"/>
              <a:buAutoNum type="arabicPeriod"/>
              <a:defRPr/>
            </a:pPr>
            <a:r>
              <a:rPr lang="en-US" sz="1600" dirty="0" smtClean="0"/>
              <a:t>Select an item. The item should now show up at the very bottom of screen (Applied Credit section). Select item and select ‘Apply Credit’</a:t>
            </a:r>
            <a:endParaRPr lang="en-US" sz="800" dirty="0" smtClean="0"/>
          </a:p>
          <a:p>
            <a:pPr marL="342900" indent="-342900">
              <a:spcBef>
                <a:spcPts val="600"/>
              </a:spcBef>
              <a:spcAft>
                <a:spcPts val="600"/>
              </a:spcAft>
              <a:buFont typeface="+mj-lt"/>
              <a:buAutoNum type="arabicPeriod"/>
              <a:defRPr/>
            </a:pPr>
            <a:r>
              <a:rPr lang="en-US" sz="1600" dirty="0" smtClean="0"/>
              <a:t>Fill in Document </a:t>
            </a:r>
            <a:r>
              <a:rPr lang="en-US" sz="1600" dirty="0"/>
              <a:t>T</a:t>
            </a:r>
            <a:r>
              <a:rPr lang="en-US" sz="1600" dirty="0" smtClean="0"/>
              <a:t>ype and Document Number and select 'Finish’</a:t>
            </a:r>
            <a:endParaRPr lang="en-US" sz="800" dirty="0" smtClean="0"/>
          </a:p>
          <a:p>
            <a:pPr marL="342900" indent="-342900">
              <a:spcBef>
                <a:spcPts val="600"/>
              </a:spcBef>
              <a:spcAft>
                <a:spcPts val="600"/>
              </a:spcAft>
              <a:buFont typeface="+mj-lt"/>
              <a:buAutoNum type="arabicPeriod"/>
              <a:defRPr/>
            </a:pPr>
            <a:r>
              <a:rPr lang="en-US" sz="1600" dirty="0" smtClean="0"/>
              <a:t>Populate required fields on ‘Header’ tab</a:t>
            </a:r>
            <a:endParaRPr lang="en-US" sz="800" dirty="0" smtClean="0"/>
          </a:p>
          <a:p>
            <a:pPr marL="342900" indent="-342900">
              <a:spcBef>
                <a:spcPts val="600"/>
              </a:spcBef>
              <a:spcAft>
                <a:spcPts val="600"/>
              </a:spcAft>
              <a:buFont typeface="+mj-lt"/>
              <a:buAutoNum type="arabicPeriod"/>
              <a:defRPr/>
            </a:pPr>
            <a:r>
              <a:rPr lang="en-US" sz="1600" dirty="0" smtClean="0"/>
              <a:t>Validate values on ‘Header Accounting Line’ tab</a:t>
            </a:r>
            <a:endParaRPr lang="en-US" sz="800" dirty="0" smtClean="0"/>
          </a:p>
          <a:p>
            <a:pPr marL="342900" indent="-342900">
              <a:spcBef>
                <a:spcPts val="600"/>
              </a:spcBef>
              <a:spcAft>
                <a:spcPts val="600"/>
              </a:spcAft>
              <a:buFont typeface="+mj-lt"/>
              <a:buAutoNum type="arabicPeriod"/>
              <a:defRPr/>
            </a:pPr>
            <a:r>
              <a:rPr lang="en-US" sz="1600" dirty="0" smtClean="0"/>
              <a:t>Select 'Verify’ and ‘Submit’</a:t>
            </a:r>
          </a:p>
          <a:p>
            <a:pPr marL="342900" indent="-342900">
              <a:buFont typeface="+mj-lt"/>
              <a:buAutoNum type="arabicPeriod"/>
              <a:defRPr/>
            </a:pPr>
            <a:endParaRPr lang="en-US" sz="1600" dirty="0" smtClean="0"/>
          </a:p>
        </p:txBody>
      </p:sp>
      <p:sp>
        <p:nvSpPr>
          <p:cNvPr id="225285" name="Slide Number Placeholder 4"/>
          <p:cNvSpPr>
            <a:spLocks noGrp="1"/>
          </p:cNvSpPr>
          <p:nvPr>
            <p:ph type="sldNum" sz="quarter" idx="11"/>
          </p:nvPr>
        </p:nvSpPr>
        <p:spPr>
          <a:xfrm>
            <a:off x="-25400" y="6245225"/>
            <a:ext cx="519113" cy="476250"/>
          </a:xfrm>
          <a:noFill/>
        </p:spPr>
        <p:txBody>
          <a:bodyPr/>
          <a:lstStyle/>
          <a:p>
            <a:fld id="{F92A6381-7977-4051-AD56-37FD143C1168}" type="slidenum">
              <a:rPr lang="en-US" smtClean="0"/>
              <a:pPr/>
              <a:t>352</a:t>
            </a:fld>
            <a:endParaRPr lang="en-US" dirty="0" smtClean="0"/>
          </a:p>
        </p:txBody>
      </p:sp>
      <p:sp>
        <p:nvSpPr>
          <p:cNvPr id="5" name="Footer Placeholder 3"/>
          <p:cNvSpPr>
            <a:spLocks noGrp="1"/>
          </p:cNvSpPr>
          <p:nvPr>
            <p:ph type="ftr" sz="quarter" idx="10"/>
          </p:nvPr>
        </p:nvSpPr>
        <p:spPr>
          <a:xfrm>
            <a:off x="457200" y="6553200"/>
            <a:ext cx="7010400" cy="304800"/>
          </a:xfrm>
          <a:noFill/>
        </p:spPr>
        <p:txBody>
          <a:bodyPr/>
          <a:lstStyle/>
          <a:p>
            <a:r>
              <a:rPr lang="en-US" dirty="0" smtClean="0"/>
              <a:t>CGI Federal Proprietary and Confidential</a:t>
            </a:r>
          </a:p>
        </p:txBody>
      </p:sp>
    </p:spTree>
    <p:extLst>
      <p:ext uri="{BB962C8B-B14F-4D97-AF65-F5344CB8AC3E}">
        <p14:creationId xmlns:p14="http://schemas.microsoft.com/office/powerpoint/2010/main" val="3932300913"/>
      </p:ext>
    </p:extLst>
  </p:cSld>
  <p:clrMapOvr>
    <a:masterClrMapping/>
  </p:clrMapOvr>
  <p:timing>
    <p:tnLst>
      <p:par>
        <p:cTn id="1" dur="indefinite" restart="never" nodeType="tmRoot"/>
      </p:par>
    </p:tnLst>
  </p:timing>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bwMode="auto">
          <a:xfrm>
            <a:off x="7836195" y="6030243"/>
            <a:ext cx="1169582" cy="794783"/>
          </a:xfrm>
          <a:prstGeom prst="rect">
            <a:avLst/>
          </a:pr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2" name="Title 1"/>
          <p:cNvSpPr>
            <a:spLocks noGrp="1"/>
          </p:cNvSpPr>
          <p:nvPr>
            <p:ph type="title"/>
          </p:nvPr>
        </p:nvSpPr>
        <p:spPr>
          <a:xfrm>
            <a:off x="455613" y="331788"/>
            <a:ext cx="8564562" cy="563562"/>
          </a:xfrm>
        </p:spPr>
        <p:txBody>
          <a:bodyPr/>
          <a:lstStyle/>
          <a:p>
            <a:r>
              <a:rPr lang="en-US" dirty="0"/>
              <a:t>Credit Application </a:t>
            </a:r>
            <a:r>
              <a:rPr lang="en-US" dirty="0" smtClean="0"/>
              <a:t>Worksheet –  </a:t>
            </a:r>
            <a:r>
              <a:rPr lang="en-US" dirty="0"/>
              <a:t>Apply a Credit</a:t>
            </a:r>
          </a:p>
        </p:txBody>
      </p:sp>
      <p:sp>
        <p:nvSpPr>
          <p:cNvPr id="5" name="Slide Number Placeholder 4"/>
          <p:cNvSpPr>
            <a:spLocks noGrp="1"/>
          </p:cNvSpPr>
          <p:nvPr>
            <p:ph type="sldNum" sz="quarter" idx="11"/>
          </p:nvPr>
        </p:nvSpPr>
        <p:spPr/>
        <p:txBody>
          <a:bodyPr/>
          <a:lstStyle/>
          <a:p>
            <a:pPr>
              <a:defRPr/>
            </a:pPr>
            <a:fld id="{215F2CEC-58A8-492B-AD0D-C2BF1A7F0D89}" type="slidenum">
              <a:rPr lang="en-US" smtClean="0"/>
              <a:pPr>
                <a:defRPr/>
              </a:pPr>
              <a:t>353</a:t>
            </a:fld>
            <a:endParaRPr lang="en-US" dirty="0"/>
          </a:p>
        </p:txBody>
      </p:sp>
      <p:pic>
        <p:nvPicPr>
          <p:cNvPr id="3584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8497" y="1132239"/>
            <a:ext cx="7743825" cy="362822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5845"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8498" y="4848225"/>
            <a:ext cx="7565694" cy="19201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ounded Rectangle 2"/>
          <p:cNvSpPr/>
          <p:nvPr/>
        </p:nvSpPr>
        <p:spPr bwMode="auto">
          <a:xfrm>
            <a:off x="3209679" y="1505940"/>
            <a:ext cx="629392" cy="356259"/>
          </a:xfrm>
          <a:prstGeom prst="roundRect">
            <a:avLst/>
          </a:prstGeom>
          <a:noFill/>
          <a:ln w="3175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smtClean="0">
                <a:ln>
                  <a:noFill/>
                </a:ln>
                <a:solidFill>
                  <a:srgbClr val="FF0000"/>
                </a:solidFill>
                <a:effectLst/>
                <a:latin typeface="Arial" charset="0"/>
              </a:rPr>
              <a:t>Step 1</a:t>
            </a:r>
          </a:p>
        </p:txBody>
      </p:sp>
      <p:sp>
        <p:nvSpPr>
          <p:cNvPr id="24" name="Rounded Rectangle 23"/>
          <p:cNvSpPr/>
          <p:nvPr/>
        </p:nvSpPr>
        <p:spPr bwMode="auto">
          <a:xfrm>
            <a:off x="3433332" y="4670095"/>
            <a:ext cx="629392" cy="356259"/>
          </a:xfrm>
          <a:prstGeom prst="roundRect">
            <a:avLst/>
          </a:prstGeom>
          <a:noFill/>
          <a:ln w="3175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smtClean="0">
                <a:ln>
                  <a:noFill/>
                </a:ln>
                <a:solidFill>
                  <a:srgbClr val="FF0000"/>
                </a:solidFill>
                <a:effectLst/>
                <a:latin typeface="Arial" charset="0"/>
              </a:rPr>
              <a:t>Step 2</a:t>
            </a:r>
          </a:p>
        </p:txBody>
      </p:sp>
      <p:sp>
        <p:nvSpPr>
          <p:cNvPr id="25" name="Rounded Rectangle 24"/>
          <p:cNvSpPr/>
          <p:nvPr/>
        </p:nvSpPr>
        <p:spPr bwMode="auto">
          <a:xfrm>
            <a:off x="7031554" y="1515836"/>
            <a:ext cx="629392" cy="356259"/>
          </a:xfrm>
          <a:prstGeom prst="roundRect">
            <a:avLst/>
          </a:prstGeom>
          <a:noFill/>
          <a:ln w="3175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smtClean="0">
                <a:ln>
                  <a:noFill/>
                </a:ln>
                <a:solidFill>
                  <a:srgbClr val="FF0000"/>
                </a:solidFill>
                <a:effectLst/>
                <a:latin typeface="Arial" charset="0"/>
              </a:rPr>
              <a:t>Step 3</a:t>
            </a:r>
          </a:p>
        </p:txBody>
      </p:sp>
      <p:sp>
        <p:nvSpPr>
          <p:cNvPr id="26" name="Rounded Rectangle 25"/>
          <p:cNvSpPr/>
          <p:nvPr/>
        </p:nvSpPr>
        <p:spPr bwMode="auto">
          <a:xfrm>
            <a:off x="7346250" y="4678011"/>
            <a:ext cx="629392" cy="356259"/>
          </a:xfrm>
          <a:prstGeom prst="roundRect">
            <a:avLst/>
          </a:prstGeom>
          <a:noFill/>
          <a:ln w="3175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smtClean="0">
                <a:ln>
                  <a:noFill/>
                </a:ln>
                <a:solidFill>
                  <a:srgbClr val="FF0000"/>
                </a:solidFill>
                <a:effectLst/>
                <a:latin typeface="Arial" charset="0"/>
              </a:rPr>
              <a:t>Step 4</a:t>
            </a:r>
          </a:p>
        </p:txBody>
      </p:sp>
      <p:sp>
        <p:nvSpPr>
          <p:cNvPr id="27" name="Rounded Rectangle 26"/>
          <p:cNvSpPr/>
          <p:nvPr/>
        </p:nvSpPr>
        <p:spPr bwMode="auto">
          <a:xfrm>
            <a:off x="4856390" y="5907727"/>
            <a:ext cx="629392" cy="356259"/>
          </a:xfrm>
          <a:prstGeom prst="roundRect">
            <a:avLst/>
          </a:prstGeom>
          <a:noFill/>
          <a:ln w="3175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smtClean="0">
                <a:ln>
                  <a:noFill/>
                </a:ln>
                <a:solidFill>
                  <a:srgbClr val="FF0000"/>
                </a:solidFill>
                <a:effectLst/>
                <a:latin typeface="Arial" charset="0"/>
              </a:rPr>
              <a:t>Step 5</a:t>
            </a:r>
          </a:p>
        </p:txBody>
      </p:sp>
    </p:spTree>
    <p:extLst>
      <p:ext uri="{BB962C8B-B14F-4D97-AF65-F5344CB8AC3E}">
        <p14:creationId xmlns:p14="http://schemas.microsoft.com/office/powerpoint/2010/main" val="245748581"/>
      </p:ext>
    </p:extLst>
  </p:cSld>
  <p:clrMapOvr>
    <a:masterClrMapping/>
  </p:clrMapOvr>
  <p:timing>
    <p:tnLst>
      <p:par>
        <p:cTn id="1" dur="indefinite" restart="never" nodeType="tmRoot"/>
      </p:par>
    </p:tnLst>
  </p:timing>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Title 1"/>
          <p:cNvSpPr>
            <a:spLocks noGrp="1"/>
          </p:cNvSpPr>
          <p:nvPr>
            <p:ph type="title"/>
          </p:nvPr>
        </p:nvSpPr>
        <p:spPr>
          <a:xfrm>
            <a:off x="385763" y="304800"/>
            <a:ext cx="8758237" cy="563563"/>
          </a:xfrm>
        </p:spPr>
        <p:txBody>
          <a:bodyPr/>
          <a:lstStyle/>
          <a:p>
            <a:r>
              <a:rPr lang="en-US" dirty="0" smtClean="0"/>
              <a:t>Credit Application Worksheet – Apply a Credit:</a:t>
            </a:r>
            <a:br>
              <a:rPr lang="en-US" dirty="0" smtClean="0"/>
            </a:br>
            <a:r>
              <a:rPr lang="en-US" dirty="0" smtClean="0"/>
              <a:t>Step 1</a:t>
            </a:r>
          </a:p>
        </p:txBody>
      </p:sp>
      <p:sp>
        <p:nvSpPr>
          <p:cNvPr id="227331" name="Footer Placeholder 3"/>
          <p:cNvSpPr>
            <a:spLocks noGrp="1"/>
          </p:cNvSpPr>
          <p:nvPr>
            <p:ph type="ftr" sz="quarter" idx="10"/>
          </p:nvPr>
        </p:nvSpPr>
        <p:spPr>
          <a:noFill/>
        </p:spPr>
        <p:txBody>
          <a:bodyPr/>
          <a:lstStyle/>
          <a:p>
            <a:r>
              <a:rPr lang="en-US" dirty="0" smtClean="0"/>
              <a:t>CGI Federal Proprietary and Confidential</a:t>
            </a:r>
          </a:p>
        </p:txBody>
      </p:sp>
      <p:sp>
        <p:nvSpPr>
          <p:cNvPr id="227332" name="Slide Number Placeholder 4"/>
          <p:cNvSpPr>
            <a:spLocks noGrp="1"/>
          </p:cNvSpPr>
          <p:nvPr>
            <p:ph type="sldNum" sz="quarter" idx="11"/>
          </p:nvPr>
        </p:nvSpPr>
        <p:spPr>
          <a:xfrm>
            <a:off x="-25400" y="6245225"/>
            <a:ext cx="533400" cy="476250"/>
          </a:xfrm>
          <a:noFill/>
        </p:spPr>
        <p:txBody>
          <a:bodyPr/>
          <a:lstStyle/>
          <a:p>
            <a:fld id="{36FB9900-3FCD-4521-9FEA-5E2AF061787A}" type="slidenum">
              <a:rPr lang="en-US" smtClean="0"/>
              <a:pPr/>
              <a:t>354</a:t>
            </a:fld>
            <a:endParaRPr lang="en-US" dirty="0" smtClean="0"/>
          </a:p>
        </p:txBody>
      </p:sp>
      <p:pic>
        <p:nvPicPr>
          <p:cNvPr id="307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31386" y="1970313"/>
            <a:ext cx="6662737" cy="4521531"/>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4" name="TextBox 3"/>
          <p:cNvSpPr txBox="1"/>
          <p:nvPr/>
        </p:nvSpPr>
        <p:spPr>
          <a:xfrm>
            <a:off x="439387" y="1235034"/>
            <a:ext cx="8478982" cy="646331"/>
          </a:xfrm>
          <a:prstGeom prst="rect">
            <a:avLst/>
          </a:prstGeom>
          <a:noFill/>
        </p:spPr>
        <p:txBody>
          <a:bodyPr wrap="square" rtlCol="0">
            <a:spAutoFit/>
          </a:bodyPr>
          <a:lstStyle/>
          <a:p>
            <a:r>
              <a:rPr lang="en-US" dirty="0" smtClean="0"/>
              <a:t>1.  Enter search criteria to find unapplied credits (i.e., outstanding  </a:t>
            </a:r>
          </a:p>
          <a:p>
            <a:r>
              <a:rPr lang="en-US" dirty="0" smtClean="0"/>
              <a:t>     Billing Document credit lines.</a:t>
            </a:r>
            <a:endParaRPr lang="en-US" dirty="0"/>
          </a:p>
        </p:txBody>
      </p:sp>
    </p:spTree>
    <p:extLst>
      <p:ext uri="{BB962C8B-B14F-4D97-AF65-F5344CB8AC3E}">
        <p14:creationId xmlns:p14="http://schemas.microsoft.com/office/powerpoint/2010/main" val="1815149550"/>
      </p:ext>
    </p:extLst>
  </p:cSld>
  <p:clrMapOvr>
    <a:masterClrMapping/>
  </p:clrMapOvr>
  <p:timing>
    <p:tnLst>
      <p:par>
        <p:cTn id="1" dur="indefinite" restart="never" nodeType="tmRoot"/>
      </p:par>
    </p:tnLst>
  </p:timing>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Title 1"/>
          <p:cNvSpPr>
            <a:spLocks noGrp="1"/>
          </p:cNvSpPr>
          <p:nvPr>
            <p:ph type="title"/>
          </p:nvPr>
        </p:nvSpPr>
        <p:spPr>
          <a:xfrm>
            <a:off x="455613" y="331788"/>
            <a:ext cx="8526462" cy="563562"/>
          </a:xfrm>
        </p:spPr>
        <p:txBody>
          <a:bodyPr/>
          <a:lstStyle/>
          <a:p>
            <a:r>
              <a:rPr lang="en-US" dirty="0" smtClean="0"/>
              <a:t>Credit Application </a:t>
            </a:r>
            <a:r>
              <a:rPr lang="en-US" dirty="0"/>
              <a:t>Worksheet – Apply a Credit</a:t>
            </a:r>
            <a:r>
              <a:rPr lang="en-US" dirty="0" smtClean="0"/>
              <a:t>:    Step 2</a:t>
            </a:r>
          </a:p>
        </p:txBody>
      </p:sp>
      <p:sp>
        <p:nvSpPr>
          <p:cNvPr id="228355" name="Footer Placeholder 3"/>
          <p:cNvSpPr>
            <a:spLocks noGrp="1"/>
          </p:cNvSpPr>
          <p:nvPr>
            <p:ph type="ftr" sz="quarter" idx="10"/>
          </p:nvPr>
        </p:nvSpPr>
        <p:spPr>
          <a:noFill/>
        </p:spPr>
        <p:txBody>
          <a:bodyPr/>
          <a:lstStyle/>
          <a:p>
            <a:r>
              <a:rPr lang="en-US" dirty="0" smtClean="0"/>
              <a:t>CGI Federal Proprietary and Confidential</a:t>
            </a:r>
          </a:p>
        </p:txBody>
      </p:sp>
      <p:sp>
        <p:nvSpPr>
          <p:cNvPr id="228356" name="Slide Number Placeholder 4"/>
          <p:cNvSpPr>
            <a:spLocks noGrp="1"/>
          </p:cNvSpPr>
          <p:nvPr>
            <p:ph type="sldNum" sz="quarter" idx="11"/>
          </p:nvPr>
        </p:nvSpPr>
        <p:spPr>
          <a:xfrm>
            <a:off x="-25400" y="6245225"/>
            <a:ext cx="490538" cy="476250"/>
          </a:xfrm>
          <a:noFill/>
        </p:spPr>
        <p:txBody>
          <a:bodyPr/>
          <a:lstStyle/>
          <a:p>
            <a:fld id="{2300D0B2-A034-44B0-A0CE-2BD1973B763D}" type="slidenum">
              <a:rPr lang="en-US" smtClean="0"/>
              <a:pPr/>
              <a:t>355</a:t>
            </a:fld>
            <a:endParaRPr lang="en-US" dirty="0" smtClean="0"/>
          </a:p>
        </p:txBody>
      </p:sp>
      <p:pic>
        <p:nvPicPr>
          <p:cNvPr id="317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2024" y="2590800"/>
            <a:ext cx="7586663" cy="1685925"/>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7" name="TextBox 6"/>
          <p:cNvSpPr txBox="1"/>
          <p:nvPr/>
        </p:nvSpPr>
        <p:spPr>
          <a:xfrm>
            <a:off x="463138" y="1235034"/>
            <a:ext cx="8585859" cy="923330"/>
          </a:xfrm>
          <a:prstGeom prst="rect">
            <a:avLst/>
          </a:prstGeom>
          <a:noFill/>
        </p:spPr>
        <p:txBody>
          <a:bodyPr wrap="square" rtlCol="0">
            <a:spAutoFit/>
          </a:bodyPr>
          <a:lstStyle/>
          <a:p>
            <a:pPr marL="342900" indent="-342900">
              <a:buAutoNum type="arabicPeriod" startAt="2"/>
            </a:pPr>
            <a:r>
              <a:rPr lang="en-US" dirty="0" smtClean="0"/>
              <a:t>Select the desired unapplied credit.</a:t>
            </a:r>
          </a:p>
          <a:p>
            <a:r>
              <a:rPr lang="en-US" dirty="0"/>
              <a:t> </a:t>
            </a:r>
            <a:r>
              <a:rPr lang="en-US" dirty="0" smtClean="0"/>
              <a:t>     This will populate vendor search criteria fields for Search Criteria for  </a:t>
            </a:r>
          </a:p>
          <a:p>
            <a:r>
              <a:rPr lang="en-US" dirty="0"/>
              <a:t> </a:t>
            </a:r>
            <a:r>
              <a:rPr lang="en-US" dirty="0" smtClean="0"/>
              <a:t>     Outstanding Bills.  </a:t>
            </a:r>
            <a:endParaRPr lang="en-US" dirty="0"/>
          </a:p>
        </p:txBody>
      </p:sp>
    </p:spTree>
    <p:extLst>
      <p:ext uri="{BB962C8B-B14F-4D97-AF65-F5344CB8AC3E}">
        <p14:creationId xmlns:p14="http://schemas.microsoft.com/office/powerpoint/2010/main" val="2393940216"/>
      </p:ext>
    </p:extLst>
  </p:cSld>
  <p:clrMapOvr>
    <a:masterClrMapping/>
  </p:clrMapOvr>
  <p:timing>
    <p:tnLst>
      <p:par>
        <p:cTn id="1" dur="indefinite" restart="never" nodeType="tmRoot"/>
      </p:par>
    </p:tnLst>
  </p:timing>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8" name="Title 1"/>
          <p:cNvSpPr>
            <a:spLocks noGrp="1"/>
          </p:cNvSpPr>
          <p:nvPr>
            <p:ph type="title"/>
          </p:nvPr>
        </p:nvSpPr>
        <p:spPr>
          <a:xfrm>
            <a:off x="455613" y="331788"/>
            <a:ext cx="8574087" cy="563562"/>
          </a:xfrm>
        </p:spPr>
        <p:txBody>
          <a:bodyPr/>
          <a:lstStyle/>
          <a:p>
            <a:r>
              <a:rPr lang="en-US" dirty="0" smtClean="0"/>
              <a:t>Credit Application </a:t>
            </a:r>
            <a:r>
              <a:rPr lang="en-US" dirty="0"/>
              <a:t>Worksheet – Apply a Credit: </a:t>
            </a:r>
            <a:r>
              <a:rPr lang="en-US" dirty="0" smtClean="0"/>
              <a:t/>
            </a:r>
            <a:br>
              <a:rPr lang="en-US" dirty="0" smtClean="0"/>
            </a:br>
            <a:r>
              <a:rPr lang="en-US" dirty="0" smtClean="0"/>
              <a:t>Step 3</a:t>
            </a:r>
          </a:p>
        </p:txBody>
      </p:sp>
      <p:sp>
        <p:nvSpPr>
          <p:cNvPr id="229379" name="Footer Placeholder 3"/>
          <p:cNvSpPr>
            <a:spLocks noGrp="1"/>
          </p:cNvSpPr>
          <p:nvPr>
            <p:ph type="ftr" sz="quarter" idx="10"/>
          </p:nvPr>
        </p:nvSpPr>
        <p:spPr>
          <a:noFill/>
        </p:spPr>
        <p:txBody>
          <a:bodyPr/>
          <a:lstStyle/>
          <a:p>
            <a:r>
              <a:rPr lang="en-US" dirty="0" smtClean="0"/>
              <a:t>CGI Federal Proprietary and Confidential</a:t>
            </a:r>
          </a:p>
        </p:txBody>
      </p:sp>
      <p:sp>
        <p:nvSpPr>
          <p:cNvPr id="229380" name="Slide Number Placeholder 4"/>
          <p:cNvSpPr>
            <a:spLocks noGrp="1"/>
          </p:cNvSpPr>
          <p:nvPr>
            <p:ph type="sldNum" sz="quarter" idx="11"/>
          </p:nvPr>
        </p:nvSpPr>
        <p:spPr>
          <a:xfrm>
            <a:off x="-25400" y="6245225"/>
            <a:ext cx="460375" cy="476250"/>
          </a:xfrm>
          <a:noFill/>
        </p:spPr>
        <p:txBody>
          <a:bodyPr/>
          <a:lstStyle/>
          <a:p>
            <a:fld id="{2F93E051-0106-4C57-8F29-D71B79461453}" type="slidenum">
              <a:rPr lang="en-US" smtClean="0"/>
              <a:pPr/>
              <a:t>356</a:t>
            </a:fld>
            <a:endParaRPr lang="en-US" dirty="0" smtClean="0"/>
          </a:p>
        </p:txBody>
      </p:sp>
      <p:pic>
        <p:nvPicPr>
          <p:cNvPr id="327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7825" y="2015860"/>
            <a:ext cx="5848350" cy="4581525"/>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6" name="TextBox 5"/>
          <p:cNvSpPr txBox="1"/>
          <p:nvPr/>
        </p:nvSpPr>
        <p:spPr>
          <a:xfrm>
            <a:off x="463138" y="1235034"/>
            <a:ext cx="8585859" cy="923330"/>
          </a:xfrm>
          <a:prstGeom prst="rect">
            <a:avLst/>
          </a:prstGeom>
          <a:noFill/>
        </p:spPr>
        <p:txBody>
          <a:bodyPr wrap="square" rtlCol="0">
            <a:spAutoFit/>
          </a:bodyPr>
          <a:lstStyle/>
          <a:p>
            <a:r>
              <a:rPr lang="en-US" dirty="0" smtClean="0"/>
              <a:t>3.  Select Search to find outstanding bills </a:t>
            </a:r>
            <a:r>
              <a:rPr lang="en-US" dirty="0"/>
              <a:t>(i.e., </a:t>
            </a:r>
            <a:r>
              <a:rPr lang="en-US" dirty="0" smtClean="0"/>
              <a:t>outstanding Billing </a:t>
            </a:r>
            <a:r>
              <a:rPr lang="en-US" dirty="0"/>
              <a:t>Document </a:t>
            </a:r>
            <a:r>
              <a:rPr lang="en-US" dirty="0" smtClean="0"/>
              <a:t>                                    </a:t>
            </a:r>
          </a:p>
          <a:p>
            <a:r>
              <a:rPr lang="en-US" dirty="0"/>
              <a:t> </a:t>
            </a:r>
            <a:r>
              <a:rPr lang="en-US" dirty="0" smtClean="0"/>
              <a:t>    normal lines</a:t>
            </a:r>
            <a:r>
              <a:rPr lang="en-US" dirty="0"/>
              <a:t>.</a:t>
            </a:r>
          </a:p>
          <a:p>
            <a:r>
              <a:rPr lang="en-US" dirty="0" smtClean="0"/>
              <a:t>  </a:t>
            </a:r>
            <a:endParaRPr lang="en-US" dirty="0"/>
          </a:p>
        </p:txBody>
      </p:sp>
      <p:sp>
        <p:nvSpPr>
          <p:cNvPr id="2" name="Rectangle 1"/>
          <p:cNvSpPr/>
          <p:nvPr/>
        </p:nvSpPr>
        <p:spPr bwMode="auto">
          <a:xfrm>
            <a:off x="3072809" y="6188149"/>
            <a:ext cx="499731" cy="308344"/>
          </a:xfrm>
          <a:prstGeom prst="rect">
            <a:avLst/>
          </a:prstGeom>
          <a:noFill/>
          <a:ln w="28575" cap="flat" cmpd="sng" algn="ctr">
            <a:solidFill>
              <a:srgbClr val="C0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Tree>
    <p:extLst>
      <p:ext uri="{BB962C8B-B14F-4D97-AF65-F5344CB8AC3E}">
        <p14:creationId xmlns:p14="http://schemas.microsoft.com/office/powerpoint/2010/main" val="3386163725"/>
      </p:ext>
    </p:extLst>
  </p:cSld>
  <p:clrMapOvr>
    <a:masterClrMapping/>
  </p:clrMapOvr>
  <p:timing>
    <p:tnLst>
      <p:par>
        <p:cTn id="1" dur="indefinite" restart="never" nodeType="tmRoot"/>
      </p:par>
    </p:tnLst>
  </p:timing>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Title 1"/>
          <p:cNvSpPr>
            <a:spLocks noGrp="1"/>
          </p:cNvSpPr>
          <p:nvPr>
            <p:ph type="title"/>
          </p:nvPr>
        </p:nvSpPr>
        <p:spPr>
          <a:xfrm>
            <a:off x="455613" y="331788"/>
            <a:ext cx="8535987" cy="563562"/>
          </a:xfrm>
        </p:spPr>
        <p:txBody>
          <a:bodyPr/>
          <a:lstStyle/>
          <a:p>
            <a:r>
              <a:rPr lang="en-US" dirty="0" smtClean="0"/>
              <a:t>Credit Application </a:t>
            </a:r>
            <a:r>
              <a:rPr lang="en-US" dirty="0"/>
              <a:t>Worksheet – Apply a Credit: </a:t>
            </a:r>
            <a:r>
              <a:rPr lang="en-US" dirty="0" smtClean="0"/>
              <a:t/>
            </a:r>
            <a:br>
              <a:rPr lang="en-US" dirty="0" smtClean="0"/>
            </a:br>
            <a:r>
              <a:rPr lang="en-US" dirty="0" smtClean="0"/>
              <a:t>Step 4</a:t>
            </a:r>
          </a:p>
        </p:txBody>
      </p:sp>
      <p:sp>
        <p:nvSpPr>
          <p:cNvPr id="230403" name="Footer Placeholder 3"/>
          <p:cNvSpPr>
            <a:spLocks noGrp="1"/>
          </p:cNvSpPr>
          <p:nvPr>
            <p:ph type="ftr" sz="quarter" idx="10"/>
          </p:nvPr>
        </p:nvSpPr>
        <p:spPr>
          <a:noFill/>
        </p:spPr>
        <p:txBody>
          <a:bodyPr/>
          <a:lstStyle/>
          <a:p>
            <a:r>
              <a:rPr lang="en-US" dirty="0" smtClean="0"/>
              <a:t>CGI Federal Proprietary and Confidential</a:t>
            </a:r>
          </a:p>
        </p:txBody>
      </p:sp>
      <p:sp>
        <p:nvSpPr>
          <p:cNvPr id="230404" name="Slide Number Placeholder 4"/>
          <p:cNvSpPr>
            <a:spLocks noGrp="1"/>
          </p:cNvSpPr>
          <p:nvPr>
            <p:ph type="sldNum" sz="quarter" idx="11"/>
          </p:nvPr>
        </p:nvSpPr>
        <p:spPr>
          <a:xfrm>
            <a:off x="-25400" y="6245225"/>
            <a:ext cx="490538" cy="476250"/>
          </a:xfrm>
          <a:noFill/>
        </p:spPr>
        <p:txBody>
          <a:bodyPr/>
          <a:lstStyle/>
          <a:p>
            <a:fld id="{5CFE2902-6353-4AA3-85BB-78BF331AF991}" type="slidenum">
              <a:rPr lang="en-US" smtClean="0"/>
              <a:pPr/>
              <a:t>357</a:t>
            </a:fld>
            <a:endParaRPr lang="en-US" dirty="0" smtClean="0"/>
          </a:p>
        </p:txBody>
      </p:sp>
      <p:pic>
        <p:nvPicPr>
          <p:cNvPr id="337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2049" y="2095501"/>
            <a:ext cx="7089117" cy="2738438"/>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6" name="TextBox 5"/>
          <p:cNvSpPr txBox="1"/>
          <p:nvPr/>
        </p:nvSpPr>
        <p:spPr>
          <a:xfrm>
            <a:off x="463138" y="1235034"/>
            <a:ext cx="8585859" cy="923330"/>
          </a:xfrm>
          <a:prstGeom prst="rect">
            <a:avLst/>
          </a:prstGeom>
          <a:noFill/>
        </p:spPr>
        <p:txBody>
          <a:bodyPr wrap="square" rtlCol="0">
            <a:spAutoFit/>
          </a:bodyPr>
          <a:lstStyle/>
          <a:p>
            <a:r>
              <a:rPr lang="en-US" dirty="0"/>
              <a:t>4</a:t>
            </a:r>
            <a:r>
              <a:rPr lang="en-US" dirty="0" smtClean="0"/>
              <a:t>.  </a:t>
            </a:r>
            <a:r>
              <a:rPr lang="en-US" dirty="0"/>
              <a:t>Select the desired </a:t>
            </a:r>
            <a:r>
              <a:rPr lang="en-US" dirty="0" smtClean="0"/>
              <a:t>outstanding billing line, and then the Select button.</a:t>
            </a:r>
          </a:p>
          <a:p>
            <a:r>
              <a:rPr lang="en-US" dirty="0" smtClean="0"/>
              <a:t>     The outstanding item will appear in the Apply Credit section. </a:t>
            </a:r>
            <a:endParaRPr lang="en-US" dirty="0"/>
          </a:p>
          <a:p>
            <a:r>
              <a:rPr lang="en-US" dirty="0" smtClean="0"/>
              <a:t>  </a:t>
            </a:r>
            <a:endParaRPr lang="en-US" dirty="0"/>
          </a:p>
        </p:txBody>
      </p:sp>
    </p:spTree>
    <p:extLst>
      <p:ext uri="{BB962C8B-B14F-4D97-AF65-F5344CB8AC3E}">
        <p14:creationId xmlns:p14="http://schemas.microsoft.com/office/powerpoint/2010/main" val="3761784824"/>
      </p:ext>
    </p:extLst>
  </p:cSld>
  <p:clrMapOvr>
    <a:masterClrMapping/>
  </p:clrMapOvr>
  <p:timing>
    <p:tnLst>
      <p:par>
        <p:cTn id="1" dur="indefinite" restart="never" nodeType="tmRoot"/>
      </p:par>
    </p:tnLst>
  </p:timing>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Title 1"/>
          <p:cNvSpPr>
            <a:spLocks noGrp="1"/>
          </p:cNvSpPr>
          <p:nvPr>
            <p:ph type="title"/>
          </p:nvPr>
        </p:nvSpPr>
        <p:spPr>
          <a:xfrm>
            <a:off x="455613" y="331788"/>
            <a:ext cx="8516937" cy="563562"/>
          </a:xfrm>
        </p:spPr>
        <p:txBody>
          <a:bodyPr/>
          <a:lstStyle/>
          <a:p>
            <a:r>
              <a:rPr lang="en-US" dirty="0" smtClean="0"/>
              <a:t>Credit Application </a:t>
            </a:r>
            <a:r>
              <a:rPr lang="en-US" dirty="0"/>
              <a:t>Worksheet – Apply a Credit: </a:t>
            </a:r>
            <a:r>
              <a:rPr lang="en-US" dirty="0" smtClean="0"/>
              <a:t/>
            </a:r>
            <a:br>
              <a:rPr lang="en-US" dirty="0" smtClean="0"/>
            </a:br>
            <a:r>
              <a:rPr lang="en-US" dirty="0" smtClean="0"/>
              <a:t>Step </a:t>
            </a:r>
            <a:r>
              <a:rPr lang="en-US" dirty="0"/>
              <a:t>5</a:t>
            </a:r>
            <a:endParaRPr lang="en-US" dirty="0" smtClean="0"/>
          </a:p>
        </p:txBody>
      </p:sp>
      <p:sp>
        <p:nvSpPr>
          <p:cNvPr id="231427" name="Footer Placeholder 3"/>
          <p:cNvSpPr>
            <a:spLocks noGrp="1"/>
          </p:cNvSpPr>
          <p:nvPr>
            <p:ph type="ftr" sz="quarter" idx="10"/>
          </p:nvPr>
        </p:nvSpPr>
        <p:spPr>
          <a:noFill/>
        </p:spPr>
        <p:txBody>
          <a:bodyPr/>
          <a:lstStyle/>
          <a:p>
            <a:r>
              <a:rPr lang="en-US" dirty="0" smtClean="0"/>
              <a:t>CGI Federal Proprietary and Confidential</a:t>
            </a:r>
          </a:p>
        </p:txBody>
      </p:sp>
      <p:sp>
        <p:nvSpPr>
          <p:cNvPr id="231428" name="Slide Number Placeholder 4"/>
          <p:cNvSpPr>
            <a:spLocks noGrp="1"/>
          </p:cNvSpPr>
          <p:nvPr>
            <p:ph type="sldNum" sz="quarter" idx="11"/>
          </p:nvPr>
        </p:nvSpPr>
        <p:spPr>
          <a:xfrm>
            <a:off x="-25400" y="6245225"/>
            <a:ext cx="490538" cy="476250"/>
          </a:xfrm>
          <a:noFill/>
        </p:spPr>
        <p:txBody>
          <a:bodyPr/>
          <a:lstStyle/>
          <a:p>
            <a:fld id="{FC701134-3CAC-4B2F-B177-40C4FD3E58A2}" type="slidenum">
              <a:rPr lang="en-US" smtClean="0"/>
              <a:pPr/>
              <a:t>358</a:t>
            </a:fld>
            <a:endParaRPr lang="en-US" dirty="0" smtClean="0"/>
          </a:p>
        </p:txBody>
      </p:sp>
      <p:pic>
        <p:nvPicPr>
          <p:cNvPr id="3481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4184" y="2351315"/>
            <a:ext cx="8568070" cy="1281111"/>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6" name="TextBox 5"/>
          <p:cNvSpPr txBox="1"/>
          <p:nvPr/>
        </p:nvSpPr>
        <p:spPr>
          <a:xfrm>
            <a:off x="463138" y="1235034"/>
            <a:ext cx="8585859" cy="369332"/>
          </a:xfrm>
          <a:prstGeom prst="rect">
            <a:avLst/>
          </a:prstGeom>
          <a:noFill/>
        </p:spPr>
        <p:txBody>
          <a:bodyPr wrap="square" rtlCol="0">
            <a:spAutoFit/>
          </a:bodyPr>
          <a:lstStyle/>
          <a:p>
            <a:r>
              <a:rPr lang="en-US" dirty="0" smtClean="0"/>
              <a:t>5.  </a:t>
            </a:r>
            <a:r>
              <a:rPr lang="en-US" dirty="0"/>
              <a:t>Select the desired </a:t>
            </a:r>
            <a:r>
              <a:rPr lang="en-US" dirty="0" smtClean="0"/>
              <a:t>outstanding billing line, and then the Apply Credit button.</a:t>
            </a:r>
            <a:endParaRPr lang="en-US" dirty="0"/>
          </a:p>
        </p:txBody>
      </p:sp>
      <p:sp>
        <p:nvSpPr>
          <p:cNvPr id="7" name="TextBox 6"/>
          <p:cNvSpPr txBox="1"/>
          <p:nvPr/>
        </p:nvSpPr>
        <p:spPr>
          <a:xfrm>
            <a:off x="463137" y="4071257"/>
            <a:ext cx="8585859" cy="369332"/>
          </a:xfrm>
          <a:prstGeom prst="rect">
            <a:avLst/>
          </a:prstGeom>
          <a:noFill/>
        </p:spPr>
        <p:txBody>
          <a:bodyPr wrap="square" rtlCol="0">
            <a:spAutoFit/>
          </a:bodyPr>
          <a:lstStyle/>
          <a:p>
            <a:r>
              <a:rPr lang="en-US" dirty="0" smtClean="0"/>
              <a:t>Proceed by completing the creation of the Cash Receipt.</a:t>
            </a:r>
            <a:endParaRPr lang="en-US" dirty="0"/>
          </a:p>
        </p:txBody>
      </p:sp>
    </p:spTree>
    <p:extLst>
      <p:ext uri="{BB962C8B-B14F-4D97-AF65-F5344CB8AC3E}">
        <p14:creationId xmlns:p14="http://schemas.microsoft.com/office/powerpoint/2010/main" val="161901601"/>
      </p:ext>
    </p:extLst>
  </p:cSld>
  <p:clrMapOvr>
    <a:masterClrMapping/>
  </p:clrMapOvr>
  <p:timing>
    <p:tnLst>
      <p:par>
        <p:cTn id="1" dur="indefinite" restart="never" nodeType="tmRoot"/>
      </p:par>
    </p:tnLst>
  </p:timing>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11</a:t>
            </a:r>
            <a:endParaRPr lang="en-US" dirty="0"/>
          </a:p>
        </p:txBody>
      </p:sp>
      <p:sp>
        <p:nvSpPr>
          <p:cNvPr id="3" name="Content Placeholder 2"/>
          <p:cNvSpPr>
            <a:spLocks noGrp="1"/>
          </p:cNvSpPr>
          <p:nvPr>
            <p:ph idx="1"/>
          </p:nvPr>
        </p:nvSpPr>
        <p:spPr/>
        <p:txBody>
          <a:bodyPr/>
          <a:lstStyle/>
          <a:p>
            <a:r>
              <a:rPr lang="en-US" sz="2800" dirty="0" smtClean="0"/>
              <a:t>Exercise 11 </a:t>
            </a:r>
            <a:r>
              <a:rPr lang="en-US" sz="2800" dirty="0"/>
              <a:t>–</a:t>
            </a:r>
            <a:r>
              <a:rPr lang="en-US" sz="2800" dirty="0" smtClean="0"/>
              <a:t> </a:t>
            </a:r>
            <a:r>
              <a:rPr lang="en-US" sz="2800" dirty="0"/>
              <a:t>Transfer </a:t>
            </a:r>
            <a:r>
              <a:rPr lang="en-US" sz="2800" dirty="0" smtClean="0"/>
              <a:t>Credit </a:t>
            </a:r>
            <a:r>
              <a:rPr lang="en-US" sz="2800" dirty="0"/>
              <a:t>to </a:t>
            </a:r>
            <a:r>
              <a:rPr lang="en-US" sz="2800" dirty="0" smtClean="0"/>
              <a:t>Treasury</a:t>
            </a:r>
            <a:endParaRPr lang="en-US" dirty="0" smtClean="0">
              <a:solidFill>
                <a:srgbClr val="0000CC"/>
              </a:solidFill>
              <a:sym typeface="Symbol"/>
            </a:endParaRPr>
          </a:p>
        </p:txBody>
      </p:sp>
      <p:sp>
        <p:nvSpPr>
          <p:cNvPr id="4" name="Footer Placeholder 3"/>
          <p:cNvSpPr>
            <a:spLocks noGrp="1"/>
          </p:cNvSpPr>
          <p:nvPr>
            <p:ph type="ftr" sz="quarter" idx="10"/>
          </p:nvPr>
        </p:nvSpPr>
        <p:spPr/>
        <p:txBody>
          <a:bodyPr/>
          <a:lstStyle/>
          <a:p>
            <a:pPr>
              <a:defRPr/>
            </a:pPr>
            <a:r>
              <a:rPr lang="en-US" dirty="0" smtClean="0"/>
              <a:t>CGI Federal Proprietary and Confidential</a:t>
            </a:r>
            <a:endParaRPr lang="en-US" dirty="0"/>
          </a:p>
        </p:txBody>
      </p:sp>
      <p:sp>
        <p:nvSpPr>
          <p:cNvPr id="5" name="Slide Number Placeholder 4"/>
          <p:cNvSpPr>
            <a:spLocks noGrp="1"/>
          </p:cNvSpPr>
          <p:nvPr>
            <p:ph type="sldNum" sz="quarter" idx="11"/>
          </p:nvPr>
        </p:nvSpPr>
        <p:spPr/>
        <p:txBody>
          <a:bodyPr/>
          <a:lstStyle/>
          <a:p>
            <a:pPr>
              <a:defRPr/>
            </a:pPr>
            <a:fld id="{5842F1FC-5FDD-41D6-BAD6-160FC7BE3BC4}" type="slidenum">
              <a:rPr lang="en-US" smtClean="0"/>
              <a:pPr>
                <a:defRPr/>
              </a:pPr>
              <a:t>359</a:t>
            </a:fld>
            <a:endParaRPr lang="en-US" dirty="0"/>
          </a:p>
        </p:txBody>
      </p:sp>
    </p:spTree>
    <p:extLst>
      <p:ext uri="{BB962C8B-B14F-4D97-AF65-F5344CB8AC3E}">
        <p14:creationId xmlns:p14="http://schemas.microsoft.com/office/powerpoint/2010/main" val="185897044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598975" y="1203326"/>
            <a:ext cx="5953125" cy="3905250"/>
          </a:xfrm>
          <a:prstGeom prst="rect">
            <a:avLst/>
          </a:prstGeom>
          <a:ln w="28575">
            <a:solidFill>
              <a:schemeClr val="tx1"/>
            </a:solidFill>
          </a:ln>
        </p:spPr>
      </p:pic>
      <p:sp>
        <p:nvSpPr>
          <p:cNvPr id="2" name="Title 1"/>
          <p:cNvSpPr>
            <a:spLocks noGrp="1"/>
          </p:cNvSpPr>
          <p:nvPr>
            <p:ph type="title"/>
          </p:nvPr>
        </p:nvSpPr>
        <p:spPr/>
        <p:txBody>
          <a:bodyPr/>
          <a:lstStyle/>
          <a:p>
            <a:r>
              <a:rPr lang="en-US" dirty="0" smtClean="0"/>
              <a:t>DBR </a:t>
            </a:r>
            <a:r>
              <a:rPr lang="en-US" dirty="0"/>
              <a:t> –  </a:t>
            </a:r>
            <a:r>
              <a:rPr lang="en-US" dirty="0" smtClean="0"/>
              <a:t>Detail Billing Elements Fields</a:t>
            </a:r>
            <a:endParaRPr lang="en-US" dirty="0"/>
          </a:p>
        </p:txBody>
      </p:sp>
      <p:sp>
        <p:nvSpPr>
          <p:cNvPr id="4" name="Footer Placeholder 3"/>
          <p:cNvSpPr>
            <a:spLocks noGrp="1"/>
          </p:cNvSpPr>
          <p:nvPr>
            <p:ph type="ftr" sz="quarter" idx="4294967295"/>
          </p:nvPr>
        </p:nvSpPr>
        <p:spPr>
          <a:xfrm>
            <a:off x="457200" y="6553200"/>
            <a:ext cx="7010400" cy="304800"/>
          </a:xfrm>
          <a:prstGeom prst="rect">
            <a:avLst/>
          </a:prstGeom>
        </p:spPr>
        <p:txBody>
          <a:bodyPr/>
          <a:lstStyle/>
          <a:p>
            <a:pPr>
              <a:defRPr/>
            </a:pPr>
            <a:r>
              <a:rPr lang="en-US" dirty="0" smtClean="0">
                <a:solidFill>
                  <a:srgbClr val="000000"/>
                </a:solidFill>
              </a:rPr>
              <a:t>CGI Federal Proprietary and Confidential</a:t>
            </a:r>
            <a:endParaRPr lang="en-US" dirty="0">
              <a:solidFill>
                <a:srgbClr val="000000"/>
              </a:solidFill>
            </a:endParaRPr>
          </a:p>
        </p:txBody>
      </p:sp>
      <p:sp>
        <p:nvSpPr>
          <p:cNvPr id="5" name="Slide Number Placeholder 4"/>
          <p:cNvSpPr>
            <a:spLocks noGrp="1"/>
          </p:cNvSpPr>
          <p:nvPr>
            <p:ph type="sldNum" sz="quarter" idx="11"/>
          </p:nvPr>
        </p:nvSpPr>
        <p:spPr/>
        <p:txBody>
          <a:bodyPr/>
          <a:lstStyle/>
          <a:p>
            <a:pPr>
              <a:defRPr/>
            </a:pPr>
            <a:fld id="{215F2CEC-58A8-492B-AD0D-C2BF1A7F0D89}" type="slidenum">
              <a:rPr lang="en-US" smtClean="0">
                <a:solidFill>
                  <a:srgbClr val="000000"/>
                </a:solidFill>
              </a:rPr>
              <a:pPr>
                <a:defRPr/>
              </a:pPr>
              <a:t>36</a:t>
            </a:fld>
            <a:endParaRPr lang="en-US" dirty="0">
              <a:solidFill>
                <a:srgbClr val="000000"/>
              </a:solidFill>
            </a:endParaRPr>
          </a:p>
        </p:txBody>
      </p:sp>
      <p:sp>
        <p:nvSpPr>
          <p:cNvPr id="6" name="TextBox 5"/>
          <p:cNvSpPr txBox="1"/>
          <p:nvPr/>
        </p:nvSpPr>
        <p:spPr>
          <a:xfrm>
            <a:off x="5130362" y="2654299"/>
            <a:ext cx="3505637" cy="2308324"/>
          </a:xfrm>
          <a:prstGeom prst="rect">
            <a:avLst/>
          </a:prstGeom>
          <a:solidFill>
            <a:schemeClr val="bg1"/>
          </a:solidFill>
          <a:ln w="22225">
            <a:solidFill>
              <a:schemeClr val="tx1"/>
            </a:solidFill>
          </a:ln>
        </p:spPr>
        <p:txBody>
          <a:bodyPr wrap="square" rtlCol="0">
            <a:spAutoFit/>
          </a:bodyPr>
          <a:lstStyle/>
          <a:p>
            <a:pPr>
              <a:defRPr/>
            </a:pPr>
            <a:r>
              <a:rPr lang="en-US" dirty="0" smtClean="0">
                <a:solidFill>
                  <a:srgbClr val="000000"/>
                </a:solidFill>
              </a:rPr>
              <a:t>General Detail Billing Elements:</a:t>
            </a:r>
          </a:p>
          <a:p>
            <a:pPr marL="285750" indent="-285750">
              <a:buFont typeface="Arial" pitchFamily="34" charset="0"/>
              <a:buChar char="•"/>
              <a:defRPr/>
            </a:pPr>
            <a:r>
              <a:rPr lang="en-US" dirty="0" smtClean="0">
                <a:solidFill>
                  <a:srgbClr val="000000"/>
                </a:solidFill>
              </a:rPr>
              <a:t>Credit/Adjustment Indicator</a:t>
            </a:r>
          </a:p>
          <a:p>
            <a:pPr marL="285750" indent="-285750">
              <a:buFont typeface="Arial" pitchFamily="34" charset="0"/>
              <a:buChar char="•"/>
              <a:defRPr/>
            </a:pPr>
            <a:r>
              <a:rPr lang="en-US" dirty="0">
                <a:solidFill>
                  <a:srgbClr val="000000"/>
                </a:solidFill>
              </a:rPr>
              <a:t>Advance Indicator</a:t>
            </a:r>
          </a:p>
          <a:p>
            <a:pPr marL="285750" indent="-285750">
              <a:buFont typeface="Arial" pitchFamily="34" charset="0"/>
              <a:buChar char="•"/>
              <a:defRPr/>
            </a:pPr>
            <a:r>
              <a:rPr lang="en-US" dirty="0" smtClean="0">
                <a:solidFill>
                  <a:srgbClr val="000000"/>
                </a:solidFill>
              </a:rPr>
              <a:t>Interfund Indicator</a:t>
            </a:r>
          </a:p>
          <a:p>
            <a:pPr marL="285750" indent="-285750">
              <a:buFont typeface="Arial" pitchFamily="34" charset="0"/>
              <a:buChar char="•"/>
              <a:defRPr/>
            </a:pPr>
            <a:r>
              <a:rPr lang="en-US" dirty="0" smtClean="0">
                <a:solidFill>
                  <a:srgbClr val="000000"/>
                </a:solidFill>
              </a:rPr>
              <a:t>DBE Period of Performance</a:t>
            </a:r>
            <a:endParaRPr lang="en-US" dirty="0">
              <a:solidFill>
                <a:srgbClr val="000000"/>
              </a:solidFill>
            </a:endParaRPr>
          </a:p>
          <a:p>
            <a:pPr>
              <a:defRPr/>
            </a:pPr>
            <a:endParaRPr lang="en-US" dirty="0" smtClean="0">
              <a:solidFill>
                <a:srgbClr val="000000"/>
              </a:solidFill>
            </a:endParaRPr>
          </a:p>
          <a:p>
            <a:pPr>
              <a:defRPr/>
            </a:pPr>
            <a:r>
              <a:rPr lang="en-US" dirty="0" smtClean="0">
                <a:solidFill>
                  <a:srgbClr val="000000"/>
                </a:solidFill>
              </a:rPr>
              <a:t>AAS/ITS Detail Billing Elements:</a:t>
            </a:r>
          </a:p>
          <a:p>
            <a:pPr marL="285750" indent="-285750">
              <a:buFont typeface="Arial" pitchFamily="34" charset="0"/>
              <a:buChar char="•"/>
              <a:defRPr/>
            </a:pPr>
            <a:r>
              <a:rPr lang="en-US" dirty="0" smtClean="0">
                <a:solidFill>
                  <a:srgbClr val="000000"/>
                </a:solidFill>
              </a:rPr>
              <a:t>Bill Level Indicator</a:t>
            </a:r>
            <a:endParaRPr lang="en-US" dirty="0">
              <a:solidFill>
                <a:srgbClr val="000000"/>
              </a:solidFill>
            </a:endParaRPr>
          </a:p>
        </p:txBody>
      </p:sp>
      <p:sp>
        <p:nvSpPr>
          <p:cNvPr id="8" name="Rectangle 7"/>
          <p:cNvSpPr/>
          <p:nvPr/>
        </p:nvSpPr>
        <p:spPr bwMode="auto">
          <a:xfrm>
            <a:off x="722550" y="2022735"/>
            <a:ext cx="2993665" cy="204650"/>
          </a:xfrm>
          <a:prstGeom prst="rect">
            <a:avLst/>
          </a:prstGeom>
          <a:noFill/>
          <a:ln w="2540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endParaRPr lang="en-US" dirty="0" smtClean="0">
              <a:solidFill>
                <a:srgbClr val="000000"/>
              </a:solidFill>
            </a:endParaRPr>
          </a:p>
        </p:txBody>
      </p:sp>
      <p:sp>
        <p:nvSpPr>
          <p:cNvPr id="11" name="Rectangle 10"/>
          <p:cNvSpPr/>
          <p:nvPr/>
        </p:nvSpPr>
        <p:spPr bwMode="auto">
          <a:xfrm>
            <a:off x="722550" y="2237649"/>
            <a:ext cx="2993665" cy="204650"/>
          </a:xfrm>
          <a:prstGeom prst="rect">
            <a:avLst/>
          </a:prstGeom>
          <a:noFill/>
          <a:ln w="2540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endParaRPr lang="en-US" dirty="0" smtClean="0">
              <a:solidFill>
                <a:srgbClr val="000000"/>
              </a:solidFill>
            </a:endParaRPr>
          </a:p>
        </p:txBody>
      </p:sp>
      <p:sp>
        <p:nvSpPr>
          <p:cNvPr id="12" name="Rectangle 11"/>
          <p:cNvSpPr/>
          <p:nvPr/>
        </p:nvSpPr>
        <p:spPr bwMode="auto">
          <a:xfrm>
            <a:off x="722550" y="2452562"/>
            <a:ext cx="3122619" cy="700945"/>
          </a:xfrm>
          <a:prstGeom prst="rect">
            <a:avLst/>
          </a:prstGeom>
          <a:noFill/>
          <a:ln w="2540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endParaRPr lang="en-US" dirty="0" smtClean="0">
              <a:solidFill>
                <a:srgbClr val="000000"/>
              </a:solidFill>
            </a:endParaRPr>
          </a:p>
        </p:txBody>
      </p:sp>
      <p:sp>
        <p:nvSpPr>
          <p:cNvPr id="13" name="Rectangle 12"/>
          <p:cNvSpPr/>
          <p:nvPr/>
        </p:nvSpPr>
        <p:spPr bwMode="auto">
          <a:xfrm>
            <a:off x="633527" y="4805511"/>
            <a:ext cx="2993665" cy="204650"/>
          </a:xfrm>
          <a:prstGeom prst="rect">
            <a:avLst/>
          </a:prstGeom>
          <a:noFill/>
          <a:ln w="2540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endParaRPr lang="en-US" dirty="0" smtClean="0">
              <a:solidFill>
                <a:srgbClr val="000000"/>
              </a:solidFill>
            </a:endParaRPr>
          </a:p>
        </p:txBody>
      </p:sp>
      <p:sp>
        <p:nvSpPr>
          <p:cNvPr id="14" name="Rectangle 13"/>
          <p:cNvSpPr/>
          <p:nvPr/>
        </p:nvSpPr>
        <p:spPr bwMode="auto">
          <a:xfrm>
            <a:off x="3839790" y="2247912"/>
            <a:ext cx="2596179" cy="204650"/>
          </a:xfrm>
          <a:prstGeom prst="rect">
            <a:avLst/>
          </a:prstGeom>
          <a:noFill/>
          <a:ln w="2540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endParaRPr lang="en-US" dirty="0" smtClean="0">
              <a:solidFill>
                <a:srgbClr val="000000"/>
              </a:solidFill>
            </a:endParaRPr>
          </a:p>
        </p:txBody>
      </p:sp>
    </p:spTree>
    <p:extLst>
      <p:ext uri="{BB962C8B-B14F-4D97-AF65-F5344CB8AC3E}">
        <p14:creationId xmlns:p14="http://schemas.microsoft.com/office/powerpoint/2010/main" val="841185313"/>
      </p:ext>
    </p:extLst>
  </p:cSld>
  <p:clrMapOvr>
    <a:masterClrMapping/>
  </p:clrMapOvr>
  <p:timing>
    <p:tnLst>
      <p:par>
        <p:cTn id="1" dur="indefinite" restart="never" nodeType="tmRoot"/>
      </p:par>
    </p:tnLst>
  </p:timing>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Refunds and Document Types</a:t>
            </a:r>
            <a:endParaRPr lang="en-US" dirty="0"/>
          </a:p>
        </p:txBody>
      </p:sp>
      <p:sp>
        <p:nvSpPr>
          <p:cNvPr id="3" name="Content Placeholder 2"/>
          <p:cNvSpPr>
            <a:spLocks noGrp="1"/>
          </p:cNvSpPr>
          <p:nvPr>
            <p:ph idx="1"/>
          </p:nvPr>
        </p:nvSpPr>
        <p:spPr>
          <a:xfrm>
            <a:off x="712788" y="1560637"/>
            <a:ext cx="8229600" cy="4525962"/>
          </a:xfrm>
        </p:spPr>
        <p:txBody>
          <a:bodyPr/>
          <a:lstStyle/>
          <a:p>
            <a:r>
              <a:rPr lang="en-US" sz="2000" dirty="0" smtClean="0"/>
              <a:t>An Itemized </a:t>
            </a:r>
            <a:r>
              <a:rPr lang="en-US" sz="2000" dirty="0"/>
              <a:t>Payment (IP) is used to refund the credit amount to the customer if it cannot be applied to another outstanding </a:t>
            </a:r>
            <a:r>
              <a:rPr lang="en-US" sz="2000" dirty="0" smtClean="0"/>
              <a:t>BD</a:t>
            </a:r>
          </a:p>
          <a:p>
            <a:pPr marL="0" indent="0">
              <a:buNone/>
            </a:pPr>
            <a:endParaRPr lang="en-US" sz="2000" dirty="0"/>
          </a:p>
        </p:txBody>
      </p:sp>
      <p:sp>
        <p:nvSpPr>
          <p:cNvPr id="4" name="Footer Placeholder 3"/>
          <p:cNvSpPr>
            <a:spLocks noGrp="1"/>
          </p:cNvSpPr>
          <p:nvPr>
            <p:ph type="ftr" sz="quarter" idx="10"/>
          </p:nvPr>
        </p:nvSpPr>
        <p:spPr/>
        <p:txBody>
          <a:bodyPr/>
          <a:lstStyle/>
          <a:p>
            <a:pPr>
              <a:defRPr/>
            </a:pPr>
            <a:r>
              <a:rPr lang="en-US" dirty="0" smtClean="0"/>
              <a:t>CGI Federal Proprietary and Confidential</a:t>
            </a:r>
            <a:endParaRPr lang="en-US" dirty="0"/>
          </a:p>
        </p:txBody>
      </p:sp>
      <p:sp>
        <p:nvSpPr>
          <p:cNvPr id="5" name="Slide Number Placeholder 4"/>
          <p:cNvSpPr>
            <a:spLocks noGrp="1"/>
          </p:cNvSpPr>
          <p:nvPr>
            <p:ph type="sldNum" sz="quarter" idx="11"/>
          </p:nvPr>
        </p:nvSpPr>
        <p:spPr/>
        <p:txBody>
          <a:bodyPr/>
          <a:lstStyle/>
          <a:p>
            <a:pPr>
              <a:defRPr/>
            </a:pPr>
            <a:fld id="{5842F1FC-5FDD-41D6-BAD6-160FC7BE3BC4}" type="slidenum">
              <a:rPr lang="en-US" smtClean="0"/>
              <a:pPr>
                <a:defRPr/>
              </a:pPr>
              <a:t>360</a:t>
            </a:fld>
            <a:endParaRPr lang="en-US" dirty="0"/>
          </a:p>
        </p:txBody>
      </p:sp>
      <p:graphicFrame>
        <p:nvGraphicFramePr>
          <p:cNvPr id="6" name="Content Placeholder 7"/>
          <p:cNvGraphicFramePr>
            <a:graphicFrameLocks/>
          </p:cNvGraphicFramePr>
          <p:nvPr>
            <p:extLst>
              <p:ext uri="{D42A27DB-BD31-4B8C-83A1-F6EECF244321}">
                <p14:modId xmlns:p14="http://schemas.microsoft.com/office/powerpoint/2010/main" val="2651772480"/>
              </p:ext>
            </p:extLst>
          </p:nvPr>
        </p:nvGraphicFramePr>
        <p:xfrm>
          <a:off x="1017937" y="2395232"/>
          <a:ext cx="7428016" cy="2588141"/>
        </p:xfrm>
        <a:graphic>
          <a:graphicData uri="http://schemas.openxmlformats.org/drawingml/2006/table">
            <a:tbl>
              <a:tblPr firstRow="1" bandRow="1">
                <a:tableStyleId>{21E4AEA4-8DFA-4A89-87EB-49C32662AFE0}</a:tableStyleId>
              </a:tblPr>
              <a:tblGrid>
                <a:gridCol w="2159494"/>
                <a:gridCol w="1619082"/>
                <a:gridCol w="3649440"/>
              </a:tblGrid>
              <a:tr h="494884">
                <a:tc>
                  <a:txBody>
                    <a:bodyPr/>
                    <a:lstStyle/>
                    <a:p>
                      <a:pPr marL="0" algn="ctr" defTabSz="914400" rtl="0" eaLnBrk="1" latinLnBrk="0" hangingPunct="1"/>
                      <a:r>
                        <a:rPr lang="en-US" sz="1600" b="1" kern="1200" dirty="0" smtClean="0">
                          <a:solidFill>
                            <a:schemeClr val="lt1"/>
                          </a:solidFill>
                          <a:latin typeface="+mn-lt"/>
                          <a:ea typeface="+mn-ea"/>
                          <a:cs typeface="+mn-cs"/>
                        </a:rPr>
                        <a:t>Document Category</a:t>
                      </a:r>
                    </a:p>
                  </a:txBody>
                  <a:tcPr anchor="ctr"/>
                </a:tc>
                <a:tc>
                  <a:txBody>
                    <a:bodyPr/>
                    <a:lstStyle/>
                    <a:p>
                      <a:pPr algn="ctr"/>
                      <a:r>
                        <a:rPr lang="en-US" sz="1600" kern="1200" dirty="0" smtClean="0"/>
                        <a:t>Doc Type</a:t>
                      </a:r>
                      <a:endParaRPr lang="en-US" sz="1600" b="1" kern="1200" dirty="0" smtClean="0">
                        <a:solidFill>
                          <a:schemeClr val="tx1"/>
                        </a:solidFill>
                        <a:latin typeface="+mn-lt"/>
                        <a:ea typeface="+mn-ea"/>
                        <a:cs typeface="+mn-cs"/>
                      </a:endParaRPr>
                    </a:p>
                  </a:txBody>
                  <a:tcPr anchor="ctr"/>
                </a:tc>
                <a:tc>
                  <a:txBody>
                    <a:bodyPr/>
                    <a:lstStyle/>
                    <a:p>
                      <a:pPr algn="ctr" fontAlgn="b"/>
                      <a:r>
                        <a:rPr lang="en-US" sz="1600" u="none" strike="noStrike" dirty="0" smtClean="0"/>
                        <a:t>Document Name</a:t>
                      </a:r>
                      <a:endParaRPr lang="en-US" sz="1600" b="1" i="0" u="none" strike="noStrike" dirty="0">
                        <a:solidFill>
                          <a:srgbClr val="000000"/>
                        </a:solidFill>
                        <a:latin typeface="Arial"/>
                      </a:endParaRPr>
                    </a:p>
                  </a:txBody>
                  <a:tcPr marL="0" marR="0" marT="0" marB="0" anchor="ctr"/>
                </a:tc>
              </a:tr>
              <a:tr h="490764">
                <a:tc>
                  <a:txBody>
                    <a:bodyPr/>
                    <a:lstStyle/>
                    <a:p>
                      <a:pPr algn="ctr"/>
                      <a:r>
                        <a:rPr lang="en-US" sz="1600" b="0" kern="1200" dirty="0" smtClean="0">
                          <a:solidFill>
                            <a:schemeClr val="tx1"/>
                          </a:solidFill>
                          <a:latin typeface="+mn-lt"/>
                          <a:ea typeface="+mn-ea"/>
                          <a:cs typeface="+mn-cs"/>
                        </a:rPr>
                        <a:t>Itemized Payment</a:t>
                      </a:r>
                    </a:p>
                  </a:txBody>
                  <a:tcPr anchor="ctr"/>
                </a:tc>
                <a:tc>
                  <a:txBody>
                    <a:bodyPr/>
                    <a:lstStyle/>
                    <a:p>
                      <a:pPr algn="ctr"/>
                      <a:r>
                        <a:rPr lang="en-US" sz="1600" b="0" kern="1200" dirty="0" smtClean="0">
                          <a:solidFill>
                            <a:schemeClr val="dk1"/>
                          </a:solidFill>
                          <a:latin typeface="+mn-lt"/>
                          <a:ea typeface="+mn-ea"/>
                          <a:cs typeface="+mn-cs"/>
                        </a:rPr>
                        <a:t>RE6</a:t>
                      </a:r>
                      <a:endParaRPr lang="en-US" sz="1600" b="0" kern="1200" dirty="0" smtClean="0">
                        <a:solidFill>
                          <a:schemeClr val="tx1"/>
                        </a:solidFill>
                        <a:latin typeface="+mn-lt"/>
                        <a:ea typeface="+mn-ea"/>
                        <a:cs typeface="+mn-cs"/>
                      </a:endParaRPr>
                    </a:p>
                  </a:txBody>
                  <a:tcPr anchor="ctr"/>
                </a:tc>
                <a:tc>
                  <a:txBody>
                    <a:bodyPr/>
                    <a:lstStyle/>
                    <a:p>
                      <a:pPr algn="ctr" fontAlgn="b"/>
                      <a:r>
                        <a:rPr lang="en-US" sz="1600" u="none" strike="noStrike" dirty="0" smtClean="0"/>
                        <a:t>R6 IP IPAC Refund</a:t>
                      </a:r>
                      <a:endParaRPr lang="en-US" sz="1600" b="0" i="0" u="none" strike="noStrike" dirty="0">
                        <a:solidFill>
                          <a:srgbClr val="000000"/>
                        </a:solidFill>
                        <a:latin typeface="Arial"/>
                      </a:endParaRPr>
                    </a:p>
                  </a:txBody>
                  <a:tcPr marL="0" marR="0" marT="0" marB="0" anchor="ctr"/>
                </a:tc>
              </a:tr>
              <a:tr h="511744">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b="0" kern="1200" dirty="0" smtClean="0">
                          <a:solidFill>
                            <a:schemeClr val="tx1"/>
                          </a:solidFill>
                          <a:latin typeface="+mn-lt"/>
                          <a:ea typeface="+mn-ea"/>
                          <a:cs typeface="+mn-cs"/>
                        </a:rPr>
                        <a:t>Itemized Payment</a:t>
                      </a:r>
                    </a:p>
                  </a:txBody>
                  <a:tcPr anchor="ctr"/>
                </a:tc>
                <a:tc>
                  <a:txBody>
                    <a:bodyPr/>
                    <a:lstStyle/>
                    <a:p>
                      <a:pPr algn="ctr"/>
                      <a:r>
                        <a:rPr lang="en-US" sz="1600" b="0" kern="1200" dirty="0" smtClean="0">
                          <a:solidFill>
                            <a:schemeClr val="tx1"/>
                          </a:solidFill>
                          <a:latin typeface="+mn-lt"/>
                          <a:ea typeface="+mn-ea"/>
                          <a:cs typeface="+mn-cs"/>
                        </a:rPr>
                        <a:t>IM6</a:t>
                      </a:r>
                    </a:p>
                  </a:txBody>
                  <a:tcPr anchor="ctr"/>
                </a:tc>
                <a:tc>
                  <a:txBody>
                    <a:bodyPr/>
                    <a:lstStyle/>
                    <a:p>
                      <a:pPr algn="ctr" fontAlgn="b"/>
                      <a:r>
                        <a:rPr lang="pt-BR" sz="1600" b="0" i="0" u="none" strike="noStrike" dirty="0" smtClean="0">
                          <a:solidFill>
                            <a:srgbClr val="000000"/>
                          </a:solidFill>
                          <a:latin typeface="+mn-lt"/>
                        </a:rPr>
                        <a:t>R6 Manual IP IPAC Refund</a:t>
                      </a:r>
                      <a:endParaRPr lang="en-US" sz="1600" b="0" i="0" u="none" strike="noStrike" dirty="0">
                        <a:solidFill>
                          <a:srgbClr val="000000"/>
                        </a:solidFill>
                        <a:latin typeface="Arial"/>
                      </a:endParaRPr>
                    </a:p>
                  </a:txBody>
                  <a:tcPr marL="0" marR="0" marT="0" marB="0" anchor="ctr"/>
                </a:tc>
              </a:tr>
              <a:tr h="511629">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b="0" kern="1200" dirty="0" smtClean="0">
                          <a:solidFill>
                            <a:schemeClr val="tx1"/>
                          </a:solidFill>
                          <a:latin typeface="+mn-lt"/>
                          <a:ea typeface="+mn-ea"/>
                          <a:cs typeface="+mn-cs"/>
                        </a:rPr>
                        <a:t>Itemized Payment</a:t>
                      </a:r>
                    </a:p>
                  </a:txBody>
                  <a:tcPr anchor="ctr"/>
                </a:tc>
                <a:tc>
                  <a:txBody>
                    <a:bodyPr/>
                    <a:lstStyle/>
                    <a:p>
                      <a:pPr algn="ctr"/>
                      <a:r>
                        <a:rPr lang="en-US" sz="1600" b="0" kern="1200" dirty="0" smtClean="0">
                          <a:solidFill>
                            <a:schemeClr val="tx1"/>
                          </a:solidFill>
                          <a:latin typeface="+mn-lt"/>
                          <a:ea typeface="+mn-ea"/>
                          <a:cs typeface="+mn-cs"/>
                        </a:rPr>
                        <a:t>NI6</a:t>
                      </a:r>
                    </a:p>
                  </a:txBody>
                  <a:tcPr anchor="ctr"/>
                </a:tc>
                <a:tc>
                  <a:txBody>
                    <a:bodyPr/>
                    <a:lstStyle/>
                    <a:p>
                      <a:pPr algn="ctr" fontAlgn="b"/>
                      <a:r>
                        <a:rPr lang="en-US" sz="1600" b="0" i="0" u="none" strike="noStrike" dirty="0" smtClean="0">
                          <a:solidFill>
                            <a:srgbClr val="000000"/>
                          </a:solidFill>
                          <a:latin typeface="+mn-lt"/>
                        </a:rPr>
                        <a:t>R6 IP non-IPAC Refund</a:t>
                      </a:r>
                      <a:endParaRPr lang="en-US" sz="1600" b="0" i="0" u="none" strike="noStrike" dirty="0">
                        <a:solidFill>
                          <a:srgbClr val="000000"/>
                        </a:solidFill>
                        <a:latin typeface="Arial"/>
                      </a:endParaRPr>
                    </a:p>
                  </a:txBody>
                  <a:tcPr marL="0" marR="0" marT="0" marB="0" anchor="ctr"/>
                </a:tc>
              </a:tr>
              <a:tr h="407552">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b="0" kern="1200" dirty="0" smtClean="0">
                          <a:solidFill>
                            <a:schemeClr val="tx1"/>
                          </a:solidFill>
                          <a:latin typeface="+mn-lt"/>
                          <a:ea typeface="+mn-ea"/>
                          <a:cs typeface="+mn-cs"/>
                        </a:rPr>
                        <a:t>Itemized Payment</a:t>
                      </a:r>
                    </a:p>
                    <a:p>
                      <a:pPr algn="ctr"/>
                      <a:endParaRPr lang="en-US" sz="1600" b="0" kern="1200" dirty="0" smtClean="0">
                        <a:solidFill>
                          <a:schemeClr val="tx1"/>
                        </a:solidFill>
                        <a:latin typeface="+mn-lt"/>
                        <a:ea typeface="+mn-ea"/>
                        <a:cs typeface="+mn-cs"/>
                      </a:endParaRPr>
                    </a:p>
                  </a:txBody>
                  <a:tcPr anchor="ctr"/>
                </a:tc>
                <a:tc>
                  <a:txBody>
                    <a:bodyPr/>
                    <a:lstStyle/>
                    <a:p>
                      <a:pPr algn="ctr"/>
                      <a:r>
                        <a:rPr lang="en-US" sz="1600" b="0" kern="1200" dirty="0" smtClean="0">
                          <a:solidFill>
                            <a:schemeClr val="tx1"/>
                          </a:solidFill>
                          <a:latin typeface="+mn-lt"/>
                          <a:ea typeface="+mn-ea"/>
                          <a:cs typeface="+mn-cs"/>
                        </a:rPr>
                        <a:t>MR6</a:t>
                      </a:r>
                    </a:p>
                  </a:txBody>
                  <a:tcPr anchor="ctr"/>
                </a:tc>
                <a:tc>
                  <a:txBody>
                    <a:bodyPr/>
                    <a:lstStyle/>
                    <a:p>
                      <a:pPr algn="ctr" fontAlgn="b"/>
                      <a:r>
                        <a:rPr lang="pt-BR" sz="1600" b="0" i="0" u="none" strike="noStrike" dirty="0" smtClean="0">
                          <a:solidFill>
                            <a:srgbClr val="000000"/>
                          </a:solidFill>
                          <a:latin typeface="+mn-lt"/>
                        </a:rPr>
                        <a:t>R6 Manual IP NonIPAC Refund </a:t>
                      </a:r>
                      <a:endParaRPr lang="en-US" sz="1600" b="0" i="0" u="none" strike="noStrike" dirty="0">
                        <a:solidFill>
                          <a:srgbClr val="000000"/>
                        </a:solidFill>
                        <a:latin typeface="Arial"/>
                      </a:endParaRPr>
                    </a:p>
                  </a:txBody>
                  <a:tcPr marL="0" marR="0" marT="0" marB="0" anchor="ctr"/>
                </a:tc>
              </a:tr>
            </a:tbl>
          </a:graphicData>
        </a:graphic>
      </p:graphicFrame>
    </p:spTree>
    <p:extLst>
      <p:ext uri="{BB962C8B-B14F-4D97-AF65-F5344CB8AC3E}">
        <p14:creationId xmlns:p14="http://schemas.microsoft.com/office/powerpoint/2010/main" val="1245250981"/>
      </p:ext>
    </p:extLst>
  </p:cSld>
  <p:clrMapOvr>
    <a:masterClrMapping/>
  </p:clrMapOvr>
  <p:timing>
    <p:tnLst>
      <p:par>
        <p:cTn id="1" dur="indefinite" restart="never" nodeType="tmRoot"/>
      </p:par>
    </p:tnLst>
  </p:timing>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Itemized Payment – Header</a:t>
            </a:r>
            <a:endParaRPr lang="en-US" dirty="0"/>
          </a:p>
        </p:txBody>
      </p:sp>
      <p:sp>
        <p:nvSpPr>
          <p:cNvPr id="5" name="Slide Number Placeholder 4"/>
          <p:cNvSpPr>
            <a:spLocks noGrp="1"/>
          </p:cNvSpPr>
          <p:nvPr>
            <p:ph type="sldNum" sz="quarter" idx="11"/>
          </p:nvPr>
        </p:nvSpPr>
        <p:spPr/>
        <p:txBody>
          <a:bodyPr/>
          <a:lstStyle/>
          <a:p>
            <a:pPr>
              <a:defRPr/>
            </a:pPr>
            <a:fld id="{5842F1FC-5FDD-41D6-BAD6-160FC7BE3BC4}" type="slidenum">
              <a:rPr lang="en-US" smtClean="0"/>
              <a:pPr>
                <a:defRPr/>
              </a:pPr>
              <a:t>361</a:t>
            </a:fld>
            <a:endParaRPr lang="en-US" dirty="0"/>
          </a:p>
        </p:txBody>
      </p:sp>
      <p:pic>
        <p:nvPicPr>
          <p:cNvPr id="63385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87603" y="1118170"/>
            <a:ext cx="6512605" cy="5619799"/>
          </a:xfrm>
          <a:prstGeom prst="rect">
            <a:avLst/>
          </a:prstGeom>
          <a:noFill/>
          <a:ln w="317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p:cNvSpPr/>
          <p:nvPr/>
        </p:nvSpPr>
        <p:spPr bwMode="auto">
          <a:xfrm>
            <a:off x="1087603" y="1118170"/>
            <a:ext cx="519040" cy="223656"/>
          </a:xfrm>
          <a:prstGeom prst="rect">
            <a:avLst/>
          </a:prstGeom>
          <a:noFill/>
          <a:ln w="28575"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Tree>
    <p:extLst>
      <p:ext uri="{BB962C8B-B14F-4D97-AF65-F5344CB8AC3E}">
        <p14:creationId xmlns:p14="http://schemas.microsoft.com/office/powerpoint/2010/main" val="2456481931"/>
      </p:ext>
    </p:extLst>
  </p:cSld>
  <p:clrMapOvr>
    <a:masterClrMapping/>
  </p:clrMapOvr>
  <p:timing>
    <p:tnLst>
      <p:par>
        <p:cTn id="1" dur="indefinite" restart="never" nodeType="tmRoot"/>
      </p:par>
    </p:tnLst>
  </p:timing>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Itemized Payment – Accounting Line</a:t>
            </a:r>
            <a:endParaRPr lang="en-US" dirty="0"/>
          </a:p>
        </p:txBody>
      </p:sp>
      <p:sp>
        <p:nvSpPr>
          <p:cNvPr id="4" name="Footer Placeholder 3"/>
          <p:cNvSpPr>
            <a:spLocks noGrp="1"/>
          </p:cNvSpPr>
          <p:nvPr>
            <p:ph type="ftr" sz="quarter" idx="10"/>
          </p:nvPr>
        </p:nvSpPr>
        <p:spPr/>
        <p:txBody>
          <a:bodyPr/>
          <a:lstStyle/>
          <a:p>
            <a:pPr>
              <a:defRPr/>
            </a:pPr>
            <a:r>
              <a:rPr lang="en-US" dirty="0" smtClean="0"/>
              <a:t>CGI Federal Proprietary and Confidential</a:t>
            </a:r>
            <a:endParaRPr lang="en-US" dirty="0"/>
          </a:p>
        </p:txBody>
      </p:sp>
      <p:sp>
        <p:nvSpPr>
          <p:cNvPr id="5" name="Slide Number Placeholder 4"/>
          <p:cNvSpPr>
            <a:spLocks noGrp="1"/>
          </p:cNvSpPr>
          <p:nvPr>
            <p:ph type="sldNum" sz="quarter" idx="11"/>
          </p:nvPr>
        </p:nvSpPr>
        <p:spPr/>
        <p:txBody>
          <a:bodyPr/>
          <a:lstStyle/>
          <a:p>
            <a:pPr>
              <a:defRPr/>
            </a:pPr>
            <a:fld id="{5842F1FC-5FDD-41D6-BAD6-160FC7BE3BC4}" type="slidenum">
              <a:rPr lang="en-US" smtClean="0"/>
              <a:pPr>
                <a:defRPr/>
              </a:pPr>
              <a:t>362</a:t>
            </a:fld>
            <a:endParaRPr lang="en-US" dirty="0"/>
          </a:p>
        </p:txBody>
      </p:sp>
      <p:pic>
        <p:nvPicPr>
          <p:cNvPr id="65024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80590" y="1311007"/>
            <a:ext cx="5726113" cy="2009775"/>
          </a:xfrm>
          <a:prstGeom prst="rect">
            <a:avLst/>
          </a:prstGeom>
          <a:noFill/>
          <a:ln w="317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50243"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721265" y="3831422"/>
            <a:ext cx="5000625" cy="1181100"/>
          </a:xfrm>
          <a:prstGeom prst="rect">
            <a:avLst/>
          </a:prstGeom>
          <a:noFill/>
          <a:ln w="317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Content Placeholder 2"/>
          <p:cNvSpPr>
            <a:spLocks noGrp="1"/>
          </p:cNvSpPr>
          <p:nvPr>
            <p:ph idx="1"/>
          </p:nvPr>
        </p:nvSpPr>
        <p:spPr>
          <a:xfrm>
            <a:off x="556913" y="4003483"/>
            <a:ext cx="3048000" cy="1009039"/>
          </a:xfrm>
        </p:spPr>
        <p:txBody>
          <a:bodyPr/>
          <a:lstStyle/>
          <a:p>
            <a:r>
              <a:rPr lang="en-US" sz="2000" dirty="0" smtClean="0"/>
              <a:t>Document Reference – </a:t>
            </a:r>
            <a:r>
              <a:rPr lang="en-US" sz="1200" dirty="0" smtClean="0"/>
              <a:t>References the Cash Receipt  Credit Application line </a:t>
            </a:r>
          </a:p>
        </p:txBody>
      </p:sp>
    </p:spTree>
    <p:extLst>
      <p:ext uri="{BB962C8B-B14F-4D97-AF65-F5344CB8AC3E}">
        <p14:creationId xmlns:p14="http://schemas.microsoft.com/office/powerpoint/2010/main" val="1309235089"/>
      </p:ext>
    </p:extLst>
  </p:cSld>
  <p:clrMapOvr>
    <a:masterClrMapping/>
  </p:clrMapOvr>
  <p:timing>
    <p:tnLst>
      <p:par>
        <p:cTn id="1" dur="indefinite" restart="never" nodeType="tmRoot"/>
      </p:par>
    </p:tnLst>
  </p:timing>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algn="ctr">
              <a:buNone/>
            </a:pPr>
            <a:endParaRPr lang="en-US" sz="3600" b="1" dirty="0" smtClean="0"/>
          </a:p>
          <a:p>
            <a:pPr algn="ctr">
              <a:buNone/>
            </a:pPr>
            <a:endParaRPr lang="en-US" sz="3600" b="1" dirty="0"/>
          </a:p>
          <a:p>
            <a:pPr algn="ctr">
              <a:buNone/>
            </a:pPr>
            <a:r>
              <a:rPr lang="en-US" sz="3600" b="1" dirty="0" smtClean="0"/>
              <a:t>Segment 12:</a:t>
            </a:r>
          </a:p>
          <a:p>
            <a:pPr algn="ctr">
              <a:buNone/>
            </a:pPr>
            <a:r>
              <a:rPr lang="en-US" sz="3600" dirty="0" smtClean="0"/>
              <a:t>Reports Related to DBR Billing</a:t>
            </a:r>
            <a:endParaRPr lang="en-US" sz="3600" dirty="0"/>
          </a:p>
        </p:txBody>
      </p:sp>
      <p:sp>
        <p:nvSpPr>
          <p:cNvPr id="4" name="Footer Placeholder 3"/>
          <p:cNvSpPr>
            <a:spLocks noGrp="1"/>
          </p:cNvSpPr>
          <p:nvPr>
            <p:ph type="ftr" sz="quarter" idx="10"/>
          </p:nvPr>
        </p:nvSpPr>
        <p:spPr/>
        <p:txBody>
          <a:bodyPr/>
          <a:lstStyle/>
          <a:p>
            <a:pPr>
              <a:defRPr/>
            </a:pPr>
            <a:r>
              <a:rPr lang="en-US" dirty="0" smtClean="0"/>
              <a:t>CGI Federal Proprietary and Confidential</a:t>
            </a:r>
            <a:endParaRPr lang="en-US" dirty="0"/>
          </a:p>
        </p:txBody>
      </p:sp>
      <p:sp>
        <p:nvSpPr>
          <p:cNvPr id="5" name="Slide Number Placeholder 4"/>
          <p:cNvSpPr>
            <a:spLocks noGrp="1"/>
          </p:cNvSpPr>
          <p:nvPr>
            <p:ph type="sldNum" sz="quarter" idx="11"/>
          </p:nvPr>
        </p:nvSpPr>
        <p:spPr/>
        <p:txBody>
          <a:bodyPr/>
          <a:lstStyle/>
          <a:p>
            <a:pPr>
              <a:defRPr/>
            </a:pPr>
            <a:fld id="{215F2CEC-58A8-492B-AD0D-C2BF1A7F0D89}" type="slidenum">
              <a:rPr lang="en-US" smtClean="0"/>
              <a:pPr>
                <a:defRPr/>
              </a:pPr>
              <a:t>363</a:t>
            </a:fld>
            <a:endParaRPr lang="en-US" dirty="0"/>
          </a:p>
        </p:txBody>
      </p:sp>
    </p:spTree>
    <p:extLst>
      <p:ext uri="{BB962C8B-B14F-4D97-AF65-F5344CB8AC3E}">
        <p14:creationId xmlns:p14="http://schemas.microsoft.com/office/powerpoint/2010/main" val="4075841956"/>
      </p:ext>
    </p:extLst>
  </p:cSld>
  <p:clrMapOvr>
    <a:masterClrMapping/>
  </p:clrMapOvr>
  <p:timing>
    <p:tnLst>
      <p:par>
        <p:cTn id="1" dur="indefinite" restart="never" nodeType="tmRoot"/>
      </p:par>
    </p:tnLst>
  </p:timing>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7836195" y="6030243"/>
            <a:ext cx="1169582" cy="794783"/>
          </a:xfrm>
          <a:prstGeom prst="rect">
            <a:avLst/>
          </a:pr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4" name="Rectangle 3"/>
          <p:cNvSpPr/>
          <p:nvPr/>
        </p:nvSpPr>
        <p:spPr bwMode="auto">
          <a:xfrm>
            <a:off x="427511" y="4726379"/>
            <a:ext cx="8716489" cy="1484416"/>
          </a:xfrm>
          <a:prstGeom prst="rect">
            <a:avLst/>
          </a:prstGeom>
          <a:solidFill>
            <a:srgbClr val="FFFF0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6146" name="Rectangle 6"/>
          <p:cNvSpPr>
            <a:spLocks noGrp="1" noChangeArrowheads="1"/>
          </p:cNvSpPr>
          <p:nvPr>
            <p:ph type="title"/>
          </p:nvPr>
        </p:nvSpPr>
        <p:spPr/>
        <p:txBody>
          <a:bodyPr/>
          <a:lstStyle/>
          <a:p>
            <a:pPr eaLnBrk="1" hangingPunct="1"/>
            <a:r>
              <a:rPr lang="en-US" dirty="0" smtClean="0"/>
              <a:t>Table of Contents</a:t>
            </a:r>
          </a:p>
        </p:txBody>
      </p:sp>
      <p:sp>
        <p:nvSpPr>
          <p:cNvPr id="7" name="Rectangle 7"/>
          <p:cNvSpPr>
            <a:spLocks noGrp="1" noChangeArrowheads="1"/>
          </p:cNvSpPr>
          <p:nvPr>
            <p:ph idx="1"/>
          </p:nvPr>
        </p:nvSpPr>
        <p:spPr>
          <a:xfrm>
            <a:off x="712788" y="1211283"/>
            <a:ext cx="8229600" cy="5072559"/>
          </a:xfrm>
        </p:spPr>
        <p:txBody>
          <a:bodyPr/>
          <a:lstStyle/>
          <a:p>
            <a:pPr marL="288925" indent="-288925" eaLnBrk="1" hangingPunct="1">
              <a:spcBef>
                <a:spcPts val="600"/>
              </a:spcBef>
              <a:spcAft>
                <a:spcPts val="0"/>
              </a:spcAft>
            </a:pPr>
            <a:r>
              <a:rPr lang="en-US" sz="1600" b="1" dirty="0">
                <a:solidFill>
                  <a:schemeClr val="bg1">
                    <a:lumMod val="50000"/>
                  </a:schemeClr>
                </a:solidFill>
              </a:rPr>
              <a:t>Segment 1</a:t>
            </a:r>
            <a:r>
              <a:rPr lang="en-US" sz="1600" dirty="0">
                <a:solidFill>
                  <a:schemeClr val="bg1">
                    <a:lumMod val="50000"/>
                  </a:schemeClr>
                </a:solidFill>
              </a:rPr>
              <a:t>:    Detail Billing Record (DBR) Overview and Key Concepts</a:t>
            </a:r>
          </a:p>
          <a:p>
            <a:pPr marL="288925" indent="-288925" eaLnBrk="1" hangingPunct="1">
              <a:spcBef>
                <a:spcPts val="600"/>
              </a:spcBef>
              <a:spcAft>
                <a:spcPts val="0"/>
              </a:spcAft>
            </a:pPr>
            <a:r>
              <a:rPr lang="en-US" sz="1600" b="1" dirty="0" smtClean="0">
                <a:solidFill>
                  <a:schemeClr val="bg1">
                    <a:lumMod val="50000"/>
                  </a:schemeClr>
                </a:solidFill>
              </a:rPr>
              <a:t>Segment 2:    </a:t>
            </a:r>
            <a:r>
              <a:rPr lang="en-US" sz="1600" dirty="0" smtClean="0">
                <a:solidFill>
                  <a:schemeClr val="bg1">
                    <a:lumMod val="50000"/>
                  </a:schemeClr>
                </a:solidFill>
              </a:rPr>
              <a:t>DBRs and Associated Batch Processing </a:t>
            </a:r>
            <a:endParaRPr lang="en-US" sz="1600" b="1" dirty="0" smtClean="0">
              <a:solidFill>
                <a:schemeClr val="bg1">
                  <a:lumMod val="50000"/>
                </a:schemeClr>
              </a:solidFill>
            </a:endParaRPr>
          </a:p>
          <a:p>
            <a:pPr marL="288925" indent="-288925" eaLnBrk="1" hangingPunct="1">
              <a:spcBef>
                <a:spcPts val="600"/>
              </a:spcBef>
              <a:spcAft>
                <a:spcPts val="0"/>
              </a:spcAft>
            </a:pPr>
            <a:r>
              <a:rPr lang="en-US" sz="1600" b="1" dirty="0" smtClean="0">
                <a:solidFill>
                  <a:schemeClr val="bg1">
                    <a:lumMod val="50000"/>
                  </a:schemeClr>
                </a:solidFill>
              </a:rPr>
              <a:t>Segment 3</a:t>
            </a:r>
            <a:r>
              <a:rPr lang="en-US" sz="1600" dirty="0" smtClean="0">
                <a:solidFill>
                  <a:schemeClr val="bg1">
                    <a:lumMod val="50000"/>
                  </a:schemeClr>
                </a:solidFill>
              </a:rPr>
              <a:t>:    DBR Query	</a:t>
            </a:r>
          </a:p>
          <a:p>
            <a:pPr marL="288925" indent="-288925" eaLnBrk="1" hangingPunct="1">
              <a:spcBef>
                <a:spcPts val="600"/>
              </a:spcBef>
              <a:spcAft>
                <a:spcPts val="0"/>
              </a:spcAft>
            </a:pPr>
            <a:r>
              <a:rPr lang="en-US" sz="1600" b="1" dirty="0" smtClean="0">
                <a:solidFill>
                  <a:schemeClr val="bg1">
                    <a:lumMod val="50000"/>
                  </a:schemeClr>
                </a:solidFill>
              </a:rPr>
              <a:t>Segment 4:</a:t>
            </a:r>
            <a:r>
              <a:rPr lang="en-US" sz="1600" dirty="0" smtClean="0">
                <a:solidFill>
                  <a:schemeClr val="bg1">
                    <a:lumMod val="50000"/>
                  </a:schemeClr>
                </a:solidFill>
              </a:rPr>
              <a:t>    AAS Agreements		</a:t>
            </a:r>
          </a:p>
          <a:p>
            <a:pPr marL="288925" indent="-288925" eaLnBrk="1" hangingPunct="1">
              <a:spcBef>
                <a:spcPts val="600"/>
              </a:spcBef>
              <a:spcAft>
                <a:spcPts val="0"/>
              </a:spcAft>
            </a:pPr>
            <a:r>
              <a:rPr lang="en-US" sz="1600" b="1" dirty="0" smtClean="0">
                <a:solidFill>
                  <a:schemeClr val="bg1">
                    <a:lumMod val="50000"/>
                  </a:schemeClr>
                </a:solidFill>
              </a:rPr>
              <a:t>Segment 5:    </a:t>
            </a:r>
            <a:r>
              <a:rPr lang="en-US" sz="1600" dirty="0" smtClean="0">
                <a:solidFill>
                  <a:schemeClr val="bg1">
                    <a:lumMod val="50000"/>
                  </a:schemeClr>
                </a:solidFill>
              </a:rPr>
              <a:t>Pegasys </a:t>
            </a:r>
            <a:r>
              <a:rPr lang="en-US" sz="1600" dirty="0">
                <a:solidFill>
                  <a:schemeClr val="bg1">
                    <a:lumMod val="50000"/>
                  </a:schemeClr>
                </a:solidFill>
              </a:rPr>
              <a:t>Billing Transactions </a:t>
            </a:r>
            <a:r>
              <a:rPr lang="en-US" sz="1600" dirty="0" smtClean="0">
                <a:solidFill>
                  <a:schemeClr val="bg1">
                    <a:lumMod val="50000"/>
                  </a:schemeClr>
                </a:solidFill>
              </a:rPr>
              <a:t>Overview		</a:t>
            </a:r>
          </a:p>
          <a:p>
            <a:pPr marL="288925" indent="-288925" eaLnBrk="1" hangingPunct="1">
              <a:spcBef>
                <a:spcPts val="600"/>
              </a:spcBef>
              <a:spcAft>
                <a:spcPts val="0"/>
              </a:spcAft>
            </a:pPr>
            <a:r>
              <a:rPr lang="en-US" sz="1600" b="1" dirty="0" smtClean="0">
                <a:solidFill>
                  <a:schemeClr val="bg1">
                    <a:lumMod val="50000"/>
                  </a:schemeClr>
                </a:solidFill>
              </a:rPr>
              <a:t>Segment 6:    </a:t>
            </a:r>
            <a:r>
              <a:rPr lang="en-US" sz="1600" dirty="0" smtClean="0">
                <a:solidFill>
                  <a:schemeClr val="bg1">
                    <a:lumMod val="50000"/>
                  </a:schemeClr>
                </a:solidFill>
              </a:rPr>
              <a:t>DBR Billing </a:t>
            </a:r>
            <a:r>
              <a:rPr lang="en-US" sz="1600" dirty="0">
                <a:solidFill>
                  <a:schemeClr val="bg1">
                    <a:lumMod val="50000"/>
                  </a:schemeClr>
                </a:solidFill>
              </a:rPr>
              <a:t>Methods and Resulting </a:t>
            </a:r>
            <a:r>
              <a:rPr lang="en-US" sz="1600" dirty="0" smtClean="0">
                <a:solidFill>
                  <a:schemeClr val="bg1">
                    <a:lumMod val="50000"/>
                  </a:schemeClr>
                </a:solidFill>
              </a:rPr>
              <a:t>Transactions</a:t>
            </a:r>
            <a:endParaRPr lang="en-US" sz="1600" dirty="0">
              <a:solidFill>
                <a:schemeClr val="bg1">
                  <a:lumMod val="50000"/>
                </a:schemeClr>
              </a:solidFill>
            </a:endParaRPr>
          </a:p>
          <a:p>
            <a:pPr marL="288925" indent="-288925" eaLnBrk="1" hangingPunct="1">
              <a:spcBef>
                <a:spcPts val="600"/>
              </a:spcBef>
              <a:spcAft>
                <a:spcPts val="0"/>
              </a:spcAft>
            </a:pPr>
            <a:r>
              <a:rPr lang="en-US" sz="1600" b="1" dirty="0" smtClean="0">
                <a:solidFill>
                  <a:schemeClr val="bg1">
                    <a:lumMod val="50000"/>
                  </a:schemeClr>
                </a:solidFill>
              </a:rPr>
              <a:t>Segment 7:    </a:t>
            </a:r>
            <a:r>
              <a:rPr lang="en-US" sz="1600" dirty="0" smtClean="0">
                <a:solidFill>
                  <a:schemeClr val="bg1">
                    <a:lumMod val="50000"/>
                  </a:schemeClr>
                </a:solidFill>
              </a:rPr>
              <a:t>DBR Billing Processes</a:t>
            </a:r>
            <a:r>
              <a:rPr lang="en-US" sz="1600" dirty="0">
                <a:solidFill>
                  <a:schemeClr val="bg1">
                    <a:lumMod val="50000"/>
                  </a:schemeClr>
                </a:solidFill>
              </a:rPr>
              <a:t>	</a:t>
            </a:r>
            <a:endParaRPr lang="en-US" sz="1600" dirty="0" smtClean="0">
              <a:solidFill>
                <a:schemeClr val="bg1">
                  <a:lumMod val="50000"/>
                </a:schemeClr>
              </a:solidFill>
            </a:endParaRPr>
          </a:p>
          <a:p>
            <a:pPr marL="288925" indent="-288925" eaLnBrk="1" hangingPunct="1">
              <a:spcBef>
                <a:spcPts val="600"/>
              </a:spcBef>
              <a:spcAft>
                <a:spcPts val="0"/>
              </a:spcAft>
            </a:pPr>
            <a:r>
              <a:rPr lang="en-US" sz="1600" b="1" dirty="0">
                <a:solidFill>
                  <a:schemeClr val="bg1">
                    <a:lumMod val="50000"/>
                  </a:schemeClr>
                </a:solidFill>
              </a:rPr>
              <a:t>Segment </a:t>
            </a:r>
            <a:r>
              <a:rPr lang="en-US" sz="1600" b="1" dirty="0" smtClean="0">
                <a:solidFill>
                  <a:schemeClr val="bg1">
                    <a:lumMod val="50000"/>
                  </a:schemeClr>
                </a:solidFill>
              </a:rPr>
              <a:t>8:    </a:t>
            </a:r>
            <a:r>
              <a:rPr lang="en-US" sz="1600" dirty="0" smtClean="0">
                <a:solidFill>
                  <a:schemeClr val="bg1">
                    <a:lumMod val="50000"/>
                  </a:schemeClr>
                </a:solidFill>
              </a:rPr>
              <a:t>Advances</a:t>
            </a:r>
            <a:r>
              <a:rPr lang="en-US" sz="1600" dirty="0">
                <a:solidFill>
                  <a:schemeClr val="bg1">
                    <a:lumMod val="50000"/>
                  </a:schemeClr>
                </a:solidFill>
              </a:rPr>
              <a:t>	</a:t>
            </a:r>
            <a:endParaRPr lang="en-US" sz="1600" dirty="0" smtClean="0">
              <a:solidFill>
                <a:schemeClr val="bg1">
                  <a:lumMod val="50000"/>
                </a:schemeClr>
              </a:solidFill>
            </a:endParaRPr>
          </a:p>
          <a:p>
            <a:pPr marL="288925" indent="-288925" eaLnBrk="1" hangingPunct="1">
              <a:spcBef>
                <a:spcPts val="600"/>
              </a:spcBef>
              <a:spcAft>
                <a:spcPts val="0"/>
              </a:spcAft>
            </a:pPr>
            <a:r>
              <a:rPr lang="en-US" sz="1600" b="1" dirty="0" smtClean="0">
                <a:solidFill>
                  <a:schemeClr val="bg1">
                    <a:lumMod val="50000"/>
                  </a:schemeClr>
                </a:solidFill>
              </a:rPr>
              <a:t>Segment 9:    </a:t>
            </a:r>
            <a:r>
              <a:rPr lang="en-US" sz="1600" dirty="0" smtClean="0">
                <a:solidFill>
                  <a:schemeClr val="bg1">
                    <a:lumMod val="50000"/>
                  </a:schemeClr>
                </a:solidFill>
              </a:rPr>
              <a:t>Accruals	</a:t>
            </a:r>
          </a:p>
          <a:p>
            <a:pPr marL="288925" indent="-288925" eaLnBrk="1" hangingPunct="1">
              <a:spcBef>
                <a:spcPts val="600"/>
              </a:spcBef>
              <a:spcAft>
                <a:spcPts val="0"/>
              </a:spcAft>
            </a:pPr>
            <a:r>
              <a:rPr lang="en-US" sz="1600" b="1" dirty="0" smtClean="0">
                <a:solidFill>
                  <a:schemeClr val="bg1">
                    <a:lumMod val="50000"/>
                  </a:schemeClr>
                </a:solidFill>
              </a:rPr>
              <a:t>Segment 10:  </a:t>
            </a:r>
            <a:r>
              <a:rPr lang="en-US" sz="1600" dirty="0" smtClean="0">
                <a:solidFill>
                  <a:schemeClr val="bg1">
                    <a:lumMod val="50000"/>
                  </a:schemeClr>
                </a:solidFill>
              </a:rPr>
              <a:t>Billing-Related Queries				</a:t>
            </a:r>
          </a:p>
          <a:p>
            <a:pPr marL="288925" indent="-288925" eaLnBrk="1" hangingPunct="1">
              <a:spcBef>
                <a:spcPts val="600"/>
              </a:spcBef>
              <a:spcAft>
                <a:spcPts val="0"/>
              </a:spcAft>
            </a:pPr>
            <a:r>
              <a:rPr lang="en-US" sz="1600" b="1" dirty="0" smtClean="0">
                <a:solidFill>
                  <a:schemeClr val="bg1">
                    <a:lumMod val="50000"/>
                  </a:schemeClr>
                </a:solidFill>
              </a:rPr>
              <a:t>Segment 11:  </a:t>
            </a:r>
            <a:r>
              <a:rPr lang="en-US" sz="1600" dirty="0" smtClean="0">
                <a:solidFill>
                  <a:schemeClr val="bg1">
                    <a:lumMod val="50000"/>
                  </a:schemeClr>
                </a:solidFill>
              </a:rPr>
              <a:t>Credit </a:t>
            </a:r>
            <a:r>
              <a:rPr lang="en-US" sz="1600" dirty="0">
                <a:solidFill>
                  <a:schemeClr val="bg1">
                    <a:lumMod val="50000"/>
                  </a:schemeClr>
                </a:solidFill>
              </a:rPr>
              <a:t>Management</a:t>
            </a:r>
            <a:r>
              <a:rPr lang="en-US" sz="1600" dirty="0" smtClean="0">
                <a:solidFill>
                  <a:schemeClr val="bg1">
                    <a:lumMod val="50000"/>
                  </a:schemeClr>
                </a:solidFill>
              </a:rPr>
              <a:t>		</a:t>
            </a:r>
            <a:r>
              <a:rPr lang="en-US" sz="1600" b="1" dirty="0" smtClean="0">
                <a:solidFill>
                  <a:schemeClr val="bg1">
                    <a:lumMod val="50000"/>
                  </a:schemeClr>
                </a:solidFill>
              </a:rPr>
              <a:t>		</a:t>
            </a:r>
            <a:endParaRPr lang="en-US" sz="1600" dirty="0" smtClean="0">
              <a:solidFill>
                <a:schemeClr val="bg1">
                  <a:lumMod val="50000"/>
                </a:schemeClr>
              </a:solidFill>
            </a:endParaRPr>
          </a:p>
          <a:p>
            <a:pPr marL="288925" indent="-288925" eaLnBrk="1" hangingPunct="1">
              <a:spcBef>
                <a:spcPts val="600"/>
              </a:spcBef>
              <a:spcAft>
                <a:spcPts val="0"/>
              </a:spcAft>
            </a:pPr>
            <a:r>
              <a:rPr lang="en-US" sz="1600" b="1" dirty="0" smtClean="0"/>
              <a:t>Segment 12:  </a:t>
            </a:r>
            <a:r>
              <a:rPr lang="en-US" sz="1600" dirty="0"/>
              <a:t>Reports Related to DBR Billing </a:t>
            </a:r>
            <a:endParaRPr lang="en-US" sz="1600" dirty="0" smtClean="0"/>
          </a:p>
          <a:p>
            <a:pPr marL="625475" lvl="1" indent="-288925" eaLnBrk="1" hangingPunct="1">
              <a:spcBef>
                <a:spcPts val="600"/>
              </a:spcBef>
              <a:spcAft>
                <a:spcPts val="0"/>
              </a:spcAft>
            </a:pPr>
            <a:r>
              <a:rPr lang="en-US" sz="1400" dirty="0" smtClean="0"/>
              <a:t>Reports Overview</a:t>
            </a:r>
          </a:p>
          <a:p>
            <a:pPr marL="625475" lvl="1" indent="-288925" eaLnBrk="1" hangingPunct="1">
              <a:spcBef>
                <a:spcPts val="600"/>
              </a:spcBef>
              <a:spcAft>
                <a:spcPts val="0"/>
              </a:spcAft>
            </a:pPr>
            <a:r>
              <a:rPr lang="en-US" sz="1400" dirty="0" smtClean="0"/>
              <a:t>List of Reports</a:t>
            </a:r>
          </a:p>
          <a:p>
            <a:pPr marL="625475" lvl="1" indent="-288925" eaLnBrk="1" hangingPunct="1">
              <a:spcBef>
                <a:spcPts val="600"/>
              </a:spcBef>
              <a:spcAft>
                <a:spcPts val="0"/>
              </a:spcAft>
            </a:pPr>
            <a:r>
              <a:rPr lang="en-US" sz="1400" dirty="0" smtClean="0"/>
              <a:t>Schedule of Reports</a:t>
            </a:r>
          </a:p>
          <a:p>
            <a:pPr marL="625475" lvl="1" indent="-288925" eaLnBrk="1" hangingPunct="1">
              <a:spcBef>
                <a:spcPts val="600"/>
              </a:spcBef>
              <a:spcAft>
                <a:spcPts val="0"/>
              </a:spcAft>
            </a:pPr>
            <a:r>
              <a:rPr lang="en-US" sz="1400" dirty="0" smtClean="0"/>
              <a:t>Accessing and Reviewing Reports</a:t>
            </a:r>
            <a:r>
              <a:rPr lang="en-US" sz="1400" dirty="0" smtClean="0">
                <a:solidFill>
                  <a:schemeClr val="bg1">
                    <a:lumMod val="50000"/>
                  </a:schemeClr>
                </a:solidFill>
              </a:rPr>
              <a:t>			</a:t>
            </a:r>
          </a:p>
          <a:p>
            <a:pPr marL="288925" indent="-288925" eaLnBrk="1" hangingPunct="1">
              <a:spcBef>
                <a:spcPts val="600"/>
              </a:spcBef>
              <a:spcAft>
                <a:spcPts val="0"/>
              </a:spcAft>
            </a:pPr>
            <a:r>
              <a:rPr lang="en-US" sz="1600" b="1" dirty="0">
                <a:solidFill>
                  <a:schemeClr val="bg1">
                    <a:lumMod val="50000"/>
                  </a:schemeClr>
                </a:solidFill>
              </a:rPr>
              <a:t>Segment </a:t>
            </a:r>
            <a:r>
              <a:rPr lang="en-US" sz="1600" b="1" dirty="0" smtClean="0">
                <a:solidFill>
                  <a:schemeClr val="bg1">
                    <a:lumMod val="50000"/>
                  </a:schemeClr>
                </a:solidFill>
              </a:rPr>
              <a:t>13:  </a:t>
            </a:r>
            <a:r>
              <a:rPr lang="en-US" sz="1600" dirty="0">
                <a:solidFill>
                  <a:schemeClr val="bg1">
                    <a:lumMod val="50000"/>
                  </a:schemeClr>
                </a:solidFill>
              </a:rPr>
              <a:t>Mass Import</a:t>
            </a:r>
            <a:r>
              <a:rPr lang="en-US" sz="1600" b="1" dirty="0">
                <a:solidFill>
                  <a:schemeClr val="bg1">
                    <a:lumMod val="50000"/>
                  </a:schemeClr>
                </a:solidFill>
              </a:rPr>
              <a:t>	</a:t>
            </a:r>
            <a:r>
              <a:rPr lang="en-US" sz="1400" dirty="0"/>
              <a:t>					</a:t>
            </a:r>
          </a:p>
        </p:txBody>
      </p:sp>
    </p:spTree>
    <p:extLst>
      <p:ext uri="{BB962C8B-B14F-4D97-AF65-F5344CB8AC3E}">
        <p14:creationId xmlns:p14="http://schemas.microsoft.com/office/powerpoint/2010/main" val="588338101"/>
      </p:ext>
    </p:extLst>
  </p:cSld>
  <p:clrMapOvr>
    <a:masterClrMapping/>
  </p:clrMapOvr>
  <p:timing>
    <p:tnLst>
      <p:par>
        <p:cTn id="1" dur="indefinite" restart="never" nodeType="tmRoot"/>
      </p:par>
    </p:tnLst>
  </p:timing>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smtClean="0"/>
              <a:t>Reports Overview	</a:t>
            </a:r>
            <a:endParaRPr lang="en-US" sz="2800" dirty="0"/>
          </a:p>
        </p:txBody>
      </p:sp>
      <p:sp>
        <p:nvSpPr>
          <p:cNvPr id="3" name="Content Placeholder 2"/>
          <p:cNvSpPr>
            <a:spLocks noGrp="1"/>
          </p:cNvSpPr>
          <p:nvPr>
            <p:ph idx="1"/>
          </p:nvPr>
        </p:nvSpPr>
        <p:spPr>
          <a:xfrm>
            <a:off x="369644" y="1140580"/>
            <a:ext cx="8689296" cy="5295846"/>
          </a:xfrm>
        </p:spPr>
        <p:txBody>
          <a:bodyPr/>
          <a:lstStyle/>
          <a:p>
            <a:pPr>
              <a:spcBef>
                <a:spcPts val="600"/>
              </a:spcBef>
              <a:spcAft>
                <a:spcPts val="600"/>
              </a:spcAft>
            </a:pPr>
            <a:r>
              <a:rPr lang="en-US" sz="2000" dirty="0" smtClean="0"/>
              <a:t>BAAR reports are generated from </a:t>
            </a:r>
            <a:r>
              <a:rPr lang="en-US" sz="2000" u="sng" dirty="0" smtClean="0"/>
              <a:t>BAAR reporting tables</a:t>
            </a:r>
            <a:r>
              <a:rPr lang="en-US" sz="2000" dirty="0" smtClean="0"/>
              <a:t>, which are populated by a series of </a:t>
            </a:r>
            <a:r>
              <a:rPr lang="en-US" sz="2000" u="sng" dirty="0" smtClean="0"/>
              <a:t>Extract, Transform and Load (ETL) processes</a:t>
            </a:r>
            <a:r>
              <a:rPr lang="en-US" sz="2000" dirty="0" smtClean="0"/>
              <a:t> </a:t>
            </a:r>
          </a:p>
          <a:p>
            <a:pPr>
              <a:spcBef>
                <a:spcPts val="600"/>
              </a:spcBef>
              <a:spcAft>
                <a:spcPts val="600"/>
              </a:spcAft>
            </a:pPr>
            <a:r>
              <a:rPr lang="en-US" sz="1800" dirty="0" smtClean="0"/>
              <a:t>Two methods of running reports:</a:t>
            </a:r>
          </a:p>
          <a:p>
            <a:pPr lvl="1">
              <a:spcBef>
                <a:spcPts val="600"/>
              </a:spcBef>
              <a:spcAft>
                <a:spcPts val="600"/>
              </a:spcAft>
            </a:pPr>
            <a:r>
              <a:rPr lang="en-US" sz="1800" u="sng" dirty="0"/>
              <a:t>On-Demand Reports</a:t>
            </a:r>
            <a:r>
              <a:rPr lang="en-US" sz="1800" dirty="0"/>
              <a:t> (Manual Reports)</a:t>
            </a:r>
          </a:p>
          <a:p>
            <a:pPr lvl="2">
              <a:spcBef>
                <a:spcPts val="600"/>
              </a:spcBef>
              <a:spcAft>
                <a:spcPts val="600"/>
              </a:spcAft>
            </a:pPr>
            <a:r>
              <a:rPr lang="en-US" sz="1800" dirty="0"/>
              <a:t>On-Demand reports can be </a:t>
            </a:r>
            <a:r>
              <a:rPr lang="en-US" sz="1800" dirty="0" smtClean="0"/>
              <a:t>run </a:t>
            </a:r>
            <a:r>
              <a:rPr lang="en-US" sz="1800" dirty="0"/>
              <a:t>on an </a:t>
            </a:r>
            <a:r>
              <a:rPr lang="en-US" sz="1800" u="sng" dirty="0"/>
              <a:t>as-needed basis</a:t>
            </a:r>
          </a:p>
          <a:p>
            <a:pPr lvl="2">
              <a:spcBef>
                <a:spcPts val="600"/>
              </a:spcBef>
              <a:spcAft>
                <a:spcPts val="600"/>
              </a:spcAft>
            </a:pPr>
            <a:r>
              <a:rPr lang="en-US" sz="1800" i="1" dirty="0"/>
              <a:t>Utilities &gt; Reports &gt; View </a:t>
            </a:r>
            <a:r>
              <a:rPr lang="en-US" sz="1800" i="1" dirty="0" smtClean="0"/>
              <a:t>Reports</a:t>
            </a:r>
          </a:p>
          <a:p>
            <a:pPr lvl="1">
              <a:spcBef>
                <a:spcPts val="600"/>
              </a:spcBef>
              <a:spcAft>
                <a:spcPts val="600"/>
              </a:spcAft>
            </a:pPr>
            <a:r>
              <a:rPr lang="en-US" sz="1800" u="sng" dirty="0" smtClean="0"/>
              <a:t>Scheduled </a:t>
            </a:r>
            <a:r>
              <a:rPr lang="en-US" sz="1800" u="sng" dirty="0"/>
              <a:t>Reports</a:t>
            </a:r>
            <a:r>
              <a:rPr lang="en-US" sz="1800" dirty="0"/>
              <a:t> (Automated Reports)</a:t>
            </a:r>
          </a:p>
          <a:p>
            <a:pPr lvl="2">
              <a:spcBef>
                <a:spcPts val="600"/>
              </a:spcBef>
              <a:spcAft>
                <a:spcPts val="600"/>
              </a:spcAft>
            </a:pPr>
            <a:r>
              <a:rPr lang="en-US" sz="1800" dirty="0"/>
              <a:t>Scheduled reports are </a:t>
            </a:r>
            <a:r>
              <a:rPr lang="en-US" sz="1800" u="sng" dirty="0"/>
              <a:t>generated </a:t>
            </a:r>
            <a:r>
              <a:rPr lang="en-US" sz="1800" u="sng" dirty="0" smtClean="0"/>
              <a:t>by Pegasys on </a:t>
            </a:r>
            <a:r>
              <a:rPr lang="en-US" sz="1800" u="sng" dirty="0"/>
              <a:t>a predetermined </a:t>
            </a:r>
            <a:r>
              <a:rPr lang="en-US" sz="1800" u="sng" dirty="0" smtClean="0"/>
              <a:t>basis</a:t>
            </a:r>
          </a:p>
          <a:p>
            <a:pPr lvl="3">
              <a:spcBef>
                <a:spcPts val="600"/>
              </a:spcBef>
              <a:spcAft>
                <a:spcPts val="600"/>
              </a:spcAft>
            </a:pPr>
            <a:r>
              <a:rPr lang="en-US" sz="1800" dirty="0" smtClean="0"/>
              <a:t>Tivoli jobs are configured to run each ETL job and BIRT report</a:t>
            </a:r>
          </a:p>
          <a:p>
            <a:pPr lvl="4">
              <a:spcBef>
                <a:spcPts val="600"/>
              </a:spcBef>
              <a:spcAft>
                <a:spcPts val="600"/>
              </a:spcAft>
            </a:pPr>
            <a:r>
              <a:rPr lang="en-US" sz="1800" dirty="0" smtClean="0"/>
              <a:t>The jobs will pick up the prior day’s activity and record the transactions onto the BAAR reporting tables</a:t>
            </a:r>
          </a:p>
          <a:p>
            <a:pPr lvl="3">
              <a:spcBef>
                <a:spcPts val="600"/>
              </a:spcBef>
              <a:spcAft>
                <a:spcPts val="600"/>
              </a:spcAft>
            </a:pPr>
            <a:r>
              <a:rPr lang="en-US" sz="1800" dirty="0" smtClean="0"/>
              <a:t>Once this occurs, reports run on that day will be current with data processed through the prior day</a:t>
            </a:r>
          </a:p>
          <a:p>
            <a:pPr marL="231775" lvl="1" indent="-231775">
              <a:buNone/>
            </a:pPr>
            <a:endParaRPr lang="en-US" sz="900" dirty="0" smtClean="0"/>
          </a:p>
        </p:txBody>
      </p:sp>
      <p:sp>
        <p:nvSpPr>
          <p:cNvPr id="4" name="Footer Placeholder 3"/>
          <p:cNvSpPr>
            <a:spLocks noGrp="1"/>
          </p:cNvSpPr>
          <p:nvPr>
            <p:ph type="ftr" sz="quarter" idx="10"/>
          </p:nvPr>
        </p:nvSpPr>
        <p:spPr/>
        <p:txBody>
          <a:bodyPr/>
          <a:lstStyle/>
          <a:p>
            <a:pPr>
              <a:defRPr/>
            </a:pPr>
            <a:r>
              <a:rPr lang="en-US" dirty="0" smtClean="0">
                <a:solidFill>
                  <a:srgbClr val="000000"/>
                </a:solidFill>
              </a:rPr>
              <a:t>CGI Federal Proprietary and Confidential</a:t>
            </a:r>
            <a:endParaRPr lang="en-US" dirty="0">
              <a:solidFill>
                <a:srgbClr val="000000"/>
              </a:solidFill>
            </a:endParaRPr>
          </a:p>
        </p:txBody>
      </p:sp>
      <p:sp>
        <p:nvSpPr>
          <p:cNvPr id="5" name="Slide Number Placeholder 4"/>
          <p:cNvSpPr>
            <a:spLocks noGrp="1"/>
          </p:cNvSpPr>
          <p:nvPr>
            <p:ph type="sldNum" sz="quarter" idx="11"/>
          </p:nvPr>
        </p:nvSpPr>
        <p:spPr/>
        <p:txBody>
          <a:bodyPr/>
          <a:lstStyle/>
          <a:p>
            <a:pPr>
              <a:defRPr/>
            </a:pPr>
            <a:fld id="{5842F1FC-5FDD-41D6-BAD6-160FC7BE3BC4}" type="slidenum">
              <a:rPr lang="en-US" smtClean="0">
                <a:solidFill>
                  <a:srgbClr val="000000"/>
                </a:solidFill>
              </a:rPr>
              <a:pPr>
                <a:defRPr/>
              </a:pPr>
              <a:t>365</a:t>
            </a:fld>
            <a:endParaRPr lang="en-US" dirty="0">
              <a:solidFill>
                <a:srgbClr val="000000"/>
              </a:solidFill>
            </a:endParaRPr>
          </a:p>
        </p:txBody>
      </p:sp>
    </p:spTree>
    <p:extLst>
      <p:ext uri="{BB962C8B-B14F-4D97-AF65-F5344CB8AC3E}">
        <p14:creationId xmlns:p14="http://schemas.microsoft.com/office/powerpoint/2010/main" val="2659427795"/>
      </p:ext>
    </p:extLst>
  </p:cSld>
  <p:clrMapOvr>
    <a:masterClrMapping/>
  </p:clrMapOvr>
  <p:timing>
    <p:tnLst>
      <p:par>
        <p:cTn id="1" dur="indefinite" restart="never" nodeType="tmRoot"/>
      </p:par>
    </p:tnLst>
  </p:timing>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930" name="Title 1"/>
          <p:cNvSpPr>
            <a:spLocks noGrp="1"/>
          </p:cNvSpPr>
          <p:nvPr>
            <p:ph type="title"/>
          </p:nvPr>
        </p:nvSpPr>
        <p:spPr/>
        <p:txBody>
          <a:bodyPr/>
          <a:lstStyle/>
          <a:p>
            <a:r>
              <a:rPr lang="en-US" dirty="0" smtClean="0"/>
              <a:t>List of Reports Related to DBR Billing</a:t>
            </a:r>
          </a:p>
        </p:txBody>
      </p:sp>
      <p:sp>
        <p:nvSpPr>
          <p:cNvPr id="252931" name="Footer Placeholder 3"/>
          <p:cNvSpPr>
            <a:spLocks noGrp="1"/>
          </p:cNvSpPr>
          <p:nvPr>
            <p:ph type="ftr" sz="quarter" idx="10"/>
          </p:nvPr>
        </p:nvSpPr>
        <p:spPr>
          <a:noFill/>
        </p:spPr>
        <p:txBody>
          <a:bodyPr/>
          <a:lstStyle/>
          <a:p>
            <a:r>
              <a:rPr lang="en-US" dirty="0" smtClean="0">
                <a:latin typeface="Arial" pitchFamily="34" charset="0"/>
              </a:rPr>
              <a:t>CGI Federal Proprietary and Confidential</a:t>
            </a:r>
          </a:p>
        </p:txBody>
      </p:sp>
      <p:graphicFrame>
        <p:nvGraphicFramePr>
          <p:cNvPr id="9" name="Table 8"/>
          <p:cNvGraphicFramePr>
            <a:graphicFrameLocks noGrp="1"/>
          </p:cNvGraphicFramePr>
          <p:nvPr>
            <p:extLst>
              <p:ext uri="{D42A27DB-BD31-4B8C-83A1-F6EECF244321}">
                <p14:modId xmlns:p14="http://schemas.microsoft.com/office/powerpoint/2010/main" val="3185841713"/>
              </p:ext>
            </p:extLst>
          </p:nvPr>
        </p:nvGraphicFramePr>
        <p:xfrm>
          <a:off x="713180" y="1277054"/>
          <a:ext cx="7920182" cy="4609380"/>
        </p:xfrm>
        <a:graphic>
          <a:graphicData uri="http://schemas.openxmlformats.org/drawingml/2006/table">
            <a:tbl>
              <a:tblPr firstRow="1" bandRow="1">
                <a:tableStyleId>{21E4AEA4-8DFA-4A89-87EB-49C32662AFE0}</a:tableStyleId>
              </a:tblPr>
              <a:tblGrid>
                <a:gridCol w="2184400"/>
                <a:gridCol w="795647"/>
                <a:gridCol w="795646"/>
                <a:gridCol w="522515"/>
                <a:gridCol w="700644"/>
                <a:gridCol w="760021"/>
                <a:gridCol w="712519"/>
                <a:gridCol w="831273"/>
                <a:gridCol w="617517"/>
              </a:tblGrid>
              <a:tr h="182880">
                <a:tc>
                  <a:txBody>
                    <a:bodyPr/>
                    <a:lstStyle/>
                    <a:p>
                      <a:r>
                        <a:rPr lang="en-US" sz="1200" b="1" i="0" baseline="0" dirty="0" smtClean="0">
                          <a:latin typeface="Arial" pitchFamily="34" charset="0"/>
                        </a:rPr>
                        <a:t>Report Name</a:t>
                      </a:r>
                      <a:endParaRPr lang="en-US" sz="1200" b="1" i="0" baseline="0" dirty="0">
                        <a:latin typeface="Arial" pitchFamily="34"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b="1" i="0" kern="1200" baseline="0" dirty="0" smtClean="0">
                          <a:solidFill>
                            <a:schemeClr val="lt1"/>
                          </a:solidFill>
                          <a:latin typeface="Arial" pitchFamily="34" charset="0"/>
                          <a:ea typeface="+mn-ea"/>
                          <a:cs typeface="+mn-cs"/>
                        </a:rPr>
                        <a:t>Report Number</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u="none" strike="noStrike" baseline="0" dirty="0" smtClean="0"/>
                        <a:t>On-Demand</a:t>
                      </a:r>
                    </a:p>
                  </a:txBody>
                  <a:tcPr/>
                </a:tc>
                <a:tc gridSpan="6">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u="none" strike="noStrike" baseline="0" dirty="0" smtClean="0"/>
                        <a:t>Scheduled Reports</a:t>
                      </a:r>
                    </a:p>
                    <a:p>
                      <a:pPr algn="ctr"/>
                      <a:endParaRPr lang="en-US" sz="1200" b="1" i="0" baseline="0" dirty="0">
                        <a:latin typeface="Arial" pitchFamily="34" charset="0"/>
                      </a:endParaRPr>
                    </a:p>
                  </a:txBody>
                  <a:tcPr/>
                </a:tc>
                <a:tc hMerge="1">
                  <a:txBody>
                    <a:bodyPr/>
                    <a:lstStyle/>
                    <a:p>
                      <a:endParaRPr lang="en-US"/>
                    </a:p>
                  </a:txBody>
                  <a:tcPr/>
                </a:tc>
                <a:tc hMerge="1">
                  <a:txBody>
                    <a:bodyPr/>
                    <a:lstStyle/>
                    <a:p>
                      <a:endParaRPr lang="en-US"/>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r>
              <a:tr h="182880">
                <a:tc>
                  <a:txBody>
                    <a:bodyPr/>
                    <a:lstStyle/>
                    <a:p>
                      <a:pPr marL="91440" algn="l" fontAlgn="b"/>
                      <a:endParaRPr lang="en-US" sz="1200" b="1" i="0" u="none" strike="noStrike" baseline="0" dirty="0">
                        <a:solidFill>
                          <a:srgbClr val="000000"/>
                        </a:solidFill>
                        <a:latin typeface="Arial" pitchFamily="34" charset="0"/>
                        <a:cs typeface="Arial" pitchFamily="34" charset="0"/>
                      </a:endParaRPr>
                    </a:p>
                  </a:txBody>
                  <a:tcPr marL="5892" marR="5892" marT="5892" marB="0" anchor="b"/>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200" b="1" i="0" u="none" strike="noStrike" baseline="0" dirty="0" smtClean="0">
                        <a:solidFill>
                          <a:srgbClr val="000000"/>
                        </a:solidFill>
                        <a:latin typeface="Arial" pitchFamily="34" charset="0"/>
                        <a:cs typeface="Arial" pitchFamily="34"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200" b="1" i="0" u="none" strike="noStrike" baseline="0" dirty="0" smtClean="0">
                        <a:solidFill>
                          <a:srgbClr val="000000"/>
                        </a:solidFill>
                        <a:latin typeface="Arial" pitchFamily="34" charset="0"/>
                        <a:cs typeface="Arial" pitchFamily="34" charset="0"/>
                      </a:endParaRPr>
                    </a:p>
                  </a:txBody>
                  <a:tcPr/>
                </a:tc>
                <a:tc>
                  <a:txBody>
                    <a:bodyPr/>
                    <a:lstStyle/>
                    <a:p>
                      <a:pPr algn="ctr"/>
                      <a:r>
                        <a:rPr lang="en-US" sz="1200" b="0" baseline="0" dirty="0" smtClean="0">
                          <a:latin typeface="Arial" pitchFamily="34" charset="0"/>
                          <a:cs typeface="Arial" pitchFamily="34" charset="0"/>
                        </a:rPr>
                        <a:t>Daily</a:t>
                      </a:r>
                      <a:endParaRPr lang="en-US" sz="1200" b="0" i="0" baseline="0" dirty="0">
                        <a:latin typeface="Arial" pitchFamily="34" charset="0"/>
                        <a:cs typeface="Arial" pitchFamily="34" charset="0"/>
                      </a:endParaRPr>
                    </a:p>
                  </a:txBody>
                  <a:tcPr/>
                </a:tc>
                <a:tc>
                  <a:txBody>
                    <a:bodyPr/>
                    <a:lstStyle/>
                    <a:p>
                      <a:pPr algn="ctr"/>
                      <a:r>
                        <a:rPr lang="en-US" sz="1200" b="0" i="0" baseline="0" dirty="0" smtClean="0">
                          <a:latin typeface="Arial" pitchFamily="34" charset="0"/>
                          <a:cs typeface="Arial" pitchFamily="34" charset="0"/>
                        </a:rPr>
                        <a:t>Weekly</a:t>
                      </a:r>
                      <a:endParaRPr lang="en-US" sz="1200" b="0" i="0" baseline="0" dirty="0">
                        <a:latin typeface="Arial" pitchFamily="34" charset="0"/>
                        <a:cs typeface="Arial" pitchFamily="34" charset="0"/>
                      </a:endParaRPr>
                    </a:p>
                  </a:txBody>
                  <a:tcPr/>
                </a:tc>
                <a:tc>
                  <a:txBody>
                    <a:bodyPr/>
                    <a:lstStyle/>
                    <a:p>
                      <a:pPr algn="ctr"/>
                      <a:r>
                        <a:rPr lang="en-US" sz="1200" b="0" i="0" baseline="0" dirty="0" smtClean="0">
                          <a:latin typeface="Arial" pitchFamily="34" charset="0"/>
                          <a:cs typeface="Arial" pitchFamily="34" charset="0"/>
                        </a:rPr>
                        <a:t>Semi-Monthly</a:t>
                      </a:r>
                      <a:endParaRPr lang="en-US" sz="1200" b="0" i="0" baseline="0" dirty="0">
                        <a:latin typeface="Arial" pitchFamily="34" charset="0"/>
                        <a:cs typeface="Arial" pitchFamily="34" charset="0"/>
                      </a:endParaRPr>
                    </a:p>
                  </a:txBody>
                  <a:tcPr/>
                </a:tc>
                <a:tc>
                  <a:txBody>
                    <a:bodyPr/>
                    <a:lstStyle/>
                    <a:p>
                      <a:pPr algn="ctr"/>
                      <a:r>
                        <a:rPr lang="en-US" sz="1200" b="0" baseline="0" dirty="0" smtClean="0">
                          <a:latin typeface="Arial" pitchFamily="34" charset="0"/>
                          <a:cs typeface="Arial" pitchFamily="34" charset="0"/>
                        </a:rPr>
                        <a:t>Month-</a:t>
                      </a:r>
                    </a:p>
                    <a:p>
                      <a:pPr algn="ctr"/>
                      <a:r>
                        <a:rPr lang="en-US" sz="1200" b="0" i="0" baseline="0" dirty="0" smtClean="0">
                          <a:latin typeface="Arial" pitchFamily="34" charset="0"/>
                          <a:cs typeface="Arial" pitchFamily="34" charset="0"/>
                        </a:rPr>
                        <a:t>End</a:t>
                      </a:r>
                      <a:endParaRPr lang="en-US" sz="1200" b="0" i="0" baseline="0" dirty="0">
                        <a:latin typeface="Arial" pitchFamily="34" charset="0"/>
                        <a:cs typeface="Arial" pitchFamily="34" charset="0"/>
                      </a:endParaRPr>
                    </a:p>
                  </a:txBody>
                  <a:tcPr/>
                </a:tc>
                <a:tc>
                  <a:txBody>
                    <a:bodyPr/>
                    <a:lstStyle/>
                    <a:p>
                      <a:pPr algn="ctr"/>
                      <a:r>
                        <a:rPr lang="en-US" sz="1200" b="0" baseline="0" dirty="0" smtClean="0">
                          <a:latin typeface="Arial" pitchFamily="34" charset="0"/>
                          <a:cs typeface="Arial" pitchFamily="34" charset="0"/>
                        </a:rPr>
                        <a:t>Quarter-</a:t>
                      </a:r>
                    </a:p>
                    <a:p>
                      <a:pPr algn="ctr"/>
                      <a:r>
                        <a:rPr lang="en-US" sz="1200" b="0" i="0" baseline="0" dirty="0" smtClean="0">
                          <a:latin typeface="Arial" pitchFamily="34" charset="0"/>
                          <a:cs typeface="Arial" pitchFamily="34" charset="0"/>
                        </a:rPr>
                        <a:t>End</a:t>
                      </a:r>
                      <a:endParaRPr lang="en-US" sz="1200" b="0" i="0" baseline="0" dirty="0">
                        <a:latin typeface="Arial" pitchFamily="34" charset="0"/>
                        <a:cs typeface="Arial" pitchFamily="34" charset="0"/>
                      </a:endParaRPr>
                    </a:p>
                  </a:txBody>
                  <a:tcPr/>
                </a:tc>
                <a:tc>
                  <a:txBody>
                    <a:bodyPr/>
                    <a:lstStyle/>
                    <a:p>
                      <a:pPr algn="ctr"/>
                      <a:r>
                        <a:rPr lang="en-US" sz="1200" b="0" baseline="0" dirty="0" smtClean="0">
                          <a:latin typeface="Arial" pitchFamily="34" charset="0"/>
                          <a:cs typeface="Arial" pitchFamily="34" charset="0"/>
                        </a:rPr>
                        <a:t>Year-</a:t>
                      </a:r>
                    </a:p>
                    <a:p>
                      <a:pPr algn="ctr"/>
                      <a:r>
                        <a:rPr lang="en-US" sz="1200" b="0" i="0" baseline="0" dirty="0" smtClean="0">
                          <a:latin typeface="Arial" pitchFamily="34" charset="0"/>
                          <a:cs typeface="Arial" pitchFamily="34" charset="0"/>
                        </a:rPr>
                        <a:t>End</a:t>
                      </a:r>
                      <a:endParaRPr lang="en-US" sz="1200" b="0" i="0" baseline="0" dirty="0">
                        <a:latin typeface="Arial" pitchFamily="34" charset="0"/>
                        <a:cs typeface="Arial" pitchFamily="34" charset="0"/>
                      </a:endParaRPr>
                    </a:p>
                  </a:txBody>
                  <a:tcPr/>
                </a:tc>
              </a:tr>
              <a:tr h="182880">
                <a:tc>
                  <a:txBody>
                    <a:bodyPr/>
                    <a:lstStyle/>
                    <a:p>
                      <a:pPr marL="91440" algn="l" fontAlgn="b"/>
                      <a:r>
                        <a:rPr lang="en-US" sz="1200" u="none" strike="noStrike" baseline="0" dirty="0" smtClean="0">
                          <a:latin typeface="Arial" pitchFamily="34" charset="0"/>
                          <a:cs typeface="Arial" pitchFamily="34" charset="0"/>
                        </a:rPr>
                        <a:t>Billed Receivable </a:t>
                      </a:r>
                      <a:r>
                        <a:rPr lang="en-US" sz="1200" u="none" strike="noStrike" baseline="0" dirty="0">
                          <a:latin typeface="Arial" pitchFamily="34" charset="0"/>
                          <a:cs typeface="Arial" pitchFamily="34" charset="0"/>
                        </a:rPr>
                        <a:t>Summary Report </a:t>
                      </a:r>
                      <a:r>
                        <a:rPr lang="en-US" sz="1200" u="none" strike="noStrike" baseline="0" dirty="0" smtClean="0">
                          <a:latin typeface="Arial" pitchFamily="34" charset="0"/>
                          <a:cs typeface="Arial" pitchFamily="34" charset="0"/>
                        </a:rPr>
                        <a:t> </a:t>
                      </a:r>
                      <a:endParaRPr lang="en-US" sz="1200" b="0" i="0" u="none" strike="noStrike" baseline="0" dirty="0">
                        <a:solidFill>
                          <a:srgbClr val="000000"/>
                        </a:solidFill>
                        <a:latin typeface="Arial" pitchFamily="34" charset="0"/>
                        <a:cs typeface="Arial" pitchFamily="34" charset="0"/>
                      </a:endParaRPr>
                    </a:p>
                  </a:txBody>
                  <a:tcPr marL="5892" marR="5892" marT="5892" marB="0" anchor="ctr"/>
                </a:tc>
                <a:tc>
                  <a:txBody>
                    <a:bodyPr/>
                    <a:lstStyle/>
                    <a:p>
                      <a:pPr algn="ctr" fontAlgn="b"/>
                      <a:r>
                        <a:rPr lang="en-US" sz="1200" b="0" i="0" u="none" strike="noStrike" dirty="0" smtClean="0">
                          <a:solidFill>
                            <a:srgbClr val="000000"/>
                          </a:solidFill>
                          <a:latin typeface="Arial" pitchFamily="34" charset="0"/>
                          <a:cs typeface="Arial" pitchFamily="34" charset="0"/>
                        </a:rPr>
                        <a:t>BC1046</a:t>
                      </a:r>
                      <a:endParaRPr lang="en-US" sz="1200" b="0" i="0" u="none" strike="noStrike" dirty="0">
                        <a:solidFill>
                          <a:srgbClr val="000000"/>
                        </a:solidFill>
                        <a:latin typeface="Arial" pitchFamily="34" charset="0"/>
                        <a:cs typeface="Arial" pitchFamily="34" charset="0"/>
                      </a:endParaRPr>
                    </a:p>
                  </a:txBody>
                  <a:tcPr marL="5892" marR="5892" marT="5892" marB="0" anchor="ctr"/>
                </a:tc>
                <a:tc>
                  <a:txBody>
                    <a:bodyPr/>
                    <a:lstStyle/>
                    <a:p>
                      <a:pPr algn="ctr" fontAlgn="b"/>
                      <a:endParaRPr lang="en-US" sz="1200" b="0" i="0" u="none" strike="noStrike" dirty="0">
                        <a:solidFill>
                          <a:srgbClr val="000000"/>
                        </a:solidFill>
                        <a:latin typeface="Arial" pitchFamily="34" charset="0"/>
                        <a:cs typeface="Arial" pitchFamily="34" charset="0"/>
                      </a:endParaRPr>
                    </a:p>
                  </a:txBody>
                  <a:tcPr marL="5892" marR="5892" marT="5892" marB="0" anchor="ctr"/>
                </a:tc>
                <a:tc>
                  <a:txBody>
                    <a:bodyPr/>
                    <a:lstStyle/>
                    <a:p>
                      <a:pPr algn="ctr" fontAlgn="b"/>
                      <a:endParaRPr lang="en-US" sz="1200" b="0" i="0" u="none" strike="noStrike" dirty="0">
                        <a:solidFill>
                          <a:srgbClr val="000000"/>
                        </a:solidFill>
                        <a:latin typeface="Arial" pitchFamily="34" charset="0"/>
                        <a:cs typeface="Arial" pitchFamily="34" charset="0"/>
                      </a:endParaRPr>
                    </a:p>
                  </a:txBody>
                  <a:tcPr marL="5892" marR="5892" marT="5892" marB="0" anchor="ctr"/>
                </a:tc>
                <a:tc>
                  <a:txBody>
                    <a:bodyPr/>
                    <a:lstStyle/>
                    <a:p>
                      <a:pPr algn="ctr" fontAlgn="b"/>
                      <a:endParaRPr lang="en-US" sz="1200" b="0" i="0" u="none" strike="noStrike" dirty="0">
                        <a:solidFill>
                          <a:srgbClr val="000000"/>
                        </a:solidFill>
                        <a:latin typeface="Arial" pitchFamily="34" charset="0"/>
                        <a:cs typeface="Arial" pitchFamily="34" charset="0"/>
                      </a:endParaRPr>
                    </a:p>
                  </a:txBody>
                  <a:tcPr marL="5892" marR="5892" marT="5892" marB="0" anchor="ctr"/>
                </a:tc>
                <a:tc>
                  <a:txBody>
                    <a:bodyPr/>
                    <a:lstStyle/>
                    <a:p>
                      <a:pPr algn="ctr" fontAlgn="b"/>
                      <a:r>
                        <a:rPr lang="en-US" sz="1200" b="0" i="0" u="none" strike="noStrike" dirty="0" smtClean="0">
                          <a:solidFill>
                            <a:srgbClr val="000000"/>
                          </a:solidFill>
                          <a:latin typeface="Arial" pitchFamily="34" charset="0"/>
                          <a:cs typeface="Arial" pitchFamily="34" charset="0"/>
                        </a:rPr>
                        <a:t>X</a:t>
                      </a:r>
                      <a:endParaRPr lang="en-US" sz="1200" b="0" i="0" u="none" strike="noStrike" dirty="0">
                        <a:solidFill>
                          <a:srgbClr val="000000"/>
                        </a:solidFill>
                        <a:latin typeface="Arial" pitchFamily="34" charset="0"/>
                        <a:cs typeface="Arial" pitchFamily="34" charset="0"/>
                      </a:endParaRPr>
                    </a:p>
                  </a:txBody>
                  <a:tcPr marL="5892" marR="5892" marT="5892" marB="0" anchor="ctr"/>
                </a:tc>
                <a:tc>
                  <a:txBody>
                    <a:bodyPr/>
                    <a:lstStyle/>
                    <a:p>
                      <a:pPr algn="ctr" fontAlgn="b"/>
                      <a:r>
                        <a:rPr lang="en-US" sz="1200" b="0" i="0" u="none" strike="noStrike" dirty="0" smtClean="0">
                          <a:solidFill>
                            <a:srgbClr val="000000"/>
                          </a:solidFill>
                          <a:latin typeface="Arial" pitchFamily="34" charset="0"/>
                          <a:cs typeface="Arial" pitchFamily="34" charset="0"/>
                        </a:rPr>
                        <a:t>X</a:t>
                      </a:r>
                      <a:endParaRPr lang="en-US" sz="1200" b="0" i="0" u="none" strike="noStrike" dirty="0">
                        <a:solidFill>
                          <a:srgbClr val="000000"/>
                        </a:solidFill>
                        <a:latin typeface="Arial" pitchFamily="34" charset="0"/>
                        <a:cs typeface="Arial" pitchFamily="34" charset="0"/>
                      </a:endParaRPr>
                    </a:p>
                  </a:txBody>
                  <a:tcPr marL="5892" marR="5892" marT="5892" marB="0" anchor="ctr"/>
                </a:tc>
                <a:tc>
                  <a:txBody>
                    <a:bodyPr/>
                    <a:lstStyle/>
                    <a:p>
                      <a:pPr algn="ctr" fontAlgn="b"/>
                      <a:r>
                        <a:rPr lang="en-US" sz="1200" b="0" i="0" u="none" strike="noStrike" dirty="0" smtClean="0">
                          <a:solidFill>
                            <a:srgbClr val="000000"/>
                          </a:solidFill>
                          <a:latin typeface="Arial" pitchFamily="34" charset="0"/>
                          <a:cs typeface="Arial" pitchFamily="34" charset="0"/>
                        </a:rPr>
                        <a:t>X</a:t>
                      </a:r>
                      <a:endParaRPr lang="en-US" sz="1200" b="0" i="0" u="none" strike="noStrike" dirty="0">
                        <a:solidFill>
                          <a:srgbClr val="000000"/>
                        </a:solidFill>
                        <a:latin typeface="Arial" pitchFamily="34" charset="0"/>
                        <a:cs typeface="Arial" pitchFamily="34" charset="0"/>
                      </a:endParaRPr>
                    </a:p>
                  </a:txBody>
                  <a:tcPr marL="5892" marR="5892" marT="5892" marB="0" anchor="ctr"/>
                </a:tc>
                <a:tc>
                  <a:txBody>
                    <a:bodyPr/>
                    <a:lstStyle/>
                    <a:p>
                      <a:pPr algn="ctr" fontAlgn="b"/>
                      <a:r>
                        <a:rPr lang="en-US" sz="1200" b="0" i="0" u="none" strike="noStrike" dirty="0" smtClean="0">
                          <a:solidFill>
                            <a:srgbClr val="000000"/>
                          </a:solidFill>
                          <a:latin typeface="Arial" pitchFamily="34" charset="0"/>
                          <a:cs typeface="Arial" pitchFamily="34" charset="0"/>
                        </a:rPr>
                        <a:t>X</a:t>
                      </a:r>
                      <a:endParaRPr lang="en-US" sz="1200" b="0" i="0" u="none" strike="noStrike" dirty="0">
                        <a:solidFill>
                          <a:srgbClr val="000000"/>
                        </a:solidFill>
                        <a:latin typeface="Arial" pitchFamily="34" charset="0"/>
                        <a:cs typeface="Arial" pitchFamily="34" charset="0"/>
                      </a:endParaRPr>
                    </a:p>
                  </a:txBody>
                  <a:tcPr marL="5892" marR="5892" marT="5892" marB="0" anchor="ctr"/>
                </a:tc>
              </a:tr>
              <a:tr h="202812">
                <a:tc>
                  <a:txBody>
                    <a:bodyPr/>
                    <a:lstStyle/>
                    <a:p>
                      <a:pPr marL="91440" algn="l" fontAlgn="b"/>
                      <a:r>
                        <a:rPr lang="en-US" sz="1200" u="none" strike="noStrike" baseline="0" dirty="0">
                          <a:latin typeface="Arial" pitchFamily="34" charset="0"/>
                          <a:cs typeface="Arial" pitchFamily="34" charset="0"/>
                        </a:rPr>
                        <a:t>Aged </a:t>
                      </a:r>
                      <a:r>
                        <a:rPr lang="en-US" sz="1200" u="none" strike="noStrike" baseline="0" dirty="0" smtClean="0">
                          <a:latin typeface="Arial" pitchFamily="34" charset="0"/>
                          <a:cs typeface="Arial" pitchFamily="34" charset="0"/>
                        </a:rPr>
                        <a:t>Billed Receivables </a:t>
                      </a:r>
                      <a:endParaRPr lang="en-US" sz="1200" b="0" i="0" u="none" strike="noStrike" baseline="0" dirty="0">
                        <a:solidFill>
                          <a:srgbClr val="000000"/>
                        </a:solidFill>
                        <a:latin typeface="Arial" pitchFamily="34" charset="0"/>
                        <a:cs typeface="Arial" pitchFamily="34" charset="0"/>
                      </a:endParaRPr>
                    </a:p>
                  </a:txBody>
                  <a:tcPr marL="5892" marR="5892" marT="5892" marB="0" anchor="ctr"/>
                </a:tc>
                <a:tc>
                  <a:txBody>
                    <a:bodyPr/>
                    <a:lstStyle/>
                    <a:p>
                      <a:pPr algn="ctr" fontAlgn="b"/>
                      <a:r>
                        <a:rPr lang="en-US" sz="1200" b="0" i="0" u="none" strike="noStrike" dirty="0" smtClean="0">
                          <a:solidFill>
                            <a:srgbClr val="000000"/>
                          </a:solidFill>
                          <a:latin typeface="Arial" pitchFamily="34" charset="0"/>
                          <a:cs typeface="Arial" pitchFamily="34" charset="0"/>
                        </a:rPr>
                        <a:t>BC1265</a:t>
                      </a:r>
                      <a:endParaRPr lang="en-US" sz="1200" b="0" i="0" u="none" strike="noStrike" dirty="0">
                        <a:solidFill>
                          <a:srgbClr val="000000"/>
                        </a:solidFill>
                        <a:latin typeface="Arial" pitchFamily="34" charset="0"/>
                        <a:cs typeface="Arial" pitchFamily="34" charset="0"/>
                      </a:endParaRPr>
                    </a:p>
                  </a:txBody>
                  <a:tcPr marL="5892" marR="5892" marT="5892" marB="0" anchor="ctr"/>
                </a:tc>
                <a:tc>
                  <a:txBody>
                    <a:bodyPr/>
                    <a:lstStyle/>
                    <a:p>
                      <a:pPr algn="ctr" fontAlgn="b"/>
                      <a:r>
                        <a:rPr lang="en-US" sz="1200" b="0" i="0" u="none" strike="noStrike" dirty="0" smtClean="0">
                          <a:solidFill>
                            <a:srgbClr val="000000"/>
                          </a:solidFill>
                          <a:latin typeface="Arial" pitchFamily="34" charset="0"/>
                          <a:cs typeface="Arial" pitchFamily="34" charset="0"/>
                        </a:rPr>
                        <a:t>X</a:t>
                      </a:r>
                      <a:endParaRPr lang="en-US" sz="1200" b="0" i="0" u="none" strike="noStrike" dirty="0">
                        <a:solidFill>
                          <a:srgbClr val="000000"/>
                        </a:solidFill>
                        <a:latin typeface="Arial" pitchFamily="34" charset="0"/>
                        <a:cs typeface="Arial" pitchFamily="34" charset="0"/>
                      </a:endParaRPr>
                    </a:p>
                  </a:txBody>
                  <a:tcPr marL="5892" marR="5892" marT="5892" marB="0" anchor="ctr"/>
                </a:tc>
                <a:tc>
                  <a:txBody>
                    <a:bodyPr/>
                    <a:lstStyle/>
                    <a:p>
                      <a:pPr algn="ctr" fontAlgn="b"/>
                      <a:endParaRPr lang="en-US" sz="1200" b="0" i="0" u="none" strike="noStrike" dirty="0">
                        <a:solidFill>
                          <a:srgbClr val="000000"/>
                        </a:solidFill>
                        <a:latin typeface="Arial" pitchFamily="34" charset="0"/>
                        <a:cs typeface="Arial" pitchFamily="34" charset="0"/>
                      </a:endParaRPr>
                    </a:p>
                  </a:txBody>
                  <a:tcPr marL="5892" marR="5892" marT="5892" marB="0" anchor="ctr"/>
                </a:tc>
                <a:tc>
                  <a:txBody>
                    <a:bodyPr/>
                    <a:lstStyle/>
                    <a:p>
                      <a:pPr algn="ctr" fontAlgn="b"/>
                      <a:r>
                        <a:rPr lang="en-US" sz="1200" b="0" i="0" u="none" strike="noStrike" dirty="0" smtClean="0">
                          <a:solidFill>
                            <a:srgbClr val="000000"/>
                          </a:solidFill>
                          <a:latin typeface="Arial" pitchFamily="34" charset="0"/>
                          <a:cs typeface="Arial" pitchFamily="34" charset="0"/>
                        </a:rPr>
                        <a:t>X</a:t>
                      </a:r>
                      <a:endParaRPr lang="en-US" sz="1200" b="0" i="0" u="none" strike="noStrike" dirty="0">
                        <a:solidFill>
                          <a:srgbClr val="000000"/>
                        </a:solidFill>
                        <a:latin typeface="Arial" pitchFamily="34" charset="0"/>
                        <a:cs typeface="Arial" pitchFamily="34" charset="0"/>
                      </a:endParaRPr>
                    </a:p>
                  </a:txBody>
                  <a:tcPr marL="5892" marR="5892" marT="5892" marB="0" anchor="ctr"/>
                </a:tc>
                <a:tc>
                  <a:txBody>
                    <a:bodyPr/>
                    <a:lstStyle/>
                    <a:p>
                      <a:pPr algn="ctr" fontAlgn="b"/>
                      <a:endParaRPr lang="en-US" sz="1200" b="0" i="0" u="none" strike="noStrike" dirty="0">
                        <a:solidFill>
                          <a:srgbClr val="000000"/>
                        </a:solidFill>
                        <a:latin typeface="Arial" pitchFamily="34" charset="0"/>
                        <a:cs typeface="Arial" pitchFamily="34" charset="0"/>
                      </a:endParaRPr>
                    </a:p>
                  </a:txBody>
                  <a:tcPr marL="5892" marR="5892" marT="5892" marB="0" anchor="ctr"/>
                </a:tc>
                <a:tc>
                  <a:txBody>
                    <a:bodyPr/>
                    <a:lstStyle/>
                    <a:p>
                      <a:pPr algn="ctr" fontAlgn="b"/>
                      <a:r>
                        <a:rPr lang="en-US" sz="1200" b="0" i="0" u="none" strike="noStrike" dirty="0" smtClean="0">
                          <a:solidFill>
                            <a:srgbClr val="000000"/>
                          </a:solidFill>
                          <a:latin typeface="Arial" pitchFamily="34" charset="0"/>
                          <a:cs typeface="Arial" pitchFamily="34" charset="0"/>
                        </a:rPr>
                        <a:t>X</a:t>
                      </a:r>
                      <a:endParaRPr lang="en-US" sz="1200" b="0" i="0" u="none" strike="noStrike" dirty="0">
                        <a:solidFill>
                          <a:srgbClr val="000000"/>
                        </a:solidFill>
                        <a:latin typeface="Arial" pitchFamily="34" charset="0"/>
                        <a:cs typeface="Arial" pitchFamily="34" charset="0"/>
                      </a:endParaRPr>
                    </a:p>
                  </a:txBody>
                  <a:tcPr marL="5892" marR="5892" marT="5892" marB="0" anchor="ctr"/>
                </a:tc>
                <a:tc>
                  <a:txBody>
                    <a:bodyPr/>
                    <a:lstStyle/>
                    <a:p>
                      <a:pPr algn="ctr" fontAlgn="b"/>
                      <a:endParaRPr lang="en-US" sz="1200" b="0" i="0" u="none" strike="noStrike" dirty="0">
                        <a:solidFill>
                          <a:srgbClr val="000000"/>
                        </a:solidFill>
                        <a:latin typeface="Arial" pitchFamily="34" charset="0"/>
                        <a:cs typeface="Arial" pitchFamily="34" charset="0"/>
                      </a:endParaRPr>
                    </a:p>
                  </a:txBody>
                  <a:tcPr marL="5892" marR="5892" marT="5892" marB="0" anchor="ctr"/>
                </a:tc>
                <a:tc>
                  <a:txBody>
                    <a:bodyPr/>
                    <a:lstStyle/>
                    <a:p>
                      <a:pPr algn="ctr" fontAlgn="b"/>
                      <a:endParaRPr lang="en-US" sz="1200" b="0" i="0" u="none" strike="noStrike" dirty="0">
                        <a:solidFill>
                          <a:srgbClr val="000000"/>
                        </a:solidFill>
                        <a:latin typeface="Arial" pitchFamily="34" charset="0"/>
                        <a:cs typeface="Arial" pitchFamily="34" charset="0"/>
                      </a:endParaRPr>
                    </a:p>
                  </a:txBody>
                  <a:tcPr marL="5892" marR="5892" marT="5892" marB="0" anchor="ctr"/>
                </a:tc>
              </a:tr>
              <a:tr h="182880">
                <a:tc>
                  <a:txBody>
                    <a:bodyPr/>
                    <a:lstStyle/>
                    <a:p>
                      <a:pPr marL="91440" algn="l" fontAlgn="b"/>
                      <a:r>
                        <a:rPr lang="en-US" sz="1200" u="none" strike="noStrike" baseline="0" dirty="0">
                          <a:latin typeface="Arial" pitchFamily="34" charset="0"/>
                          <a:cs typeface="Arial" pitchFamily="34" charset="0"/>
                        </a:rPr>
                        <a:t>Detailed </a:t>
                      </a:r>
                      <a:r>
                        <a:rPr lang="en-US" sz="1200" u="none" strike="noStrike" baseline="0" dirty="0" smtClean="0">
                          <a:latin typeface="Arial" pitchFamily="34" charset="0"/>
                          <a:cs typeface="Arial" pitchFamily="34" charset="0"/>
                        </a:rPr>
                        <a:t>Billed Receivables </a:t>
                      </a:r>
                      <a:r>
                        <a:rPr lang="en-US" sz="1200" u="none" strike="noStrike" baseline="0" dirty="0">
                          <a:latin typeface="Arial" pitchFamily="34" charset="0"/>
                          <a:cs typeface="Arial" pitchFamily="34" charset="0"/>
                        </a:rPr>
                        <a:t>Report </a:t>
                      </a:r>
                      <a:r>
                        <a:rPr lang="en-US" sz="1200" u="none" strike="noStrike" baseline="0" dirty="0" smtClean="0">
                          <a:latin typeface="Arial" pitchFamily="34" charset="0"/>
                          <a:cs typeface="Arial" pitchFamily="34" charset="0"/>
                        </a:rPr>
                        <a:t> </a:t>
                      </a:r>
                      <a:endParaRPr lang="en-US" sz="1200" b="0" i="0" u="none" strike="noStrike" baseline="0" dirty="0">
                        <a:solidFill>
                          <a:srgbClr val="000000"/>
                        </a:solidFill>
                        <a:latin typeface="Arial" pitchFamily="34" charset="0"/>
                        <a:cs typeface="Arial" pitchFamily="34" charset="0"/>
                      </a:endParaRPr>
                    </a:p>
                  </a:txBody>
                  <a:tcPr marL="5892" marR="5892" marT="5892" marB="0" anchor="ctr"/>
                </a:tc>
                <a:tc>
                  <a:txBody>
                    <a:bodyPr/>
                    <a:lstStyle/>
                    <a:p>
                      <a:pPr algn="ctr" fontAlgn="b"/>
                      <a:r>
                        <a:rPr lang="en-US" sz="1200" b="0" i="0" u="none" strike="noStrike" dirty="0" smtClean="0">
                          <a:solidFill>
                            <a:srgbClr val="000000"/>
                          </a:solidFill>
                          <a:latin typeface="Arial" pitchFamily="34" charset="0"/>
                          <a:cs typeface="Arial" pitchFamily="34" charset="0"/>
                        </a:rPr>
                        <a:t>BC1095</a:t>
                      </a:r>
                      <a:endParaRPr lang="en-US" sz="1200" b="0" i="0" u="none" strike="noStrike" dirty="0">
                        <a:solidFill>
                          <a:srgbClr val="000000"/>
                        </a:solidFill>
                        <a:latin typeface="Arial" pitchFamily="34" charset="0"/>
                        <a:cs typeface="Arial" pitchFamily="34" charset="0"/>
                      </a:endParaRPr>
                    </a:p>
                  </a:txBody>
                  <a:tcPr marL="5892" marR="5892" marT="5892" marB="0" anchor="ctr"/>
                </a:tc>
                <a:tc>
                  <a:txBody>
                    <a:bodyPr/>
                    <a:lstStyle/>
                    <a:p>
                      <a:pPr algn="ctr" fontAlgn="b"/>
                      <a:r>
                        <a:rPr lang="en-US" sz="1200" u="none" strike="noStrike" dirty="0">
                          <a:latin typeface="Arial" pitchFamily="34" charset="0"/>
                          <a:cs typeface="Arial" pitchFamily="34" charset="0"/>
                        </a:rPr>
                        <a:t> </a:t>
                      </a:r>
                      <a:r>
                        <a:rPr lang="en-US" sz="1200" u="none" strike="noStrike" dirty="0" smtClean="0">
                          <a:latin typeface="Arial" pitchFamily="34" charset="0"/>
                          <a:cs typeface="Arial" pitchFamily="34" charset="0"/>
                        </a:rPr>
                        <a:t>X</a:t>
                      </a:r>
                      <a:endParaRPr lang="en-US" sz="1200" b="0" i="0" u="none" strike="noStrike" dirty="0">
                        <a:solidFill>
                          <a:srgbClr val="000000"/>
                        </a:solidFill>
                        <a:latin typeface="Arial" pitchFamily="34" charset="0"/>
                        <a:cs typeface="Arial" pitchFamily="34" charset="0"/>
                      </a:endParaRPr>
                    </a:p>
                  </a:txBody>
                  <a:tcPr marL="5892" marR="5892" marT="5892" marB="0" anchor="ctr"/>
                </a:tc>
                <a:tc>
                  <a:txBody>
                    <a:bodyPr/>
                    <a:lstStyle/>
                    <a:p>
                      <a:pPr algn="ctr" fontAlgn="b"/>
                      <a:r>
                        <a:rPr lang="en-US" sz="1200" u="none" strike="noStrike" dirty="0">
                          <a:latin typeface="Arial" pitchFamily="34" charset="0"/>
                          <a:cs typeface="Arial" pitchFamily="34" charset="0"/>
                        </a:rPr>
                        <a:t> </a:t>
                      </a:r>
                      <a:endParaRPr lang="en-US" sz="1200" b="0" i="0" u="none" strike="noStrike" dirty="0">
                        <a:solidFill>
                          <a:srgbClr val="000000"/>
                        </a:solidFill>
                        <a:latin typeface="Arial" pitchFamily="34" charset="0"/>
                        <a:cs typeface="Arial" pitchFamily="34" charset="0"/>
                      </a:endParaRPr>
                    </a:p>
                  </a:txBody>
                  <a:tcPr marL="5892" marR="5892" marT="5892" marB="0" anchor="ctr"/>
                </a:tc>
                <a:tc>
                  <a:txBody>
                    <a:bodyPr/>
                    <a:lstStyle/>
                    <a:p>
                      <a:pPr algn="ctr" fontAlgn="b"/>
                      <a:endParaRPr lang="en-US" sz="1200" b="0" i="0" u="none" strike="noStrike" dirty="0">
                        <a:solidFill>
                          <a:srgbClr val="000000"/>
                        </a:solidFill>
                        <a:latin typeface="Arial" pitchFamily="34" charset="0"/>
                        <a:cs typeface="Arial" pitchFamily="34" charset="0"/>
                      </a:endParaRPr>
                    </a:p>
                  </a:txBody>
                  <a:tcPr marL="5892" marR="5892" marT="5892" marB="0" anchor="ctr"/>
                </a:tc>
                <a:tc>
                  <a:txBody>
                    <a:bodyPr/>
                    <a:lstStyle/>
                    <a:p>
                      <a:pPr algn="ctr" fontAlgn="b"/>
                      <a:r>
                        <a:rPr lang="en-US" sz="1200" b="0" i="0" u="none" strike="noStrike" dirty="0" smtClean="0">
                          <a:solidFill>
                            <a:srgbClr val="000000"/>
                          </a:solidFill>
                          <a:latin typeface="Arial" pitchFamily="34" charset="0"/>
                          <a:cs typeface="Arial" pitchFamily="34" charset="0"/>
                        </a:rPr>
                        <a:t>X</a:t>
                      </a:r>
                      <a:endParaRPr lang="en-US" sz="1200" b="0" i="0" u="none" strike="noStrike" dirty="0">
                        <a:solidFill>
                          <a:srgbClr val="000000"/>
                        </a:solidFill>
                        <a:latin typeface="Arial" pitchFamily="34" charset="0"/>
                        <a:cs typeface="Arial" pitchFamily="34" charset="0"/>
                      </a:endParaRPr>
                    </a:p>
                  </a:txBody>
                  <a:tcPr marL="5892" marR="5892" marT="5892" marB="0" anchor="ctr"/>
                </a:tc>
                <a:tc>
                  <a:txBody>
                    <a:bodyPr/>
                    <a:lstStyle/>
                    <a:p>
                      <a:pPr algn="ctr" fontAlgn="b"/>
                      <a:r>
                        <a:rPr lang="en-US" sz="1200" b="0" i="0" u="none" strike="noStrike" dirty="0" smtClean="0">
                          <a:solidFill>
                            <a:srgbClr val="000000"/>
                          </a:solidFill>
                          <a:latin typeface="Arial" pitchFamily="34" charset="0"/>
                          <a:cs typeface="Arial" pitchFamily="34" charset="0"/>
                        </a:rPr>
                        <a:t>X</a:t>
                      </a:r>
                      <a:endParaRPr lang="en-US" sz="1200" b="0" i="0" u="none" strike="noStrike" dirty="0">
                        <a:solidFill>
                          <a:srgbClr val="000000"/>
                        </a:solidFill>
                        <a:latin typeface="Arial" pitchFamily="34" charset="0"/>
                        <a:cs typeface="Arial" pitchFamily="34" charset="0"/>
                      </a:endParaRPr>
                    </a:p>
                  </a:txBody>
                  <a:tcPr marL="5892" marR="5892" marT="5892" marB="0" anchor="ctr"/>
                </a:tc>
                <a:tc>
                  <a:txBody>
                    <a:bodyPr/>
                    <a:lstStyle/>
                    <a:p>
                      <a:pPr algn="ctr" fontAlgn="b"/>
                      <a:endParaRPr lang="en-US" sz="1200" b="0" i="0" u="none" strike="noStrike" dirty="0">
                        <a:solidFill>
                          <a:srgbClr val="000000"/>
                        </a:solidFill>
                        <a:latin typeface="Arial" pitchFamily="34" charset="0"/>
                        <a:cs typeface="Arial" pitchFamily="34" charset="0"/>
                      </a:endParaRPr>
                    </a:p>
                  </a:txBody>
                  <a:tcPr marL="5892" marR="5892" marT="5892" marB="0" anchor="ctr"/>
                </a:tc>
                <a:tc>
                  <a:txBody>
                    <a:bodyPr/>
                    <a:lstStyle/>
                    <a:p>
                      <a:pPr algn="ctr" fontAlgn="b"/>
                      <a:endParaRPr lang="en-US" sz="1200" b="0" i="0" u="none" strike="noStrike" dirty="0">
                        <a:solidFill>
                          <a:srgbClr val="000000"/>
                        </a:solidFill>
                        <a:latin typeface="Arial" pitchFamily="34" charset="0"/>
                        <a:cs typeface="Arial" pitchFamily="34" charset="0"/>
                      </a:endParaRPr>
                    </a:p>
                  </a:txBody>
                  <a:tcPr marL="5892" marR="5892" marT="5892" marB="0" anchor="ctr"/>
                </a:tc>
              </a:tr>
              <a:tr h="182880">
                <a:tc>
                  <a:txBody>
                    <a:bodyPr/>
                    <a:lstStyle/>
                    <a:p>
                      <a:pPr marL="91440" algn="l" fontAlgn="b"/>
                      <a:r>
                        <a:rPr lang="en-US" sz="1200" u="none" strike="noStrike" baseline="0" dirty="0" smtClean="0">
                          <a:latin typeface="Arial" pitchFamily="34" charset="0"/>
                          <a:cs typeface="Arial" pitchFamily="34" charset="0"/>
                        </a:rPr>
                        <a:t>Federal </a:t>
                      </a:r>
                      <a:r>
                        <a:rPr lang="en-US" sz="1200" u="none" strike="noStrike" baseline="0" dirty="0">
                          <a:latin typeface="Arial" pitchFamily="34" charset="0"/>
                          <a:cs typeface="Arial" pitchFamily="34" charset="0"/>
                        </a:rPr>
                        <a:t>vs. </a:t>
                      </a:r>
                      <a:r>
                        <a:rPr lang="en-US" sz="1200" u="none" strike="noStrike" baseline="0" dirty="0" smtClean="0">
                          <a:latin typeface="Arial" pitchFamily="34" charset="0"/>
                          <a:cs typeface="Arial" pitchFamily="34" charset="0"/>
                        </a:rPr>
                        <a:t>Non-Federal </a:t>
                      </a:r>
                      <a:r>
                        <a:rPr lang="en-US" sz="1200" u="none" strike="noStrike" baseline="0" dirty="0">
                          <a:latin typeface="Arial" pitchFamily="34" charset="0"/>
                          <a:cs typeface="Arial" pitchFamily="34" charset="0"/>
                        </a:rPr>
                        <a:t>Billings Report </a:t>
                      </a:r>
                      <a:endParaRPr lang="en-US" sz="1200" b="0" i="0" u="none" strike="noStrike" baseline="0" dirty="0">
                        <a:solidFill>
                          <a:srgbClr val="000000"/>
                        </a:solidFill>
                        <a:latin typeface="Arial" pitchFamily="34" charset="0"/>
                        <a:cs typeface="Arial" pitchFamily="34" charset="0"/>
                      </a:endParaRPr>
                    </a:p>
                  </a:txBody>
                  <a:tcPr marL="5892" marR="5892" marT="5892" marB="0" anchor="ctr"/>
                </a:tc>
                <a:tc>
                  <a:txBody>
                    <a:bodyPr/>
                    <a:lstStyle/>
                    <a:p>
                      <a:pPr algn="ctr" fontAlgn="b"/>
                      <a:r>
                        <a:rPr lang="en-US" sz="1200" b="0" i="0" u="none" strike="noStrike" dirty="0" smtClean="0">
                          <a:solidFill>
                            <a:srgbClr val="000000"/>
                          </a:solidFill>
                          <a:latin typeface="Arial" pitchFamily="34" charset="0"/>
                          <a:cs typeface="Arial" pitchFamily="34" charset="0"/>
                        </a:rPr>
                        <a:t>BC1049</a:t>
                      </a:r>
                      <a:endParaRPr lang="en-US" sz="1200" b="0" i="0" u="none" strike="noStrike" dirty="0">
                        <a:solidFill>
                          <a:srgbClr val="000000"/>
                        </a:solidFill>
                        <a:latin typeface="Arial" pitchFamily="34" charset="0"/>
                        <a:cs typeface="Arial" pitchFamily="34" charset="0"/>
                      </a:endParaRPr>
                    </a:p>
                  </a:txBody>
                  <a:tcPr marL="5892" marR="5892" marT="5892" marB="0" anchor="ctr"/>
                </a:tc>
                <a:tc>
                  <a:txBody>
                    <a:bodyPr/>
                    <a:lstStyle/>
                    <a:p>
                      <a:pPr algn="ctr" fontAlgn="b"/>
                      <a:r>
                        <a:rPr lang="en-US" sz="1200" u="none" strike="noStrike" dirty="0">
                          <a:latin typeface="Arial" pitchFamily="34" charset="0"/>
                          <a:cs typeface="Arial" pitchFamily="34" charset="0"/>
                        </a:rPr>
                        <a:t> </a:t>
                      </a:r>
                      <a:endParaRPr lang="en-US" sz="1200" b="0" i="0" u="none" strike="noStrike" dirty="0">
                        <a:solidFill>
                          <a:srgbClr val="000000"/>
                        </a:solidFill>
                        <a:latin typeface="Arial" pitchFamily="34" charset="0"/>
                        <a:cs typeface="Arial" pitchFamily="34" charset="0"/>
                      </a:endParaRPr>
                    </a:p>
                  </a:txBody>
                  <a:tcPr marL="5892" marR="5892" marT="5892" marB="0" anchor="ctr"/>
                </a:tc>
                <a:tc>
                  <a:txBody>
                    <a:bodyPr/>
                    <a:lstStyle/>
                    <a:p>
                      <a:pPr algn="ctr" fontAlgn="b"/>
                      <a:r>
                        <a:rPr lang="en-US" sz="1200" u="none" strike="noStrike" dirty="0">
                          <a:latin typeface="Arial" pitchFamily="34" charset="0"/>
                          <a:cs typeface="Arial" pitchFamily="34" charset="0"/>
                        </a:rPr>
                        <a:t> </a:t>
                      </a:r>
                      <a:endParaRPr lang="en-US" sz="1200" b="0" i="0" u="none" strike="noStrike" dirty="0">
                        <a:solidFill>
                          <a:srgbClr val="000000"/>
                        </a:solidFill>
                        <a:latin typeface="Arial" pitchFamily="34" charset="0"/>
                        <a:cs typeface="Arial" pitchFamily="34" charset="0"/>
                      </a:endParaRPr>
                    </a:p>
                  </a:txBody>
                  <a:tcPr marL="5892" marR="5892" marT="5892" marB="0" anchor="ctr"/>
                </a:tc>
                <a:tc>
                  <a:txBody>
                    <a:bodyPr/>
                    <a:lstStyle/>
                    <a:p>
                      <a:pPr algn="ctr" fontAlgn="b"/>
                      <a:endParaRPr lang="en-US" sz="1200" b="0" i="0" u="none" strike="noStrike" dirty="0">
                        <a:solidFill>
                          <a:srgbClr val="000000"/>
                        </a:solidFill>
                        <a:latin typeface="Arial" pitchFamily="34" charset="0"/>
                        <a:cs typeface="Arial" pitchFamily="34" charset="0"/>
                      </a:endParaRPr>
                    </a:p>
                  </a:txBody>
                  <a:tcPr marL="5892" marR="5892" marT="5892" marB="0" anchor="ctr"/>
                </a:tc>
                <a:tc>
                  <a:txBody>
                    <a:bodyPr/>
                    <a:lstStyle/>
                    <a:p>
                      <a:pPr algn="ctr" fontAlgn="b"/>
                      <a:endParaRPr lang="en-US" sz="1200" b="0" i="0" u="none" strike="noStrike" dirty="0">
                        <a:solidFill>
                          <a:srgbClr val="000000"/>
                        </a:solidFill>
                        <a:latin typeface="Arial" pitchFamily="34" charset="0"/>
                        <a:cs typeface="Arial" pitchFamily="34" charset="0"/>
                      </a:endParaRPr>
                    </a:p>
                  </a:txBody>
                  <a:tcPr marL="5892" marR="5892" marT="5892" marB="0" anchor="ctr"/>
                </a:tc>
                <a:tc>
                  <a:txBody>
                    <a:bodyPr/>
                    <a:lstStyle/>
                    <a:p>
                      <a:pPr algn="ctr" fontAlgn="b"/>
                      <a:r>
                        <a:rPr lang="en-US" sz="1200" b="0" i="0" u="none" strike="noStrike" dirty="0" smtClean="0">
                          <a:solidFill>
                            <a:srgbClr val="000000"/>
                          </a:solidFill>
                          <a:latin typeface="Arial" pitchFamily="34" charset="0"/>
                          <a:cs typeface="Arial" pitchFamily="34" charset="0"/>
                        </a:rPr>
                        <a:t>X</a:t>
                      </a:r>
                      <a:endParaRPr lang="en-US" sz="1200" b="0" i="0" u="none" strike="noStrike" dirty="0">
                        <a:solidFill>
                          <a:srgbClr val="000000"/>
                        </a:solidFill>
                        <a:latin typeface="Arial" pitchFamily="34" charset="0"/>
                        <a:cs typeface="Arial" pitchFamily="34" charset="0"/>
                      </a:endParaRPr>
                    </a:p>
                  </a:txBody>
                  <a:tcPr marL="5892" marR="5892" marT="5892" marB="0" anchor="ctr"/>
                </a:tc>
                <a:tc>
                  <a:txBody>
                    <a:bodyPr/>
                    <a:lstStyle/>
                    <a:p>
                      <a:pPr algn="ctr" fontAlgn="b"/>
                      <a:r>
                        <a:rPr lang="en-US" sz="1200" b="0" i="0" u="none" strike="noStrike" dirty="0" smtClean="0">
                          <a:solidFill>
                            <a:srgbClr val="000000"/>
                          </a:solidFill>
                          <a:latin typeface="Arial" pitchFamily="34" charset="0"/>
                          <a:cs typeface="Arial" pitchFamily="34" charset="0"/>
                        </a:rPr>
                        <a:t>X</a:t>
                      </a:r>
                      <a:endParaRPr lang="en-US" sz="1200" b="0" i="0" u="none" strike="noStrike" dirty="0">
                        <a:solidFill>
                          <a:srgbClr val="000000"/>
                        </a:solidFill>
                        <a:latin typeface="Arial" pitchFamily="34" charset="0"/>
                        <a:cs typeface="Arial" pitchFamily="34" charset="0"/>
                      </a:endParaRPr>
                    </a:p>
                  </a:txBody>
                  <a:tcPr marL="5892" marR="5892" marT="5892" marB="0" anchor="ctr"/>
                </a:tc>
                <a:tc>
                  <a:txBody>
                    <a:bodyPr/>
                    <a:lstStyle/>
                    <a:p>
                      <a:pPr algn="ctr" fontAlgn="b"/>
                      <a:r>
                        <a:rPr lang="en-US" sz="1200" b="0" i="0" u="none" strike="noStrike" dirty="0" smtClean="0">
                          <a:solidFill>
                            <a:srgbClr val="000000"/>
                          </a:solidFill>
                          <a:latin typeface="Arial" pitchFamily="34" charset="0"/>
                          <a:cs typeface="Arial" pitchFamily="34" charset="0"/>
                        </a:rPr>
                        <a:t>X</a:t>
                      </a:r>
                      <a:endParaRPr lang="en-US" sz="1200" b="0" i="0" u="none" strike="noStrike" dirty="0">
                        <a:solidFill>
                          <a:srgbClr val="000000"/>
                        </a:solidFill>
                        <a:latin typeface="Arial" pitchFamily="34" charset="0"/>
                        <a:cs typeface="Arial" pitchFamily="34" charset="0"/>
                      </a:endParaRPr>
                    </a:p>
                  </a:txBody>
                  <a:tcPr marL="5892" marR="5892" marT="5892" marB="0" anchor="ctr"/>
                </a:tc>
              </a:tr>
              <a:tr h="182880">
                <a:tc>
                  <a:txBody>
                    <a:bodyPr/>
                    <a:lstStyle/>
                    <a:p>
                      <a:pPr marL="91440" algn="l" fontAlgn="b"/>
                      <a:r>
                        <a:rPr lang="en-US" sz="1200" u="none" strike="noStrike" baseline="0" dirty="0">
                          <a:latin typeface="Arial" pitchFamily="34" charset="0"/>
                          <a:cs typeface="Arial" pitchFamily="34" charset="0"/>
                        </a:rPr>
                        <a:t>Aged </a:t>
                      </a:r>
                      <a:r>
                        <a:rPr lang="en-US" sz="1200" u="none" strike="noStrike" baseline="0" dirty="0" smtClean="0">
                          <a:latin typeface="Arial" pitchFamily="34" charset="0"/>
                          <a:cs typeface="Arial" pitchFamily="34" charset="0"/>
                        </a:rPr>
                        <a:t>Unbilled Receivables </a:t>
                      </a:r>
                      <a:endParaRPr lang="en-US" sz="1200" b="0" i="0" u="none" strike="noStrike" baseline="0" dirty="0">
                        <a:solidFill>
                          <a:srgbClr val="000000"/>
                        </a:solidFill>
                        <a:latin typeface="Arial" pitchFamily="34" charset="0"/>
                        <a:cs typeface="Arial" pitchFamily="34" charset="0"/>
                      </a:endParaRPr>
                    </a:p>
                  </a:txBody>
                  <a:tcPr marL="5892" marR="5892" marT="5892" marB="0" anchor="ctr"/>
                </a:tc>
                <a:tc>
                  <a:txBody>
                    <a:bodyPr/>
                    <a:lstStyle/>
                    <a:p>
                      <a:pPr algn="ctr" fontAlgn="b"/>
                      <a:r>
                        <a:rPr lang="en-US" sz="1200" b="0" i="0" u="none" strike="noStrike" dirty="0" smtClean="0">
                          <a:solidFill>
                            <a:srgbClr val="000000"/>
                          </a:solidFill>
                          <a:latin typeface="Arial" pitchFamily="34" charset="0"/>
                          <a:cs typeface="Arial" pitchFamily="34" charset="0"/>
                        </a:rPr>
                        <a:t>BC1040</a:t>
                      </a:r>
                      <a:endParaRPr lang="en-US" sz="1200" b="0" i="0" u="none" strike="noStrike" dirty="0">
                        <a:solidFill>
                          <a:srgbClr val="000000"/>
                        </a:solidFill>
                        <a:latin typeface="Arial" pitchFamily="34" charset="0"/>
                        <a:cs typeface="Arial" pitchFamily="34" charset="0"/>
                      </a:endParaRPr>
                    </a:p>
                  </a:txBody>
                  <a:tcPr marL="5892" marR="5892" marT="5892" marB="0" anchor="ctr"/>
                </a:tc>
                <a:tc>
                  <a:txBody>
                    <a:bodyPr/>
                    <a:lstStyle/>
                    <a:p>
                      <a:pPr algn="ctr" fontAlgn="b"/>
                      <a:r>
                        <a:rPr lang="en-US" sz="1200" u="none" strike="noStrike" dirty="0" smtClean="0">
                          <a:latin typeface="Arial" pitchFamily="34" charset="0"/>
                          <a:cs typeface="Arial" pitchFamily="34" charset="0"/>
                        </a:rPr>
                        <a:t>  X</a:t>
                      </a:r>
                      <a:r>
                        <a:rPr lang="en-US" sz="1200" u="none" strike="noStrike" dirty="0">
                          <a:latin typeface="Arial" pitchFamily="34" charset="0"/>
                          <a:cs typeface="Arial" pitchFamily="34" charset="0"/>
                        </a:rPr>
                        <a:t> </a:t>
                      </a:r>
                      <a:endParaRPr lang="en-US" sz="1200" b="0" i="0" u="none" strike="noStrike" dirty="0">
                        <a:solidFill>
                          <a:srgbClr val="000000"/>
                        </a:solidFill>
                        <a:latin typeface="Arial" pitchFamily="34" charset="0"/>
                        <a:cs typeface="Arial" pitchFamily="34" charset="0"/>
                      </a:endParaRPr>
                    </a:p>
                  </a:txBody>
                  <a:tcPr marL="5892" marR="5892" marT="5892" marB="0" anchor="ctr"/>
                </a:tc>
                <a:tc>
                  <a:txBody>
                    <a:bodyPr/>
                    <a:lstStyle/>
                    <a:p>
                      <a:pPr algn="ctr" fontAlgn="b"/>
                      <a:r>
                        <a:rPr lang="en-US" sz="1200" u="none" strike="noStrike" dirty="0">
                          <a:latin typeface="Arial" pitchFamily="34" charset="0"/>
                          <a:cs typeface="Arial" pitchFamily="34" charset="0"/>
                        </a:rPr>
                        <a:t> </a:t>
                      </a:r>
                      <a:endParaRPr lang="en-US" sz="1200" b="0" i="0" u="none" strike="noStrike" dirty="0">
                        <a:solidFill>
                          <a:srgbClr val="000000"/>
                        </a:solidFill>
                        <a:latin typeface="Arial" pitchFamily="34" charset="0"/>
                        <a:cs typeface="Arial" pitchFamily="34" charset="0"/>
                      </a:endParaRPr>
                    </a:p>
                  </a:txBody>
                  <a:tcPr marL="5892" marR="5892" marT="5892" marB="0" anchor="ctr"/>
                </a:tc>
                <a:tc>
                  <a:txBody>
                    <a:bodyPr/>
                    <a:lstStyle/>
                    <a:p>
                      <a:pPr algn="ctr" fontAlgn="b"/>
                      <a:endParaRPr lang="en-US" sz="1200" b="0" i="0" u="none" strike="noStrike" dirty="0">
                        <a:solidFill>
                          <a:srgbClr val="000000"/>
                        </a:solidFill>
                        <a:latin typeface="Arial" pitchFamily="34" charset="0"/>
                        <a:cs typeface="Arial" pitchFamily="34" charset="0"/>
                      </a:endParaRPr>
                    </a:p>
                  </a:txBody>
                  <a:tcPr marL="5892" marR="5892" marT="5892" marB="0" anchor="ctr"/>
                </a:tc>
                <a:tc>
                  <a:txBody>
                    <a:bodyPr/>
                    <a:lstStyle/>
                    <a:p>
                      <a:pPr algn="ctr" fontAlgn="b"/>
                      <a:endParaRPr lang="en-US" sz="1200" b="0" i="0" u="none" strike="noStrike" dirty="0">
                        <a:solidFill>
                          <a:srgbClr val="000000"/>
                        </a:solidFill>
                        <a:latin typeface="Arial" pitchFamily="34" charset="0"/>
                        <a:cs typeface="Arial" pitchFamily="34" charset="0"/>
                      </a:endParaRPr>
                    </a:p>
                  </a:txBody>
                  <a:tcPr marL="5892" marR="5892" marT="5892" marB="0" anchor="ctr"/>
                </a:tc>
                <a:tc>
                  <a:txBody>
                    <a:bodyPr/>
                    <a:lstStyle/>
                    <a:p>
                      <a:pPr algn="ctr" fontAlgn="b"/>
                      <a:r>
                        <a:rPr lang="en-US" sz="1200" b="0" i="0" u="none" strike="noStrike" dirty="0" smtClean="0">
                          <a:solidFill>
                            <a:srgbClr val="000000"/>
                          </a:solidFill>
                          <a:latin typeface="Arial" pitchFamily="34" charset="0"/>
                          <a:cs typeface="Arial" pitchFamily="34" charset="0"/>
                        </a:rPr>
                        <a:t>X</a:t>
                      </a:r>
                      <a:endParaRPr lang="en-US" sz="1200" b="0" i="0" u="none" strike="noStrike" dirty="0">
                        <a:solidFill>
                          <a:srgbClr val="000000"/>
                        </a:solidFill>
                        <a:latin typeface="Arial" pitchFamily="34" charset="0"/>
                        <a:cs typeface="Arial" pitchFamily="34" charset="0"/>
                      </a:endParaRPr>
                    </a:p>
                  </a:txBody>
                  <a:tcPr marL="5892" marR="5892" marT="5892" marB="0" anchor="ctr"/>
                </a:tc>
                <a:tc>
                  <a:txBody>
                    <a:bodyPr/>
                    <a:lstStyle/>
                    <a:p>
                      <a:pPr algn="ctr" fontAlgn="b"/>
                      <a:endParaRPr lang="en-US" sz="1200" b="0" i="0" u="none" strike="noStrike" dirty="0">
                        <a:solidFill>
                          <a:srgbClr val="000000"/>
                        </a:solidFill>
                        <a:latin typeface="Arial" pitchFamily="34" charset="0"/>
                        <a:cs typeface="Arial" pitchFamily="34" charset="0"/>
                      </a:endParaRPr>
                    </a:p>
                  </a:txBody>
                  <a:tcPr marL="5892" marR="5892" marT="5892" marB="0" anchor="ctr"/>
                </a:tc>
                <a:tc>
                  <a:txBody>
                    <a:bodyPr/>
                    <a:lstStyle/>
                    <a:p>
                      <a:pPr algn="ctr" fontAlgn="b"/>
                      <a:endParaRPr lang="en-US" sz="1200" b="0" i="0" u="none" strike="noStrike" dirty="0">
                        <a:solidFill>
                          <a:srgbClr val="000000"/>
                        </a:solidFill>
                        <a:latin typeface="Arial" pitchFamily="34" charset="0"/>
                        <a:cs typeface="Arial" pitchFamily="34" charset="0"/>
                      </a:endParaRPr>
                    </a:p>
                  </a:txBody>
                  <a:tcPr marL="5892" marR="5892" marT="5892" marB="0" anchor="ctr"/>
                </a:tc>
              </a:tr>
              <a:tr h="182880">
                <a:tc>
                  <a:txBody>
                    <a:bodyPr/>
                    <a:lstStyle/>
                    <a:p>
                      <a:pPr marL="91440" algn="l" fontAlgn="b"/>
                      <a:r>
                        <a:rPr lang="en-US" sz="1200" u="none" strike="noStrike" dirty="0">
                          <a:latin typeface="Arial" pitchFamily="34" charset="0"/>
                          <a:cs typeface="Arial" pitchFamily="34" charset="0"/>
                        </a:rPr>
                        <a:t>DBE Billings Summary Report </a:t>
                      </a:r>
                      <a:endParaRPr lang="en-US" sz="1200" b="0" i="0" u="none" strike="noStrike" dirty="0">
                        <a:solidFill>
                          <a:srgbClr val="000000"/>
                        </a:solidFill>
                        <a:latin typeface="Arial" pitchFamily="34" charset="0"/>
                        <a:cs typeface="Arial" pitchFamily="34" charset="0"/>
                      </a:endParaRPr>
                    </a:p>
                  </a:txBody>
                  <a:tcPr marL="5892" marR="5892" marT="5892" marB="0" anchor="ctr"/>
                </a:tc>
                <a:tc>
                  <a:txBody>
                    <a:bodyPr/>
                    <a:lstStyle/>
                    <a:p>
                      <a:pPr algn="ctr" fontAlgn="b"/>
                      <a:r>
                        <a:rPr lang="en-US" sz="1200" b="0" i="0" u="none" strike="noStrike" dirty="0" smtClean="0">
                          <a:solidFill>
                            <a:srgbClr val="000000"/>
                          </a:solidFill>
                          <a:latin typeface="Arial" pitchFamily="34" charset="0"/>
                          <a:cs typeface="Arial" pitchFamily="34" charset="0"/>
                        </a:rPr>
                        <a:t>BC1080</a:t>
                      </a:r>
                      <a:endParaRPr lang="en-US" sz="1200" b="0" i="0" u="none" strike="noStrike" dirty="0">
                        <a:solidFill>
                          <a:srgbClr val="000000"/>
                        </a:solidFill>
                        <a:latin typeface="Arial" pitchFamily="34" charset="0"/>
                        <a:cs typeface="Arial" pitchFamily="34" charset="0"/>
                      </a:endParaRPr>
                    </a:p>
                  </a:txBody>
                  <a:tcPr marL="5892" marR="5892" marT="5892" marB="0" anchor="ctr"/>
                </a:tc>
                <a:tc>
                  <a:txBody>
                    <a:bodyPr/>
                    <a:lstStyle/>
                    <a:p>
                      <a:pPr algn="ctr" fontAlgn="b"/>
                      <a:r>
                        <a:rPr lang="en-US" sz="1200" u="none" strike="noStrike" dirty="0">
                          <a:latin typeface="Arial" pitchFamily="34" charset="0"/>
                          <a:cs typeface="Arial" pitchFamily="34" charset="0"/>
                        </a:rPr>
                        <a:t> </a:t>
                      </a:r>
                      <a:r>
                        <a:rPr lang="en-US" sz="1200" u="none" strike="noStrike" dirty="0" smtClean="0">
                          <a:latin typeface="Arial" pitchFamily="34" charset="0"/>
                          <a:cs typeface="Arial" pitchFamily="34" charset="0"/>
                        </a:rPr>
                        <a:t>X</a:t>
                      </a:r>
                      <a:endParaRPr lang="en-US" sz="1200" b="0" i="0" u="none" strike="noStrike" dirty="0">
                        <a:solidFill>
                          <a:srgbClr val="000000"/>
                        </a:solidFill>
                        <a:latin typeface="Arial" pitchFamily="34" charset="0"/>
                        <a:cs typeface="Arial" pitchFamily="34" charset="0"/>
                      </a:endParaRPr>
                    </a:p>
                  </a:txBody>
                  <a:tcPr marL="5892" marR="5892" marT="5892" marB="0" anchor="ctr"/>
                </a:tc>
                <a:tc>
                  <a:txBody>
                    <a:bodyPr/>
                    <a:lstStyle/>
                    <a:p>
                      <a:pPr algn="ctr" fontAlgn="b"/>
                      <a:r>
                        <a:rPr lang="en-US" sz="1200" u="none" strike="noStrike" dirty="0">
                          <a:latin typeface="Arial" pitchFamily="34" charset="0"/>
                          <a:cs typeface="Arial" pitchFamily="34" charset="0"/>
                        </a:rPr>
                        <a:t> </a:t>
                      </a:r>
                      <a:endParaRPr lang="en-US" sz="1200" b="0" i="0" u="none" strike="noStrike" dirty="0">
                        <a:solidFill>
                          <a:srgbClr val="000000"/>
                        </a:solidFill>
                        <a:latin typeface="Arial" pitchFamily="34" charset="0"/>
                        <a:cs typeface="Arial" pitchFamily="34" charset="0"/>
                      </a:endParaRPr>
                    </a:p>
                  </a:txBody>
                  <a:tcPr marL="5892" marR="5892" marT="5892" marB="0" anchor="ctr"/>
                </a:tc>
                <a:tc>
                  <a:txBody>
                    <a:bodyPr/>
                    <a:lstStyle/>
                    <a:p>
                      <a:pPr algn="ctr" fontAlgn="b"/>
                      <a:endParaRPr lang="en-US" sz="1200" b="0" i="0" u="none" strike="noStrike" dirty="0">
                        <a:solidFill>
                          <a:srgbClr val="000000"/>
                        </a:solidFill>
                        <a:latin typeface="Arial" pitchFamily="34" charset="0"/>
                        <a:cs typeface="Arial" pitchFamily="34" charset="0"/>
                      </a:endParaRPr>
                    </a:p>
                  </a:txBody>
                  <a:tcPr marL="5892" marR="5892" marT="5892" marB="0" anchor="ctr"/>
                </a:tc>
                <a:tc>
                  <a:txBody>
                    <a:bodyPr/>
                    <a:lstStyle/>
                    <a:p>
                      <a:pPr algn="ctr" fontAlgn="b"/>
                      <a:r>
                        <a:rPr lang="en-US" sz="1200" b="0" i="0" u="none" strike="noStrike" dirty="0" smtClean="0">
                          <a:solidFill>
                            <a:srgbClr val="000000"/>
                          </a:solidFill>
                          <a:latin typeface="Arial" pitchFamily="34" charset="0"/>
                          <a:cs typeface="Arial" pitchFamily="34" charset="0"/>
                        </a:rPr>
                        <a:t>X</a:t>
                      </a:r>
                      <a:endParaRPr lang="en-US" sz="1200" b="0" i="0" u="none" strike="noStrike" dirty="0">
                        <a:solidFill>
                          <a:srgbClr val="000000"/>
                        </a:solidFill>
                        <a:latin typeface="Arial" pitchFamily="34" charset="0"/>
                        <a:cs typeface="Arial" pitchFamily="34" charset="0"/>
                      </a:endParaRPr>
                    </a:p>
                  </a:txBody>
                  <a:tcPr marL="5892" marR="5892" marT="5892" marB="0" anchor="ctr"/>
                </a:tc>
                <a:tc>
                  <a:txBody>
                    <a:bodyPr/>
                    <a:lstStyle/>
                    <a:p>
                      <a:pPr algn="ctr" fontAlgn="b"/>
                      <a:r>
                        <a:rPr lang="en-US" sz="1200" b="0" i="0" u="none" strike="noStrike" dirty="0" smtClean="0">
                          <a:solidFill>
                            <a:srgbClr val="000000"/>
                          </a:solidFill>
                          <a:latin typeface="Arial" pitchFamily="34" charset="0"/>
                          <a:cs typeface="Arial" pitchFamily="34" charset="0"/>
                        </a:rPr>
                        <a:t>X</a:t>
                      </a:r>
                      <a:endParaRPr lang="en-US" sz="1200" b="0" i="0" u="none" strike="noStrike" dirty="0">
                        <a:solidFill>
                          <a:srgbClr val="000000"/>
                        </a:solidFill>
                        <a:latin typeface="Arial" pitchFamily="34" charset="0"/>
                        <a:cs typeface="Arial" pitchFamily="34" charset="0"/>
                      </a:endParaRPr>
                    </a:p>
                  </a:txBody>
                  <a:tcPr marL="5892" marR="5892" marT="5892" marB="0" anchor="ctr"/>
                </a:tc>
                <a:tc>
                  <a:txBody>
                    <a:bodyPr/>
                    <a:lstStyle/>
                    <a:p>
                      <a:pPr algn="ctr" fontAlgn="b"/>
                      <a:r>
                        <a:rPr lang="en-US" sz="1200" b="0" i="0" u="none" strike="noStrike" dirty="0" smtClean="0">
                          <a:solidFill>
                            <a:srgbClr val="000000"/>
                          </a:solidFill>
                          <a:latin typeface="Arial" pitchFamily="34" charset="0"/>
                          <a:cs typeface="Arial" pitchFamily="34" charset="0"/>
                        </a:rPr>
                        <a:t>X</a:t>
                      </a:r>
                      <a:endParaRPr lang="en-US" sz="1200" b="0" i="0" u="none" strike="noStrike" dirty="0">
                        <a:solidFill>
                          <a:srgbClr val="000000"/>
                        </a:solidFill>
                        <a:latin typeface="Arial" pitchFamily="34" charset="0"/>
                        <a:cs typeface="Arial" pitchFamily="34" charset="0"/>
                      </a:endParaRPr>
                    </a:p>
                  </a:txBody>
                  <a:tcPr marL="5892" marR="5892" marT="5892" marB="0" anchor="ctr"/>
                </a:tc>
                <a:tc>
                  <a:txBody>
                    <a:bodyPr/>
                    <a:lstStyle/>
                    <a:p>
                      <a:pPr algn="ctr" fontAlgn="b"/>
                      <a:r>
                        <a:rPr lang="en-US" sz="1200" b="0" i="0" u="none" strike="noStrike" dirty="0" smtClean="0">
                          <a:solidFill>
                            <a:srgbClr val="000000"/>
                          </a:solidFill>
                          <a:latin typeface="Arial" pitchFamily="34" charset="0"/>
                          <a:cs typeface="Arial" pitchFamily="34" charset="0"/>
                        </a:rPr>
                        <a:t>X</a:t>
                      </a:r>
                      <a:endParaRPr lang="en-US" sz="1200" b="0" i="0" u="none" strike="noStrike" dirty="0">
                        <a:solidFill>
                          <a:srgbClr val="000000"/>
                        </a:solidFill>
                        <a:latin typeface="Arial" pitchFamily="34" charset="0"/>
                        <a:cs typeface="Arial" pitchFamily="34" charset="0"/>
                      </a:endParaRPr>
                    </a:p>
                  </a:txBody>
                  <a:tcPr marL="5892" marR="5892" marT="5892" marB="0" anchor="ctr"/>
                </a:tc>
              </a:tr>
              <a:tr h="162890">
                <a:tc>
                  <a:txBody>
                    <a:bodyPr/>
                    <a:lstStyle/>
                    <a:p>
                      <a:pPr marL="91440" algn="l" fontAlgn="b"/>
                      <a:r>
                        <a:rPr lang="en-US" sz="1200" u="none" strike="noStrike" dirty="0">
                          <a:latin typeface="Arial" pitchFamily="34" charset="0"/>
                          <a:cs typeface="Arial" pitchFamily="34" charset="0"/>
                        </a:rPr>
                        <a:t>Un-Summarized </a:t>
                      </a:r>
                      <a:r>
                        <a:rPr lang="en-US" sz="1200" u="none" strike="noStrike" dirty="0" smtClean="0">
                          <a:latin typeface="Arial" pitchFamily="34" charset="0"/>
                          <a:cs typeface="Arial" pitchFamily="34" charset="0"/>
                        </a:rPr>
                        <a:t>DBE Detail Report </a:t>
                      </a:r>
                      <a:endParaRPr lang="en-US" sz="1200" b="0" i="0" u="none" strike="noStrike" dirty="0">
                        <a:solidFill>
                          <a:srgbClr val="000000"/>
                        </a:solidFill>
                        <a:latin typeface="Arial" pitchFamily="34" charset="0"/>
                        <a:cs typeface="Arial" pitchFamily="34" charset="0"/>
                      </a:endParaRPr>
                    </a:p>
                  </a:txBody>
                  <a:tcPr marL="5892" marR="5892" marT="5892" marB="0" anchor="ctr"/>
                </a:tc>
                <a:tc>
                  <a:txBody>
                    <a:bodyPr/>
                    <a:lstStyle/>
                    <a:p>
                      <a:pPr algn="ctr" fontAlgn="b"/>
                      <a:r>
                        <a:rPr lang="en-US" sz="1200" b="0" i="0" u="none" strike="noStrike" dirty="0" smtClean="0">
                          <a:solidFill>
                            <a:srgbClr val="000000"/>
                          </a:solidFill>
                          <a:latin typeface="Arial" pitchFamily="34" charset="0"/>
                          <a:cs typeface="Arial" pitchFamily="34" charset="0"/>
                        </a:rPr>
                        <a:t>BC1067</a:t>
                      </a:r>
                      <a:endParaRPr lang="en-US" sz="1200" b="0" i="0" u="none" strike="noStrike" dirty="0">
                        <a:solidFill>
                          <a:srgbClr val="000000"/>
                        </a:solidFill>
                        <a:latin typeface="Arial" pitchFamily="34" charset="0"/>
                        <a:cs typeface="Arial" pitchFamily="34" charset="0"/>
                      </a:endParaRPr>
                    </a:p>
                  </a:txBody>
                  <a:tcPr marL="5892" marR="5892" marT="5892" marB="0" anchor="ctr"/>
                </a:tc>
                <a:tc>
                  <a:txBody>
                    <a:bodyPr/>
                    <a:lstStyle/>
                    <a:p>
                      <a:pPr algn="ctr" fontAlgn="b"/>
                      <a:r>
                        <a:rPr lang="en-US" sz="1200" b="0" i="0" u="none" strike="noStrike" dirty="0" smtClean="0">
                          <a:solidFill>
                            <a:srgbClr val="000000"/>
                          </a:solidFill>
                          <a:latin typeface="Arial" pitchFamily="34" charset="0"/>
                          <a:cs typeface="Arial" pitchFamily="34" charset="0"/>
                        </a:rPr>
                        <a:t>X</a:t>
                      </a:r>
                      <a:endParaRPr lang="en-US" sz="1200" b="0" i="0" u="none" strike="noStrike" dirty="0">
                        <a:solidFill>
                          <a:srgbClr val="000000"/>
                        </a:solidFill>
                        <a:latin typeface="Arial" pitchFamily="34" charset="0"/>
                        <a:cs typeface="Arial" pitchFamily="34" charset="0"/>
                      </a:endParaRPr>
                    </a:p>
                  </a:txBody>
                  <a:tcPr marL="5892" marR="5892" marT="5892" marB="0" anchor="ctr"/>
                </a:tc>
                <a:tc>
                  <a:txBody>
                    <a:bodyPr/>
                    <a:lstStyle/>
                    <a:p>
                      <a:pPr algn="ctr" fontAlgn="b"/>
                      <a:endParaRPr lang="en-US" sz="1200" b="0" i="0" u="none" strike="noStrike" dirty="0">
                        <a:solidFill>
                          <a:srgbClr val="000000"/>
                        </a:solidFill>
                        <a:latin typeface="Arial" pitchFamily="34" charset="0"/>
                        <a:cs typeface="Arial" pitchFamily="34" charset="0"/>
                      </a:endParaRPr>
                    </a:p>
                  </a:txBody>
                  <a:tcPr marL="5892" marR="5892" marT="5892" marB="0" anchor="ctr"/>
                </a:tc>
                <a:tc>
                  <a:txBody>
                    <a:bodyPr/>
                    <a:lstStyle/>
                    <a:p>
                      <a:pPr algn="ctr" fontAlgn="b"/>
                      <a:endParaRPr lang="en-US" sz="1200" b="0" i="0" u="none" strike="noStrike" dirty="0">
                        <a:solidFill>
                          <a:srgbClr val="000000"/>
                        </a:solidFill>
                        <a:latin typeface="Arial" pitchFamily="34" charset="0"/>
                        <a:cs typeface="Arial" pitchFamily="34" charset="0"/>
                      </a:endParaRPr>
                    </a:p>
                  </a:txBody>
                  <a:tcPr marL="5892" marR="5892" marT="5892" marB="0" anchor="ctr"/>
                </a:tc>
                <a:tc>
                  <a:txBody>
                    <a:bodyPr/>
                    <a:lstStyle/>
                    <a:p>
                      <a:pPr algn="ctr" fontAlgn="b"/>
                      <a:endParaRPr lang="en-US" sz="1200" b="0" i="0" u="none" strike="noStrike" dirty="0">
                        <a:solidFill>
                          <a:srgbClr val="000000"/>
                        </a:solidFill>
                        <a:latin typeface="Arial" pitchFamily="34" charset="0"/>
                        <a:cs typeface="Arial" pitchFamily="34" charset="0"/>
                      </a:endParaRPr>
                    </a:p>
                  </a:txBody>
                  <a:tcPr marL="5892" marR="5892" marT="5892" marB="0" anchor="ctr"/>
                </a:tc>
                <a:tc>
                  <a:txBody>
                    <a:bodyPr/>
                    <a:lstStyle/>
                    <a:p>
                      <a:pPr algn="ctr" fontAlgn="b"/>
                      <a:r>
                        <a:rPr lang="en-US" sz="1200" b="0" i="0" u="none" strike="noStrike" dirty="0" smtClean="0">
                          <a:solidFill>
                            <a:srgbClr val="000000"/>
                          </a:solidFill>
                          <a:latin typeface="Arial" pitchFamily="34" charset="0"/>
                          <a:cs typeface="Arial" pitchFamily="34" charset="0"/>
                        </a:rPr>
                        <a:t>X</a:t>
                      </a:r>
                      <a:endParaRPr lang="en-US" sz="1200" b="0" i="0" u="none" strike="noStrike" dirty="0">
                        <a:solidFill>
                          <a:srgbClr val="000000"/>
                        </a:solidFill>
                        <a:latin typeface="Arial" pitchFamily="34" charset="0"/>
                        <a:cs typeface="Arial" pitchFamily="34" charset="0"/>
                      </a:endParaRPr>
                    </a:p>
                  </a:txBody>
                  <a:tcPr marL="5892" marR="5892" marT="5892" marB="0" anchor="ctr"/>
                </a:tc>
                <a:tc>
                  <a:txBody>
                    <a:bodyPr/>
                    <a:lstStyle/>
                    <a:p>
                      <a:pPr algn="ctr" fontAlgn="b"/>
                      <a:endParaRPr lang="en-US" sz="1200" b="0" i="0" u="none" strike="noStrike" dirty="0">
                        <a:solidFill>
                          <a:srgbClr val="000000"/>
                        </a:solidFill>
                        <a:latin typeface="Arial" pitchFamily="34" charset="0"/>
                        <a:cs typeface="Arial" pitchFamily="34" charset="0"/>
                      </a:endParaRPr>
                    </a:p>
                  </a:txBody>
                  <a:tcPr marL="5892" marR="5892" marT="5892" marB="0" anchor="ctr"/>
                </a:tc>
                <a:tc>
                  <a:txBody>
                    <a:bodyPr/>
                    <a:lstStyle/>
                    <a:p>
                      <a:pPr algn="ctr" fontAlgn="b"/>
                      <a:endParaRPr lang="en-US" sz="1200" b="0" i="0" u="none" strike="noStrike" dirty="0">
                        <a:solidFill>
                          <a:srgbClr val="000000"/>
                        </a:solidFill>
                        <a:latin typeface="Arial" pitchFamily="34" charset="0"/>
                        <a:cs typeface="Arial" pitchFamily="34" charset="0"/>
                      </a:endParaRPr>
                    </a:p>
                  </a:txBody>
                  <a:tcPr marL="5892" marR="5892" marT="5892" marB="0" anchor="ctr"/>
                </a:tc>
              </a:tr>
              <a:tr h="182880">
                <a:tc>
                  <a:txBody>
                    <a:bodyPr/>
                    <a:lstStyle/>
                    <a:p>
                      <a:pPr marL="91440" algn="l" fontAlgn="b"/>
                      <a:r>
                        <a:rPr lang="en-US" sz="1200" u="none" strike="noStrike" dirty="0" smtClean="0">
                          <a:latin typeface="Arial" pitchFamily="34" charset="0"/>
                          <a:cs typeface="Arial" pitchFamily="34" charset="0"/>
                        </a:rPr>
                        <a:t>Billed</a:t>
                      </a:r>
                      <a:r>
                        <a:rPr lang="en-US" sz="1200" u="none" strike="noStrike" baseline="0" dirty="0" smtClean="0">
                          <a:latin typeface="Arial" pitchFamily="34" charset="0"/>
                          <a:cs typeface="Arial" pitchFamily="34" charset="0"/>
                        </a:rPr>
                        <a:t> </a:t>
                      </a:r>
                      <a:r>
                        <a:rPr lang="en-US" sz="1200" u="none" strike="noStrike" dirty="0" smtClean="0">
                          <a:latin typeface="Arial" pitchFamily="34" charset="0"/>
                          <a:cs typeface="Arial" pitchFamily="34" charset="0"/>
                        </a:rPr>
                        <a:t>Accounts Receivable </a:t>
                      </a:r>
                      <a:r>
                        <a:rPr lang="en-US" sz="1200" u="none" strike="noStrike" dirty="0">
                          <a:latin typeface="Arial" pitchFamily="34" charset="0"/>
                          <a:cs typeface="Arial" pitchFamily="34" charset="0"/>
                        </a:rPr>
                        <a:t>Subsidiary Ledger </a:t>
                      </a:r>
                      <a:r>
                        <a:rPr lang="en-US" sz="1200" u="none" strike="noStrike" dirty="0" smtClean="0">
                          <a:latin typeface="Arial" pitchFamily="34" charset="0"/>
                          <a:cs typeface="Arial" pitchFamily="34" charset="0"/>
                        </a:rPr>
                        <a:t>Report</a:t>
                      </a:r>
                      <a:endParaRPr lang="en-US" sz="1200" b="0" i="0" u="none" strike="noStrike" dirty="0">
                        <a:solidFill>
                          <a:srgbClr val="000000"/>
                        </a:solidFill>
                        <a:latin typeface="Arial" pitchFamily="34" charset="0"/>
                        <a:cs typeface="Arial" pitchFamily="34" charset="0"/>
                      </a:endParaRPr>
                    </a:p>
                  </a:txBody>
                  <a:tcPr marL="5892" marR="5892" marT="5892" marB="0" anchor="ctr"/>
                </a:tc>
                <a:tc>
                  <a:txBody>
                    <a:bodyPr/>
                    <a:lstStyle/>
                    <a:p>
                      <a:pPr algn="ctr" fontAlgn="b"/>
                      <a:r>
                        <a:rPr lang="en-US" sz="1200" b="0" i="0" u="none" strike="noStrike" dirty="0" smtClean="0">
                          <a:solidFill>
                            <a:srgbClr val="000000"/>
                          </a:solidFill>
                          <a:latin typeface="Arial" pitchFamily="34" charset="0"/>
                          <a:cs typeface="Arial" pitchFamily="34" charset="0"/>
                        </a:rPr>
                        <a:t>BCF030</a:t>
                      </a:r>
                      <a:endParaRPr lang="en-US" sz="1200" b="0" i="0" u="none" strike="noStrike" dirty="0">
                        <a:solidFill>
                          <a:srgbClr val="000000"/>
                        </a:solidFill>
                        <a:latin typeface="Arial" pitchFamily="34" charset="0"/>
                        <a:cs typeface="Arial" pitchFamily="34" charset="0"/>
                      </a:endParaRPr>
                    </a:p>
                  </a:txBody>
                  <a:tcPr marL="5892" marR="5892" marT="5892" marB="0" anchor="ctr"/>
                </a:tc>
                <a:tc>
                  <a:txBody>
                    <a:bodyPr/>
                    <a:lstStyle/>
                    <a:p>
                      <a:pPr algn="ctr" fontAlgn="b"/>
                      <a:endParaRPr lang="en-US" sz="1200" b="0" i="0" u="none" strike="noStrike" dirty="0">
                        <a:solidFill>
                          <a:srgbClr val="000000"/>
                        </a:solidFill>
                        <a:latin typeface="Arial" pitchFamily="34" charset="0"/>
                        <a:cs typeface="Arial" pitchFamily="34" charset="0"/>
                      </a:endParaRPr>
                    </a:p>
                  </a:txBody>
                  <a:tcPr marL="5892" marR="5892" marT="5892" marB="0" anchor="ctr"/>
                </a:tc>
                <a:tc>
                  <a:txBody>
                    <a:bodyPr/>
                    <a:lstStyle/>
                    <a:p>
                      <a:pPr algn="ctr" fontAlgn="b"/>
                      <a:endParaRPr lang="en-US" sz="1200" b="0" i="0" u="none" strike="noStrike" dirty="0">
                        <a:solidFill>
                          <a:srgbClr val="000000"/>
                        </a:solidFill>
                        <a:latin typeface="Arial" pitchFamily="34" charset="0"/>
                        <a:cs typeface="Arial" pitchFamily="34" charset="0"/>
                      </a:endParaRPr>
                    </a:p>
                  </a:txBody>
                  <a:tcPr marL="5892" marR="5892" marT="5892" marB="0" anchor="ctr"/>
                </a:tc>
                <a:tc>
                  <a:txBody>
                    <a:bodyPr/>
                    <a:lstStyle/>
                    <a:p>
                      <a:pPr algn="ctr" fontAlgn="b"/>
                      <a:endParaRPr lang="en-US" sz="1200" b="0" i="0" u="none" strike="noStrike" dirty="0">
                        <a:solidFill>
                          <a:srgbClr val="000000"/>
                        </a:solidFill>
                        <a:latin typeface="Arial" pitchFamily="34" charset="0"/>
                        <a:cs typeface="Arial" pitchFamily="34" charset="0"/>
                      </a:endParaRPr>
                    </a:p>
                  </a:txBody>
                  <a:tcPr marL="5892" marR="5892" marT="5892" marB="0" anchor="ctr"/>
                </a:tc>
                <a:tc>
                  <a:txBody>
                    <a:bodyPr/>
                    <a:lstStyle/>
                    <a:p>
                      <a:pPr algn="ctr" fontAlgn="b"/>
                      <a:endParaRPr lang="en-US" sz="1200" b="0" i="0" u="none" strike="noStrike" dirty="0">
                        <a:solidFill>
                          <a:srgbClr val="000000"/>
                        </a:solidFill>
                        <a:latin typeface="Arial" pitchFamily="34" charset="0"/>
                        <a:cs typeface="Arial" pitchFamily="34" charset="0"/>
                      </a:endParaRPr>
                    </a:p>
                  </a:txBody>
                  <a:tcPr marL="5892" marR="5892" marT="5892" marB="0" anchor="ctr"/>
                </a:tc>
                <a:tc>
                  <a:txBody>
                    <a:bodyPr/>
                    <a:lstStyle/>
                    <a:p>
                      <a:pPr algn="ctr" fontAlgn="b"/>
                      <a:r>
                        <a:rPr lang="en-US" sz="1200" b="0" i="0" u="none" strike="noStrike" dirty="0" smtClean="0">
                          <a:solidFill>
                            <a:srgbClr val="000000"/>
                          </a:solidFill>
                          <a:latin typeface="Arial" pitchFamily="34" charset="0"/>
                          <a:cs typeface="Arial" pitchFamily="34" charset="0"/>
                        </a:rPr>
                        <a:t>X</a:t>
                      </a:r>
                      <a:endParaRPr lang="en-US" sz="1200" b="0" i="0" u="none" strike="noStrike" dirty="0">
                        <a:solidFill>
                          <a:srgbClr val="000000"/>
                        </a:solidFill>
                        <a:latin typeface="Arial" pitchFamily="34" charset="0"/>
                        <a:cs typeface="Arial" pitchFamily="34" charset="0"/>
                      </a:endParaRPr>
                    </a:p>
                  </a:txBody>
                  <a:tcPr marL="5892" marR="5892" marT="5892" marB="0" anchor="ctr"/>
                </a:tc>
                <a:tc>
                  <a:txBody>
                    <a:bodyPr/>
                    <a:lstStyle/>
                    <a:p>
                      <a:pPr algn="ctr" fontAlgn="b"/>
                      <a:endParaRPr lang="en-US" sz="1200" b="0" i="0" u="none" strike="noStrike" dirty="0">
                        <a:solidFill>
                          <a:srgbClr val="000000"/>
                        </a:solidFill>
                        <a:latin typeface="Arial" pitchFamily="34" charset="0"/>
                        <a:cs typeface="Arial" pitchFamily="34" charset="0"/>
                      </a:endParaRPr>
                    </a:p>
                  </a:txBody>
                  <a:tcPr marL="5892" marR="5892" marT="5892" marB="0" anchor="ctr"/>
                </a:tc>
                <a:tc>
                  <a:txBody>
                    <a:bodyPr/>
                    <a:lstStyle/>
                    <a:p>
                      <a:pPr algn="ctr" fontAlgn="b"/>
                      <a:endParaRPr lang="en-US" sz="1200" b="0" i="0" u="none" strike="noStrike" dirty="0">
                        <a:solidFill>
                          <a:srgbClr val="000000"/>
                        </a:solidFill>
                        <a:latin typeface="Arial" pitchFamily="34" charset="0"/>
                        <a:cs typeface="Arial" pitchFamily="34" charset="0"/>
                      </a:endParaRPr>
                    </a:p>
                  </a:txBody>
                  <a:tcPr marL="5892" marR="5892" marT="5892" marB="0" anchor="ctr"/>
                </a:tc>
              </a:tr>
              <a:tr h="182880">
                <a:tc>
                  <a:txBody>
                    <a:bodyPr/>
                    <a:lstStyle/>
                    <a:p>
                      <a:pPr marL="91440" algn="l" fontAlgn="b"/>
                      <a:r>
                        <a:rPr lang="en-US" sz="1200" u="none" strike="noStrike" dirty="0">
                          <a:latin typeface="Arial" pitchFamily="34" charset="0"/>
                          <a:cs typeface="Arial" pitchFamily="34" charset="0"/>
                        </a:rPr>
                        <a:t>Credit Application Report </a:t>
                      </a:r>
                      <a:endParaRPr lang="en-US" sz="1200" b="0" i="0" u="none" strike="noStrike" dirty="0">
                        <a:solidFill>
                          <a:srgbClr val="000000"/>
                        </a:solidFill>
                        <a:latin typeface="Arial" pitchFamily="34" charset="0"/>
                        <a:cs typeface="Arial" pitchFamily="34" charset="0"/>
                      </a:endParaRPr>
                    </a:p>
                  </a:txBody>
                  <a:tcPr marL="5892" marR="5892" marT="5892" marB="0" anchor="ctr"/>
                </a:tc>
                <a:tc>
                  <a:txBody>
                    <a:bodyPr/>
                    <a:lstStyle/>
                    <a:p>
                      <a:pPr algn="ctr" fontAlgn="b"/>
                      <a:r>
                        <a:rPr lang="en-US" sz="1200" b="0" i="0" u="none" strike="noStrike" dirty="0" smtClean="0">
                          <a:solidFill>
                            <a:srgbClr val="000000"/>
                          </a:solidFill>
                          <a:latin typeface="Arial" pitchFamily="34" charset="0"/>
                          <a:cs typeface="Arial" pitchFamily="34" charset="0"/>
                        </a:rPr>
                        <a:t>BC1190</a:t>
                      </a:r>
                      <a:endParaRPr lang="en-US" sz="1200" b="0" i="0" u="none" strike="noStrike" dirty="0">
                        <a:solidFill>
                          <a:srgbClr val="000000"/>
                        </a:solidFill>
                        <a:latin typeface="Arial" pitchFamily="34" charset="0"/>
                        <a:cs typeface="Arial" pitchFamily="34" charset="0"/>
                      </a:endParaRPr>
                    </a:p>
                  </a:txBody>
                  <a:tcPr marL="5892" marR="5892" marT="5892" marB="0" anchor="ctr"/>
                </a:tc>
                <a:tc>
                  <a:txBody>
                    <a:bodyPr/>
                    <a:lstStyle/>
                    <a:p>
                      <a:pPr algn="ctr" fontAlgn="b"/>
                      <a:r>
                        <a:rPr lang="en-US" sz="1200" b="0" i="0" u="none" strike="noStrike" dirty="0" smtClean="0">
                          <a:solidFill>
                            <a:srgbClr val="000000"/>
                          </a:solidFill>
                          <a:latin typeface="Arial" pitchFamily="34" charset="0"/>
                          <a:cs typeface="Arial" pitchFamily="34" charset="0"/>
                        </a:rPr>
                        <a:t>X</a:t>
                      </a:r>
                      <a:endParaRPr lang="en-US" sz="1200" b="0" i="0" u="none" strike="noStrike" dirty="0">
                        <a:solidFill>
                          <a:srgbClr val="000000"/>
                        </a:solidFill>
                        <a:latin typeface="Arial" pitchFamily="34" charset="0"/>
                        <a:cs typeface="Arial" pitchFamily="34" charset="0"/>
                      </a:endParaRPr>
                    </a:p>
                  </a:txBody>
                  <a:tcPr marL="5892" marR="5892" marT="5892" marB="0" anchor="ctr"/>
                </a:tc>
                <a:tc>
                  <a:txBody>
                    <a:bodyPr/>
                    <a:lstStyle/>
                    <a:p>
                      <a:pPr algn="ctr" fontAlgn="b"/>
                      <a:endParaRPr lang="en-US" sz="1200" b="0" i="0" u="none" strike="noStrike" dirty="0">
                        <a:solidFill>
                          <a:srgbClr val="000000"/>
                        </a:solidFill>
                        <a:latin typeface="Arial" pitchFamily="34" charset="0"/>
                        <a:cs typeface="Arial" pitchFamily="34" charset="0"/>
                      </a:endParaRPr>
                    </a:p>
                  </a:txBody>
                  <a:tcPr marL="5892" marR="5892" marT="5892" marB="0" anchor="ctr"/>
                </a:tc>
                <a:tc>
                  <a:txBody>
                    <a:bodyPr/>
                    <a:lstStyle/>
                    <a:p>
                      <a:pPr algn="ctr" fontAlgn="b"/>
                      <a:endParaRPr lang="en-US" sz="1200" b="0" i="0" u="none" strike="noStrike" dirty="0">
                        <a:solidFill>
                          <a:srgbClr val="000000"/>
                        </a:solidFill>
                        <a:latin typeface="Arial" pitchFamily="34" charset="0"/>
                        <a:cs typeface="Arial" pitchFamily="34" charset="0"/>
                      </a:endParaRPr>
                    </a:p>
                  </a:txBody>
                  <a:tcPr marL="5892" marR="5892" marT="5892" marB="0" anchor="ctr"/>
                </a:tc>
                <a:tc>
                  <a:txBody>
                    <a:bodyPr/>
                    <a:lstStyle/>
                    <a:p>
                      <a:pPr algn="ctr" fontAlgn="b"/>
                      <a:endParaRPr lang="en-US" sz="1200" b="0" i="0" u="none" strike="noStrike" dirty="0">
                        <a:solidFill>
                          <a:srgbClr val="000000"/>
                        </a:solidFill>
                        <a:latin typeface="Arial" pitchFamily="34" charset="0"/>
                        <a:cs typeface="Arial" pitchFamily="34" charset="0"/>
                      </a:endParaRPr>
                    </a:p>
                  </a:txBody>
                  <a:tcPr marL="5892" marR="5892" marT="5892" marB="0" anchor="ctr"/>
                </a:tc>
                <a:tc>
                  <a:txBody>
                    <a:bodyPr/>
                    <a:lstStyle/>
                    <a:p>
                      <a:pPr algn="ctr" fontAlgn="b"/>
                      <a:r>
                        <a:rPr lang="en-US" sz="1200" b="0" i="0" u="none" strike="noStrike" dirty="0" smtClean="0">
                          <a:solidFill>
                            <a:srgbClr val="000000"/>
                          </a:solidFill>
                          <a:latin typeface="Arial" pitchFamily="34" charset="0"/>
                          <a:cs typeface="Arial" pitchFamily="34" charset="0"/>
                        </a:rPr>
                        <a:t>X</a:t>
                      </a:r>
                      <a:endParaRPr lang="en-US" sz="1200" b="0" i="0" u="none" strike="noStrike" dirty="0">
                        <a:solidFill>
                          <a:srgbClr val="000000"/>
                        </a:solidFill>
                        <a:latin typeface="Arial" pitchFamily="34" charset="0"/>
                        <a:cs typeface="Arial" pitchFamily="34" charset="0"/>
                      </a:endParaRPr>
                    </a:p>
                  </a:txBody>
                  <a:tcPr marL="5892" marR="5892" marT="5892" marB="0" anchor="ctr"/>
                </a:tc>
                <a:tc>
                  <a:txBody>
                    <a:bodyPr/>
                    <a:lstStyle/>
                    <a:p>
                      <a:pPr algn="ctr" fontAlgn="b"/>
                      <a:endParaRPr lang="en-US" sz="1200" b="0" i="0" u="none" strike="noStrike" dirty="0">
                        <a:solidFill>
                          <a:srgbClr val="000000"/>
                        </a:solidFill>
                        <a:latin typeface="Arial" pitchFamily="34" charset="0"/>
                        <a:cs typeface="Arial" pitchFamily="34" charset="0"/>
                      </a:endParaRPr>
                    </a:p>
                  </a:txBody>
                  <a:tcPr marL="5892" marR="5892" marT="5892" marB="0" anchor="ctr"/>
                </a:tc>
                <a:tc>
                  <a:txBody>
                    <a:bodyPr/>
                    <a:lstStyle/>
                    <a:p>
                      <a:pPr algn="ctr" fontAlgn="b"/>
                      <a:endParaRPr lang="en-US" sz="1200" b="0" i="0" u="none" strike="noStrike" dirty="0">
                        <a:solidFill>
                          <a:srgbClr val="000000"/>
                        </a:solidFill>
                        <a:latin typeface="Arial" pitchFamily="34" charset="0"/>
                        <a:cs typeface="Arial" pitchFamily="34" charset="0"/>
                      </a:endParaRPr>
                    </a:p>
                  </a:txBody>
                  <a:tcPr marL="5892" marR="5892" marT="5892" marB="0" anchor="ctr"/>
                </a:tc>
              </a:tr>
              <a:tr h="182880">
                <a:tc>
                  <a:txBody>
                    <a:bodyPr/>
                    <a:lstStyle/>
                    <a:p>
                      <a:pPr marL="91440" algn="l" fontAlgn="b"/>
                      <a:r>
                        <a:rPr lang="en-US" sz="1200" u="none" strike="noStrike" dirty="0" smtClean="0">
                          <a:latin typeface="Arial" pitchFamily="34" charset="0"/>
                          <a:cs typeface="Arial" pitchFamily="34" charset="0"/>
                        </a:rPr>
                        <a:t>Accounts Receivable Write-Off Summary Report </a:t>
                      </a:r>
                      <a:endParaRPr lang="en-US" sz="1200" b="0" i="0" u="none" strike="noStrike" dirty="0">
                        <a:solidFill>
                          <a:srgbClr val="000000"/>
                        </a:solidFill>
                        <a:latin typeface="Arial" pitchFamily="34" charset="0"/>
                        <a:cs typeface="Arial" pitchFamily="34" charset="0"/>
                      </a:endParaRPr>
                    </a:p>
                  </a:txBody>
                  <a:tcPr marL="5892" marR="5892" marT="5892" marB="0" anchor="ctr"/>
                </a:tc>
                <a:tc>
                  <a:txBody>
                    <a:bodyPr/>
                    <a:lstStyle/>
                    <a:p>
                      <a:pPr algn="ctr" fontAlgn="b"/>
                      <a:r>
                        <a:rPr lang="en-US" sz="1200" b="0" i="0" u="none" strike="noStrike" dirty="0" smtClean="0">
                          <a:solidFill>
                            <a:srgbClr val="000000"/>
                          </a:solidFill>
                          <a:latin typeface="Arial" pitchFamily="34" charset="0"/>
                          <a:cs typeface="Arial" pitchFamily="34" charset="0"/>
                        </a:rPr>
                        <a:t>BC1055</a:t>
                      </a:r>
                      <a:endParaRPr lang="en-US" sz="1200" b="0" i="0" u="none" strike="noStrike" dirty="0">
                        <a:solidFill>
                          <a:srgbClr val="000000"/>
                        </a:solidFill>
                        <a:latin typeface="Arial" pitchFamily="34" charset="0"/>
                        <a:cs typeface="Arial" pitchFamily="34" charset="0"/>
                      </a:endParaRPr>
                    </a:p>
                  </a:txBody>
                  <a:tcPr marL="5892" marR="5892" marT="5892" marB="0" anchor="ctr"/>
                </a:tc>
                <a:tc>
                  <a:txBody>
                    <a:bodyPr/>
                    <a:lstStyle/>
                    <a:p>
                      <a:pPr algn="ctr" fontAlgn="b"/>
                      <a:endParaRPr lang="en-US" sz="1200" b="0" i="0" u="none" strike="noStrike" dirty="0">
                        <a:solidFill>
                          <a:srgbClr val="000000"/>
                        </a:solidFill>
                        <a:latin typeface="Arial" pitchFamily="34" charset="0"/>
                        <a:cs typeface="Arial" pitchFamily="34" charset="0"/>
                      </a:endParaRPr>
                    </a:p>
                  </a:txBody>
                  <a:tcPr marL="5892" marR="5892" marT="5892" marB="0" anchor="ctr"/>
                </a:tc>
                <a:tc>
                  <a:txBody>
                    <a:bodyPr/>
                    <a:lstStyle/>
                    <a:p>
                      <a:pPr algn="ctr" fontAlgn="b"/>
                      <a:endParaRPr lang="en-US" sz="1200" b="0" i="0" u="none" strike="noStrike" dirty="0">
                        <a:solidFill>
                          <a:srgbClr val="000000"/>
                        </a:solidFill>
                        <a:latin typeface="Arial" pitchFamily="34" charset="0"/>
                        <a:cs typeface="Arial" pitchFamily="34" charset="0"/>
                      </a:endParaRPr>
                    </a:p>
                  </a:txBody>
                  <a:tcPr marL="5892" marR="5892" marT="5892" marB="0" anchor="ctr"/>
                </a:tc>
                <a:tc>
                  <a:txBody>
                    <a:bodyPr/>
                    <a:lstStyle/>
                    <a:p>
                      <a:pPr algn="ctr" fontAlgn="b"/>
                      <a:endParaRPr lang="en-US" sz="1200" b="0" i="0" u="none" strike="noStrike" dirty="0">
                        <a:solidFill>
                          <a:srgbClr val="000000"/>
                        </a:solidFill>
                        <a:latin typeface="Arial" pitchFamily="34" charset="0"/>
                        <a:cs typeface="Arial" pitchFamily="34" charset="0"/>
                      </a:endParaRPr>
                    </a:p>
                  </a:txBody>
                  <a:tcPr marL="5892" marR="5892" marT="5892" marB="0" anchor="ctr"/>
                </a:tc>
                <a:tc>
                  <a:txBody>
                    <a:bodyPr/>
                    <a:lstStyle/>
                    <a:p>
                      <a:pPr algn="ctr" fontAlgn="b"/>
                      <a:endParaRPr lang="en-US" sz="1200" b="0" i="0" u="none" strike="noStrike" dirty="0">
                        <a:solidFill>
                          <a:srgbClr val="000000"/>
                        </a:solidFill>
                        <a:latin typeface="Arial" pitchFamily="34" charset="0"/>
                        <a:cs typeface="Arial" pitchFamily="34" charset="0"/>
                      </a:endParaRPr>
                    </a:p>
                  </a:txBody>
                  <a:tcPr marL="5892" marR="5892" marT="5892" marB="0" anchor="ctr"/>
                </a:tc>
                <a:tc>
                  <a:txBody>
                    <a:bodyPr/>
                    <a:lstStyle/>
                    <a:p>
                      <a:pPr algn="ctr" fontAlgn="b"/>
                      <a:r>
                        <a:rPr lang="en-US" sz="1200" b="0" i="0" u="none" strike="noStrike" dirty="0" smtClean="0">
                          <a:solidFill>
                            <a:srgbClr val="000000"/>
                          </a:solidFill>
                          <a:latin typeface="Arial" pitchFamily="34" charset="0"/>
                          <a:cs typeface="Arial" pitchFamily="34" charset="0"/>
                        </a:rPr>
                        <a:t>X</a:t>
                      </a:r>
                      <a:endParaRPr lang="en-US" sz="1200" b="0" i="0" u="none" strike="noStrike" dirty="0">
                        <a:solidFill>
                          <a:srgbClr val="000000"/>
                        </a:solidFill>
                        <a:latin typeface="Arial" pitchFamily="34" charset="0"/>
                        <a:cs typeface="Arial" pitchFamily="34" charset="0"/>
                      </a:endParaRPr>
                    </a:p>
                  </a:txBody>
                  <a:tcPr marL="5892" marR="5892" marT="5892" marB="0" anchor="ctr"/>
                </a:tc>
                <a:tc>
                  <a:txBody>
                    <a:bodyPr/>
                    <a:lstStyle/>
                    <a:p>
                      <a:pPr algn="ctr" fontAlgn="b"/>
                      <a:r>
                        <a:rPr lang="en-US" sz="1200" b="0" i="0" u="none" strike="noStrike" dirty="0" smtClean="0">
                          <a:solidFill>
                            <a:srgbClr val="000000"/>
                          </a:solidFill>
                          <a:latin typeface="Arial" pitchFamily="34" charset="0"/>
                          <a:cs typeface="Arial" pitchFamily="34" charset="0"/>
                        </a:rPr>
                        <a:t>X</a:t>
                      </a:r>
                      <a:endParaRPr lang="en-US" sz="1200" b="0" i="0" u="none" strike="noStrike" dirty="0">
                        <a:solidFill>
                          <a:srgbClr val="000000"/>
                        </a:solidFill>
                        <a:latin typeface="Arial" pitchFamily="34" charset="0"/>
                        <a:cs typeface="Arial" pitchFamily="34" charset="0"/>
                      </a:endParaRPr>
                    </a:p>
                  </a:txBody>
                  <a:tcPr marL="5892" marR="5892" marT="5892" marB="0" anchor="ctr"/>
                </a:tc>
                <a:tc>
                  <a:txBody>
                    <a:bodyPr/>
                    <a:lstStyle/>
                    <a:p>
                      <a:pPr algn="ctr" fontAlgn="b"/>
                      <a:r>
                        <a:rPr lang="en-US" sz="1200" b="0" i="0" u="none" strike="noStrike" dirty="0" smtClean="0">
                          <a:solidFill>
                            <a:srgbClr val="000000"/>
                          </a:solidFill>
                          <a:latin typeface="Arial" pitchFamily="34" charset="0"/>
                          <a:cs typeface="Arial" pitchFamily="34" charset="0"/>
                        </a:rPr>
                        <a:t>X</a:t>
                      </a:r>
                      <a:endParaRPr lang="en-US" sz="1200" b="0" i="0" u="none" strike="noStrike" dirty="0">
                        <a:solidFill>
                          <a:srgbClr val="000000"/>
                        </a:solidFill>
                        <a:latin typeface="Arial" pitchFamily="34" charset="0"/>
                        <a:cs typeface="Arial" pitchFamily="34" charset="0"/>
                      </a:endParaRPr>
                    </a:p>
                  </a:txBody>
                  <a:tcPr marL="5892" marR="5892" marT="5892" marB="0" anchor="ctr"/>
                </a:tc>
              </a:tr>
              <a:tr h="182880">
                <a:tc>
                  <a:txBody>
                    <a:bodyPr/>
                    <a:lstStyle/>
                    <a:p>
                      <a:pPr marL="91440" algn="l" fontAlgn="b"/>
                      <a:r>
                        <a:rPr lang="en-US" sz="1200" u="none" strike="noStrike" dirty="0">
                          <a:latin typeface="Arial" pitchFamily="34" charset="0"/>
                          <a:cs typeface="Arial" pitchFamily="34" charset="0"/>
                        </a:rPr>
                        <a:t>Sales to Agency </a:t>
                      </a:r>
                      <a:r>
                        <a:rPr lang="en-US" sz="1200" u="none" strike="noStrike" dirty="0" smtClean="0">
                          <a:latin typeface="Arial" pitchFamily="34" charset="0"/>
                          <a:cs typeface="Arial" pitchFamily="34" charset="0"/>
                        </a:rPr>
                        <a:t>Report</a:t>
                      </a:r>
                      <a:endParaRPr lang="en-US" sz="1200" b="0" i="0" u="none" strike="noStrike" dirty="0">
                        <a:solidFill>
                          <a:srgbClr val="000000"/>
                        </a:solidFill>
                        <a:latin typeface="Arial" pitchFamily="34" charset="0"/>
                        <a:cs typeface="Arial" pitchFamily="34" charset="0"/>
                      </a:endParaRPr>
                    </a:p>
                  </a:txBody>
                  <a:tcPr marL="5892" marR="5892" marT="5892" marB="0" anchor="ctr"/>
                </a:tc>
                <a:tc>
                  <a:txBody>
                    <a:bodyPr/>
                    <a:lstStyle/>
                    <a:p>
                      <a:pPr algn="ctr" fontAlgn="b"/>
                      <a:r>
                        <a:rPr lang="en-US" sz="1200" b="0" i="0" u="none" strike="noStrike" dirty="0" smtClean="0">
                          <a:solidFill>
                            <a:srgbClr val="000000"/>
                          </a:solidFill>
                          <a:latin typeface="Arial" pitchFamily="34" charset="0"/>
                          <a:cs typeface="Arial" pitchFamily="34" charset="0"/>
                        </a:rPr>
                        <a:t>BC1283</a:t>
                      </a:r>
                      <a:endParaRPr lang="en-US" sz="1200" b="0" i="0" u="none" strike="noStrike" dirty="0">
                        <a:solidFill>
                          <a:srgbClr val="000000"/>
                        </a:solidFill>
                        <a:latin typeface="Arial" pitchFamily="34" charset="0"/>
                        <a:cs typeface="Arial" pitchFamily="34" charset="0"/>
                      </a:endParaRPr>
                    </a:p>
                  </a:txBody>
                  <a:tcPr marL="5892" marR="5892" marT="5892" marB="0" anchor="ctr"/>
                </a:tc>
                <a:tc>
                  <a:txBody>
                    <a:bodyPr/>
                    <a:lstStyle/>
                    <a:p>
                      <a:pPr algn="ctr" fontAlgn="b"/>
                      <a:r>
                        <a:rPr lang="en-US" sz="1200" b="0" i="0" u="none" strike="noStrike" dirty="0" smtClean="0">
                          <a:solidFill>
                            <a:srgbClr val="000000"/>
                          </a:solidFill>
                          <a:latin typeface="Arial" pitchFamily="34" charset="0"/>
                          <a:cs typeface="Arial" pitchFamily="34" charset="0"/>
                        </a:rPr>
                        <a:t>X</a:t>
                      </a:r>
                      <a:endParaRPr lang="en-US" sz="1200" b="0" i="0" u="none" strike="noStrike" dirty="0">
                        <a:solidFill>
                          <a:srgbClr val="000000"/>
                        </a:solidFill>
                        <a:latin typeface="Arial" pitchFamily="34" charset="0"/>
                        <a:cs typeface="Arial" pitchFamily="34" charset="0"/>
                      </a:endParaRPr>
                    </a:p>
                  </a:txBody>
                  <a:tcPr marL="5892" marR="5892" marT="5892" marB="0" anchor="ctr"/>
                </a:tc>
                <a:tc>
                  <a:txBody>
                    <a:bodyPr/>
                    <a:lstStyle/>
                    <a:p>
                      <a:pPr algn="ctr" fontAlgn="b"/>
                      <a:endParaRPr lang="en-US" sz="1200" b="0" i="0" u="none" strike="noStrike" dirty="0">
                        <a:solidFill>
                          <a:srgbClr val="000000"/>
                        </a:solidFill>
                        <a:latin typeface="Arial" pitchFamily="34" charset="0"/>
                        <a:cs typeface="Arial" pitchFamily="34" charset="0"/>
                      </a:endParaRPr>
                    </a:p>
                  </a:txBody>
                  <a:tcPr marL="5892" marR="5892" marT="5892" marB="0" anchor="ctr"/>
                </a:tc>
                <a:tc>
                  <a:txBody>
                    <a:bodyPr/>
                    <a:lstStyle/>
                    <a:p>
                      <a:pPr algn="ctr" fontAlgn="b"/>
                      <a:endParaRPr lang="en-US" sz="1200" b="0" i="0" u="none" strike="noStrike" dirty="0">
                        <a:solidFill>
                          <a:srgbClr val="000000"/>
                        </a:solidFill>
                        <a:latin typeface="Arial" pitchFamily="34" charset="0"/>
                        <a:cs typeface="Arial" pitchFamily="34" charset="0"/>
                      </a:endParaRPr>
                    </a:p>
                  </a:txBody>
                  <a:tcPr marL="5892" marR="5892" marT="5892" marB="0" anchor="ctr"/>
                </a:tc>
                <a:tc>
                  <a:txBody>
                    <a:bodyPr/>
                    <a:lstStyle/>
                    <a:p>
                      <a:pPr algn="ctr" fontAlgn="b"/>
                      <a:endParaRPr lang="en-US" sz="1200" b="0" i="0" u="none" strike="noStrike" dirty="0">
                        <a:solidFill>
                          <a:srgbClr val="000000"/>
                        </a:solidFill>
                        <a:latin typeface="Arial" pitchFamily="34" charset="0"/>
                        <a:cs typeface="Arial" pitchFamily="34" charset="0"/>
                      </a:endParaRPr>
                    </a:p>
                  </a:txBody>
                  <a:tcPr marL="5892" marR="5892" marT="5892" marB="0" anchor="ctr"/>
                </a:tc>
                <a:tc>
                  <a:txBody>
                    <a:bodyPr/>
                    <a:lstStyle/>
                    <a:p>
                      <a:pPr algn="ctr" fontAlgn="b"/>
                      <a:r>
                        <a:rPr lang="en-US" sz="1200" b="0" i="0" u="none" strike="noStrike" dirty="0" smtClean="0">
                          <a:solidFill>
                            <a:srgbClr val="000000"/>
                          </a:solidFill>
                          <a:latin typeface="Arial" pitchFamily="34" charset="0"/>
                          <a:cs typeface="Arial" pitchFamily="34" charset="0"/>
                        </a:rPr>
                        <a:t>X</a:t>
                      </a:r>
                      <a:endParaRPr lang="en-US" sz="1200" b="0" i="0" u="none" strike="noStrike" dirty="0">
                        <a:solidFill>
                          <a:srgbClr val="000000"/>
                        </a:solidFill>
                        <a:latin typeface="Arial" pitchFamily="34" charset="0"/>
                        <a:cs typeface="Arial" pitchFamily="34" charset="0"/>
                      </a:endParaRPr>
                    </a:p>
                  </a:txBody>
                  <a:tcPr marL="5892" marR="5892" marT="5892" marB="0" anchor="ctr"/>
                </a:tc>
                <a:tc>
                  <a:txBody>
                    <a:bodyPr/>
                    <a:lstStyle/>
                    <a:p>
                      <a:pPr algn="ctr" fontAlgn="b"/>
                      <a:r>
                        <a:rPr lang="en-US" sz="1200" b="0" i="0" u="none" strike="noStrike" dirty="0" smtClean="0">
                          <a:solidFill>
                            <a:srgbClr val="000000"/>
                          </a:solidFill>
                          <a:latin typeface="Arial" pitchFamily="34" charset="0"/>
                          <a:cs typeface="Arial" pitchFamily="34" charset="0"/>
                        </a:rPr>
                        <a:t>X</a:t>
                      </a:r>
                      <a:endParaRPr lang="en-US" sz="1200" b="0" i="0" u="none" strike="noStrike" dirty="0">
                        <a:solidFill>
                          <a:srgbClr val="000000"/>
                        </a:solidFill>
                        <a:latin typeface="Arial" pitchFamily="34" charset="0"/>
                        <a:cs typeface="Arial" pitchFamily="34" charset="0"/>
                      </a:endParaRPr>
                    </a:p>
                  </a:txBody>
                  <a:tcPr marL="5892" marR="5892" marT="5892" marB="0" anchor="ctr"/>
                </a:tc>
                <a:tc>
                  <a:txBody>
                    <a:bodyPr/>
                    <a:lstStyle/>
                    <a:p>
                      <a:pPr algn="ctr" fontAlgn="b"/>
                      <a:r>
                        <a:rPr lang="en-US" sz="1200" b="0" i="0" u="none" strike="noStrike" dirty="0" smtClean="0">
                          <a:solidFill>
                            <a:srgbClr val="000000"/>
                          </a:solidFill>
                          <a:latin typeface="Arial" pitchFamily="34" charset="0"/>
                          <a:cs typeface="Arial" pitchFamily="34" charset="0"/>
                        </a:rPr>
                        <a:t>X</a:t>
                      </a:r>
                      <a:endParaRPr lang="en-US" sz="1200" b="0" i="0" u="none" strike="noStrike" dirty="0">
                        <a:solidFill>
                          <a:srgbClr val="000000"/>
                        </a:solidFill>
                        <a:latin typeface="Arial" pitchFamily="34" charset="0"/>
                        <a:cs typeface="Arial" pitchFamily="34" charset="0"/>
                      </a:endParaRPr>
                    </a:p>
                  </a:txBody>
                  <a:tcPr marL="5892" marR="5892" marT="5892" marB="0" anchor="ctr"/>
                </a:tc>
              </a:tr>
              <a:tr h="507168">
                <a:tc>
                  <a:txBody>
                    <a:bodyPr/>
                    <a:lstStyle/>
                    <a:p>
                      <a:pPr marL="91440" algn="l" fontAlgn="b"/>
                      <a:r>
                        <a:rPr lang="en-US" sz="1200" u="none" strike="noStrike" dirty="0">
                          <a:latin typeface="Arial" pitchFamily="34" charset="0"/>
                          <a:cs typeface="Arial" pitchFamily="34" charset="0"/>
                        </a:rPr>
                        <a:t>Accounts </a:t>
                      </a:r>
                      <a:r>
                        <a:rPr lang="en-US" sz="1200" u="none" strike="noStrike" dirty="0" smtClean="0">
                          <a:latin typeface="Arial" pitchFamily="34" charset="0"/>
                          <a:cs typeface="Arial" pitchFamily="34" charset="0"/>
                        </a:rPr>
                        <a:t>Receivable </a:t>
                      </a:r>
                      <a:r>
                        <a:rPr lang="en-US" sz="1200" u="none" strike="noStrike" dirty="0">
                          <a:latin typeface="Arial" pitchFamily="34" charset="0"/>
                          <a:cs typeface="Arial" pitchFamily="34" charset="0"/>
                        </a:rPr>
                        <a:t>Subsidiary Ledger Report </a:t>
                      </a:r>
                      <a:endParaRPr lang="en-US" sz="1200" b="0" i="0" u="none" strike="noStrike" dirty="0">
                        <a:solidFill>
                          <a:srgbClr val="000000"/>
                        </a:solidFill>
                        <a:latin typeface="Arial" pitchFamily="34" charset="0"/>
                        <a:cs typeface="Arial" pitchFamily="34" charset="0"/>
                      </a:endParaRPr>
                    </a:p>
                  </a:txBody>
                  <a:tcPr marL="5892" marR="5892" marT="5892" marB="0" anchor="ctr"/>
                </a:tc>
                <a:tc>
                  <a:txBody>
                    <a:bodyPr/>
                    <a:lstStyle/>
                    <a:p>
                      <a:pPr algn="ctr" fontAlgn="b"/>
                      <a:r>
                        <a:rPr lang="en-US" sz="1200" b="0" i="0" u="none" strike="noStrike" dirty="0" smtClean="0">
                          <a:solidFill>
                            <a:srgbClr val="000000"/>
                          </a:solidFill>
                          <a:latin typeface="Arial" pitchFamily="34" charset="0"/>
                          <a:cs typeface="Arial" pitchFamily="34" charset="0"/>
                        </a:rPr>
                        <a:t>BC1008</a:t>
                      </a:r>
                      <a:endParaRPr lang="en-US" sz="1200" b="0" i="0" u="none" strike="noStrike" dirty="0">
                        <a:solidFill>
                          <a:srgbClr val="000000"/>
                        </a:solidFill>
                        <a:latin typeface="Arial" pitchFamily="34" charset="0"/>
                        <a:cs typeface="Arial" pitchFamily="34" charset="0"/>
                      </a:endParaRPr>
                    </a:p>
                  </a:txBody>
                  <a:tcPr marL="5892" marR="5892" marT="5892" marB="0" anchor="ctr"/>
                </a:tc>
                <a:tc>
                  <a:txBody>
                    <a:bodyPr/>
                    <a:lstStyle/>
                    <a:p>
                      <a:pPr algn="ctr" fontAlgn="b"/>
                      <a:r>
                        <a:rPr lang="en-US" sz="1200" b="0" i="0" u="none" strike="noStrike" dirty="0" smtClean="0">
                          <a:solidFill>
                            <a:srgbClr val="000000"/>
                          </a:solidFill>
                          <a:latin typeface="Arial" pitchFamily="34" charset="0"/>
                          <a:cs typeface="Arial" pitchFamily="34" charset="0"/>
                        </a:rPr>
                        <a:t>X</a:t>
                      </a:r>
                      <a:endParaRPr lang="en-US" sz="1200" b="0" i="0" u="none" strike="noStrike" dirty="0">
                        <a:solidFill>
                          <a:srgbClr val="000000"/>
                        </a:solidFill>
                        <a:latin typeface="Arial" pitchFamily="34" charset="0"/>
                        <a:cs typeface="Arial" pitchFamily="34" charset="0"/>
                      </a:endParaRPr>
                    </a:p>
                  </a:txBody>
                  <a:tcPr marL="5892" marR="5892" marT="5892" marB="0" anchor="ctr"/>
                </a:tc>
                <a:tc>
                  <a:txBody>
                    <a:bodyPr/>
                    <a:lstStyle/>
                    <a:p>
                      <a:pPr algn="ctr" fontAlgn="b"/>
                      <a:endParaRPr lang="en-US" sz="1200" b="0" i="0" u="none" strike="noStrike" dirty="0">
                        <a:solidFill>
                          <a:srgbClr val="000000"/>
                        </a:solidFill>
                        <a:latin typeface="Arial" pitchFamily="34" charset="0"/>
                        <a:cs typeface="Arial" pitchFamily="34" charset="0"/>
                      </a:endParaRPr>
                    </a:p>
                  </a:txBody>
                  <a:tcPr marL="5892" marR="5892" marT="5892" marB="0" anchor="ctr"/>
                </a:tc>
                <a:tc>
                  <a:txBody>
                    <a:bodyPr/>
                    <a:lstStyle/>
                    <a:p>
                      <a:pPr algn="ctr" fontAlgn="b"/>
                      <a:endParaRPr lang="en-US" sz="1200" b="0" i="0" u="none" strike="noStrike" dirty="0">
                        <a:solidFill>
                          <a:srgbClr val="000000"/>
                        </a:solidFill>
                        <a:latin typeface="Arial" pitchFamily="34" charset="0"/>
                        <a:cs typeface="Arial" pitchFamily="34" charset="0"/>
                      </a:endParaRPr>
                    </a:p>
                  </a:txBody>
                  <a:tcPr marL="5892" marR="5892" marT="5892" marB="0" anchor="ctr"/>
                </a:tc>
                <a:tc>
                  <a:txBody>
                    <a:bodyPr/>
                    <a:lstStyle/>
                    <a:p>
                      <a:pPr algn="ctr" fontAlgn="b"/>
                      <a:endParaRPr lang="en-US" sz="1200" b="0" i="0" u="none" strike="noStrike" dirty="0">
                        <a:solidFill>
                          <a:srgbClr val="000000"/>
                        </a:solidFill>
                        <a:latin typeface="Arial" pitchFamily="34" charset="0"/>
                        <a:cs typeface="Arial" pitchFamily="34" charset="0"/>
                      </a:endParaRPr>
                    </a:p>
                  </a:txBody>
                  <a:tcPr marL="5892" marR="5892" marT="5892" marB="0" anchor="ctr"/>
                </a:tc>
                <a:tc>
                  <a:txBody>
                    <a:bodyPr/>
                    <a:lstStyle/>
                    <a:p>
                      <a:pPr algn="ctr" fontAlgn="b"/>
                      <a:r>
                        <a:rPr lang="en-US" sz="1200" b="0" i="0" u="none" strike="noStrike" dirty="0" smtClean="0">
                          <a:solidFill>
                            <a:srgbClr val="000000"/>
                          </a:solidFill>
                          <a:latin typeface="Arial" pitchFamily="34" charset="0"/>
                          <a:cs typeface="Arial" pitchFamily="34" charset="0"/>
                        </a:rPr>
                        <a:t>X</a:t>
                      </a:r>
                      <a:endParaRPr lang="en-US" sz="1200" b="0" i="0" u="none" strike="noStrike" dirty="0">
                        <a:solidFill>
                          <a:srgbClr val="000000"/>
                        </a:solidFill>
                        <a:latin typeface="Arial" pitchFamily="34" charset="0"/>
                        <a:cs typeface="Arial" pitchFamily="34" charset="0"/>
                      </a:endParaRPr>
                    </a:p>
                  </a:txBody>
                  <a:tcPr marL="5892" marR="5892" marT="5892" marB="0" anchor="ctr"/>
                </a:tc>
                <a:tc>
                  <a:txBody>
                    <a:bodyPr/>
                    <a:lstStyle/>
                    <a:p>
                      <a:pPr algn="ctr" fontAlgn="b"/>
                      <a:endParaRPr lang="en-US" sz="1200" b="0" i="0" u="none" strike="noStrike" dirty="0">
                        <a:solidFill>
                          <a:srgbClr val="000000"/>
                        </a:solidFill>
                        <a:latin typeface="Arial" pitchFamily="34" charset="0"/>
                        <a:cs typeface="Arial" pitchFamily="34" charset="0"/>
                      </a:endParaRPr>
                    </a:p>
                  </a:txBody>
                  <a:tcPr marL="5892" marR="5892" marT="5892" marB="0" anchor="ctr"/>
                </a:tc>
                <a:tc>
                  <a:txBody>
                    <a:bodyPr/>
                    <a:lstStyle/>
                    <a:p>
                      <a:pPr algn="ctr" fontAlgn="b"/>
                      <a:endParaRPr lang="en-US" sz="1200" b="0" i="0" u="none" strike="noStrike" dirty="0">
                        <a:solidFill>
                          <a:srgbClr val="000000"/>
                        </a:solidFill>
                        <a:latin typeface="Arial" pitchFamily="34" charset="0"/>
                        <a:cs typeface="Arial" pitchFamily="34" charset="0"/>
                      </a:endParaRPr>
                    </a:p>
                  </a:txBody>
                  <a:tcPr marL="5892" marR="5892" marT="5892" marB="0" anchor="ctr"/>
                </a:tc>
              </a:tr>
            </a:tbl>
          </a:graphicData>
        </a:graphic>
      </p:graphicFrame>
      <p:sp>
        <p:nvSpPr>
          <p:cNvPr id="253085" name="Slide Number Placeholder 4"/>
          <p:cNvSpPr>
            <a:spLocks noGrp="1"/>
          </p:cNvSpPr>
          <p:nvPr>
            <p:ph type="sldNum" sz="quarter" idx="11"/>
          </p:nvPr>
        </p:nvSpPr>
        <p:spPr>
          <a:xfrm>
            <a:off x="-66675" y="6245225"/>
            <a:ext cx="503238" cy="476250"/>
          </a:xfrm>
          <a:noFill/>
        </p:spPr>
        <p:txBody>
          <a:bodyPr/>
          <a:lstStyle/>
          <a:p>
            <a:fld id="{74BB1F75-A37F-48F8-A676-CDB1D0515B03}" type="slidenum">
              <a:rPr lang="en-US" smtClean="0">
                <a:latin typeface="Arial" pitchFamily="34" charset="0"/>
              </a:rPr>
              <a:pPr/>
              <a:t>366</a:t>
            </a:fld>
            <a:endParaRPr lang="en-US" dirty="0" smtClean="0">
              <a:latin typeface="Arial" pitchFamily="34" charset="0"/>
            </a:endParaRPr>
          </a:p>
        </p:txBody>
      </p:sp>
    </p:spTree>
    <p:extLst>
      <p:ext uri="{BB962C8B-B14F-4D97-AF65-F5344CB8AC3E}">
        <p14:creationId xmlns:p14="http://schemas.microsoft.com/office/powerpoint/2010/main" val="749900057"/>
      </p:ext>
    </p:extLst>
  </p:cSld>
  <p:clrMapOvr>
    <a:masterClrMapping/>
  </p:clrMapOvr>
  <p:timing>
    <p:tnLst>
      <p:par>
        <p:cTn id="1" dur="indefinite" restart="never" nodeType="tmRoot"/>
      </p:par>
    </p:tnLst>
  </p:timing>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3738" y="331788"/>
            <a:ext cx="7381875" cy="563562"/>
          </a:xfrm>
        </p:spPr>
        <p:txBody>
          <a:bodyPr/>
          <a:lstStyle/>
          <a:p>
            <a:r>
              <a:rPr lang="en-US" dirty="0" smtClean="0"/>
              <a:t>List of Reports Related to DBR Billing</a:t>
            </a:r>
            <a:endParaRPr lang="en-US" dirty="0"/>
          </a:p>
        </p:txBody>
      </p:sp>
      <p:sp>
        <p:nvSpPr>
          <p:cNvPr id="4" name="Footer Placeholder 3"/>
          <p:cNvSpPr>
            <a:spLocks noGrp="1"/>
          </p:cNvSpPr>
          <p:nvPr>
            <p:ph type="ftr" sz="quarter" idx="10"/>
          </p:nvPr>
        </p:nvSpPr>
        <p:spPr/>
        <p:txBody>
          <a:bodyPr/>
          <a:lstStyle/>
          <a:p>
            <a:pPr>
              <a:defRPr/>
            </a:pPr>
            <a:r>
              <a:rPr lang="en-US" dirty="0" smtClean="0">
                <a:solidFill>
                  <a:srgbClr val="000000"/>
                </a:solidFill>
              </a:rPr>
              <a:t>CGI Federal Proprietary and Confidential</a:t>
            </a:r>
            <a:endParaRPr lang="en-US" dirty="0">
              <a:solidFill>
                <a:srgbClr val="000000"/>
              </a:solidFill>
            </a:endParaRPr>
          </a:p>
        </p:txBody>
      </p:sp>
      <p:sp>
        <p:nvSpPr>
          <p:cNvPr id="5" name="Slide Number Placeholder 4"/>
          <p:cNvSpPr>
            <a:spLocks noGrp="1"/>
          </p:cNvSpPr>
          <p:nvPr>
            <p:ph type="sldNum" sz="quarter" idx="11"/>
          </p:nvPr>
        </p:nvSpPr>
        <p:spPr/>
        <p:txBody>
          <a:bodyPr/>
          <a:lstStyle/>
          <a:p>
            <a:pPr>
              <a:defRPr/>
            </a:pPr>
            <a:fld id="{5842F1FC-5FDD-41D6-BAD6-160FC7BE3BC4}" type="slidenum">
              <a:rPr lang="en-US" smtClean="0">
                <a:solidFill>
                  <a:srgbClr val="000000"/>
                </a:solidFill>
              </a:rPr>
              <a:pPr>
                <a:defRPr/>
              </a:pPr>
              <a:t>367</a:t>
            </a:fld>
            <a:endParaRPr lang="en-US" dirty="0">
              <a:solidFill>
                <a:srgbClr val="000000"/>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964230340"/>
              </p:ext>
            </p:extLst>
          </p:nvPr>
        </p:nvGraphicFramePr>
        <p:xfrm>
          <a:off x="546925" y="1514557"/>
          <a:ext cx="8276441" cy="4132005"/>
        </p:xfrm>
        <a:graphic>
          <a:graphicData uri="http://schemas.openxmlformats.org/drawingml/2006/table">
            <a:tbl>
              <a:tblPr firstRow="1" bandRow="1">
                <a:tableStyleId>{21E4AEA4-8DFA-4A89-87EB-49C32662AFE0}</a:tableStyleId>
              </a:tblPr>
              <a:tblGrid>
                <a:gridCol w="2433781"/>
                <a:gridCol w="771897"/>
                <a:gridCol w="795646"/>
                <a:gridCol w="617517"/>
                <a:gridCol w="724395"/>
                <a:gridCol w="783771"/>
                <a:gridCol w="700645"/>
                <a:gridCol w="866898"/>
                <a:gridCol w="581891"/>
              </a:tblGrid>
              <a:tr h="182880">
                <a:tc>
                  <a:txBody>
                    <a:bodyPr/>
                    <a:lstStyle/>
                    <a:p>
                      <a:r>
                        <a:rPr lang="en-US" sz="1200" b="1" i="0" baseline="0" dirty="0" smtClean="0">
                          <a:latin typeface="Arial" pitchFamily="34" charset="0"/>
                          <a:cs typeface="Arial" pitchFamily="34" charset="0"/>
                        </a:rPr>
                        <a:t>Report Name</a:t>
                      </a:r>
                      <a:endParaRPr lang="en-US" sz="1200" b="1" i="0" baseline="0" dirty="0">
                        <a:latin typeface="Arial" pitchFamily="34" charset="0"/>
                        <a:cs typeface="Arial" pitchFamily="34"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b="1" i="0" u="none" strike="noStrike" baseline="0" dirty="0" smtClean="0">
                          <a:solidFill>
                            <a:schemeClr val="bg1"/>
                          </a:solidFill>
                          <a:latin typeface="Arial" pitchFamily="34" charset="0"/>
                          <a:cs typeface="Arial" pitchFamily="34" charset="0"/>
                        </a:rPr>
                        <a:t>Report Number</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u="none" strike="noStrike" baseline="0" dirty="0" smtClean="0">
                          <a:latin typeface="Arial" pitchFamily="34" charset="0"/>
                          <a:cs typeface="Arial" pitchFamily="34" charset="0"/>
                        </a:rPr>
                        <a:t>On-Demand</a:t>
                      </a:r>
                    </a:p>
                  </a:txBody>
                  <a:tcPr/>
                </a:tc>
                <a:tc gridSpan="6">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u="none" strike="noStrike" baseline="0" dirty="0" smtClean="0">
                          <a:latin typeface="Arial" pitchFamily="34" charset="0"/>
                          <a:cs typeface="Arial" pitchFamily="34" charset="0"/>
                        </a:rPr>
                        <a:t>Scheduled Reports</a:t>
                      </a:r>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dirty="0"/>
                    </a:p>
                  </a:txBody>
                  <a:tcPr/>
                </a:tc>
              </a:tr>
              <a:tr h="182880">
                <a:tc>
                  <a:txBody>
                    <a:bodyPr/>
                    <a:lstStyle/>
                    <a:p>
                      <a:pPr marL="91440" algn="l" fontAlgn="b"/>
                      <a:endParaRPr lang="en-US" sz="1200" b="1" i="0" u="none" strike="noStrike" baseline="0" dirty="0">
                        <a:solidFill>
                          <a:srgbClr val="000000"/>
                        </a:solidFill>
                        <a:latin typeface="Arial" pitchFamily="34" charset="0"/>
                        <a:cs typeface="Arial" pitchFamily="34" charset="0"/>
                      </a:endParaRPr>
                    </a:p>
                  </a:txBody>
                  <a:tcPr marL="5892" marR="5892" marT="5892" marB="0" anchor="b"/>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200" b="1" i="0" u="none" strike="noStrike" baseline="0" dirty="0" smtClean="0">
                        <a:solidFill>
                          <a:srgbClr val="000000"/>
                        </a:solidFill>
                        <a:latin typeface="Arial" pitchFamily="34" charset="0"/>
                        <a:cs typeface="Arial" pitchFamily="34"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200" b="1" i="0" u="none" strike="noStrike" baseline="0" dirty="0" smtClean="0">
                        <a:solidFill>
                          <a:srgbClr val="000000"/>
                        </a:solidFill>
                        <a:latin typeface="Arial" pitchFamily="34" charset="0"/>
                        <a:cs typeface="Arial" pitchFamily="34" charset="0"/>
                      </a:endParaRPr>
                    </a:p>
                  </a:txBody>
                  <a:tcPr/>
                </a:tc>
                <a:tc>
                  <a:txBody>
                    <a:bodyPr/>
                    <a:lstStyle/>
                    <a:p>
                      <a:pPr algn="ctr"/>
                      <a:r>
                        <a:rPr lang="en-US" sz="1200" b="1" baseline="0" dirty="0" smtClean="0">
                          <a:latin typeface="Arial" pitchFamily="34" charset="0"/>
                          <a:cs typeface="Arial" pitchFamily="34" charset="0"/>
                        </a:rPr>
                        <a:t>Daily</a:t>
                      </a:r>
                      <a:endParaRPr lang="en-US" sz="1200" b="1" i="0" baseline="0" dirty="0">
                        <a:latin typeface="Arial" pitchFamily="34" charset="0"/>
                        <a:cs typeface="Arial" pitchFamily="34"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b="1" i="0" baseline="0" dirty="0" smtClean="0">
                          <a:latin typeface="Arial" pitchFamily="34" charset="0"/>
                          <a:cs typeface="Arial" pitchFamily="34" charset="0"/>
                        </a:rPr>
                        <a:t>Weekly</a:t>
                      </a:r>
                    </a:p>
                    <a:p>
                      <a:pPr algn="ctr"/>
                      <a:endParaRPr lang="en-US" sz="1200" b="1" i="0" baseline="0" dirty="0">
                        <a:latin typeface="Arial" pitchFamily="34" charset="0"/>
                        <a:cs typeface="Arial" pitchFamily="34" charset="0"/>
                      </a:endParaRPr>
                    </a:p>
                  </a:txBody>
                  <a:tcPr/>
                </a:tc>
                <a:tc>
                  <a:txBody>
                    <a:bodyPr/>
                    <a:lstStyle/>
                    <a:p>
                      <a:pPr algn="ctr"/>
                      <a:r>
                        <a:rPr lang="en-US" sz="1200" b="1" i="0" baseline="0" dirty="0" smtClean="0">
                          <a:latin typeface="Arial" pitchFamily="34" charset="0"/>
                          <a:cs typeface="Arial" pitchFamily="34" charset="0"/>
                        </a:rPr>
                        <a:t>Semi-</a:t>
                      </a:r>
                    </a:p>
                    <a:p>
                      <a:pPr algn="ctr"/>
                      <a:r>
                        <a:rPr lang="en-US" sz="1200" b="1" i="0" baseline="0" dirty="0" smtClean="0">
                          <a:latin typeface="Arial" pitchFamily="34" charset="0"/>
                          <a:cs typeface="Arial" pitchFamily="34" charset="0"/>
                        </a:rPr>
                        <a:t>Monthly</a:t>
                      </a:r>
                      <a:endParaRPr lang="en-US" sz="1200" b="1" i="0" baseline="0" dirty="0">
                        <a:latin typeface="Arial" pitchFamily="34" charset="0"/>
                        <a:cs typeface="Arial" pitchFamily="34" charset="0"/>
                      </a:endParaRPr>
                    </a:p>
                  </a:txBody>
                  <a:tcPr/>
                </a:tc>
                <a:tc>
                  <a:txBody>
                    <a:bodyPr/>
                    <a:lstStyle/>
                    <a:p>
                      <a:pPr algn="ctr"/>
                      <a:r>
                        <a:rPr lang="en-US" sz="1200" b="1" baseline="0" dirty="0" smtClean="0">
                          <a:latin typeface="Arial" pitchFamily="34" charset="0"/>
                          <a:cs typeface="Arial" pitchFamily="34" charset="0"/>
                        </a:rPr>
                        <a:t>Month-</a:t>
                      </a:r>
                    </a:p>
                    <a:p>
                      <a:pPr algn="ctr"/>
                      <a:r>
                        <a:rPr lang="en-US" sz="1200" b="1" i="0" baseline="0" dirty="0" smtClean="0">
                          <a:latin typeface="Arial" pitchFamily="34" charset="0"/>
                          <a:cs typeface="Arial" pitchFamily="34" charset="0"/>
                        </a:rPr>
                        <a:t>End</a:t>
                      </a:r>
                      <a:endParaRPr lang="en-US" sz="1200" b="1" i="0" baseline="0" dirty="0">
                        <a:latin typeface="Arial" pitchFamily="34" charset="0"/>
                        <a:cs typeface="Arial" pitchFamily="34" charset="0"/>
                      </a:endParaRPr>
                    </a:p>
                  </a:txBody>
                  <a:tcPr/>
                </a:tc>
                <a:tc>
                  <a:txBody>
                    <a:bodyPr/>
                    <a:lstStyle/>
                    <a:p>
                      <a:pPr algn="ctr"/>
                      <a:r>
                        <a:rPr lang="en-US" sz="1200" b="1" baseline="0" dirty="0" smtClean="0">
                          <a:latin typeface="Arial" pitchFamily="34" charset="0"/>
                          <a:cs typeface="Arial" pitchFamily="34" charset="0"/>
                        </a:rPr>
                        <a:t>Quarter-</a:t>
                      </a:r>
                    </a:p>
                    <a:p>
                      <a:pPr algn="ctr"/>
                      <a:r>
                        <a:rPr lang="en-US" sz="1200" b="1" i="0" baseline="0" dirty="0" smtClean="0">
                          <a:latin typeface="Arial" pitchFamily="34" charset="0"/>
                          <a:cs typeface="Arial" pitchFamily="34" charset="0"/>
                        </a:rPr>
                        <a:t>End</a:t>
                      </a:r>
                      <a:endParaRPr lang="en-US" sz="1200" b="1" i="0" baseline="0" dirty="0">
                        <a:latin typeface="Arial" pitchFamily="34" charset="0"/>
                        <a:cs typeface="Arial" pitchFamily="34" charset="0"/>
                      </a:endParaRPr>
                    </a:p>
                  </a:txBody>
                  <a:tcPr/>
                </a:tc>
                <a:tc>
                  <a:txBody>
                    <a:bodyPr/>
                    <a:lstStyle/>
                    <a:p>
                      <a:pPr algn="ctr"/>
                      <a:r>
                        <a:rPr lang="en-US" sz="1200" b="1" baseline="0" dirty="0" smtClean="0">
                          <a:latin typeface="Arial" pitchFamily="34" charset="0"/>
                          <a:cs typeface="Arial" pitchFamily="34" charset="0"/>
                        </a:rPr>
                        <a:t>Year-</a:t>
                      </a:r>
                    </a:p>
                    <a:p>
                      <a:pPr algn="ctr"/>
                      <a:r>
                        <a:rPr lang="en-US" sz="1200" b="1" i="0" baseline="0" dirty="0" smtClean="0">
                          <a:latin typeface="Arial" pitchFamily="34" charset="0"/>
                          <a:cs typeface="Arial" pitchFamily="34" charset="0"/>
                        </a:rPr>
                        <a:t>End</a:t>
                      </a:r>
                      <a:endParaRPr lang="en-US" sz="1200" b="1" i="0" baseline="0" dirty="0">
                        <a:latin typeface="Arial" pitchFamily="34" charset="0"/>
                        <a:cs typeface="Arial" pitchFamily="34" charset="0"/>
                      </a:endParaRPr>
                    </a:p>
                  </a:txBody>
                  <a:tcPr/>
                </a:tc>
              </a:tr>
              <a:tr h="182880">
                <a:tc>
                  <a:txBody>
                    <a:bodyPr/>
                    <a:lstStyle/>
                    <a:p>
                      <a:pPr marL="91440" algn="l" fontAlgn="b"/>
                      <a:r>
                        <a:rPr lang="en-US" sz="1200" u="none" strike="noStrike" baseline="0" dirty="0" smtClean="0">
                          <a:latin typeface="Arial" pitchFamily="34" charset="0"/>
                          <a:cs typeface="Arial" pitchFamily="34" charset="0"/>
                        </a:rPr>
                        <a:t>Billed Summary by Bill Method</a:t>
                      </a:r>
                      <a:endParaRPr lang="en-US" sz="1200" b="0" i="0" u="none" strike="noStrike" baseline="0" dirty="0">
                        <a:solidFill>
                          <a:srgbClr val="000000"/>
                        </a:solidFill>
                        <a:latin typeface="Arial" pitchFamily="34" charset="0"/>
                        <a:cs typeface="Arial" pitchFamily="34" charset="0"/>
                      </a:endParaRPr>
                    </a:p>
                  </a:txBody>
                  <a:tcPr marL="5892" marR="5892" marT="5892" marB="0" anchor="ctr"/>
                </a:tc>
                <a:tc>
                  <a:txBody>
                    <a:bodyPr/>
                    <a:lstStyle/>
                    <a:p>
                      <a:pPr algn="ctr" fontAlgn="b"/>
                      <a:r>
                        <a:rPr lang="en-US" sz="1200" b="0" i="0" u="none" strike="noStrike" dirty="0" smtClean="0">
                          <a:solidFill>
                            <a:srgbClr val="000000"/>
                          </a:solidFill>
                          <a:latin typeface="Arial" pitchFamily="34" charset="0"/>
                          <a:cs typeface="Arial" pitchFamily="34" charset="0"/>
                        </a:rPr>
                        <a:t>BC</a:t>
                      </a:r>
                      <a:r>
                        <a:rPr lang="en-US" sz="1200" b="0" i="0" u="none" strike="noStrike" baseline="0" dirty="0" smtClean="0">
                          <a:solidFill>
                            <a:srgbClr val="000000"/>
                          </a:solidFill>
                          <a:latin typeface="Arial" pitchFamily="34" charset="0"/>
                          <a:cs typeface="Arial" pitchFamily="34" charset="0"/>
                        </a:rPr>
                        <a:t>2011</a:t>
                      </a:r>
                      <a:endParaRPr lang="en-US" sz="1200" b="0" i="0" u="none" strike="noStrike" dirty="0">
                        <a:solidFill>
                          <a:srgbClr val="000000"/>
                        </a:solidFill>
                        <a:latin typeface="Arial" pitchFamily="34" charset="0"/>
                        <a:cs typeface="Arial" pitchFamily="34" charset="0"/>
                      </a:endParaRPr>
                    </a:p>
                  </a:txBody>
                  <a:tcPr marL="5892" marR="5892" marT="5892" marB="0" anchor="ctr"/>
                </a:tc>
                <a:tc>
                  <a:txBody>
                    <a:bodyPr/>
                    <a:lstStyle/>
                    <a:p>
                      <a:pPr algn="ctr" fontAlgn="b"/>
                      <a:r>
                        <a:rPr lang="en-US" sz="1200" b="0" i="0" u="none" strike="noStrike" dirty="0" smtClean="0">
                          <a:solidFill>
                            <a:srgbClr val="000000"/>
                          </a:solidFill>
                          <a:latin typeface="Arial" pitchFamily="34" charset="0"/>
                          <a:cs typeface="Arial" pitchFamily="34" charset="0"/>
                        </a:rPr>
                        <a:t>X</a:t>
                      </a:r>
                      <a:endParaRPr lang="en-US" sz="1200" b="0" i="0" u="none" strike="noStrike" dirty="0">
                        <a:solidFill>
                          <a:srgbClr val="000000"/>
                        </a:solidFill>
                        <a:latin typeface="Arial" pitchFamily="34" charset="0"/>
                        <a:cs typeface="Arial" pitchFamily="34" charset="0"/>
                      </a:endParaRPr>
                    </a:p>
                  </a:txBody>
                  <a:tcPr marL="5892" marR="5892" marT="5892" marB="0" anchor="ctr"/>
                </a:tc>
                <a:tc>
                  <a:txBody>
                    <a:bodyPr/>
                    <a:lstStyle/>
                    <a:p>
                      <a:pPr algn="ctr" fontAlgn="b"/>
                      <a:endParaRPr lang="en-US" sz="1200" b="0" i="0" u="none" strike="noStrike" dirty="0">
                        <a:solidFill>
                          <a:srgbClr val="000000"/>
                        </a:solidFill>
                        <a:latin typeface="Arial" pitchFamily="34" charset="0"/>
                        <a:cs typeface="Arial" pitchFamily="34" charset="0"/>
                      </a:endParaRPr>
                    </a:p>
                  </a:txBody>
                  <a:tcPr marL="5892" marR="5892" marT="5892" marB="0" anchor="ctr"/>
                </a:tc>
                <a:tc>
                  <a:txBody>
                    <a:bodyPr/>
                    <a:lstStyle/>
                    <a:p>
                      <a:pPr algn="ctr" fontAlgn="b"/>
                      <a:endParaRPr lang="en-US" sz="1200" b="0" i="0" u="none" strike="noStrike" dirty="0">
                        <a:solidFill>
                          <a:srgbClr val="000000"/>
                        </a:solidFill>
                        <a:latin typeface="Arial" pitchFamily="34" charset="0"/>
                        <a:cs typeface="Arial" pitchFamily="34" charset="0"/>
                      </a:endParaRPr>
                    </a:p>
                  </a:txBody>
                  <a:tcPr marL="5892" marR="5892" marT="5892" marB="0" anchor="ctr"/>
                </a:tc>
                <a:tc>
                  <a:txBody>
                    <a:bodyPr/>
                    <a:lstStyle/>
                    <a:p>
                      <a:pPr algn="ctr" fontAlgn="b"/>
                      <a:r>
                        <a:rPr lang="en-US" sz="1200" b="0" i="0" u="none" strike="noStrike" dirty="0" smtClean="0">
                          <a:solidFill>
                            <a:srgbClr val="000000"/>
                          </a:solidFill>
                          <a:latin typeface="Arial" pitchFamily="34" charset="0"/>
                          <a:cs typeface="Arial" pitchFamily="34" charset="0"/>
                        </a:rPr>
                        <a:t>X</a:t>
                      </a:r>
                      <a:endParaRPr lang="en-US" sz="1200" b="0" i="0" u="none" strike="noStrike" dirty="0">
                        <a:solidFill>
                          <a:srgbClr val="000000"/>
                        </a:solidFill>
                        <a:latin typeface="Arial" pitchFamily="34" charset="0"/>
                        <a:cs typeface="Arial" pitchFamily="34" charset="0"/>
                      </a:endParaRPr>
                    </a:p>
                  </a:txBody>
                  <a:tcPr marL="5892" marR="5892" marT="5892" marB="0" anchor="ctr"/>
                </a:tc>
                <a:tc>
                  <a:txBody>
                    <a:bodyPr/>
                    <a:lstStyle/>
                    <a:p>
                      <a:pPr algn="ctr" fontAlgn="b"/>
                      <a:r>
                        <a:rPr lang="en-US" sz="1200" b="0" i="0" u="none" strike="noStrike" dirty="0" smtClean="0">
                          <a:solidFill>
                            <a:srgbClr val="000000"/>
                          </a:solidFill>
                          <a:latin typeface="Arial" pitchFamily="34" charset="0"/>
                          <a:cs typeface="Arial" pitchFamily="34" charset="0"/>
                        </a:rPr>
                        <a:t>X</a:t>
                      </a:r>
                      <a:endParaRPr lang="en-US" sz="1200" b="0" i="0" u="none" strike="noStrike" dirty="0">
                        <a:solidFill>
                          <a:srgbClr val="000000"/>
                        </a:solidFill>
                        <a:latin typeface="Arial" pitchFamily="34" charset="0"/>
                        <a:cs typeface="Arial" pitchFamily="34" charset="0"/>
                      </a:endParaRPr>
                    </a:p>
                  </a:txBody>
                  <a:tcPr marL="5892" marR="5892" marT="5892" marB="0" anchor="ctr"/>
                </a:tc>
                <a:tc>
                  <a:txBody>
                    <a:bodyPr/>
                    <a:lstStyle/>
                    <a:p>
                      <a:pPr algn="ctr" fontAlgn="b"/>
                      <a:endParaRPr lang="en-US" sz="1200" b="0" i="0" u="none" strike="noStrike" dirty="0">
                        <a:solidFill>
                          <a:srgbClr val="000000"/>
                        </a:solidFill>
                        <a:latin typeface="Arial" pitchFamily="34" charset="0"/>
                        <a:cs typeface="Arial" pitchFamily="34" charset="0"/>
                      </a:endParaRPr>
                    </a:p>
                  </a:txBody>
                  <a:tcPr marL="5892" marR="5892" marT="5892" marB="0" anchor="ctr"/>
                </a:tc>
                <a:tc>
                  <a:txBody>
                    <a:bodyPr/>
                    <a:lstStyle/>
                    <a:p>
                      <a:pPr algn="ctr" fontAlgn="b"/>
                      <a:endParaRPr lang="en-US" sz="1200" b="0" i="0" u="none" strike="noStrike" dirty="0">
                        <a:solidFill>
                          <a:srgbClr val="000000"/>
                        </a:solidFill>
                        <a:latin typeface="Arial" pitchFamily="34" charset="0"/>
                        <a:cs typeface="Arial" pitchFamily="34" charset="0"/>
                      </a:endParaRPr>
                    </a:p>
                  </a:txBody>
                  <a:tcPr marL="5892" marR="5892" marT="5892" marB="0" anchor="ctr"/>
                </a:tc>
              </a:tr>
              <a:tr h="182880">
                <a:tc>
                  <a:txBody>
                    <a:bodyPr/>
                    <a:lstStyle/>
                    <a:p>
                      <a:pPr marL="91440" algn="l" fontAlgn="b"/>
                      <a:r>
                        <a:rPr lang="en-US" sz="1200" b="0" i="0" u="none" strike="noStrike" baseline="0" dirty="0" smtClean="0">
                          <a:solidFill>
                            <a:schemeClr val="dk1"/>
                          </a:solidFill>
                          <a:latin typeface="Arial" pitchFamily="34" charset="0"/>
                          <a:cs typeface="Arial" pitchFamily="34" charset="0"/>
                        </a:rPr>
                        <a:t>Internal Voucher Summary</a:t>
                      </a:r>
                      <a:endParaRPr lang="en-US" sz="1200" b="0" i="0" u="none" strike="noStrike" baseline="0" dirty="0">
                        <a:solidFill>
                          <a:srgbClr val="000000"/>
                        </a:solidFill>
                        <a:latin typeface="Arial" pitchFamily="34" charset="0"/>
                        <a:cs typeface="Arial" pitchFamily="34" charset="0"/>
                      </a:endParaRPr>
                    </a:p>
                  </a:txBody>
                  <a:tcPr marL="5892" marR="5892" marT="5892" marB="0" anchor="ctr"/>
                </a:tc>
                <a:tc>
                  <a:txBody>
                    <a:bodyPr/>
                    <a:lstStyle/>
                    <a:p>
                      <a:pPr algn="ctr" fontAlgn="b"/>
                      <a:r>
                        <a:rPr lang="en-US" sz="1200" b="0" i="0" u="none" strike="noStrike" dirty="0" smtClean="0">
                          <a:solidFill>
                            <a:srgbClr val="000000"/>
                          </a:solidFill>
                          <a:latin typeface="Arial" pitchFamily="34" charset="0"/>
                          <a:cs typeface="Arial" pitchFamily="34" charset="0"/>
                        </a:rPr>
                        <a:t>BC2026</a:t>
                      </a:r>
                      <a:endParaRPr lang="en-US" sz="1200" b="0" i="0" u="none" strike="noStrike" dirty="0">
                        <a:solidFill>
                          <a:srgbClr val="000000"/>
                        </a:solidFill>
                        <a:latin typeface="Arial" pitchFamily="34" charset="0"/>
                        <a:cs typeface="Arial" pitchFamily="34" charset="0"/>
                      </a:endParaRPr>
                    </a:p>
                  </a:txBody>
                  <a:tcPr marL="5892" marR="5892" marT="5892" marB="0" anchor="ctr"/>
                </a:tc>
                <a:tc>
                  <a:txBody>
                    <a:bodyPr/>
                    <a:lstStyle/>
                    <a:p>
                      <a:pPr algn="ctr" fontAlgn="b"/>
                      <a:r>
                        <a:rPr lang="en-US" sz="1200" b="0" i="0" u="none" strike="noStrike" dirty="0" smtClean="0">
                          <a:solidFill>
                            <a:srgbClr val="000000"/>
                          </a:solidFill>
                          <a:latin typeface="Arial" pitchFamily="34" charset="0"/>
                          <a:cs typeface="Arial" pitchFamily="34" charset="0"/>
                        </a:rPr>
                        <a:t>X</a:t>
                      </a:r>
                      <a:endParaRPr lang="en-US" sz="1200" b="0" i="0" u="none" strike="noStrike" dirty="0">
                        <a:solidFill>
                          <a:srgbClr val="000000"/>
                        </a:solidFill>
                        <a:latin typeface="Arial" pitchFamily="34" charset="0"/>
                        <a:cs typeface="Arial" pitchFamily="34" charset="0"/>
                      </a:endParaRPr>
                    </a:p>
                  </a:txBody>
                  <a:tcPr marL="5892" marR="5892" marT="5892" marB="0" anchor="ctr"/>
                </a:tc>
                <a:tc>
                  <a:txBody>
                    <a:bodyPr/>
                    <a:lstStyle/>
                    <a:p>
                      <a:pPr algn="ctr" fontAlgn="b"/>
                      <a:endParaRPr lang="en-US" sz="1200" b="0" i="0" u="none" strike="noStrike" dirty="0">
                        <a:solidFill>
                          <a:srgbClr val="000000"/>
                        </a:solidFill>
                        <a:latin typeface="Arial" pitchFamily="34" charset="0"/>
                        <a:cs typeface="Arial" pitchFamily="34" charset="0"/>
                      </a:endParaRPr>
                    </a:p>
                  </a:txBody>
                  <a:tcPr marL="5892" marR="5892" marT="5892" marB="0" anchor="ctr"/>
                </a:tc>
                <a:tc>
                  <a:txBody>
                    <a:bodyPr/>
                    <a:lstStyle/>
                    <a:p>
                      <a:pPr algn="ctr" fontAlgn="b"/>
                      <a:endParaRPr lang="en-US" sz="1200" b="0" i="0" u="none" strike="noStrike" dirty="0">
                        <a:solidFill>
                          <a:srgbClr val="000000"/>
                        </a:solidFill>
                        <a:latin typeface="Arial" pitchFamily="34" charset="0"/>
                        <a:cs typeface="Arial" pitchFamily="34" charset="0"/>
                      </a:endParaRPr>
                    </a:p>
                  </a:txBody>
                  <a:tcPr marL="5892" marR="5892" marT="5892" marB="0" anchor="ctr"/>
                </a:tc>
                <a:tc>
                  <a:txBody>
                    <a:bodyPr/>
                    <a:lstStyle/>
                    <a:p>
                      <a:pPr algn="ctr" fontAlgn="b"/>
                      <a:endParaRPr lang="en-US" sz="1200" b="0" i="0" u="none" strike="noStrike" dirty="0">
                        <a:solidFill>
                          <a:srgbClr val="000000"/>
                        </a:solidFill>
                        <a:latin typeface="Arial" pitchFamily="34" charset="0"/>
                        <a:cs typeface="Arial" pitchFamily="34" charset="0"/>
                      </a:endParaRPr>
                    </a:p>
                  </a:txBody>
                  <a:tcPr marL="5892" marR="5892" marT="5892" marB="0" anchor="ctr"/>
                </a:tc>
                <a:tc>
                  <a:txBody>
                    <a:bodyPr/>
                    <a:lstStyle/>
                    <a:p>
                      <a:pPr algn="ctr" fontAlgn="b"/>
                      <a:endParaRPr lang="en-US" sz="1200" b="0" i="0" u="none" strike="noStrike" dirty="0">
                        <a:solidFill>
                          <a:srgbClr val="000000"/>
                        </a:solidFill>
                        <a:latin typeface="Arial" pitchFamily="34" charset="0"/>
                        <a:cs typeface="Arial" pitchFamily="34" charset="0"/>
                      </a:endParaRPr>
                    </a:p>
                  </a:txBody>
                  <a:tcPr marL="5892" marR="5892" marT="5892" marB="0" anchor="ctr"/>
                </a:tc>
                <a:tc>
                  <a:txBody>
                    <a:bodyPr/>
                    <a:lstStyle/>
                    <a:p>
                      <a:pPr algn="ctr" fontAlgn="b"/>
                      <a:endParaRPr lang="en-US" sz="1200" b="0" i="0" u="none" strike="noStrike" dirty="0">
                        <a:solidFill>
                          <a:srgbClr val="000000"/>
                        </a:solidFill>
                        <a:latin typeface="Arial" pitchFamily="34" charset="0"/>
                        <a:cs typeface="Arial" pitchFamily="34" charset="0"/>
                      </a:endParaRPr>
                    </a:p>
                  </a:txBody>
                  <a:tcPr marL="5892" marR="5892" marT="5892" marB="0" anchor="ctr"/>
                </a:tc>
                <a:tc>
                  <a:txBody>
                    <a:bodyPr/>
                    <a:lstStyle/>
                    <a:p>
                      <a:pPr algn="ctr" fontAlgn="b"/>
                      <a:endParaRPr lang="en-US" sz="1200" b="0" i="0" u="none" strike="noStrike" dirty="0">
                        <a:solidFill>
                          <a:srgbClr val="000000"/>
                        </a:solidFill>
                        <a:latin typeface="Arial" pitchFamily="34" charset="0"/>
                        <a:cs typeface="Arial" pitchFamily="34" charset="0"/>
                      </a:endParaRPr>
                    </a:p>
                  </a:txBody>
                  <a:tcPr marL="5892" marR="5892" marT="5892" marB="0" anchor="ctr"/>
                </a:tc>
              </a:tr>
              <a:tr h="182880">
                <a:tc>
                  <a:txBody>
                    <a:bodyPr/>
                    <a:lstStyle/>
                    <a:p>
                      <a:pPr marL="91440" algn="l" fontAlgn="b"/>
                      <a:r>
                        <a:rPr lang="en-US" sz="1200" u="none" strike="noStrike" baseline="0" dirty="0" smtClean="0">
                          <a:latin typeface="Arial" pitchFamily="34" charset="0"/>
                          <a:cs typeface="Arial" pitchFamily="34" charset="0"/>
                        </a:rPr>
                        <a:t>Performance Measures for Outstanding Receivables </a:t>
                      </a:r>
                      <a:endParaRPr lang="en-US" sz="1200" b="0" i="0" u="none" strike="noStrike" baseline="0" dirty="0">
                        <a:solidFill>
                          <a:srgbClr val="000000"/>
                        </a:solidFill>
                        <a:latin typeface="Arial" pitchFamily="34" charset="0"/>
                        <a:cs typeface="Arial" pitchFamily="34" charset="0"/>
                      </a:endParaRPr>
                    </a:p>
                  </a:txBody>
                  <a:tcPr marL="5892" marR="5892" marT="5892" marB="0" anchor="ctr"/>
                </a:tc>
                <a:tc>
                  <a:txBody>
                    <a:bodyPr/>
                    <a:lstStyle/>
                    <a:p>
                      <a:pPr algn="ctr" fontAlgn="b"/>
                      <a:r>
                        <a:rPr lang="en-US" sz="1200" b="0" i="0" u="none" strike="noStrike" dirty="0" smtClean="0">
                          <a:solidFill>
                            <a:srgbClr val="000000"/>
                          </a:solidFill>
                          <a:latin typeface="Arial" pitchFamily="34" charset="0"/>
                          <a:cs typeface="Arial" pitchFamily="34" charset="0"/>
                        </a:rPr>
                        <a:t>BC2030</a:t>
                      </a:r>
                      <a:endParaRPr lang="en-US" sz="1200" b="0" i="0" u="none" strike="noStrike" dirty="0">
                        <a:solidFill>
                          <a:srgbClr val="000000"/>
                        </a:solidFill>
                        <a:latin typeface="Arial" pitchFamily="34" charset="0"/>
                        <a:cs typeface="Arial" pitchFamily="34" charset="0"/>
                      </a:endParaRPr>
                    </a:p>
                  </a:txBody>
                  <a:tcPr marL="5892" marR="5892" marT="5892" marB="0" anchor="ctr"/>
                </a:tc>
                <a:tc>
                  <a:txBody>
                    <a:bodyPr/>
                    <a:lstStyle/>
                    <a:p>
                      <a:pPr algn="ctr" fontAlgn="b"/>
                      <a:r>
                        <a:rPr lang="en-US" sz="1200" b="0" i="0" u="none" strike="noStrike" dirty="0" smtClean="0">
                          <a:solidFill>
                            <a:srgbClr val="000000"/>
                          </a:solidFill>
                          <a:latin typeface="Arial" pitchFamily="34" charset="0"/>
                          <a:cs typeface="Arial" pitchFamily="34" charset="0"/>
                        </a:rPr>
                        <a:t>X</a:t>
                      </a:r>
                      <a:endParaRPr lang="en-US" sz="1200" b="0" i="0" u="none" strike="noStrike" dirty="0">
                        <a:solidFill>
                          <a:srgbClr val="000000"/>
                        </a:solidFill>
                        <a:latin typeface="Arial" pitchFamily="34" charset="0"/>
                        <a:cs typeface="Arial" pitchFamily="34" charset="0"/>
                      </a:endParaRPr>
                    </a:p>
                  </a:txBody>
                  <a:tcPr marL="5892" marR="5892" marT="5892" marB="0" anchor="ctr"/>
                </a:tc>
                <a:tc>
                  <a:txBody>
                    <a:bodyPr/>
                    <a:lstStyle/>
                    <a:p>
                      <a:pPr algn="ctr" fontAlgn="b"/>
                      <a:endParaRPr lang="en-US" sz="1200" b="0" i="0" u="none" strike="noStrike" dirty="0">
                        <a:solidFill>
                          <a:srgbClr val="000000"/>
                        </a:solidFill>
                        <a:latin typeface="Arial" pitchFamily="34" charset="0"/>
                        <a:cs typeface="Arial" pitchFamily="34" charset="0"/>
                      </a:endParaRPr>
                    </a:p>
                  </a:txBody>
                  <a:tcPr marL="5892" marR="5892" marT="5892" marB="0" anchor="ctr"/>
                </a:tc>
                <a:tc>
                  <a:txBody>
                    <a:bodyPr/>
                    <a:lstStyle/>
                    <a:p>
                      <a:pPr algn="ctr" fontAlgn="b"/>
                      <a:endParaRPr lang="en-US" sz="1200" b="0" i="0" u="none" strike="noStrike" dirty="0">
                        <a:solidFill>
                          <a:srgbClr val="000000"/>
                        </a:solidFill>
                        <a:latin typeface="Arial" pitchFamily="34" charset="0"/>
                        <a:cs typeface="Arial" pitchFamily="34" charset="0"/>
                      </a:endParaRPr>
                    </a:p>
                  </a:txBody>
                  <a:tcPr marL="5892" marR="5892" marT="5892" marB="0" anchor="ctr"/>
                </a:tc>
                <a:tc>
                  <a:txBody>
                    <a:bodyPr/>
                    <a:lstStyle/>
                    <a:p>
                      <a:pPr algn="ctr" fontAlgn="b"/>
                      <a:endParaRPr lang="en-US" sz="1200" b="0" i="0" u="none" strike="noStrike" dirty="0">
                        <a:solidFill>
                          <a:srgbClr val="000000"/>
                        </a:solidFill>
                        <a:latin typeface="Arial" pitchFamily="34" charset="0"/>
                        <a:cs typeface="Arial" pitchFamily="34" charset="0"/>
                      </a:endParaRPr>
                    </a:p>
                  </a:txBody>
                  <a:tcPr marL="5892" marR="5892" marT="5892" marB="0" anchor="ctr"/>
                </a:tc>
                <a:tc>
                  <a:txBody>
                    <a:bodyPr/>
                    <a:lstStyle/>
                    <a:p>
                      <a:pPr algn="ctr" fontAlgn="b"/>
                      <a:r>
                        <a:rPr lang="en-US" sz="1200" b="0" i="0" u="none" strike="noStrike" dirty="0" smtClean="0">
                          <a:solidFill>
                            <a:srgbClr val="000000"/>
                          </a:solidFill>
                          <a:latin typeface="Arial" pitchFamily="34" charset="0"/>
                          <a:cs typeface="Arial" pitchFamily="34" charset="0"/>
                        </a:rPr>
                        <a:t>X</a:t>
                      </a:r>
                      <a:endParaRPr lang="en-US" sz="1200" b="0" i="0" u="none" strike="noStrike" dirty="0">
                        <a:solidFill>
                          <a:srgbClr val="000000"/>
                        </a:solidFill>
                        <a:latin typeface="Arial" pitchFamily="34" charset="0"/>
                        <a:cs typeface="Arial" pitchFamily="34" charset="0"/>
                      </a:endParaRPr>
                    </a:p>
                  </a:txBody>
                  <a:tcPr marL="5892" marR="5892" marT="5892" marB="0" anchor="ctr"/>
                </a:tc>
                <a:tc>
                  <a:txBody>
                    <a:bodyPr/>
                    <a:lstStyle/>
                    <a:p>
                      <a:pPr algn="ctr" fontAlgn="b"/>
                      <a:endParaRPr lang="en-US" sz="1200" b="0" i="0" u="none" strike="noStrike" dirty="0">
                        <a:solidFill>
                          <a:srgbClr val="000000"/>
                        </a:solidFill>
                        <a:latin typeface="Arial" pitchFamily="34" charset="0"/>
                        <a:cs typeface="Arial" pitchFamily="34" charset="0"/>
                      </a:endParaRPr>
                    </a:p>
                  </a:txBody>
                  <a:tcPr marL="5892" marR="5892" marT="5892" marB="0" anchor="ctr"/>
                </a:tc>
                <a:tc>
                  <a:txBody>
                    <a:bodyPr/>
                    <a:lstStyle/>
                    <a:p>
                      <a:pPr algn="ctr" fontAlgn="b"/>
                      <a:endParaRPr lang="en-US" sz="1200" b="0" i="0" u="none" strike="noStrike" dirty="0">
                        <a:solidFill>
                          <a:srgbClr val="000000"/>
                        </a:solidFill>
                        <a:latin typeface="Arial" pitchFamily="34" charset="0"/>
                        <a:cs typeface="Arial" pitchFamily="34" charset="0"/>
                      </a:endParaRPr>
                    </a:p>
                  </a:txBody>
                  <a:tcPr marL="5892" marR="5892" marT="5892" marB="0" anchor="ctr"/>
                </a:tc>
              </a:tr>
              <a:tr h="182880">
                <a:tc>
                  <a:txBody>
                    <a:bodyPr/>
                    <a:lstStyle/>
                    <a:p>
                      <a:pPr marL="91440" algn="l" fontAlgn="b"/>
                      <a:r>
                        <a:rPr lang="en-US" sz="1200" u="none" strike="noStrike" dirty="0" smtClean="0">
                          <a:latin typeface="Arial" pitchFamily="34" charset="0"/>
                          <a:cs typeface="Arial" pitchFamily="34" charset="0"/>
                        </a:rPr>
                        <a:t>Subsidiary of Warehouse/CSC Transactions</a:t>
                      </a:r>
                      <a:endParaRPr lang="en-US" sz="1200" b="0" i="0" u="none" strike="noStrike" dirty="0">
                        <a:solidFill>
                          <a:srgbClr val="000000"/>
                        </a:solidFill>
                        <a:latin typeface="Arial" pitchFamily="34" charset="0"/>
                        <a:cs typeface="Arial" pitchFamily="34" charset="0"/>
                      </a:endParaRPr>
                    </a:p>
                  </a:txBody>
                  <a:tcPr marL="5892" marR="5892" marT="5892" marB="0" anchor="ctr"/>
                </a:tc>
                <a:tc>
                  <a:txBody>
                    <a:bodyPr/>
                    <a:lstStyle/>
                    <a:p>
                      <a:pPr algn="ctr" fontAlgn="b"/>
                      <a:r>
                        <a:rPr lang="en-US" sz="1200" b="0" i="0" u="none" strike="noStrike" dirty="0" smtClean="0">
                          <a:solidFill>
                            <a:srgbClr val="000000"/>
                          </a:solidFill>
                          <a:latin typeface="Arial" pitchFamily="34" charset="0"/>
                          <a:cs typeface="Arial" pitchFamily="34" charset="0"/>
                        </a:rPr>
                        <a:t>BC2068</a:t>
                      </a:r>
                      <a:endParaRPr lang="en-US" sz="1200" b="0" i="0" u="none" strike="noStrike" dirty="0">
                        <a:solidFill>
                          <a:srgbClr val="000000"/>
                        </a:solidFill>
                        <a:latin typeface="Arial" pitchFamily="34" charset="0"/>
                        <a:cs typeface="Arial" pitchFamily="34" charset="0"/>
                      </a:endParaRPr>
                    </a:p>
                  </a:txBody>
                  <a:tcPr marL="5892" marR="5892" marT="5892" marB="0" anchor="ctr"/>
                </a:tc>
                <a:tc>
                  <a:txBody>
                    <a:bodyPr/>
                    <a:lstStyle/>
                    <a:p>
                      <a:pPr algn="ctr" fontAlgn="b"/>
                      <a:endParaRPr lang="en-US" sz="1200" b="0" i="0" u="none" strike="noStrike" dirty="0">
                        <a:solidFill>
                          <a:srgbClr val="000000"/>
                        </a:solidFill>
                        <a:latin typeface="Arial" pitchFamily="34" charset="0"/>
                        <a:cs typeface="Arial" pitchFamily="34" charset="0"/>
                      </a:endParaRPr>
                    </a:p>
                  </a:txBody>
                  <a:tcPr marL="5892" marR="5892" marT="5892" marB="0" anchor="ctr"/>
                </a:tc>
                <a:tc>
                  <a:txBody>
                    <a:bodyPr/>
                    <a:lstStyle/>
                    <a:p>
                      <a:pPr algn="ctr" fontAlgn="b"/>
                      <a:endParaRPr lang="en-US" sz="1200" b="0" i="0" u="none" strike="noStrike" dirty="0">
                        <a:solidFill>
                          <a:srgbClr val="000000"/>
                        </a:solidFill>
                        <a:latin typeface="Arial" pitchFamily="34" charset="0"/>
                        <a:cs typeface="Arial" pitchFamily="34" charset="0"/>
                      </a:endParaRPr>
                    </a:p>
                  </a:txBody>
                  <a:tcPr marL="5892" marR="5892" marT="5892" marB="0" anchor="ctr"/>
                </a:tc>
                <a:tc>
                  <a:txBody>
                    <a:bodyPr/>
                    <a:lstStyle/>
                    <a:p>
                      <a:pPr algn="ctr" fontAlgn="b"/>
                      <a:endParaRPr lang="en-US" sz="1200" b="0" i="0" u="none" strike="noStrike" dirty="0">
                        <a:solidFill>
                          <a:srgbClr val="000000"/>
                        </a:solidFill>
                        <a:latin typeface="Arial" pitchFamily="34" charset="0"/>
                        <a:cs typeface="Arial" pitchFamily="34" charset="0"/>
                      </a:endParaRPr>
                    </a:p>
                  </a:txBody>
                  <a:tcPr marL="5892" marR="5892" marT="5892" marB="0" anchor="ctr"/>
                </a:tc>
                <a:tc>
                  <a:txBody>
                    <a:bodyPr/>
                    <a:lstStyle/>
                    <a:p>
                      <a:pPr algn="ctr" fontAlgn="b"/>
                      <a:endParaRPr lang="en-US" sz="1200" b="0" i="0" u="none" strike="noStrike" dirty="0">
                        <a:solidFill>
                          <a:srgbClr val="000000"/>
                        </a:solidFill>
                        <a:latin typeface="Arial" pitchFamily="34" charset="0"/>
                        <a:cs typeface="Arial" pitchFamily="34" charset="0"/>
                      </a:endParaRPr>
                    </a:p>
                  </a:txBody>
                  <a:tcPr marL="5892" marR="5892" marT="5892" marB="0" anchor="ctr"/>
                </a:tc>
                <a:tc>
                  <a:txBody>
                    <a:bodyPr/>
                    <a:lstStyle/>
                    <a:p>
                      <a:pPr algn="ctr" fontAlgn="b"/>
                      <a:r>
                        <a:rPr lang="en-US" sz="1200" b="0" i="0" u="none" strike="noStrike" dirty="0" smtClean="0">
                          <a:solidFill>
                            <a:srgbClr val="000000"/>
                          </a:solidFill>
                          <a:latin typeface="Arial" pitchFamily="34" charset="0"/>
                          <a:cs typeface="Arial" pitchFamily="34" charset="0"/>
                        </a:rPr>
                        <a:t>X</a:t>
                      </a:r>
                      <a:endParaRPr lang="en-US" sz="1200" b="0" i="0" u="none" strike="noStrike" dirty="0">
                        <a:solidFill>
                          <a:srgbClr val="000000"/>
                        </a:solidFill>
                        <a:latin typeface="Arial" pitchFamily="34" charset="0"/>
                        <a:cs typeface="Arial" pitchFamily="34" charset="0"/>
                      </a:endParaRPr>
                    </a:p>
                  </a:txBody>
                  <a:tcPr marL="5892" marR="5892" marT="5892" marB="0" anchor="ctr"/>
                </a:tc>
                <a:tc>
                  <a:txBody>
                    <a:bodyPr/>
                    <a:lstStyle/>
                    <a:p>
                      <a:pPr algn="ctr" fontAlgn="b"/>
                      <a:endParaRPr lang="en-US" sz="1200" b="0" i="0" u="none" strike="noStrike" dirty="0">
                        <a:solidFill>
                          <a:srgbClr val="000000"/>
                        </a:solidFill>
                        <a:latin typeface="Arial" pitchFamily="34" charset="0"/>
                        <a:cs typeface="Arial" pitchFamily="34" charset="0"/>
                      </a:endParaRPr>
                    </a:p>
                  </a:txBody>
                  <a:tcPr marL="5892" marR="5892" marT="5892" marB="0" anchor="ctr"/>
                </a:tc>
                <a:tc>
                  <a:txBody>
                    <a:bodyPr/>
                    <a:lstStyle/>
                    <a:p>
                      <a:pPr algn="ctr" fontAlgn="b"/>
                      <a:endParaRPr lang="en-US" sz="1200" b="0" i="0" u="none" strike="noStrike" dirty="0">
                        <a:solidFill>
                          <a:srgbClr val="000000"/>
                        </a:solidFill>
                        <a:latin typeface="Arial" pitchFamily="34" charset="0"/>
                        <a:cs typeface="Arial" pitchFamily="34" charset="0"/>
                      </a:endParaRPr>
                    </a:p>
                  </a:txBody>
                  <a:tcPr marL="5892" marR="5892" marT="5892" marB="0" anchor="ctr"/>
                </a:tc>
              </a:tr>
              <a:tr h="238497">
                <a:tc>
                  <a:txBody>
                    <a:bodyPr/>
                    <a:lstStyle/>
                    <a:p>
                      <a:pPr marL="91440" algn="l" fontAlgn="b"/>
                      <a:r>
                        <a:rPr lang="en-US" sz="1200" b="0" i="0" u="none" strike="noStrike" dirty="0" smtClean="0">
                          <a:solidFill>
                            <a:schemeClr val="dk1"/>
                          </a:solidFill>
                          <a:latin typeface="Arial" pitchFamily="34" charset="0"/>
                          <a:cs typeface="Arial" pitchFamily="34" charset="0"/>
                        </a:rPr>
                        <a:t>Subsidiary</a:t>
                      </a:r>
                      <a:r>
                        <a:rPr lang="en-US" sz="1200" b="0" i="0" u="none" strike="noStrike" baseline="0" dirty="0" smtClean="0">
                          <a:solidFill>
                            <a:schemeClr val="dk1"/>
                          </a:solidFill>
                          <a:latin typeface="Arial" pitchFamily="34" charset="0"/>
                          <a:cs typeface="Arial" pitchFamily="34" charset="0"/>
                        </a:rPr>
                        <a:t> of Liability Account</a:t>
                      </a:r>
                      <a:endParaRPr lang="en-US" sz="1200" b="0" i="0" u="none" strike="noStrike" dirty="0">
                        <a:solidFill>
                          <a:srgbClr val="000000"/>
                        </a:solidFill>
                        <a:latin typeface="Arial" pitchFamily="34" charset="0"/>
                        <a:cs typeface="Arial" pitchFamily="34" charset="0"/>
                      </a:endParaRPr>
                    </a:p>
                  </a:txBody>
                  <a:tcPr marL="5892" marR="5892" marT="5892" marB="0" anchor="ctr"/>
                </a:tc>
                <a:tc>
                  <a:txBody>
                    <a:bodyPr/>
                    <a:lstStyle/>
                    <a:p>
                      <a:pPr algn="ctr" fontAlgn="b"/>
                      <a:r>
                        <a:rPr lang="en-US" sz="1200" b="0" i="0" u="none" strike="noStrike" dirty="0" smtClean="0">
                          <a:solidFill>
                            <a:srgbClr val="000000"/>
                          </a:solidFill>
                          <a:latin typeface="Arial" pitchFamily="34" charset="0"/>
                          <a:cs typeface="Arial" pitchFamily="34" charset="0"/>
                        </a:rPr>
                        <a:t>BC2071</a:t>
                      </a:r>
                      <a:endParaRPr lang="en-US" sz="1200" b="0" i="0" u="none" strike="noStrike" dirty="0">
                        <a:solidFill>
                          <a:srgbClr val="000000"/>
                        </a:solidFill>
                        <a:latin typeface="Arial" pitchFamily="34" charset="0"/>
                        <a:cs typeface="Arial" pitchFamily="34" charset="0"/>
                      </a:endParaRPr>
                    </a:p>
                  </a:txBody>
                  <a:tcPr marL="5892" marR="5892" marT="5892" marB="0" anchor="ctr"/>
                </a:tc>
                <a:tc>
                  <a:txBody>
                    <a:bodyPr/>
                    <a:lstStyle/>
                    <a:p>
                      <a:pPr algn="ctr" fontAlgn="b"/>
                      <a:r>
                        <a:rPr lang="en-US" sz="1200" b="0" i="0" u="none" strike="noStrike" dirty="0" smtClean="0">
                          <a:solidFill>
                            <a:srgbClr val="000000"/>
                          </a:solidFill>
                          <a:latin typeface="Arial" pitchFamily="34" charset="0"/>
                          <a:cs typeface="Arial" pitchFamily="34" charset="0"/>
                        </a:rPr>
                        <a:t>X</a:t>
                      </a:r>
                      <a:endParaRPr lang="en-US" sz="1200" b="0" i="0" u="none" strike="noStrike" dirty="0">
                        <a:solidFill>
                          <a:srgbClr val="000000"/>
                        </a:solidFill>
                        <a:latin typeface="Arial" pitchFamily="34" charset="0"/>
                        <a:cs typeface="Arial" pitchFamily="34" charset="0"/>
                      </a:endParaRPr>
                    </a:p>
                  </a:txBody>
                  <a:tcPr marL="5892" marR="5892" marT="5892" marB="0" anchor="ctr"/>
                </a:tc>
                <a:tc>
                  <a:txBody>
                    <a:bodyPr/>
                    <a:lstStyle/>
                    <a:p>
                      <a:pPr algn="ctr" fontAlgn="b"/>
                      <a:endParaRPr lang="en-US" sz="1200" b="0" i="0" u="none" strike="noStrike" dirty="0">
                        <a:solidFill>
                          <a:srgbClr val="000000"/>
                        </a:solidFill>
                        <a:latin typeface="Arial" pitchFamily="34" charset="0"/>
                        <a:cs typeface="Arial" pitchFamily="34" charset="0"/>
                      </a:endParaRPr>
                    </a:p>
                  </a:txBody>
                  <a:tcPr marL="5892" marR="5892" marT="5892" marB="0" anchor="ctr"/>
                </a:tc>
                <a:tc>
                  <a:txBody>
                    <a:bodyPr/>
                    <a:lstStyle/>
                    <a:p>
                      <a:pPr algn="ctr" fontAlgn="b"/>
                      <a:endParaRPr lang="en-US" sz="1200" b="0" i="0" u="none" strike="noStrike" dirty="0">
                        <a:solidFill>
                          <a:srgbClr val="000000"/>
                        </a:solidFill>
                        <a:latin typeface="Arial" pitchFamily="34" charset="0"/>
                        <a:cs typeface="Arial" pitchFamily="34" charset="0"/>
                      </a:endParaRPr>
                    </a:p>
                  </a:txBody>
                  <a:tcPr marL="5892" marR="5892" marT="5892" marB="0" anchor="ctr"/>
                </a:tc>
                <a:tc>
                  <a:txBody>
                    <a:bodyPr/>
                    <a:lstStyle/>
                    <a:p>
                      <a:pPr algn="ctr" fontAlgn="b"/>
                      <a:endParaRPr lang="en-US" sz="1200" b="0" i="0" u="none" strike="noStrike" dirty="0">
                        <a:solidFill>
                          <a:srgbClr val="000000"/>
                        </a:solidFill>
                        <a:latin typeface="Arial" pitchFamily="34" charset="0"/>
                        <a:cs typeface="Arial" pitchFamily="34" charset="0"/>
                      </a:endParaRPr>
                    </a:p>
                  </a:txBody>
                  <a:tcPr marL="5892" marR="5892" marT="5892" marB="0" anchor="ctr"/>
                </a:tc>
                <a:tc>
                  <a:txBody>
                    <a:bodyPr/>
                    <a:lstStyle/>
                    <a:p>
                      <a:pPr algn="ctr" fontAlgn="b"/>
                      <a:r>
                        <a:rPr lang="en-US" sz="1200" b="0" i="0" u="none" strike="noStrike" dirty="0" smtClean="0">
                          <a:solidFill>
                            <a:srgbClr val="000000"/>
                          </a:solidFill>
                          <a:latin typeface="Arial" pitchFamily="34" charset="0"/>
                          <a:cs typeface="Arial" pitchFamily="34" charset="0"/>
                        </a:rPr>
                        <a:t>X</a:t>
                      </a:r>
                      <a:endParaRPr lang="en-US" sz="1200" b="0" i="0" u="none" strike="noStrike" dirty="0">
                        <a:solidFill>
                          <a:srgbClr val="000000"/>
                        </a:solidFill>
                        <a:latin typeface="Arial" pitchFamily="34" charset="0"/>
                        <a:cs typeface="Arial" pitchFamily="34" charset="0"/>
                      </a:endParaRPr>
                    </a:p>
                  </a:txBody>
                  <a:tcPr marL="5892" marR="5892" marT="5892" marB="0" anchor="ctr"/>
                </a:tc>
                <a:tc>
                  <a:txBody>
                    <a:bodyPr/>
                    <a:lstStyle/>
                    <a:p>
                      <a:pPr algn="ctr" fontAlgn="b"/>
                      <a:endParaRPr lang="en-US" sz="1200" b="0" i="0" u="none" strike="noStrike" dirty="0">
                        <a:solidFill>
                          <a:srgbClr val="000000"/>
                        </a:solidFill>
                        <a:latin typeface="Arial" pitchFamily="34" charset="0"/>
                        <a:cs typeface="Arial" pitchFamily="34" charset="0"/>
                      </a:endParaRPr>
                    </a:p>
                  </a:txBody>
                  <a:tcPr marL="5892" marR="5892" marT="5892" marB="0" anchor="ctr"/>
                </a:tc>
                <a:tc>
                  <a:txBody>
                    <a:bodyPr/>
                    <a:lstStyle/>
                    <a:p>
                      <a:pPr algn="ctr" fontAlgn="b"/>
                      <a:endParaRPr lang="en-US" sz="1200" b="0" i="0" u="none" strike="noStrike" dirty="0">
                        <a:solidFill>
                          <a:srgbClr val="000000"/>
                        </a:solidFill>
                        <a:latin typeface="Arial" pitchFamily="34" charset="0"/>
                        <a:cs typeface="Arial" pitchFamily="34" charset="0"/>
                      </a:endParaRPr>
                    </a:p>
                  </a:txBody>
                  <a:tcPr marL="5892" marR="5892" marT="5892" marB="0" anchor="ctr"/>
                </a:tc>
              </a:tr>
              <a:tr h="182880">
                <a:tc>
                  <a:txBody>
                    <a:bodyPr/>
                    <a:lstStyle/>
                    <a:p>
                      <a:pPr marL="91440" algn="l" fontAlgn="b"/>
                      <a:r>
                        <a:rPr lang="en-US" sz="1200" b="0" i="0" u="none" strike="noStrike" dirty="0" smtClean="0">
                          <a:solidFill>
                            <a:schemeClr val="dk1"/>
                          </a:solidFill>
                          <a:latin typeface="Arial" pitchFamily="34" charset="0"/>
                          <a:cs typeface="Arial" pitchFamily="34" charset="0"/>
                        </a:rPr>
                        <a:t>Total</a:t>
                      </a:r>
                      <a:r>
                        <a:rPr lang="en-US" sz="1200" b="0" i="0" u="none" strike="noStrike" baseline="0" dirty="0" smtClean="0">
                          <a:solidFill>
                            <a:schemeClr val="dk1"/>
                          </a:solidFill>
                          <a:latin typeface="Arial" pitchFamily="34" charset="0"/>
                          <a:cs typeface="Arial" pitchFamily="34" charset="0"/>
                        </a:rPr>
                        <a:t> Warehouse Inventory Balances</a:t>
                      </a:r>
                      <a:endParaRPr lang="en-US" sz="1200" b="0" i="0" u="none" strike="noStrike" dirty="0">
                        <a:solidFill>
                          <a:srgbClr val="000000"/>
                        </a:solidFill>
                        <a:latin typeface="Arial" pitchFamily="34" charset="0"/>
                        <a:cs typeface="Arial" pitchFamily="34" charset="0"/>
                      </a:endParaRPr>
                    </a:p>
                  </a:txBody>
                  <a:tcPr marL="5892" marR="5892" marT="5892" marB="0" anchor="ctr"/>
                </a:tc>
                <a:tc>
                  <a:txBody>
                    <a:bodyPr/>
                    <a:lstStyle/>
                    <a:p>
                      <a:pPr algn="ctr" fontAlgn="b"/>
                      <a:r>
                        <a:rPr lang="en-US" sz="1200" b="0" i="0" u="none" strike="noStrike" dirty="0" smtClean="0">
                          <a:solidFill>
                            <a:srgbClr val="000000"/>
                          </a:solidFill>
                          <a:latin typeface="Arial" pitchFamily="34" charset="0"/>
                          <a:cs typeface="Arial" pitchFamily="34" charset="0"/>
                        </a:rPr>
                        <a:t>BC2072</a:t>
                      </a:r>
                      <a:endParaRPr lang="en-US" sz="1200" b="0" i="0" u="none" strike="noStrike" dirty="0">
                        <a:solidFill>
                          <a:srgbClr val="000000"/>
                        </a:solidFill>
                        <a:latin typeface="Arial" pitchFamily="34" charset="0"/>
                        <a:cs typeface="Arial" pitchFamily="34" charset="0"/>
                      </a:endParaRPr>
                    </a:p>
                  </a:txBody>
                  <a:tcPr marL="5892" marR="5892" marT="5892" marB="0" anchor="ctr"/>
                </a:tc>
                <a:tc>
                  <a:txBody>
                    <a:bodyPr/>
                    <a:lstStyle/>
                    <a:p>
                      <a:pPr algn="ctr" fontAlgn="b"/>
                      <a:endParaRPr lang="en-US" sz="1200" b="0" i="0" u="none" strike="noStrike" dirty="0">
                        <a:solidFill>
                          <a:srgbClr val="000000"/>
                        </a:solidFill>
                        <a:latin typeface="Arial" pitchFamily="34" charset="0"/>
                        <a:cs typeface="Arial" pitchFamily="34" charset="0"/>
                      </a:endParaRPr>
                    </a:p>
                  </a:txBody>
                  <a:tcPr marL="5892" marR="5892" marT="5892" marB="0" anchor="ctr"/>
                </a:tc>
                <a:tc>
                  <a:txBody>
                    <a:bodyPr/>
                    <a:lstStyle/>
                    <a:p>
                      <a:pPr algn="ctr" fontAlgn="b"/>
                      <a:r>
                        <a:rPr lang="en-US" sz="1200" b="0" i="0" u="none" strike="noStrike" dirty="0" smtClean="0">
                          <a:solidFill>
                            <a:srgbClr val="000000"/>
                          </a:solidFill>
                          <a:latin typeface="Arial" pitchFamily="34" charset="0"/>
                          <a:cs typeface="Arial" pitchFamily="34" charset="0"/>
                        </a:rPr>
                        <a:t>X</a:t>
                      </a:r>
                      <a:endParaRPr lang="en-US" sz="1200" b="0" i="0" u="none" strike="noStrike" dirty="0">
                        <a:solidFill>
                          <a:srgbClr val="000000"/>
                        </a:solidFill>
                        <a:latin typeface="Arial" pitchFamily="34" charset="0"/>
                        <a:cs typeface="Arial" pitchFamily="34" charset="0"/>
                      </a:endParaRPr>
                    </a:p>
                  </a:txBody>
                  <a:tcPr marL="5892" marR="5892" marT="5892" marB="0" anchor="ctr"/>
                </a:tc>
                <a:tc>
                  <a:txBody>
                    <a:bodyPr/>
                    <a:lstStyle/>
                    <a:p>
                      <a:pPr algn="ctr" fontAlgn="b"/>
                      <a:endParaRPr lang="en-US" sz="1200" b="0" i="0" u="none" strike="noStrike" dirty="0">
                        <a:solidFill>
                          <a:srgbClr val="000000"/>
                        </a:solidFill>
                        <a:latin typeface="Arial" pitchFamily="34" charset="0"/>
                        <a:cs typeface="Arial" pitchFamily="34" charset="0"/>
                      </a:endParaRPr>
                    </a:p>
                  </a:txBody>
                  <a:tcPr marL="5892" marR="5892" marT="5892" marB="0" anchor="ctr"/>
                </a:tc>
                <a:tc>
                  <a:txBody>
                    <a:bodyPr/>
                    <a:lstStyle/>
                    <a:p>
                      <a:pPr algn="ctr" fontAlgn="b"/>
                      <a:endParaRPr lang="en-US" sz="1200" b="0" i="0" u="none" strike="noStrike" dirty="0">
                        <a:solidFill>
                          <a:srgbClr val="000000"/>
                        </a:solidFill>
                        <a:latin typeface="Arial" pitchFamily="34" charset="0"/>
                        <a:cs typeface="Arial" pitchFamily="34" charset="0"/>
                      </a:endParaRPr>
                    </a:p>
                  </a:txBody>
                  <a:tcPr marL="5892" marR="5892" marT="5892" marB="0" anchor="ctr"/>
                </a:tc>
                <a:tc>
                  <a:txBody>
                    <a:bodyPr/>
                    <a:lstStyle/>
                    <a:p>
                      <a:pPr algn="ctr" fontAlgn="b"/>
                      <a:endParaRPr lang="en-US" sz="1200" b="0" i="0" u="none" strike="noStrike" dirty="0">
                        <a:solidFill>
                          <a:srgbClr val="000000"/>
                        </a:solidFill>
                        <a:latin typeface="Arial" pitchFamily="34" charset="0"/>
                        <a:cs typeface="Arial" pitchFamily="34" charset="0"/>
                      </a:endParaRPr>
                    </a:p>
                  </a:txBody>
                  <a:tcPr marL="5892" marR="5892" marT="5892" marB="0" anchor="ctr"/>
                </a:tc>
                <a:tc>
                  <a:txBody>
                    <a:bodyPr/>
                    <a:lstStyle/>
                    <a:p>
                      <a:pPr algn="ctr" fontAlgn="b"/>
                      <a:endParaRPr lang="en-US" sz="1200" b="0" i="0" u="none" strike="noStrike" dirty="0">
                        <a:solidFill>
                          <a:srgbClr val="000000"/>
                        </a:solidFill>
                        <a:latin typeface="Arial" pitchFamily="34" charset="0"/>
                        <a:cs typeface="Arial" pitchFamily="34" charset="0"/>
                      </a:endParaRPr>
                    </a:p>
                  </a:txBody>
                  <a:tcPr marL="5892" marR="5892" marT="5892" marB="0" anchor="ctr"/>
                </a:tc>
                <a:tc>
                  <a:txBody>
                    <a:bodyPr/>
                    <a:lstStyle/>
                    <a:p>
                      <a:pPr algn="ctr" fontAlgn="b"/>
                      <a:endParaRPr lang="en-US" sz="1200" b="0" i="0" u="none" strike="noStrike" dirty="0">
                        <a:solidFill>
                          <a:srgbClr val="000000"/>
                        </a:solidFill>
                        <a:latin typeface="Arial" pitchFamily="34" charset="0"/>
                        <a:cs typeface="Arial" pitchFamily="34" charset="0"/>
                      </a:endParaRPr>
                    </a:p>
                  </a:txBody>
                  <a:tcPr marL="5892" marR="5892" marT="5892" marB="0" anchor="ctr"/>
                </a:tc>
              </a:tr>
              <a:tr h="182880">
                <a:tc>
                  <a:txBody>
                    <a:bodyPr/>
                    <a:lstStyle/>
                    <a:p>
                      <a:pPr marL="91440" algn="l" fontAlgn="b"/>
                      <a:r>
                        <a:rPr lang="en-US" sz="1200" b="0" i="0" u="none" strike="noStrike" dirty="0" smtClean="0">
                          <a:solidFill>
                            <a:schemeClr val="dk1"/>
                          </a:solidFill>
                          <a:latin typeface="Arial" pitchFamily="34" charset="0"/>
                          <a:cs typeface="Arial" pitchFamily="34" charset="0"/>
                        </a:rPr>
                        <a:t>Balanced</a:t>
                      </a:r>
                      <a:r>
                        <a:rPr lang="en-US" sz="1200" b="0" i="0" u="none" strike="noStrike" baseline="0" dirty="0" smtClean="0">
                          <a:solidFill>
                            <a:schemeClr val="dk1"/>
                          </a:solidFill>
                          <a:latin typeface="Arial" pitchFamily="34" charset="0"/>
                          <a:cs typeface="Arial" pitchFamily="34" charset="0"/>
                        </a:rPr>
                        <a:t> Report of Interwarehouse/CSC Transfers</a:t>
                      </a:r>
                      <a:endParaRPr lang="en-US" sz="1200" b="0" i="0" u="none" strike="noStrike" dirty="0">
                        <a:solidFill>
                          <a:srgbClr val="000000"/>
                        </a:solidFill>
                        <a:latin typeface="Arial" pitchFamily="34" charset="0"/>
                        <a:cs typeface="Arial" pitchFamily="34" charset="0"/>
                      </a:endParaRPr>
                    </a:p>
                  </a:txBody>
                  <a:tcPr marL="5892" marR="5892" marT="5892" marB="0" anchor="ctr"/>
                </a:tc>
                <a:tc>
                  <a:txBody>
                    <a:bodyPr/>
                    <a:lstStyle/>
                    <a:p>
                      <a:pPr algn="ctr" fontAlgn="b"/>
                      <a:r>
                        <a:rPr lang="en-US" sz="1200" b="0" i="0" u="none" strike="noStrike" dirty="0" smtClean="0">
                          <a:solidFill>
                            <a:srgbClr val="000000"/>
                          </a:solidFill>
                          <a:latin typeface="Arial" pitchFamily="34" charset="0"/>
                          <a:cs typeface="Arial" pitchFamily="34" charset="0"/>
                        </a:rPr>
                        <a:t>BC2085</a:t>
                      </a:r>
                      <a:endParaRPr lang="en-US" sz="1200" b="0" i="0" u="none" strike="noStrike" dirty="0">
                        <a:solidFill>
                          <a:srgbClr val="000000"/>
                        </a:solidFill>
                        <a:latin typeface="Arial" pitchFamily="34" charset="0"/>
                        <a:cs typeface="Arial" pitchFamily="34" charset="0"/>
                      </a:endParaRPr>
                    </a:p>
                  </a:txBody>
                  <a:tcPr marL="5892" marR="5892" marT="5892" marB="0" anchor="ctr"/>
                </a:tc>
                <a:tc>
                  <a:txBody>
                    <a:bodyPr/>
                    <a:lstStyle/>
                    <a:p>
                      <a:pPr algn="ctr" fontAlgn="b"/>
                      <a:endParaRPr lang="en-US" sz="1200" b="0" i="0" u="none" strike="noStrike" dirty="0">
                        <a:solidFill>
                          <a:srgbClr val="000000"/>
                        </a:solidFill>
                        <a:latin typeface="Arial" pitchFamily="34" charset="0"/>
                        <a:cs typeface="Arial" pitchFamily="34" charset="0"/>
                      </a:endParaRPr>
                    </a:p>
                  </a:txBody>
                  <a:tcPr marL="5892" marR="5892" marT="5892" marB="0" anchor="ctr"/>
                </a:tc>
                <a:tc>
                  <a:txBody>
                    <a:bodyPr/>
                    <a:lstStyle/>
                    <a:p>
                      <a:pPr algn="ctr" fontAlgn="b"/>
                      <a:endParaRPr lang="en-US" sz="1200" b="0" i="0" u="none" strike="noStrike" dirty="0">
                        <a:solidFill>
                          <a:srgbClr val="000000"/>
                        </a:solidFill>
                        <a:latin typeface="Arial" pitchFamily="34" charset="0"/>
                        <a:cs typeface="Arial" pitchFamily="34" charset="0"/>
                      </a:endParaRPr>
                    </a:p>
                  </a:txBody>
                  <a:tcPr marL="5892" marR="5892" marT="5892" marB="0" anchor="ctr"/>
                </a:tc>
                <a:tc>
                  <a:txBody>
                    <a:bodyPr/>
                    <a:lstStyle/>
                    <a:p>
                      <a:pPr algn="ctr" fontAlgn="b"/>
                      <a:endParaRPr lang="en-US" sz="1200" b="0" i="0" u="none" strike="noStrike" dirty="0">
                        <a:solidFill>
                          <a:srgbClr val="000000"/>
                        </a:solidFill>
                        <a:latin typeface="Arial" pitchFamily="34" charset="0"/>
                        <a:cs typeface="Arial" pitchFamily="34" charset="0"/>
                      </a:endParaRPr>
                    </a:p>
                  </a:txBody>
                  <a:tcPr marL="5892" marR="5892" marT="5892" marB="0" anchor="ctr"/>
                </a:tc>
                <a:tc>
                  <a:txBody>
                    <a:bodyPr/>
                    <a:lstStyle/>
                    <a:p>
                      <a:pPr algn="ctr" fontAlgn="b"/>
                      <a:endParaRPr lang="en-US" sz="1200" b="0" i="0" u="none" strike="noStrike" dirty="0">
                        <a:solidFill>
                          <a:srgbClr val="000000"/>
                        </a:solidFill>
                        <a:latin typeface="Arial" pitchFamily="34" charset="0"/>
                        <a:cs typeface="Arial" pitchFamily="34" charset="0"/>
                      </a:endParaRPr>
                    </a:p>
                  </a:txBody>
                  <a:tcPr marL="5892" marR="5892" marT="5892" marB="0" anchor="ctr"/>
                </a:tc>
                <a:tc>
                  <a:txBody>
                    <a:bodyPr/>
                    <a:lstStyle/>
                    <a:p>
                      <a:pPr algn="ctr" fontAlgn="b"/>
                      <a:r>
                        <a:rPr lang="en-US" sz="1200" b="0" i="0" u="none" strike="noStrike" dirty="0" smtClean="0">
                          <a:solidFill>
                            <a:srgbClr val="000000"/>
                          </a:solidFill>
                          <a:latin typeface="Arial" pitchFamily="34" charset="0"/>
                          <a:cs typeface="Arial" pitchFamily="34" charset="0"/>
                        </a:rPr>
                        <a:t>X</a:t>
                      </a:r>
                      <a:endParaRPr lang="en-US" sz="1200" b="0" i="0" u="none" strike="noStrike" dirty="0">
                        <a:solidFill>
                          <a:srgbClr val="000000"/>
                        </a:solidFill>
                        <a:latin typeface="Arial" pitchFamily="34" charset="0"/>
                        <a:cs typeface="Arial" pitchFamily="34" charset="0"/>
                      </a:endParaRPr>
                    </a:p>
                  </a:txBody>
                  <a:tcPr marL="5892" marR="5892" marT="5892" marB="0" anchor="ctr"/>
                </a:tc>
                <a:tc>
                  <a:txBody>
                    <a:bodyPr/>
                    <a:lstStyle/>
                    <a:p>
                      <a:pPr algn="ctr" fontAlgn="b"/>
                      <a:endParaRPr lang="en-US" sz="1200" b="0" i="0" u="none" strike="noStrike" dirty="0">
                        <a:solidFill>
                          <a:srgbClr val="000000"/>
                        </a:solidFill>
                        <a:latin typeface="Arial" pitchFamily="34" charset="0"/>
                        <a:cs typeface="Arial" pitchFamily="34" charset="0"/>
                      </a:endParaRPr>
                    </a:p>
                  </a:txBody>
                  <a:tcPr marL="5892" marR="5892" marT="5892" marB="0" anchor="ctr"/>
                </a:tc>
                <a:tc>
                  <a:txBody>
                    <a:bodyPr/>
                    <a:lstStyle/>
                    <a:p>
                      <a:pPr algn="ctr" fontAlgn="b"/>
                      <a:endParaRPr lang="en-US" sz="1200" b="0" i="0" u="none" strike="noStrike" dirty="0">
                        <a:solidFill>
                          <a:srgbClr val="000000"/>
                        </a:solidFill>
                        <a:latin typeface="Arial" pitchFamily="34" charset="0"/>
                        <a:cs typeface="Arial" pitchFamily="34" charset="0"/>
                      </a:endParaRPr>
                    </a:p>
                  </a:txBody>
                  <a:tcPr marL="5892" marR="5892" marT="5892" marB="0" anchor="ctr"/>
                </a:tc>
              </a:tr>
              <a:tr h="182880">
                <a:tc>
                  <a:txBody>
                    <a:bodyPr/>
                    <a:lstStyle/>
                    <a:p>
                      <a:pPr marL="91440" algn="l" fontAlgn="b"/>
                      <a:r>
                        <a:rPr lang="en-US" sz="1200" b="0" i="0" u="none" strike="noStrike" dirty="0" smtClean="0">
                          <a:solidFill>
                            <a:schemeClr val="dk1"/>
                          </a:solidFill>
                          <a:latin typeface="Arial" pitchFamily="34" charset="0"/>
                          <a:cs typeface="Arial" pitchFamily="34" charset="0"/>
                        </a:rPr>
                        <a:t>Out</a:t>
                      </a:r>
                      <a:r>
                        <a:rPr lang="en-US" sz="1200" b="0" i="0" u="none" strike="noStrike" baseline="0" dirty="0" smtClean="0">
                          <a:solidFill>
                            <a:schemeClr val="dk1"/>
                          </a:solidFill>
                          <a:latin typeface="Arial" pitchFamily="34" charset="0"/>
                          <a:cs typeface="Arial" pitchFamily="34" charset="0"/>
                        </a:rPr>
                        <a:t> of Balance Report of Interwarehouse/CSC Transfers</a:t>
                      </a:r>
                      <a:endParaRPr lang="en-US" sz="1200" b="0" i="0" u="none" strike="noStrike" dirty="0">
                        <a:solidFill>
                          <a:srgbClr val="000000"/>
                        </a:solidFill>
                        <a:latin typeface="Arial" pitchFamily="34" charset="0"/>
                        <a:cs typeface="Arial" pitchFamily="34" charset="0"/>
                      </a:endParaRPr>
                    </a:p>
                  </a:txBody>
                  <a:tcPr marL="5892" marR="5892" marT="5892" marB="0" anchor="ctr"/>
                </a:tc>
                <a:tc>
                  <a:txBody>
                    <a:bodyPr/>
                    <a:lstStyle/>
                    <a:p>
                      <a:pPr algn="ctr" fontAlgn="b"/>
                      <a:r>
                        <a:rPr lang="en-US" sz="1200" b="0" i="0" u="none" strike="noStrike" dirty="0" smtClean="0">
                          <a:solidFill>
                            <a:srgbClr val="000000"/>
                          </a:solidFill>
                          <a:latin typeface="Arial" pitchFamily="34" charset="0"/>
                          <a:cs typeface="Arial" pitchFamily="34" charset="0"/>
                        </a:rPr>
                        <a:t>BC2086</a:t>
                      </a:r>
                      <a:endParaRPr lang="en-US" sz="1200" b="0" i="0" u="none" strike="noStrike" dirty="0">
                        <a:solidFill>
                          <a:srgbClr val="000000"/>
                        </a:solidFill>
                        <a:latin typeface="Arial" pitchFamily="34" charset="0"/>
                        <a:cs typeface="Arial" pitchFamily="34" charset="0"/>
                      </a:endParaRPr>
                    </a:p>
                  </a:txBody>
                  <a:tcPr marL="5892" marR="5892" marT="5892" marB="0" anchor="ctr"/>
                </a:tc>
                <a:tc>
                  <a:txBody>
                    <a:bodyPr/>
                    <a:lstStyle/>
                    <a:p>
                      <a:pPr algn="ctr" fontAlgn="b"/>
                      <a:endParaRPr lang="en-US" sz="1200" b="0" i="0" u="none" strike="noStrike" dirty="0">
                        <a:solidFill>
                          <a:srgbClr val="000000"/>
                        </a:solidFill>
                        <a:latin typeface="Arial" pitchFamily="34" charset="0"/>
                        <a:cs typeface="Arial" pitchFamily="34" charset="0"/>
                      </a:endParaRPr>
                    </a:p>
                  </a:txBody>
                  <a:tcPr marL="5892" marR="5892" marT="5892" marB="0" anchor="ctr"/>
                </a:tc>
                <a:tc>
                  <a:txBody>
                    <a:bodyPr/>
                    <a:lstStyle/>
                    <a:p>
                      <a:pPr algn="ctr" fontAlgn="b"/>
                      <a:endParaRPr lang="en-US" sz="1200" b="0" i="0" u="none" strike="noStrike" dirty="0">
                        <a:solidFill>
                          <a:srgbClr val="000000"/>
                        </a:solidFill>
                        <a:latin typeface="Arial" pitchFamily="34" charset="0"/>
                        <a:cs typeface="Arial" pitchFamily="34" charset="0"/>
                      </a:endParaRPr>
                    </a:p>
                  </a:txBody>
                  <a:tcPr marL="5892" marR="5892" marT="5892" marB="0" anchor="ctr"/>
                </a:tc>
                <a:tc>
                  <a:txBody>
                    <a:bodyPr/>
                    <a:lstStyle/>
                    <a:p>
                      <a:pPr algn="ctr" fontAlgn="b"/>
                      <a:endParaRPr lang="en-US" sz="1200" b="0" i="0" u="none" strike="noStrike" dirty="0">
                        <a:solidFill>
                          <a:srgbClr val="000000"/>
                        </a:solidFill>
                        <a:latin typeface="Arial" pitchFamily="34" charset="0"/>
                        <a:cs typeface="Arial" pitchFamily="34" charset="0"/>
                      </a:endParaRPr>
                    </a:p>
                  </a:txBody>
                  <a:tcPr marL="5892" marR="5892" marT="5892" marB="0" anchor="ctr"/>
                </a:tc>
                <a:tc>
                  <a:txBody>
                    <a:bodyPr/>
                    <a:lstStyle/>
                    <a:p>
                      <a:pPr algn="ctr" fontAlgn="b"/>
                      <a:endParaRPr lang="en-US" sz="1200" b="0" i="0" u="none" strike="noStrike" dirty="0">
                        <a:solidFill>
                          <a:srgbClr val="000000"/>
                        </a:solidFill>
                        <a:latin typeface="Arial" pitchFamily="34" charset="0"/>
                        <a:cs typeface="Arial" pitchFamily="34" charset="0"/>
                      </a:endParaRPr>
                    </a:p>
                  </a:txBody>
                  <a:tcPr marL="5892" marR="5892" marT="5892" marB="0" anchor="ctr"/>
                </a:tc>
                <a:tc>
                  <a:txBody>
                    <a:bodyPr/>
                    <a:lstStyle/>
                    <a:p>
                      <a:pPr algn="ctr" fontAlgn="b"/>
                      <a:r>
                        <a:rPr lang="en-US" sz="1200" b="0" i="0" u="none" strike="noStrike" dirty="0" smtClean="0">
                          <a:solidFill>
                            <a:srgbClr val="000000"/>
                          </a:solidFill>
                          <a:latin typeface="Arial" pitchFamily="34" charset="0"/>
                          <a:cs typeface="Arial" pitchFamily="34" charset="0"/>
                        </a:rPr>
                        <a:t>X</a:t>
                      </a:r>
                      <a:endParaRPr lang="en-US" sz="1200" b="0" i="0" u="none" strike="noStrike" dirty="0">
                        <a:solidFill>
                          <a:srgbClr val="000000"/>
                        </a:solidFill>
                        <a:latin typeface="Arial" pitchFamily="34" charset="0"/>
                        <a:cs typeface="Arial" pitchFamily="34" charset="0"/>
                      </a:endParaRPr>
                    </a:p>
                  </a:txBody>
                  <a:tcPr marL="5892" marR="5892" marT="5892" marB="0" anchor="ctr"/>
                </a:tc>
                <a:tc>
                  <a:txBody>
                    <a:bodyPr/>
                    <a:lstStyle/>
                    <a:p>
                      <a:pPr algn="ctr" fontAlgn="b"/>
                      <a:endParaRPr lang="en-US" sz="1200" b="0" i="0" u="none" strike="noStrike" dirty="0">
                        <a:solidFill>
                          <a:srgbClr val="000000"/>
                        </a:solidFill>
                        <a:latin typeface="Arial" pitchFamily="34" charset="0"/>
                        <a:cs typeface="Arial" pitchFamily="34" charset="0"/>
                      </a:endParaRPr>
                    </a:p>
                  </a:txBody>
                  <a:tcPr marL="5892" marR="5892" marT="5892" marB="0" anchor="ctr"/>
                </a:tc>
                <a:tc>
                  <a:txBody>
                    <a:bodyPr/>
                    <a:lstStyle/>
                    <a:p>
                      <a:pPr algn="ctr" fontAlgn="b"/>
                      <a:endParaRPr lang="en-US" sz="1200" b="0" i="0" u="none" strike="noStrike" dirty="0">
                        <a:solidFill>
                          <a:srgbClr val="000000"/>
                        </a:solidFill>
                        <a:latin typeface="Arial" pitchFamily="34" charset="0"/>
                        <a:cs typeface="Arial" pitchFamily="34" charset="0"/>
                      </a:endParaRPr>
                    </a:p>
                  </a:txBody>
                  <a:tcPr marL="5892" marR="5892" marT="5892" marB="0" anchor="ctr"/>
                </a:tc>
              </a:tr>
              <a:tr h="182880">
                <a:tc>
                  <a:txBody>
                    <a:bodyPr/>
                    <a:lstStyle/>
                    <a:p>
                      <a:pPr marL="91440" algn="l" fontAlgn="b"/>
                      <a:r>
                        <a:rPr lang="en-US" sz="1200" b="0" i="0" u="none" strike="noStrike" dirty="0" smtClean="0">
                          <a:solidFill>
                            <a:srgbClr val="000000"/>
                          </a:solidFill>
                          <a:latin typeface="Arial" pitchFamily="34" charset="0"/>
                          <a:cs typeface="Arial" pitchFamily="34" charset="0"/>
                        </a:rPr>
                        <a:t>Subsidiary of Unfilled Customer Orders</a:t>
                      </a:r>
                      <a:endParaRPr lang="en-US" sz="1200" b="0" i="0" u="none" strike="noStrike" dirty="0">
                        <a:solidFill>
                          <a:srgbClr val="000000"/>
                        </a:solidFill>
                        <a:latin typeface="Arial" pitchFamily="34" charset="0"/>
                        <a:cs typeface="Arial" pitchFamily="34" charset="0"/>
                      </a:endParaRPr>
                    </a:p>
                  </a:txBody>
                  <a:tcPr marL="5892" marR="5892" marT="5892" marB="0" anchor="ctr"/>
                </a:tc>
                <a:tc>
                  <a:txBody>
                    <a:bodyPr/>
                    <a:lstStyle/>
                    <a:p>
                      <a:pPr algn="ctr" fontAlgn="b"/>
                      <a:r>
                        <a:rPr lang="en-US" sz="1200" b="0" i="0" u="none" strike="noStrike" dirty="0" smtClean="0">
                          <a:solidFill>
                            <a:srgbClr val="000000"/>
                          </a:solidFill>
                          <a:latin typeface="Arial" pitchFamily="34" charset="0"/>
                          <a:cs typeface="Arial" pitchFamily="34" charset="0"/>
                        </a:rPr>
                        <a:t>BC2013</a:t>
                      </a:r>
                      <a:endParaRPr lang="en-US" sz="1200" b="0" i="0" u="none" strike="noStrike" dirty="0">
                        <a:solidFill>
                          <a:srgbClr val="000000"/>
                        </a:solidFill>
                        <a:latin typeface="Arial" pitchFamily="34" charset="0"/>
                        <a:cs typeface="Arial" pitchFamily="34" charset="0"/>
                      </a:endParaRPr>
                    </a:p>
                  </a:txBody>
                  <a:tcPr marL="5892" marR="5892" marT="5892" marB="0" anchor="ctr"/>
                </a:tc>
                <a:tc>
                  <a:txBody>
                    <a:bodyPr/>
                    <a:lstStyle/>
                    <a:p>
                      <a:pPr algn="ctr" fontAlgn="b"/>
                      <a:r>
                        <a:rPr lang="en-US" sz="1200" b="0" i="0" u="none" strike="noStrike" dirty="0" smtClean="0">
                          <a:solidFill>
                            <a:srgbClr val="000000"/>
                          </a:solidFill>
                          <a:latin typeface="Arial" pitchFamily="34" charset="0"/>
                          <a:cs typeface="Arial" pitchFamily="34" charset="0"/>
                        </a:rPr>
                        <a:t>X</a:t>
                      </a:r>
                      <a:endParaRPr lang="en-US" sz="1200" b="0" i="0" u="none" strike="noStrike" dirty="0">
                        <a:solidFill>
                          <a:srgbClr val="000000"/>
                        </a:solidFill>
                        <a:latin typeface="Arial" pitchFamily="34" charset="0"/>
                        <a:cs typeface="Arial" pitchFamily="34" charset="0"/>
                      </a:endParaRPr>
                    </a:p>
                  </a:txBody>
                  <a:tcPr marL="5892" marR="5892" marT="5892" marB="0" anchor="ctr"/>
                </a:tc>
                <a:tc>
                  <a:txBody>
                    <a:bodyPr/>
                    <a:lstStyle/>
                    <a:p>
                      <a:pPr algn="ctr" fontAlgn="b"/>
                      <a:endParaRPr lang="en-US" sz="1200" b="0" i="0" u="none" strike="noStrike" dirty="0">
                        <a:solidFill>
                          <a:srgbClr val="000000"/>
                        </a:solidFill>
                        <a:latin typeface="Arial" pitchFamily="34" charset="0"/>
                        <a:cs typeface="Arial" pitchFamily="34" charset="0"/>
                      </a:endParaRPr>
                    </a:p>
                  </a:txBody>
                  <a:tcPr marL="5892" marR="5892" marT="5892" marB="0" anchor="ctr"/>
                </a:tc>
                <a:tc>
                  <a:txBody>
                    <a:bodyPr/>
                    <a:lstStyle/>
                    <a:p>
                      <a:pPr algn="ctr" fontAlgn="b"/>
                      <a:endParaRPr lang="en-US" sz="1200" b="0" i="0" u="none" strike="noStrike" dirty="0">
                        <a:solidFill>
                          <a:srgbClr val="000000"/>
                        </a:solidFill>
                        <a:latin typeface="Arial" pitchFamily="34" charset="0"/>
                        <a:cs typeface="Arial" pitchFamily="34" charset="0"/>
                      </a:endParaRPr>
                    </a:p>
                  </a:txBody>
                  <a:tcPr marL="5892" marR="5892" marT="5892" marB="0" anchor="ctr"/>
                </a:tc>
                <a:tc>
                  <a:txBody>
                    <a:bodyPr/>
                    <a:lstStyle/>
                    <a:p>
                      <a:pPr algn="ctr" fontAlgn="b"/>
                      <a:endParaRPr lang="en-US" sz="1200" b="0" i="0" u="none" strike="noStrike" dirty="0">
                        <a:solidFill>
                          <a:srgbClr val="000000"/>
                        </a:solidFill>
                        <a:latin typeface="Arial" pitchFamily="34" charset="0"/>
                        <a:cs typeface="Arial" pitchFamily="34" charset="0"/>
                      </a:endParaRPr>
                    </a:p>
                  </a:txBody>
                  <a:tcPr marL="5892" marR="5892" marT="5892" marB="0" anchor="ctr"/>
                </a:tc>
                <a:tc>
                  <a:txBody>
                    <a:bodyPr/>
                    <a:lstStyle/>
                    <a:p>
                      <a:pPr algn="ctr" fontAlgn="b"/>
                      <a:r>
                        <a:rPr lang="en-US" sz="1200" b="0" i="0" u="none" strike="noStrike" dirty="0" smtClean="0">
                          <a:solidFill>
                            <a:srgbClr val="000000"/>
                          </a:solidFill>
                          <a:latin typeface="Arial" pitchFamily="34" charset="0"/>
                          <a:cs typeface="Arial" pitchFamily="34" charset="0"/>
                        </a:rPr>
                        <a:t>X</a:t>
                      </a:r>
                      <a:endParaRPr lang="en-US" sz="1200" b="0" i="0" u="none" strike="noStrike" dirty="0">
                        <a:solidFill>
                          <a:srgbClr val="000000"/>
                        </a:solidFill>
                        <a:latin typeface="Arial" pitchFamily="34" charset="0"/>
                        <a:cs typeface="Arial" pitchFamily="34" charset="0"/>
                      </a:endParaRPr>
                    </a:p>
                  </a:txBody>
                  <a:tcPr marL="5892" marR="5892" marT="5892" marB="0" anchor="ctr"/>
                </a:tc>
                <a:tc>
                  <a:txBody>
                    <a:bodyPr/>
                    <a:lstStyle/>
                    <a:p>
                      <a:pPr algn="ctr" fontAlgn="b"/>
                      <a:endParaRPr lang="en-US" sz="1200" b="0" i="0" u="none" strike="noStrike" dirty="0">
                        <a:solidFill>
                          <a:srgbClr val="000000"/>
                        </a:solidFill>
                        <a:latin typeface="Arial" pitchFamily="34" charset="0"/>
                        <a:cs typeface="Arial" pitchFamily="34" charset="0"/>
                      </a:endParaRPr>
                    </a:p>
                  </a:txBody>
                  <a:tcPr marL="5892" marR="5892" marT="5892" marB="0" anchor="ctr"/>
                </a:tc>
                <a:tc>
                  <a:txBody>
                    <a:bodyPr/>
                    <a:lstStyle/>
                    <a:p>
                      <a:pPr algn="ctr" fontAlgn="b"/>
                      <a:endParaRPr lang="en-US" sz="1200" b="0" i="0" u="none" strike="noStrike" dirty="0">
                        <a:solidFill>
                          <a:srgbClr val="000000"/>
                        </a:solidFill>
                        <a:latin typeface="Arial" pitchFamily="34" charset="0"/>
                        <a:cs typeface="Arial" pitchFamily="34" charset="0"/>
                      </a:endParaRPr>
                    </a:p>
                  </a:txBody>
                  <a:tcPr marL="5892" marR="5892" marT="5892" marB="0" anchor="ctr"/>
                </a:tc>
              </a:tr>
              <a:tr h="182880">
                <a:tc>
                  <a:txBody>
                    <a:bodyPr/>
                    <a:lstStyle/>
                    <a:p>
                      <a:pPr marL="91440" algn="l" fontAlgn="b"/>
                      <a:r>
                        <a:rPr lang="en-US" sz="1200" b="0" i="0" u="none" strike="noStrike" dirty="0" smtClean="0">
                          <a:solidFill>
                            <a:srgbClr val="000000"/>
                          </a:solidFill>
                          <a:latin typeface="Arial" pitchFamily="34" charset="0"/>
                          <a:cs typeface="Arial" pitchFamily="34" charset="0"/>
                        </a:rPr>
                        <a:t>Subsidiary of Advance Unfilled Customer Orders</a:t>
                      </a:r>
                      <a:endParaRPr lang="en-US" sz="1200" b="0" i="0" u="none" strike="noStrike" dirty="0">
                        <a:solidFill>
                          <a:srgbClr val="000000"/>
                        </a:solidFill>
                        <a:latin typeface="Arial" pitchFamily="34" charset="0"/>
                        <a:cs typeface="Arial" pitchFamily="34" charset="0"/>
                      </a:endParaRPr>
                    </a:p>
                  </a:txBody>
                  <a:tcPr marL="5892" marR="5892" marT="5892" marB="0" anchor="ctr"/>
                </a:tc>
                <a:tc>
                  <a:txBody>
                    <a:bodyPr/>
                    <a:lstStyle/>
                    <a:p>
                      <a:pPr algn="ctr" fontAlgn="b"/>
                      <a:r>
                        <a:rPr lang="en-US" sz="1200" b="0" i="0" u="none" strike="noStrike" dirty="0" smtClean="0">
                          <a:solidFill>
                            <a:srgbClr val="000000"/>
                          </a:solidFill>
                          <a:latin typeface="Arial" pitchFamily="34" charset="0"/>
                          <a:cs typeface="Arial" pitchFamily="34" charset="0"/>
                        </a:rPr>
                        <a:t>BC2014</a:t>
                      </a:r>
                      <a:endParaRPr lang="en-US" sz="1200" b="0" i="0" u="none" strike="noStrike" dirty="0">
                        <a:solidFill>
                          <a:srgbClr val="000000"/>
                        </a:solidFill>
                        <a:latin typeface="Arial" pitchFamily="34" charset="0"/>
                        <a:cs typeface="Arial" pitchFamily="34" charset="0"/>
                      </a:endParaRPr>
                    </a:p>
                  </a:txBody>
                  <a:tcPr marL="5892" marR="5892" marT="5892" marB="0" anchor="ctr"/>
                </a:tc>
                <a:tc>
                  <a:txBody>
                    <a:bodyPr/>
                    <a:lstStyle/>
                    <a:p>
                      <a:pPr algn="ctr" fontAlgn="b"/>
                      <a:r>
                        <a:rPr lang="en-US" sz="1200" b="0" i="0" u="none" strike="noStrike" dirty="0" smtClean="0">
                          <a:solidFill>
                            <a:srgbClr val="000000"/>
                          </a:solidFill>
                          <a:latin typeface="Arial" pitchFamily="34" charset="0"/>
                          <a:cs typeface="Arial" pitchFamily="34" charset="0"/>
                        </a:rPr>
                        <a:t>X</a:t>
                      </a:r>
                      <a:endParaRPr lang="en-US" sz="1200" b="0" i="0" u="none" strike="noStrike" dirty="0">
                        <a:solidFill>
                          <a:srgbClr val="000000"/>
                        </a:solidFill>
                        <a:latin typeface="Arial" pitchFamily="34" charset="0"/>
                        <a:cs typeface="Arial" pitchFamily="34" charset="0"/>
                      </a:endParaRPr>
                    </a:p>
                  </a:txBody>
                  <a:tcPr marL="5892" marR="5892" marT="5892" marB="0" anchor="ctr"/>
                </a:tc>
                <a:tc>
                  <a:txBody>
                    <a:bodyPr/>
                    <a:lstStyle/>
                    <a:p>
                      <a:pPr algn="ctr" fontAlgn="b"/>
                      <a:endParaRPr lang="en-US" sz="1200" b="0" i="0" u="none" strike="noStrike" dirty="0">
                        <a:solidFill>
                          <a:srgbClr val="000000"/>
                        </a:solidFill>
                        <a:latin typeface="Arial" pitchFamily="34" charset="0"/>
                        <a:cs typeface="Arial" pitchFamily="34" charset="0"/>
                      </a:endParaRPr>
                    </a:p>
                  </a:txBody>
                  <a:tcPr marL="5892" marR="5892" marT="5892" marB="0" anchor="ctr"/>
                </a:tc>
                <a:tc>
                  <a:txBody>
                    <a:bodyPr/>
                    <a:lstStyle/>
                    <a:p>
                      <a:pPr algn="ctr" fontAlgn="b"/>
                      <a:endParaRPr lang="en-US" sz="1200" b="0" i="0" u="none" strike="noStrike" dirty="0">
                        <a:solidFill>
                          <a:srgbClr val="000000"/>
                        </a:solidFill>
                        <a:latin typeface="Arial" pitchFamily="34" charset="0"/>
                        <a:cs typeface="Arial" pitchFamily="34" charset="0"/>
                      </a:endParaRPr>
                    </a:p>
                  </a:txBody>
                  <a:tcPr marL="5892" marR="5892" marT="5892" marB="0" anchor="ctr"/>
                </a:tc>
                <a:tc>
                  <a:txBody>
                    <a:bodyPr/>
                    <a:lstStyle/>
                    <a:p>
                      <a:pPr algn="ctr" fontAlgn="b"/>
                      <a:endParaRPr lang="en-US" sz="1200" b="0" i="0" u="none" strike="noStrike" dirty="0">
                        <a:solidFill>
                          <a:srgbClr val="000000"/>
                        </a:solidFill>
                        <a:latin typeface="Arial" pitchFamily="34" charset="0"/>
                        <a:cs typeface="Arial" pitchFamily="34" charset="0"/>
                      </a:endParaRPr>
                    </a:p>
                  </a:txBody>
                  <a:tcPr marL="5892" marR="5892" marT="5892" marB="0" anchor="ctr"/>
                </a:tc>
                <a:tc>
                  <a:txBody>
                    <a:bodyPr/>
                    <a:lstStyle/>
                    <a:p>
                      <a:pPr algn="ctr" fontAlgn="b"/>
                      <a:r>
                        <a:rPr lang="en-US" sz="1200" b="0" i="0" u="none" strike="noStrike" dirty="0" smtClean="0">
                          <a:solidFill>
                            <a:srgbClr val="000000"/>
                          </a:solidFill>
                          <a:latin typeface="Arial" pitchFamily="34" charset="0"/>
                          <a:cs typeface="Arial" pitchFamily="34" charset="0"/>
                        </a:rPr>
                        <a:t>X</a:t>
                      </a:r>
                      <a:endParaRPr lang="en-US" sz="1200" b="0" i="0" u="none" strike="noStrike" dirty="0">
                        <a:solidFill>
                          <a:srgbClr val="000000"/>
                        </a:solidFill>
                        <a:latin typeface="Arial" pitchFamily="34" charset="0"/>
                        <a:cs typeface="Arial" pitchFamily="34" charset="0"/>
                      </a:endParaRPr>
                    </a:p>
                  </a:txBody>
                  <a:tcPr marL="5892" marR="5892" marT="5892" marB="0" anchor="ctr"/>
                </a:tc>
                <a:tc>
                  <a:txBody>
                    <a:bodyPr/>
                    <a:lstStyle/>
                    <a:p>
                      <a:pPr algn="ctr" fontAlgn="b"/>
                      <a:endParaRPr lang="en-US" sz="1200" b="0" i="0" u="none" strike="noStrike" dirty="0">
                        <a:solidFill>
                          <a:srgbClr val="000000"/>
                        </a:solidFill>
                        <a:latin typeface="Arial" pitchFamily="34" charset="0"/>
                        <a:cs typeface="Arial" pitchFamily="34" charset="0"/>
                      </a:endParaRPr>
                    </a:p>
                  </a:txBody>
                  <a:tcPr marL="5892" marR="5892" marT="5892" marB="0" anchor="ctr"/>
                </a:tc>
                <a:tc>
                  <a:txBody>
                    <a:bodyPr/>
                    <a:lstStyle/>
                    <a:p>
                      <a:pPr algn="ctr" fontAlgn="b"/>
                      <a:endParaRPr lang="en-US" sz="1200" b="0" i="0" u="none" strike="noStrike" dirty="0">
                        <a:solidFill>
                          <a:srgbClr val="000000"/>
                        </a:solidFill>
                        <a:latin typeface="Arial" pitchFamily="34" charset="0"/>
                        <a:cs typeface="Arial" pitchFamily="34" charset="0"/>
                      </a:endParaRPr>
                    </a:p>
                  </a:txBody>
                  <a:tcPr marL="5892" marR="5892" marT="5892" marB="0" anchor="ctr"/>
                </a:tc>
              </a:tr>
            </a:tbl>
          </a:graphicData>
        </a:graphic>
      </p:graphicFrame>
    </p:spTree>
    <p:extLst>
      <p:ext uri="{BB962C8B-B14F-4D97-AF65-F5344CB8AC3E}">
        <p14:creationId xmlns:p14="http://schemas.microsoft.com/office/powerpoint/2010/main" val="1423215424"/>
      </p:ext>
    </p:extLst>
  </p:cSld>
  <p:clrMapOvr>
    <a:masterClrMapping/>
  </p:clrMapOvr>
  <p:timing>
    <p:tnLst>
      <p:par>
        <p:cTn id="1" dur="indefinite" restart="never" nodeType="tmRoot"/>
      </p:par>
    </p:tnLst>
  </p:timing>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7806" y="236678"/>
            <a:ext cx="8486775" cy="563562"/>
          </a:xfrm>
        </p:spPr>
        <p:txBody>
          <a:bodyPr/>
          <a:lstStyle/>
          <a:p>
            <a:r>
              <a:rPr lang="en-US" dirty="0" smtClean="0"/>
              <a:t>Running an On-Demand Report</a:t>
            </a:r>
            <a:endParaRPr lang="en-US" dirty="0"/>
          </a:p>
        </p:txBody>
      </p:sp>
      <p:sp>
        <p:nvSpPr>
          <p:cNvPr id="3" name="Content Placeholder 2"/>
          <p:cNvSpPr>
            <a:spLocks noGrp="1"/>
          </p:cNvSpPr>
          <p:nvPr>
            <p:ph idx="1"/>
          </p:nvPr>
        </p:nvSpPr>
        <p:spPr>
          <a:xfrm>
            <a:off x="557806" y="1084856"/>
            <a:ext cx="8229600" cy="1219200"/>
          </a:xfrm>
        </p:spPr>
        <p:txBody>
          <a:bodyPr>
            <a:noAutofit/>
          </a:bodyPr>
          <a:lstStyle/>
          <a:p>
            <a:r>
              <a:rPr lang="en-US" sz="1800" dirty="0" smtClean="0"/>
              <a:t>Navigate to Utilities &gt; Reports &gt; View Report</a:t>
            </a:r>
          </a:p>
          <a:p>
            <a:r>
              <a:rPr lang="en-US" sz="1800" dirty="0" smtClean="0"/>
              <a:t>On-demand reports are executed under: </a:t>
            </a:r>
            <a:r>
              <a:rPr lang="en-US" sz="1800" b="1" u="sng" dirty="0" smtClean="0"/>
              <a:t>Accounts Receivable &gt; BAAR</a:t>
            </a:r>
          </a:p>
          <a:p>
            <a:pPr lvl="1"/>
            <a:r>
              <a:rPr lang="en-US" sz="1800" dirty="0" smtClean="0"/>
              <a:t>There will be an entry for each report view available to run</a:t>
            </a:r>
          </a:p>
          <a:p>
            <a:r>
              <a:rPr lang="en-US" sz="1800" dirty="0" smtClean="0"/>
              <a:t>Select the report and click Run</a:t>
            </a:r>
          </a:p>
        </p:txBody>
      </p:sp>
      <p:sp>
        <p:nvSpPr>
          <p:cNvPr id="5" name="Slide Number Placeholder 4"/>
          <p:cNvSpPr>
            <a:spLocks noGrp="1"/>
          </p:cNvSpPr>
          <p:nvPr>
            <p:ph type="sldNum" sz="quarter" idx="11"/>
          </p:nvPr>
        </p:nvSpPr>
        <p:spPr>
          <a:xfrm>
            <a:off x="-62247" y="6551612"/>
            <a:ext cx="476662" cy="612775"/>
          </a:xfrm>
        </p:spPr>
        <p:txBody>
          <a:bodyPr/>
          <a:lstStyle/>
          <a:p>
            <a:pPr>
              <a:defRPr/>
            </a:pPr>
            <a:fld id="{5842F1FC-5FDD-41D6-BAD6-160FC7BE3BC4}" type="slidenum">
              <a:rPr lang="en-US" smtClean="0"/>
              <a:pPr>
                <a:defRPr/>
              </a:pPr>
              <a:t>368</a:t>
            </a:fld>
            <a:endParaRPr lang="en-US" dirty="0"/>
          </a:p>
        </p:txBody>
      </p:sp>
      <p:sp>
        <p:nvSpPr>
          <p:cNvPr id="8" name="Footer Placeholder 3"/>
          <p:cNvSpPr txBox="1">
            <a:spLocks/>
          </p:cNvSpPr>
          <p:nvPr/>
        </p:nvSpPr>
        <p:spPr bwMode="auto">
          <a:xfrm>
            <a:off x="315687" y="6574971"/>
            <a:ext cx="70104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sz="1200" b="1"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r>
              <a:rPr lang="en-US" dirty="0" smtClean="0"/>
              <a:t>CGI Federal Proprietary and Confidential</a:t>
            </a:r>
            <a:endParaRPr lang="en-US" dirty="0"/>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7169" y="2531181"/>
            <a:ext cx="7028920" cy="3429353"/>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35324353"/>
      </p:ext>
    </p:extLst>
  </p:cSld>
  <p:clrMapOvr>
    <a:masterClrMapping/>
  </p:clrMapOvr>
  <p:timing>
    <p:tnLst>
      <p:par>
        <p:cTn id="1" dur="indefinite" restart="never" nodeType="tmRoot"/>
      </p:par>
    </p:tnLst>
  </p:timing>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066800"/>
            <a:ext cx="8686800" cy="1600200"/>
          </a:xfrm>
        </p:spPr>
        <p:txBody>
          <a:bodyPr>
            <a:noAutofit/>
          </a:bodyPr>
          <a:lstStyle/>
          <a:p>
            <a:pPr>
              <a:buFont typeface="+mj-lt"/>
              <a:buAutoNum type="arabicPeriod"/>
            </a:pPr>
            <a:r>
              <a:rPr lang="en-US" sz="1700" dirty="0" smtClean="0"/>
              <a:t>Enter any required parameters </a:t>
            </a:r>
          </a:p>
          <a:p>
            <a:pPr>
              <a:buFont typeface="+mj-lt"/>
              <a:buAutoNum type="arabicPeriod"/>
            </a:pPr>
            <a:r>
              <a:rPr lang="en-US" sz="1700" dirty="0" smtClean="0"/>
              <a:t>Select the Saved Output Format of PDF or CSV</a:t>
            </a:r>
          </a:p>
          <a:p>
            <a:pPr>
              <a:buFont typeface="+mj-lt"/>
              <a:buAutoNum type="arabicPeriod"/>
            </a:pPr>
            <a:r>
              <a:rPr lang="en-US" sz="1700" dirty="0" smtClean="0"/>
              <a:t>Enter a Description if desired</a:t>
            </a:r>
          </a:p>
          <a:p>
            <a:pPr>
              <a:buFont typeface="+mj-lt"/>
              <a:buAutoNum type="arabicPeriod"/>
            </a:pPr>
            <a:r>
              <a:rPr lang="en-US" sz="1700" dirty="0" smtClean="0"/>
              <a:t>Saved Output Access of Private will allow only the user running report to view output.  Access of Shared will allow the output to be viewed by other users in the system.</a:t>
            </a:r>
          </a:p>
          <a:p>
            <a:pPr>
              <a:buFont typeface="+mj-lt"/>
              <a:buAutoNum type="arabicPeriod"/>
            </a:pPr>
            <a:r>
              <a:rPr lang="en-US" sz="1700" dirty="0" smtClean="0"/>
              <a:t>Select the Run button</a:t>
            </a:r>
          </a:p>
          <a:p>
            <a:pPr>
              <a:buFont typeface="+mj-lt"/>
              <a:buAutoNum type="arabicPeriod"/>
            </a:pPr>
            <a:r>
              <a:rPr lang="en-US" sz="1700" dirty="0" smtClean="0"/>
              <a:t>Close the window to return to the View Reports page</a:t>
            </a:r>
          </a:p>
        </p:txBody>
      </p:sp>
      <p:sp>
        <p:nvSpPr>
          <p:cNvPr id="5" name="Title 1"/>
          <p:cNvSpPr>
            <a:spLocks noGrp="1"/>
          </p:cNvSpPr>
          <p:nvPr>
            <p:ph type="title"/>
          </p:nvPr>
        </p:nvSpPr>
        <p:spPr>
          <a:xfrm>
            <a:off x="457200" y="358264"/>
            <a:ext cx="8229600" cy="563562"/>
          </a:xfrm>
        </p:spPr>
        <p:txBody>
          <a:bodyPr/>
          <a:lstStyle/>
          <a:p>
            <a:r>
              <a:rPr lang="en-US" dirty="0" smtClean="0"/>
              <a:t>Running an On-Demand Report</a:t>
            </a:r>
            <a:endParaRPr lang="en-US" dirty="0"/>
          </a:p>
        </p:txBody>
      </p:sp>
      <p:sp>
        <p:nvSpPr>
          <p:cNvPr id="6" name="Slide Number Placeholder 4"/>
          <p:cNvSpPr>
            <a:spLocks noGrp="1"/>
          </p:cNvSpPr>
          <p:nvPr>
            <p:ph type="sldNum" sz="quarter" idx="11"/>
          </p:nvPr>
        </p:nvSpPr>
        <p:spPr>
          <a:xfrm>
            <a:off x="-95662" y="6618514"/>
            <a:ext cx="476662" cy="612775"/>
          </a:xfrm>
        </p:spPr>
        <p:txBody>
          <a:bodyPr/>
          <a:lstStyle/>
          <a:p>
            <a:pPr>
              <a:defRPr/>
            </a:pPr>
            <a:fld id="{5842F1FC-5FDD-41D6-BAD6-160FC7BE3BC4}" type="slidenum">
              <a:rPr lang="en-US" smtClean="0"/>
              <a:pPr>
                <a:defRPr/>
              </a:pPr>
              <a:t>369</a:t>
            </a:fld>
            <a:endParaRPr lang="en-US" dirty="0"/>
          </a:p>
        </p:txBody>
      </p:sp>
      <p:sp>
        <p:nvSpPr>
          <p:cNvPr id="11" name="Footer Placeholder 3"/>
          <p:cNvSpPr txBox="1">
            <a:spLocks/>
          </p:cNvSpPr>
          <p:nvPr/>
        </p:nvSpPr>
        <p:spPr bwMode="auto">
          <a:xfrm>
            <a:off x="381000" y="6618514"/>
            <a:ext cx="70104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sz="1200" b="1"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r>
              <a:rPr lang="en-US" dirty="0" smtClean="0"/>
              <a:t>CGI Federal Proprietary and Confidential</a:t>
            </a:r>
            <a:endParaRPr lang="en-US" dirty="0"/>
          </a:p>
        </p:txBody>
      </p:sp>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5866" y="3327224"/>
            <a:ext cx="6959601" cy="3050998"/>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9419225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DBR Lifecycle</a:t>
            </a:r>
            <a:endParaRPr lang="en-US" dirty="0"/>
          </a:p>
        </p:txBody>
      </p:sp>
      <p:sp>
        <p:nvSpPr>
          <p:cNvPr id="5" name="Slide Number Placeholder 4"/>
          <p:cNvSpPr>
            <a:spLocks noGrp="1"/>
          </p:cNvSpPr>
          <p:nvPr>
            <p:ph type="sldNum" sz="quarter" idx="11"/>
          </p:nvPr>
        </p:nvSpPr>
        <p:spPr/>
        <p:txBody>
          <a:bodyPr/>
          <a:lstStyle/>
          <a:p>
            <a:pPr>
              <a:defRPr/>
            </a:pPr>
            <a:fld id="{5842F1FC-5FDD-41D6-BAD6-160FC7BE3BC4}" type="slidenum">
              <a:rPr lang="en-US" smtClean="0">
                <a:solidFill>
                  <a:srgbClr val="000000"/>
                </a:solidFill>
              </a:rPr>
              <a:pPr>
                <a:defRPr/>
              </a:pPr>
              <a:t>37</a:t>
            </a:fld>
            <a:endParaRPr lang="en-US" dirty="0">
              <a:solidFill>
                <a:srgbClr val="000000"/>
              </a:solidFill>
            </a:endParaRPr>
          </a:p>
        </p:txBody>
      </p:sp>
      <p:grpSp>
        <p:nvGrpSpPr>
          <p:cNvPr id="8" name="Group 7"/>
          <p:cNvGrpSpPr/>
          <p:nvPr/>
        </p:nvGrpSpPr>
        <p:grpSpPr>
          <a:xfrm>
            <a:off x="1339718" y="1373003"/>
            <a:ext cx="1660423" cy="1140037"/>
            <a:chOff x="1546522" y="1373003"/>
            <a:chExt cx="1364339" cy="1140037"/>
          </a:xfrm>
          <a:solidFill>
            <a:srgbClr val="00B050"/>
          </a:solidFill>
        </p:grpSpPr>
        <p:sp>
          <p:nvSpPr>
            <p:cNvPr id="19" name="Oval 18"/>
            <p:cNvSpPr/>
            <p:nvPr/>
          </p:nvSpPr>
          <p:spPr>
            <a:xfrm>
              <a:off x="1546522" y="1373003"/>
              <a:ext cx="1364339" cy="1140037"/>
            </a:xfrm>
            <a:prstGeom prst="ellipse">
              <a:avLst/>
            </a:prstGeom>
            <a:gr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20" name="Oval 4"/>
            <p:cNvSpPr/>
            <p:nvPr/>
          </p:nvSpPr>
          <p:spPr>
            <a:xfrm>
              <a:off x="1771505" y="1596955"/>
              <a:ext cx="964733" cy="724464"/>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15240" tIns="15240" rIns="15240" bIns="15240" numCol="1" spcCol="1270" anchor="ctr" anchorCtr="0">
              <a:noAutofit/>
            </a:bodyPr>
            <a:lstStyle/>
            <a:p>
              <a:pPr algn="ctr" defTabSz="533400">
                <a:lnSpc>
                  <a:spcPct val="90000"/>
                </a:lnSpc>
                <a:spcAft>
                  <a:spcPct val="35000"/>
                </a:spcAft>
              </a:pPr>
              <a:r>
                <a:rPr lang="en-US" sz="1200" b="1" dirty="0" smtClean="0">
                  <a:solidFill>
                    <a:srgbClr val="FFFFFF"/>
                  </a:solidFill>
                </a:rPr>
                <a:t>Detail Billing Record </a:t>
              </a:r>
            </a:p>
            <a:p>
              <a:pPr algn="ctr" defTabSz="533400">
                <a:lnSpc>
                  <a:spcPct val="90000"/>
                </a:lnSpc>
                <a:spcAft>
                  <a:spcPct val="35000"/>
                </a:spcAft>
              </a:pPr>
              <a:r>
                <a:rPr lang="en-US" sz="1200" b="1" dirty="0" smtClean="0">
                  <a:solidFill>
                    <a:srgbClr val="FFFFFF"/>
                  </a:solidFill>
                </a:rPr>
                <a:t>Import</a:t>
              </a:r>
              <a:endParaRPr lang="en-US" sz="1200" b="1" dirty="0">
                <a:solidFill>
                  <a:srgbClr val="FFFFFF"/>
                </a:solidFill>
              </a:endParaRPr>
            </a:p>
          </p:txBody>
        </p:sp>
      </p:grpSp>
      <p:grpSp>
        <p:nvGrpSpPr>
          <p:cNvPr id="4" name="Group 7"/>
          <p:cNvGrpSpPr/>
          <p:nvPr/>
        </p:nvGrpSpPr>
        <p:grpSpPr>
          <a:xfrm>
            <a:off x="3942624" y="1360212"/>
            <a:ext cx="1727200" cy="1140037"/>
            <a:chOff x="5155474" y="597467"/>
            <a:chExt cx="1419209" cy="1140037"/>
          </a:xfrm>
        </p:grpSpPr>
        <p:sp>
          <p:nvSpPr>
            <p:cNvPr id="15" name="Oval 14"/>
            <p:cNvSpPr/>
            <p:nvPr/>
          </p:nvSpPr>
          <p:spPr>
            <a:xfrm>
              <a:off x="5155474" y="597467"/>
              <a:ext cx="1419209" cy="1140037"/>
            </a:xfrm>
            <a:prstGeom prst="ellipse">
              <a:avLst/>
            </a:prstGeom>
            <a:solidFill>
              <a:srgbClr val="CC000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6" name="Oval 8"/>
            <p:cNvSpPr/>
            <p:nvPr/>
          </p:nvSpPr>
          <p:spPr>
            <a:xfrm>
              <a:off x="5395907" y="752544"/>
              <a:ext cx="1003533" cy="80612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5240" tIns="15240" rIns="15240" bIns="15240" numCol="1" spcCol="1270" anchor="ctr" anchorCtr="0">
              <a:noAutofit/>
            </a:bodyPr>
            <a:lstStyle/>
            <a:p>
              <a:pPr algn="ctr" defTabSz="533400">
                <a:lnSpc>
                  <a:spcPct val="90000"/>
                </a:lnSpc>
                <a:spcAft>
                  <a:spcPct val="35000"/>
                </a:spcAft>
              </a:pPr>
              <a:r>
                <a:rPr lang="en-US" sz="1200" b="1" dirty="0" smtClean="0">
                  <a:solidFill>
                    <a:srgbClr val="FFFFFF"/>
                  </a:solidFill>
                </a:rPr>
                <a:t>Detail Billing Record Crosswalk</a:t>
              </a:r>
              <a:endParaRPr lang="en-US" sz="1200" b="1" dirty="0">
                <a:solidFill>
                  <a:srgbClr val="FFFFFF"/>
                </a:solidFill>
              </a:endParaRPr>
            </a:p>
          </p:txBody>
        </p:sp>
      </p:grpSp>
      <p:grpSp>
        <p:nvGrpSpPr>
          <p:cNvPr id="6" name="Group 8"/>
          <p:cNvGrpSpPr/>
          <p:nvPr/>
        </p:nvGrpSpPr>
        <p:grpSpPr>
          <a:xfrm rot="17506142">
            <a:off x="5474278" y="2800094"/>
            <a:ext cx="384762" cy="357020"/>
            <a:chOff x="6053508" y="1831678"/>
            <a:chExt cx="384762" cy="357020"/>
          </a:xfrm>
        </p:grpSpPr>
        <p:sp>
          <p:nvSpPr>
            <p:cNvPr id="13" name="Right Arrow 12"/>
            <p:cNvSpPr/>
            <p:nvPr/>
          </p:nvSpPr>
          <p:spPr>
            <a:xfrm rot="4050000">
              <a:off x="6067379" y="1817807"/>
              <a:ext cx="357020" cy="384762"/>
            </a:xfrm>
            <a:prstGeom prst="rightArrow">
              <a:avLst>
                <a:gd name="adj1" fmla="val 60000"/>
                <a:gd name="adj2" fmla="val 50000"/>
              </a:avLst>
            </a:prstGeom>
            <a:solidFill>
              <a:schemeClr val="accent6">
                <a:lumMod val="75000"/>
              </a:schemeClr>
            </a:solidFill>
          </p:spPr>
          <p:style>
            <a:lnRef idx="0">
              <a:schemeClr val="accent1">
                <a:tint val="60000"/>
                <a:hueOff val="0"/>
                <a:satOff val="0"/>
                <a:lumOff val="0"/>
                <a:alphaOff val="0"/>
              </a:schemeClr>
            </a:lnRef>
            <a:fillRef idx="1">
              <a:scrgbClr r="0" g="0" b="0"/>
            </a:fillRef>
            <a:effectRef idx="0">
              <a:schemeClr val="accent1">
                <a:tint val="60000"/>
                <a:hueOff val="0"/>
                <a:satOff val="0"/>
                <a:lumOff val="0"/>
                <a:alphaOff val="0"/>
              </a:schemeClr>
            </a:effectRef>
            <a:fontRef idx="minor">
              <a:schemeClr val="lt1"/>
            </a:fontRef>
          </p:style>
        </p:sp>
        <p:sp>
          <p:nvSpPr>
            <p:cNvPr id="14" name="Right Arrow 10"/>
            <p:cNvSpPr/>
            <p:nvPr/>
          </p:nvSpPr>
          <p:spPr>
            <a:xfrm rot="4050000">
              <a:off x="6100438" y="1845282"/>
              <a:ext cx="249914" cy="23085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533400">
                <a:lnSpc>
                  <a:spcPct val="90000"/>
                </a:lnSpc>
                <a:spcAft>
                  <a:spcPct val="35000"/>
                </a:spcAft>
              </a:pPr>
              <a:endParaRPr lang="en-US" sz="1200" b="1" dirty="0">
                <a:solidFill>
                  <a:srgbClr val="000000"/>
                </a:solidFill>
              </a:endParaRPr>
            </a:p>
          </p:txBody>
        </p:sp>
      </p:grpSp>
      <p:grpSp>
        <p:nvGrpSpPr>
          <p:cNvPr id="7" name="Group 9"/>
          <p:cNvGrpSpPr/>
          <p:nvPr/>
        </p:nvGrpSpPr>
        <p:grpSpPr>
          <a:xfrm>
            <a:off x="6524978" y="1360212"/>
            <a:ext cx="1727200" cy="1140037"/>
            <a:chOff x="6151972" y="2000987"/>
            <a:chExt cx="1419209" cy="1140037"/>
          </a:xfrm>
        </p:grpSpPr>
        <p:sp>
          <p:nvSpPr>
            <p:cNvPr id="11" name="Oval 10"/>
            <p:cNvSpPr/>
            <p:nvPr/>
          </p:nvSpPr>
          <p:spPr>
            <a:xfrm>
              <a:off x="6151972" y="2000987"/>
              <a:ext cx="1419209" cy="1140037"/>
            </a:xfrm>
            <a:prstGeom prst="ellipse">
              <a:avLst/>
            </a:prstGeom>
            <a:solidFill>
              <a:srgbClr val="CC000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2" name="Oval 12"/>
            <p:cNvSpPr/>
            <p:nvPr/>
          </p:nvSpPr>
          <p:spPr>
            <a:xfrm>
              <a:off x="6383559" y="2187300"/>
              <a:ext cx="1003533" cy="80612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5240" tIns="15240" rIns="15240" bIns="15240" numCol="1" spcCol="1270" anchor="ctr" anchorCtr="0">
              <a:noAutofit/>
            </a:bodyPr>
            <a:lstStyle/>
            <a:p>
              <a:pPr algn="ctr" defTabSz="533400">
                <a:lnSpc>
                  <a:spcPct val="90000"/>
                </a:lnSpc>
                <a:spcAft>
                  <a:spcPct val="35000"/>
                </a:spcAft>
              </a:pPr>
              <a:r>
                <a:rPr lang="en-US" sz="1200" b="1" dirty="0" smtClean="0">
                  <a:solidFill>
                    <a:srgbClr val="FFFFFF"/>
                  </a:solidFill>
                </a:rPr>
                <a:t>Detail Billing Record Summarization</a:t>
              </a:r>
              <a:endParaRPr lang="en-US" sz="1200" b="1" dirty="0">
                <a:solidFill>
                  <a:srgbClr val="FFFFFF"/>
                </a:solidFill>
              </a:endParaRPr>
            </a:p>
          </p:txBody>
        </p:sp>
      </p:grpSp>
      <p:graphicFrame>
        <p:nvGraphicFramePr>
          <p:cNvPr id="28" name="Table 27"/>
          <p:cNvGraphicFramePr>
            <a:graphicFrameLocks noGrp="1"/>
          </p:cNvGraphicFramePr>
          <p:nvPr>
            <p:extLst>
              <p:ext uri="{D42A27DB-BD31-4B8C-83A1-F6EECF244321}">
                <p14:modId xmlns:p14="http://schemas.microsoft.com/office/powerpoint/2010/main" val="1881703165"/>
              </p:ext>
            </p:extLst>
          </p:nvPr>
        </p:nvGraphicFramePr>
        <p:xfrm>
          <a:off x="821113" y="2600699"/>
          <a:ext cx="2580166" cy="3373367"/>
        </p:xfrm>
        <a:graphic>
          <a:graphicData uri="http://schemas.openxmlformats.org/drawingml/2006/table">
            <a:tbl>
              <a:tblPr firstRow="1" bandRow="1">
                <a:tableStyleId>{21E4AEA4-8DFA-4A89-87EB-49C32662AFE0}</a:tableStyleId>
              </a:tblPr>
              <a:tblGrid>
                <a:gridCol w="739892"/>
                <a:gridCol w="833088"/>
                <a:gridCol w="1007186"/>
              </a:tblGrid>
              <a:tr h="914026">
                <a:tc gridSpan="3">
                  <a:txBody>
                    <a:bodyPr/>
                    <a:lstStyle/>
                    <a:p>
                      <a:r>
                        <a:rPr lang="en-US" sz="1600" dirty="0" smtClean="0"/>
                        <a:t>DBRs</a:t>
                      </a:r>
                      <a:r>
                        <a:rPr lang="en-US" sz="1600" baseline="0" dirty="0" smtClean="0"/>
                        <a:t> loaded into Pegasys via DBR Import</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hMerge="1">
                  <a:txBody>
                    <a:bodyPr/>
                    <a:lstStyle/>
                    <a:p>
                      <a:endParaRPr lang="en-US"/>
                    </a:p>
                  </a:txBody>
                  <a:tcPr/>
                </a:tc>
                <a:tc hMerge="1">
                  <a:txBody>
                    <a:bodyPr/>
                    <a:lstStyle/>
                    <a:p>
                      <a:endParaRPr lang="en-US"/>
                    </a:p>
                  </a:txBody>
                  <a:tcPr/>
                </a:tc>
              </a:tr>
              <a:tr h="552450">
                <a:tc gridSpan="3">
                  <a:txBody>
                    <a:bodyPr/>
                    <a:lstStyle/>
                    <a:p>
                      <a:pPr algn="ctr"/>
                      <a:r>
                        <a:rPr lang="en-US" sz="1600" dirty="0" smtClean="0"/>
                        <a:t>Detail Billing Records</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hMerge="1">
                  <a:txBody>
                    <a:bodyPr/>
                    <a:lstStyle/>
                    <a:p>
                      <a:endParaRPr lang="en-US"/>
                    </a:p>
                  </a:txBody>
                  <a:tcPr/>
                </a:tc>
                <a:tc hMerge="1">
                  <a:txBody>
                    <a:bodyPr/>
                    <a:lstStyle/>
                    <a:p>
                      <a:endParaRPr lang="en-US"/>
                    </a:p>
                  </a:txBody>
                  <a:tcPr/>
                </a:tc>
              </a:tr>
              <a:tr h="388757">
                <a:tc gridSpan="3">
                  <a:txBody>
                    <a:bodyPr/>
                    <a:lstStyle/>
                    <a:p>
                      <a:pPr algn="ctr"/>
                      <a:r>
                        <a:rPr lang="en-US" sz="1600" dirty="0" smtClean="0"/>
                        <a:t>For</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hMerge="1">
                  <a:txBody>
                    <a:bodyPr/>
                    <a:lstStyle/>
                    <a:p>
                      <a:endParaRPr lang="en-US"/>
                    </a:p>
                  </a:txBody>
                  <a:tcPr/>
                </a:tc>
                <a:tc hMerge="1">
                  <a:txBody>
                    <a:bodyPr/>
                    <a:lstStyle/>
                    <a:p>
                      <a:endParaRPr lang="en-US"/>
                    </a:p>
                  </a:txBody>
                  <a:tcPr/>
                </a:tc>
              </a:tr>
              <a:tr h="792343">
                <a:tc>
                  <a:txBody>
                    <a:bodyPr/>
                    <a:lstStyle/>
                    <a:p>
                      <a:r>
                        <a:rPr lang="en-US" sz="1050" dirty="0" smtClean="0"/>
                        <a:t>IPAC</a:t>
                      </a:r>
                      <a:endParaRPr lang="en-US" sz="1050" dirty="0"/>
                    </a:p>
                  </a:txBody>
                  <a:tcPr>
                    <a:lnL w="12700" cap="flat" cmpd="sng" algn="ctr">
                      <a:solidFill>
                        <a:schemeClr val="tx1"/>
                      </a:solidFill>
                      <a:prstDash val="solid"/>
                      <a:round/>
                      <a:headEnd type="none" w="med" len="med"/>
                      <a:tailEnd type="none" w="med" len="med"/>
                    </a:lnL>
                  </a:tcPr>
                </a:tc>
                <a:tc>
                  <a:txBody>
                    <a:bodyPr/>
                    <a:lstStyle/>
                    <a:p>
                      <a:r>
                        <a:rPr lang="en-US" sz="1050" dirty="0" smtClean="0"/>
                        <a:t>Non-IPAC</a:t>
                      </a:r>
                      <a:endParaRPr lang="en-US" sz="1050" dirty="0"/>
                    </a:p>
                  </a:txBody>
                  <a:tcPr/>
                </a:tc>
                <a:tc>
                  <a:txBody>
                    <a:bodyPr/>
                    <a:lstStyle/>
                    <a:p>
                      <a:r>
                        <a:rPr lang="en-US" sz="1050" dirty="0" smtClean="0"/>
                        <a:t>Internal</a:t>
                      </a:r>
                    </a:p>
                    <a:p>
                      <a:r>
                        <a:rPr lang="en-US" sz="1050" baseline="0" dirty="0" smtClean="0"/>
                        <a:t>Vouchers</a:t>
                      </a:r>
                      <a:endParaRPr lang="en-US" sz="1050" dirty="0"/>
                    </a:p>
                  </a:txBody>
                  <a:tcPr>
                    <a:lnR w="12700" cap="flat" cmpd="sng" algn="ctr">
                      <a:solidFill>
                        <a:schemeClr val="tx1"/>
                      </a:solidFill>
                      <a:prstDash val="solid"/>
                      <a:round/>
                      <a:headEnd type="none" w="med" len="med"/>
                      <a:tailEnd type="none" w="med" len="med"/>
                    </a:lnR>
                  </a:tcPr>
                </a:tc>
              </a:tr>
              <a:tr h="312899">
                <a:tc gridSpan="3">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smtClean="0"/>
                        <a:t>Processed</a:t>
                      </a:r>
                      <a:r>
                        <a:rPr lang="en-US" sz="1600" baseline="0" dirty="0" smtClean="0"/>
                        <a:t> by</a:t>
                      </a:r>
                      <a:r>
                        <a:rPr lang="en-US" baseline="0" dirty="0" smtClean="0"/>
                        <a:t>            </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hMerge="1">
                  <a:txBody>
                    <a:bodyPr/>
                    <a:lstStyle/>
                    <a:p>
                      <a:endParaRPr lang="en-US"/>
                    </a:p>
                  </a:txBody>
                  <a:tcPr/>
                </a:tc>
                <a:tc hMerge="1">
                  <a:txBody>
                    <a:bodyPr/>
                    <a:lstStyle/>
                    <a:p>
                      <a:endParaRPr lang="en-US"/>
                    </a:p>
                  </a:txBody>
                  <a:tcPr/>
                </a:tc>
              </a:tr>
              <a:tr h="360031">
                <a:tc gridSpan="3">
                  <a:txBody>
                    <a:bodyPr/>
                    <a:lstStyle/>
                    <a:p>
                      <a:pPr algn="ctr"/>
                      <a:r>
                        <a:rPr lang="en-US" sz="1600" baseline="0" dirty="0" smtClean="0"/>
                        <a:t> DBR </a:t>
                      </a:r>
                      <a:r>
                        <a:rPr lang="en-US" sz="1600" dirty="0" smtClean="0"/>
                        <a:t>IMPORT</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r>
            </a:tbl>
          </a:graphicData>
        </a:graphic>
      </p:graphicFrame>
      <p:grpSp>
        <p:nvGrpSpPr>
          <p:cNvPr id="10" name="Group 8"/>
          <p:cNvGrpSpPr/>
          <p:nvPr/>
        </p:nvGrpSpPr>
        <p:grpSpPr>
          <a:xfrm rot="17506142">
            <a:off x="3397335" y="1702530"/>
            <a:ext cx="319676" cy="455400"/>
            <a:chOff x="6080166" y="1835754"/>
            <a:chExt cx="384762" cy="420752"/>
          </a:xfrm>
        </p:grpSpPr>
        <p:sp>
          <p:nvSpPr>
            <p:cNvPr id="64" name="Right Arrow 63"/>
            <p:cNvSpPr/>
            <p:nvPr/>
          </p:nvSpPr>
          <p:spPr>
            <a:xfrm rot="4050000">
              <a:off x="6094036" y="1885615"/>
              <a:ext cx="357021" cy="384762"/>
            </a:xfrm>
            <a:prstGeom prst="rightArrow">
              <a:avLst>
                <a:gd name="adj1" fmla="val 60000"/>
                <a:gd name="adj2" fmla="val 50000"/>
              </a:avLst>
            </a:prstGeom>
            <a:solidFill>
              <a:schemeClr val="accent6">
                <a:lumMod val="75000"/>
              </a:schemeClr>
            </a:solidFill>
          </p:spPr>
          <p:style>
            <a:lnRef idx="0">
              <a:schemeClr val="accent1">
                <a:tint val="60000"/>
                <a:hueOff val="0"/>
                <a:satOff val="0"/>
                <a:lumOff val="0"/>
                <a:alphaOff val="0"/>
              </a:schemeClr>
            </a:lnRef>
            <a:fillRef idx="1">
              <a:scrgbClr r="0" g="0" b="0"/>
            </a:fillRef>
            <a:effectRef idx="0">
              <a:schemeClr val="accent1">
                <a:tint val="60000"/>
                <a:hueOff val="0"/>
                <a:satOff val="0"/>
                <a:lumOff val="0"/>
                <a:alphaOff val="0"/>
              </a:schemeClr>
            </a:effectRef>
            <a:fontRef idx="minor">
              <a:schemeClr val="lt1"/>
            </a:fontRef>
          </p:style>
        </p:sp>
        <p:sp>
          <p:nvSpPr>
            <p:cNvPr id="65" name="Right Arrow 10"/>
            <p:cNvSpPr/>
            <p:nvPr/>
          </p:nvSpPr>
          <p:spPr>
            <a:xfrm rot="4050000">
              <a:off x="6100438" y="1845282"/>
              <a:ext cx="249914" cy="23085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533400">
                <a:lnSpc>
                  <a:spcPct val="90000"/>
                </a:lnSpc>
                <a:spcAft>
                  <a:spcPct val="35000"/>
                </a:spcAft>
              </a:pPr>
              <a:endParaRPr lang="en-US" sz="1200" b="1" dirty="0">
                <a:solidFill>
                  <a:srgbClr val="000000"/>
                </a:solidFill>
              </a:endParaRPr>
            </a:p>
          </p:txBody>
        </p:sp>
      </p:grpSp>
      <p:sp>
        <p:nvSpPr>
          <p:cNvPr id="51" name="Right Arrow 50"/>
          <p:cNvSpPr/>
          <p:nvPr/>
        </p:nvSpPr>
        <p:spPr>
          <a:xfrm rot="21556142">
            <a:off x="5829864" y="1770392"/>
            <a:ext cx="386421" cy="319676"/>
          </a:xfrm>
          <a:prstGeom prst="rightArrow">
            <a:avLst>
              <a:gd name="adj1" fmla="val 60000"/>
              <a:gd name="adj2" fmla="val 50000"/>
            </a:avLst>
          </a:prstGeom>
          <a:solidFill>
            <a:schemeClr val="accent6">
              <a:lumMod val="75000"/>
            </a:schemeClr>
          </a:solidFill>
        </p:spPr>
        <p:style>
          <a:lnRef idx="0">
            <a:schemeClr val="accent1">
              <a:tint val="60000"/>
              <a:hueOff val="0"/>
              <a:satOff val="0"/>
              <a:lumOff val="0"/>
              <a:alphaOff val="0"/>
            </a:schemeClr>
          </a:lnRef>
          <a:fillRef idx="1">
            <a:scrgbClr r="0" g="0" b="0"/>
          </a:fillRef>
          <a:effectRef idx="0">
            <a:schemeClr val="accent1">
              <a:tint val="60000"/>
              <a:hueOff val="0"/>
              <a:satOff val="0"/>
              <a:lumOff val="0"/>
              <a:alphaOff val="0"/>
            </a:schemeClr>
          </a:effectRef>
          <a:fontRef idx="minor">
            <a:schemeClr val="lt1"/>
          </a:fontRef>
        </p:style>
      </p:sp>
      <p:sp>
        <p:nvSpPr>
          <p:cNvPr id="29" name="Rectangle 28"/>
          <p:cNvSpPr/>
          <p:nvPr/>
        </p:nvSpPr>
        <p:spPr bwMode="auto">
          <a:xfrm>
            <a:off x="816540" y="2590568"/>
            <a:ext cx="2584739" cy="3419707"/>
          </a:xfrm>
          <a:prstGeom prst="rect">
            <a:avLst/>
          </a:prstGeom>
          <a:noFill/>
          <a:ln w="127000" cap="flat" cmpd="sng" algn="ctr">
            <a:solidFill>
              <a:srgbClr val="FFC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endParaRPr lang="en-US" dirty="0">
              <a:solidFill>
                <a:srgbClr val="000000"/>
              </a:solidFill>
            </a:endParaRPr>
          </a:p>
        </p:txBody>
      </p:sp>
      <p:graphicFrame>
        <p:nvGraphicFramePr>
          <p:cNvPr id="30" name="Table 29"/>
          <p:cNvGraphicFramePr>
            <a:graphicFrameLocks noGrp="1"/>
          </p:cNvGraphicFramePr>
          <p:nvPr>
            <p:extLst>
              <p:ext uri="{D42A27DB-BD31-4B8C-83A1-F6EECF244321}">
                <p14:modId xmlns:p14="http://schemas.microsoft.com/office/powerpoint/2010/main" val="1584597492"/>
              </p:ext>
            </p:extLst>
          </p:nvPr>
        </p:nvGraphicFramePr>
        <p:xfrm>
          <a:off x="6172245" y="2600697"/>
          <a:ext cx="2643143" cy="3395109"/>
        </p:xfrm>
        <a:graphic>
          <a:graphicData uri="http://schemas.openxmlformats.org/drawingml/2006/table">
            <a:tbl>
              <a:tblPr firstRow="1" bandRow="1">
                <a:tableStyleId>{21E4AEA4-8DFA-4A89-87EB-49C32662AFE0}</a:tableStyleId>
              </a:tblPr>
              <a:tblGrid>
                <a:gridCol w="2643143"/>
              </a:tblGrid>
              <a:tr h="944014">
                <a:tc>
                  <a:txBody>
                    <a:bodyPr/>
                    <a:lstStyle/>
                    <a:p>
                      <a:r>
                        <a:rPr lang="en-US" dirty="0" smtClean="0"/>
                        <a:t>Like DBRs grouped to create BD or NV</a:t>
                      </a:r>
                      <a:endParaRPr lang="en-US" dirty="0"/>
                    </a:p>
                  </a:txBody>
                  <a:tcPr/>
                </a:tc>
              </a:tr>
              <a:tr h="513201">
                <a:tc>
                  <a:txBody>
                    <a:bodyPr/>
                    <a:lstStyle/>
                    <a:p>
                      <a:pPr algn="ctr"/>
                      <a:r>
                        <a:rPr lang="en-US" sz="1600" dirty="0" smtClean="0"/>
                        <a:t>Detail Billing Records</a:t>
                      </a:r>
                      <a:endParaRPr lang="en-US" sz="1600" dirty="0"/>
                    </a:p>
                  </a:txBody>
                  <a:tcPr/>
                </a:tc>
              </a:tr>
              <a:tr h="39356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smtClean="0"/>
                        <a:t>Are</a:t>
                      </a:r>
                      <a:r>
                        <a:rPr lang="en-US" sz="1600" baseline="0" dirty="0" smtClean="0"/>
                        <a:t> Grouped</a:t>
                      </a:r>
                      <a:endParaRPr lang="en-US" sz="1600" dirty="0" smtClean="0"/>
                    </a:p>
                  </a:txBody>
                  <a:tcPr/>
                </a:tc>
              </a:tr>
              <a:tr h="77528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aseline="0" dirty="0" smtClean="0"/>
                        <a:t>By Identical values in specific fields creating Documents and Accounting Lines</a:t>
                      </a:r>
                      <a:endParaRPr lang="en-US" sz="1700" dirty="0" smtClean="0"/>
                    </a:p>
                  </a:txBody>
                  <a:tcPr/>
                </a:tc>
              </a:tr>
              <a:tr h="347333">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smtClean="0"/>
                        <a:t>Processed</a:t>
                      </a:r>
                      <a:r>
                        <a:rPr lang="en-US" sz="1600" baseline="0" dirty="0" smtClean="0"/>
                        <a:t> by</a:t>
                      </a:r>
                      <a:endParaRPr lang="en-US" sz="1600" dirty="0" smtClean="0"/>
                    </a:p>
                  </a:txBody>
                  <a:tcPr/>
                </a:tc>
              </a:tr>
              <a:tr h="421717">
                <a:tc>
                  <a:txBody>
                    <a:bodyPr/>
                    <a:lstStyle/>
                    <a:p>
                      <a:pPr algn="ctr"/>
                      <a:r>
                        <a:rPr lang="en-US" sz="1600" dirty="0" smtClean="0"/>
                        <a:t>SUMMARIZATION</a:t>
                      </a:r>
                      <a:endParaRPr lang="en-US" sz="1400" dirty="0" smtClean="0"/>
                    </a:p>
                  </a:txBody>
                  <a:tcPr/>
                </a:tc>
              </a:tr>
            </a:tbl>
          </a:graphicData>
        </a:graphic>
      </p:graphicFrame>
      <p:graphicFrame>
        <p:nvGraphicFramePr>
          <p:cNvPr id="31" name="Table 30"/>
          <p:cNvGraphicFramePr>
            <a:graphicFrameLocks noGrp="1"/>
          </p:cNvGraphicFramePr>
          <p:nvPr>
            <p:extLst>
              <p:ext uri="{D42A27DB-BD31-4B8C-83A1-F6EECF244321}">
                <p14:modId xmlns:p14="http://schemas.microsoft.com/office/powerpoint/2010/main" val="3049195504"/>
              </p:ext>
            </p:extLst>
          </p:nvPr>
        </p:nvGraphicFramePr>
        <p:xfrm>
          <a:off x="3640093" y="2600697"/>
          <a:ext cx="2293338" cy="3373564"/>
        </p:xfrm>
        <a:graphic>
          <a:graphicData uri="http://schemas.openxmlformats.org/drawingml/2006/table">
            <a:tbl>
              <a:tblPr firstRow="1" bandRow="1">
                <a:tableStyleId>{21E4AEA4-8DFA-4A89-87EB-49C32662AFE0}</a:tableStyleId>
              </a:tblPr>
              <a:tblGrid>
                <a:gridCol w="2293338"/>
              </a:tblGrid>
              <a:tr h="932725">
                <a:tc>
                  <a:txBody>
                    <a:bodyPr/>
                    <a:lstStyle/>
                    <a:p>
                      <a:r>
                        <a:rPr lang="en-US" sz="1600" dirty="0" smtClean="0"/>
                        <a:t>Pegasys specific</a:t>
                      </a:r>
                      <a:r>
                        <a:rPr lang="en-US" sz="1600" baseline="0" dirty="0" smtClean="0"/>
                        <a:t> fields filled in by Crosswalk</a:t>
                      </a:r>
                      <a:endParaRPr lang="en-US" sz="1600" dirty="0"/>
                    </a:p>
                  </a:txBody>
                  <a:tcPr/>
                </a:tc>
              </a:tr>
              <a:tr h="518029">
                <a:tc>
                  <a:txBody>
                    <a:bodyPr/>
                    <a:lstStyle/>
                    <a:p>
                      <a:pPr algn="ctr"/>
                      <a:r>
                        <a:rPr lang="en-US" sz="1600" dirty="0" smtClean="0"/>
                        <a:t>Values in “From” Fields</a:t>
                      </a:r>
                      <a:endParaRPr lang="en-US" sz="1600" dirty="0"/>
                    </a:p>
                  </a:txBody>
                  <a:tcPr/>
                </a:tc>
              </a:tr>
              <a:tr h="384384">
                <a:tc>
                  <a:txBody>
                    <a:bodyPr/>
                    <a:lstStyle/>
                    <a:p>
                      <a:pPr algn="ctr"/>
                      <a:r>
                        <a:rPr lang="en-US" sz="1600" dirty="0" smtClean="0"/>
                        <a:t>Determines</a:t>
                      </a:r>
                      <a:endParaRPr lang="en-US" sz="1700" dirty="0"/>
                    </a:p>
                  </a:txBody>
                  <a:tcPr/>
                </a:tc>
              </a:tr>
              <a:tr h="779752">
                <a:tc>
                  <a:txBody>
                    <a:bodyPr/>
                    <a:lstStyle/>
                    <a:p>
                      <a:r>
                        <a:rPr lang="en-US" sz="1600" dirty="0" smtClean="0"/>
                        <a:t>Values in</a:t>
                      </a:r>
                      <a:r>
                        <a:rPr lang="en-US" sz="1600" baseline="0" dirty="0" smtClean="0"/>
                        <a:t> “To” Fields</a:t>
                      </a:r>
                      <a:endParaRPr lang="en-US" sz="1600" dirty="0"/>
                    </a:p>
                  </a:txBody>
                  <a:tcPr/>
                </a:tc>
              </a:tr>
              <a:tr h="362419">
                <a:tc>
                  <a:txBody>
                    <a:bodyPr/>
                    <a:lstStyle/>
                    <a:p>
                      <a:pPr algn="ctr"/>
                      <a:r>
                        <a:rPr lang="en-US" sz="1600" dirty="0" smtClean="0"/>
                        <a:t>Processed</a:t>
                      </a:r>
                      <a:r>
                        <a:rPr lang="en-US" sz="1600" baseline="0" dirty="0" smtClean="0"/>
                        <a:t> by</a:t>
                      </a:r>
                      <a:endParaRPr lang="en-US" sz="1600" dirty="0"/>
                    </a:p>
                  </a:txBody>
                  <a:tcPr/>
                </a:tc>
              </a:tr>
              <a:tr h="396255">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smtClean="0"/>
                        <a:t>CROSSWALK</a:t>
                      </a:r>
                      <a:endParaRPr lang="en-US" sz="1600" baseline="0" dirty="0" smtClean="0"/>
                    </a:p>
                  </a:txBody>
                  <a:tcPr/>
                </a:tc>
              </a:tr>
            </a:tbl>
          </a:graphicData>
        </a:graphic>
      </p:graphicFrame>
      <p:sp>
        <p:nvSpPr>
          <p:cNvPr id="24" name="Footer Placeholder 3"/>
          <p:cNvSpPr>
            <a:spLocks noGrp="1"/>
          </p:cNvSpPr>
          <p:nvPr>
            <p:ph type="ftr" sz="quarter" idx="10"/>
          </p:nvPr>
        </p:nvSpPr>
        <p:spPr>
          <a:xfrm>
            <a:off x="457200" y="6553200"/>
            <a:ext cx="7010400" cy="304800"/>
          </a:xfrm>
        </p:spPr>
        <p:txBody>
          <a:bodyPr/>
          <a:lstStyle/>
          <a:p>
            <a:pPr>
              <a:defRPr/>
            </a:pPr>
            <a:r>
              <a:rPr lang="en-US" dirty="0" smtClean="0">
                <a:solidFill>
                  <a:srgbClr val="000000"/>
                </a:solidFill>
              </a:rPr>
              <a:t>CGI Federal Proprietary and Confidential</a:t>
            </a:r>
            <a:endParaRPr lang="en-US" dirty="0">
              <a:solidFill>
                <a:srgbClr val="000000"/>
              </a:solidFill>
            </a:endParaRPr>
          </a:p>
        </p:txBody>
      </p:sp>
    </p:spTree>
    <p:extLst>
      <p:ext uri="{BB962C8B-B14F-4D97-AF65-F5344CB8AC3E}">
        <p14:creationId xmlns:p14="http://schemas.microsoft.com/office/powerpoint/2010/main" val="2438746618"/>
      </p:ext>
    </p:extLst>
  </p:cSld>
  <p:clrMapOvr>
    <a:masterClrMapping/>
  </p:clrMapOvr>
  <p:timing>
    <p:tnLst>
      <p:par>
        <p:cTn id="1" dur="indefinite" restart="never" nodeType="tmRoot"/>
      </p:par>
    </p:tnLst>
  </p:timing>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bwMode="auto">
          <a:xfrm>
            <a:off x="7467600" y="5870528"/>
            <a:ext cx="1493520" cy="835072"/>
          </a:xfrm>
          <a:prstGeom prst="rect">
            <a:avLst/>
          </a:pr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endParaRPr lang="en-US" dirty="0" smtClean="0">
              <a:solidFill>
                <a:srgbClr val="000000"/>
              </a:solidFill>
            </a:endParaRPr>
          </a:p>
        </p:txBody>
      </p:sp>
      <p:sp>
        <p:nvSpPr>
          <p:cNvPr id="3" name="Content Placeholder 2"/>
          <p:cNvSpPr>
            <a:spLocks noGrp="1"/>
          </p:cNvSpPr>
          <p:nvPr>
            <p:ph idx="1"/>
          </p:nvPr>
        </p:nvSpPr>
        <p:spPr>
          <a:xfrm>
            <a:off x="457200" y="1127487"/>
            <a:ext cx="8229600" cy="1447799"/>
          </a:xfrm>
        </p:spPr>
        <p:txBody>
          <a:bodyPr>
            <a:normAutofit/>
          </a:bodyPr>
          <a:lstStyle/>
          <a:p>
            <a:pPr marL="342900" indent="-342900">
              <a:buFont typeface="+mj-lt"/>
              <a:buAutoNum type="arabicPeriod" startAt="7"/>
            </a:pPr>
            <a:r>
              <a:rPr lang="en-US" sz="1800" dirty="0" smtClean="0"/>
              <a:t>Select the Refresh button to view report results</a:t>
            </a:r>
          </a:p>
          <a:p>
            <a:pPr marL="679450" lvl="1" indent="-342900"/>
            <a:r>
              <a:rPr lang="en-US" sz="1800" dirty="0" smtClean="0"/>
              <a:t>Once the Report Status shows as Complete the report has been successfully generated</a:t>
            </a:r>
          </a:p>
          <a:p>
            <a:pPr marL="342900" indent="-342900">
              <a:buFont typeface="+mj-lt"/>
              <a:buAutoNum type="arabicPeriod" startAt="7"/>
            </a:pPr>
            <a:r>
              <a:rPr lang="en-US" sz="1800" dirty="0" smtClean="0"/>
              <a:t>Select the record and click the Output button</a:t>
            </a:r>
            <a:endParaRPr lang="en-US" sz="1800" dirty="0"/>
          </a:p>
        </p:txBody>
      </p:sp>
      <p:sp>
        <p:nvSpPr>
          <p:cNvPr id="5" name="Title 1"/>
          <p:cNvSpPr>
            <a:spLocks noGrp="1"/>
          </p:cNvSpPr>
          <p:nvPr>
            <p:ph type="title"/>
          </p:nvPr>
        </p:nvSpPr>
        <p:spPr>
          <a:xfrm>
            <a:off x="457200" y="359779"/>
            <a:ext cx="8229600" cy="563562"/>
          </a:xfrm>
        </p:spPr>
        <p:txBody>
          <a:bodyPr/>
          <a:lstStyle/>
          <a:p>
            <a:r>
              <a:rPr lang="en-US" dirty="0" smtClean="0"/>
              <a:t>Running an On-Demand Report</a:t>
            </a:r>
            <a:endParaRPr lang="en-US" dirty="0"/>
          </a:p>
        </p:txBody>
      </p:sp>
      <p:sp>
        <p:nvSpPr>
          <p:cNvPr id="7" name="Rectangle 6"/>
          <p:cNvSpPr/>
          <p:nvPr/>
        </p:nvSpPr>
        <p:spPr bwMode="auto">
          <a:xfrm>
            <a:off x="1328037" y="5816934"/>
            <a:ext cx="427512" cy="273133"/>
          </a:xfrm>
          <a:prstGeom prst="rect">
            <a:avLst/>
          </a:prstGeom>
          <a:noFill/>
          <a:ln w="2540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8" name="Slide Number Placeholder 4"/>
          <p:cNvSpPr>
            <a:spLocks noGrp="1"/>
          </p:cNvSpPr>
          <p:nvPr>
            <p:ph type="sldNum" sz="quarter" idx="11"/>
          </p:nvPr>
        </p:nvSpPr>
        <p:spPr>
          <a:xfrm>
            <a:off x="-35625" y="6618514"/>
            <a:ext cx="476662" cy="239486"/>
          </a:xfrm>
        </p:spPr>
        <p:txBody>
          <a:bodyPr/>
          <a:lstStyle/>
          <a:p>
            <a:pPr>
              <a:defRPr/>
            </a:pPr>
            <a:fld id="{5842F1FC-5FDD-41D6-BAD6-160FC7BE3BC4}" type="slidenum">
              <a:rPr lang="en-US" smtClean="0"/>
              <a:pPr>
                <a:defRPr/>
              </a:pPr>
              <a:t>370</a:t>
            </a:fld>
            <a:endParaRPr lang="en-US" dirty="0"/>
          </a:p>
        </p:txBody>
      </p:sp>
      <p:pic>
        <p:nvPicPr>
          <p:cNvPr id="63897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6055" y="2488559"/>
            <a:ext cx="8526307" cy="4012998"/>
          </a:xfrm>
          <a:prstGeom prst="rect">
            <a:avLst/>
          </a:prstGeom>
          <a:noFill/>
          <a:ln w="317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ooter Placeholder 3"/>
          <p:cNvSpPr txBox="1">
            <a:spLocks/>
          </p:cNvSpPr>
          <p:nvPr/>
        </p:nvSpPr>
        <p:spPr bwMode="auto">
          <a:xfrm>
            <a:off x="402772" y="6574971"/>
            <a:ext cx="70104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sz="1200" b="1"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r>
              <a:rPr lang="en-US" dirty="0" smtClean="0"/>
              <a:t>CGI Federal Proprietary and Confidential</a:t>
            </a:r>
            <a:endParaRPr lang="en-US" dirty="0"/>
          </a:p>
        </p:txBody>
      </p:sp>
    </p:spTree>
    <p:extLst>
      <p:ext uri="{BB962C8B-B14F-4D97-AF65-F5344CB8AC3E}">
        <p14:creationId xmlns:p14="http://schemas.microsoft.com/office/powerpoint/2010/main" val="2107482595"/>
      </p:ext>
    </p:extLst>
  </p:cSld>
  <p:clrMapOvr>
    <a:masterClrMapping/>
  </p:clrMapOvr>
  <p:timing>
    <p:tnLst>
      <p:par>
        <p:cTn id="1" dur="indefinite" restart="never" nodeType="tmRoot"/>
      </p:par>
    </p:tnLst>
  </p:timing>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bwMode="auto">
          <a:xfrm>
            <a:off x="7467600" y="5870528"/>
            <a:ext cx="1493520" cy="835072"/>
          </a:xfrm>
          <a:prstGeom prst="rect">
            <a:avLst/>
          </a:pr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endParaRPr lang="en-US" dirty="0" smtClean="0">
              <a:solidFill>
                <a:srgbClr val="000000"/>
              </a:solidFill>
            </a:endParaRPr>
          </a:p>
        </p:txBody>
      </p:sp>
      <p:sp>
        <p:nvSpPr>
          <p:cNvPr id="2" name="Title 1"/>
          <p:cNvSpPr>
            <a:spLocks noGrp="1"/>
          </p:cNvSpPr>
          <p:nvPr>
            <p:ph type="title"/>
          </p:nvPr>
        </p:nvSpPr>
        <p:spPr/>
        <p:txBody>
          <a:bodyPr/>
          <a:lstStyle/>
          <a:p>
            <a:r>
              <a:rPr lang="en-US" dirty="0" smtClean="0"/>
              <a:t>Retrieving a Scheduled Report</a:t>
            </a:r>
            <a:endParaRPr lang="en-US" dirty="0"/>
          </a:p>
        </p:txBody>
      </p:sp>
      <p:sp>
        <p:nvSpPr>
          <p:cNvPr id="3" name="Content Placeholder 2"/>
          <p:cNvSpPr>
            <a:spLocks noGrp="1"/>
          </p:cNvSpPr>
          <p:nvPr>
            <p:ph idx="1"/>
          </p:nvPr>
        </p:nvSpPr>
        <p:spPr>
          <a:xfrm>
            <a:off x="457200" y="1199703"/>
            <a:ext cx="8229600" cy="1905000"/>
          </a:xfrm>
        </p:spPr>
        <p:txBody>
          <a:bodyPr>
            <a:normAutofit/>
          </a:bodyPr>
          <a:lstStyle/>
          <a:p>
            <a:r>
              <a:rPr lang="en-US" sz="2000" dirty="0" smtClean="0"/>
              <a:t>Scheduled reports generated through Tivoli are posted to the Momentum Reports Portal</a:t>
            </a:r>
          </a:p>
          <a:p>
            <a:pPr lvl="1"/>
            <a:r>
              <a:rPr lang="en-US" sz="1800" dirty="0" smtClean="0"/>
              <a:t>Retrieved in Pegasys</a:t>
            </a:r>
          </a:p>
          <a:p>
            <a:r>
              <a:rPr lang="en-US" sz="2000" dirty="0" smtClean="0"/>
              <a:t>Navigate to Utilities &gt; Reports &gt; View Report</a:t>
            </a:r>
          </a:p>
          <a:p>
            <a:r>
              <a:rPr lang="en-US" sz="2000" dirty="0" smtClean="0"/>
              <a:t>Scheduled reports are executed under: </a:t>
            </a:r>
            <a:r>
              <a:rPr lang="en-US" sz="2000" b="1" u="sng" dirty="0" smtClean="0"/>
              <a:t>Pegasys Reports Portal</a:t>
            </a:r>
          </a:p>
          <a:p>
            <a:endParaRPr lang="en-US" sz="2000" dirty="0" smtClean="0"/>
          </a:p>
        </p:txBody>
      </p:sp>
      <p:pic>
        <p:nvPicPr>
          <p:cNvPr id="33794" name="Picture 2"/>
          <p:cNvPicPr>
            <a:picLocks noChangeAspect="1" noChangeArrowheads="1"/>
          </p:cNvPicPr>
          <p:nvPr/>
        </p:nvPicPr>
        <p:blipFill>
          <a:blip r:embed="rId2" cstate="print"/>
          <a:srcRect/>
          <a:stretch>
            <a:fillRect/>
          </a:stretch>
        </p:blipFill>
        <p:spPr bwMode="auto">
          <a:xfrm>
            <a:off x="685800" y="3200400"/>
            <a:ext cx="7620000" cy="3427767"/>
          </a:xfrm>
          <a:prstGeom prst="rect">
            <a:avLst/>
          </a:prstGeom>
          <a:noFill/>
          <a:ln w="31750">
            <a:solidFill>
              <a:schemeClr val="tx1"/>
            </a:solidFill>
            <a:miter lim="800000"/>
            <a:headEnd/>
            <a:tailEnd/>
          </a:ln>
        </p:spPr>
      </p:pic>
      <p:sp>
        <p:nvSpPr>
          <p:cNvPr id="5" name="Slide Number Placeholder 4"/>
          <p:cNvSpPr>
            <a:spLocks noGrp="1"/>
          </p:cNvSpPr>
          <p:nvPr>
            <p:ph type="sldNum" sz="quarter" idx="11"/>
          </p:nvPr>
        </p:nvSpPr>
        <p:spPr>
          <a:xfrm>
            <a:off x="-35625" y="6245225"/>
            <a:ext cx="476662" cy="612775"/>
          </a:xfrm>
        </p:spPr>
        <p:txBody>
          <a:bodyPr/>
          <a:lstStyle/>
          <a:p>
            <a:pPr>
              <a:defRPr/>
            </a:pPr>
            <a:fld id="{5842F1FC-5FDD-41D6-BAD6-160FC7BE3BC4}" type="slidenum">
              <a:rPr lang="en-US" smtClean="0"/>
              <a:pPr>
                <a:defRPr/>
              </a:pPr>
              <a:t>371</a:t>
            </a:fld>
            <a:endParaRPr lang="en-US" dirty="0"/>
          </a:p>
        </p:txBody>
      </p:sp>
      <p:sp>
        <p:nvSpPr>
          <p:cNvPr id="6" name="Rectangle 2"/>
          <p:cNvSpPr>
            <a:spLocks noChangeArrowheads="1"/>
          </p:cNvSpPr>
          <p:nvPr/>
        </p:nvSpPr>
        <p:spPr bwMode="auto">
          <a:xfrm>
            <a:off x="685800" y="4914283"/>
            <a:ext cx="1416132" cy="202005"/>
          </a:xfrm>
          <a:prstGeom prst="rect">
            <a:avLst/>
          </a:prstGeom>
          <a:noFill/>
          <a:ln w="19050">
            <a:solidFill>
              <a:srgbClr val="FF0000"/>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3009517010"/>
      </p:ext>
    </p:extLst>
  </p:cSld>
  <p:clrMapOvr>
    <a:masterClrMapping/>
  </p:clrMapOvr>
  <p:timing>
    <p:tnLst>
      <p:par>
        <p:cTn id="1" dur="indefinite" restart="never" nodeType="tmRoot"/>
      </p:par>
    </p:tnLst>
  </p:timing>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5613" y="1147064"/>
            <a:ext cx="8229600" cy="838200"/>
          </a:xfrm>
        </p:spPr>
        <p:txBody>
          <a:bodyPr>
            <a:noAutofit/>
          </a:bodyPr>
          <a:lstStyle/>
          <a:p>
            <a:r>
              <a:rPr lang="en-US" sz="2000" dirty="0" smtClean="0"/>
              <a:t>Folders have been established to store </a:t>
            </a:r>
            <a:r>
              <a:rPr lang="en-US" sz="2000" dirty="0"/>
              <a:t>C</a:t>
            </a:r>
            <a:r>
              <a:rPr lang="en-US" sz="2000" dirty="0" smtClean="0"/>
              <a:t>urrent Daily, Weekly, Monthly, Quarterly and Annual reports.  </a:t>
            </a:r>
          </a:p>
          <a:p>
            <a:pPr lvl="1"/>
            <a:r>
              <a:rPr lang="en-US" sz="1800" dirty="0" smtClean="0"/>
              <a:t>Scripts run and move reports from the </a:t>
            </a:r>
            <a:r>
              <a:rPr lang="en-US" sz="1800" dirty="0"/>
              <a:t>C</a:t>
            </a:r>
            <a:r>
              <a:rPr lang="en-US" sz="1800" dirty="0" smtClean="0"/>
              <a:t>urrent to Previous folders as each new report is generated and posted to the current folder.</a:t>
            </a:r>
            <a:endParaRPr lang="en-US" sz="1800" dirty="0"/>
          </a:p>
        </p:txBody>
      </p:sp>
      <p:pic>
        <p:nvPicPr>
          <p:cNvPr id="34819" name="Picture 3"/>
          <p:cNvPicPr>
            <a:picLocks noChangeAspect="1" noChangeArrowheads="1"/>
          </p:cNvPicPr>
          <p:nvPr/>
        </p:nvPicPr>
        <p:blipFill>
          <a:blip r:embed="rId2" cstate="print"/>
          <a:srcRect/>
          <a:stretch>
            <a:fillRect/>
          </a:stretch>
        </p:blipFill>
        <p:spPr bwMode="auto">
          <a:xfrm>
            <a:off x="540327" y="2532077"/>
            <a:ext cx="8505825" cy="4160658"/>
          </a:xfrm>
          <a:prstGeom prst="rect">
            <a:avLst/>
          </a:prstGeom>
          <a:noFill/>
          <a:ln w="31750">
            <a:solidFill>
              <a:schemeClr val="tx1"/>
            </a:solidFill>
            <a:miter lim="800000"/>
            <a:headEnd/>
            <a:tailEnd/>
          </a:ln>
        </p:spPr>
      </p:pic>
      <p:sp>
        <p:nvSpPr>
          <p:cNvPr id="6" name="Title 1"/>
          <p:cNvSpPr>
            <a:spLocks noGrp="1"/>
          </p:cNvSpPr>
          <p:nvPr>
            <p:ph type="title"/>
          </p:nvPr>
        </p:nvSpPr>
        <p:spPr>
          <a:xfrm>
            <a:off x="455613" y="310096"/>
            <a:ext cx="8229600" cy="563562"/>
          </a:xfrm>
        </p:spPr>
        <p:txBody>
          <a:bodyPr/>
          <a:lstStyle/>
          <a:p>
            <a:r>
              <a:rPr lang="en-US" dirty="0" smtClean="0"/>
              <a:t>Retrieving a Scheduled Report</a:t>
            </a:r>
            <a:endParaRPr lang="en-US" dirty="0"/>
          </a:p>
        </p:txBody>
      </p:sp>
      <p:sp>
        <p:nvSpPr>
          <p:cNvPr id="5" name="Slide Number Placeholder 4"/>
          <p:cNvSpPr>
            <a:spLocks noGrp="1"/>
          </p:cNvSpPr>
          <p:nvPr>
            <p:ph type="sldNum" sz="quarter" idx="11"/>
          </p:nvPr>
        </p:nvSpPr>
        <p:spPr>
          <a:xfrm>
            <a:off x="-35625" y="6245225"/>
            <a:ext cx="476662" cy="612775"/>
          </a:xfrm>
        </p:spPr>
        <p:txBody>
          <a:bodyPr/>
          <a:lstStyle/>
          <a:p>
            <a:pPr>
              <a:defRPr/>
            </a:pPr>
            <a:fld id="{5842F1FC-5FDD-41D6-BAD6-160FC7BE3BC4}" type="slidenum">
              <a:rPr lang="en-US" smtClean="0"/>
              <a:pPr>
                <a:defRPr/>
              </a:pPr>
              <a:t>372</a:t>
            </a:fld>
            <a:endParaRPr lang="en-US" dirty="0"/>
          </a:p>
        </p:txBody>
      </p:sp>
      <p:sp>
        <p:nvSpPr>
          <p:cNvPr id="7" name="Rectangle 2"/>
          <p:cNvSpPr>
            <a:spLocks noChangeArrowheads="1"/>
          </p:cNvSpPr>
          <p:nvPr/>
        </p:nvSpPr>
        <p:spPr bwMode="auto">
          <a:xfrm>
            <a:off x="564077" y="4463903"/>
            <a:ext cx="1775362" cy="2228832"/>
          </a:xfrm>
          <a:prstGeom prst="rect">
            <a:avLst/>
          </a:prstGeom>
          <a:noFill/>
          <a:ln w="19050">
            <a:solidFill>
              <a:srgbClr val="FF0000"/>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3477344482"/>
      </p:ext>
    </p:extLst>
  </p:cSld>
  <p:clrMapOvr>
    <a:masterClrMapping/>
  </p:clrMapOvr>
  <p:timing>
    <p:tnLst>
      <p:par>
        <p:cTn id="1" dur="indefinite" restart="never" nodeType="tmRoot"/>
      </p:par>
    </p:tnLst>
  </p:timing>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41037" y="1033849"/>
            <a:ext cx="8987481" cy="1828801"/>
          </a:xfrm>
        </p:spPr>
        <p:txBody>
          <a:bodyPr>
            <a:noAutofit/>
          </a:bodyPr>
          <a:lstStyle/>
          <a:p>
            <a:pPr marL="342900" indent="-342900">
              <a:spcBef>
                <a:spcPts val="0"/>
              </a:spcBef>
              <a:spcAft>
                <a:spcPts val="600"/>
              </a:spcAft>
              <a:buFont typeface="+mj-lt"/>
              <a:buAutoNum type="arabicPeriod"/>
            </a:pPr>
            <a:r>
              <a:rPr lang="en-US" sz="1600" dirty="0"/>
              <a:t>Select the desired </a:t>
            </a:r>
            <a:r>
              <a:rPr lang="en-US" sz="1600" dirty="0" smtClean="0"/>
              <a:t>report</a:t>
            </a:r>
            <a:endParaRPr lang="en-US" sz="1600" dirty="0"/>
          </a:p>
          <a:p>
            <a:pPr marL="342900" lvl="0" indent="-342900">
              <a:spcBef>
                <a:spcPts val="0"/>
              </a:spcBef>
              <a:spcAft>
                <a:spcPts val="600"/>
              </a:spcAft>
              <a:buFont typeface="+mj-lt"/>
              <a:buAutoNum type="arabicPeriod"/>
            </a:pPr>
            <a:r>
              <a:rPr lang="en-US" sz="1600" dirty="0"/>
              <a:t>Select the desired output from the results and click the Output button</a:t>
            </a:r>
          </a:p>
          <a:p>
            <a:pPr marL="688975" lvl="1" indent="-342900">
              <a:spcBef>
                <a:spcPts val="0"/>
              </a:spcBef>
              <a:spcAft>
                <a:spcPts val="600"/>
              </a:spcAft>
            </a:pPr>
            <a:r>
              <a:rPr lang="en-US" sz="1600" dirty="0">
                <a:ea typeface="+mn-ea"/>
                <a:cs typeface="+mn-cs"/>
              </a:rPr>
              <a:t>Some reports have many outputs because they have different “views”</a:t>
            </a:r>
          </a:p>
          <a:p>
            <a:pPr marL="342900" indent="-342900">
              <a:spcBef>
                <a:spcPts val="0"/>
              </a:spcBef>
              <a:spcAft>
                <a:spcPts val="600"/>
              </a:spcAft>
              <a:buFont typeface="+mj-lt"/>
              <a:buAutoNum type="arabicPeriod"/>
            </a:pPr>
            <a:r>
              <a:rPr lang="en-US" sz="1600" dirty="0"/>
              <a:t>Use the Description to identify the report outputs </a:t>
            </a:r>
          </a:p>
          <a:p>
            <a:pPr marL="688975" lvl="1" indent="-342900">
              <a:spcBef>
                <a:spcPts val="0"/>
              </a:spcBef>
              <a:spcAft>
                <a:spcPts val="600"/>
              </a:spcAft>
            </a:pPr>
            <a:r>
              <a:rPr lang="en-US" sz="1600" dirty="0">
                <a:ea typeface="+mn-ea"/>
                <a:cs typeface="+mn-cs"/>
              </a:rPr>
              <a:t>The Description can be used to identify the report view and parameters.  Description format is configured as: ReportFileName.Frequency.YYYY.MM.parameter tags</a:t>
            </a:r>
          </a:p>
          <a:p>
            <a:pPr marL="342900" indent="-342900">
              <a:spcBef>
                <a:spcPts val="0"/>
              </a:spcBef>
              <a:spcAft>
                <a:spcPts val="600"/>
              </a:spcAft>
              <a:buFont typeface="+mj-lt"/>
              <a:buAutoNum type="arabicPeriod"/>
            </a:pPr>
            <a:r>
              <a:rPr lang="en-US" sz="1600" dirty="0"/>
              <a:t>Select a record and click the Output button to view the PDF or CSV </a:t>
            </a:r>
            <a:r>
              <a:rPr lang="en-US" sz="1600" dirty="0" smtClean="0"/>
              <a:t>output</a:t>
            </a:r>
            <a:endParaRPr lang="en-US" sz="1600" dirty="0"/>
          </a:p>
        </p:txBody>
      </p:sp>
      <p:sp>
        <p:nvSpPr>
          <p:cNvPr id="6" name="Title 1"/>
          <p:cNvSpPr>
            <a:spLocks noGrp="1"/>
          </p:cNvSpPr>
          <p:nvPr>
            <p:ph type="title"/>
          </p:nvPr>
        </p:nvSpPr>
        <p:spPr>
          <a:xfrm>
            <a:off x="651968" y="309419"/>
            <a:ext cx="8229600" cy="563562"/>
          </a:xfrm>
        </p:spPr>
        <p:txBody>
          <a:bodyPr/>
          <a:lstStyle/>
          <a:p>
            <a:r>
              <a:rPr lang="en-US" dirty="0" smtClean="0"/>
              <a:t>Retrieving a Scheduled Report</a:t>
            </a:r>
            <a:endParaRPr lang="en-US" dirty="0"/>
          </a:p>
        </p:txBody>
      </p:sp>
      <p:sp>
        <p:nvSpPr>
          <p:cNvPr id="5" name="Slide Number Placeholder 4"/>
          <p:cNvSpPr>
            <a:spLocks noGrp="1"/>
          </p:cNvSpPr>
          <p:nvPr>
            <p:ph type="sldNum" sz="quarter" idx="11"/>
          </p:nvPr>
        </p:nvSpPr>
        <p:spPr>
          <a:xfrm>
            <a:off x="-35625" y="6596743"/>
            <a:ext cx="476662" cy="261257"/>
          </a:xfrm>
        </p:spPr>
        <p:txBody>
          <a:bodyPr/>
          <a:lstStyle/>
          <a:p>
            <a:pPr>
              <a:defRPr/>
            </a:pPr>
            <a:fld id="{5842F1FC-5FDD-41D6-BAD6-160FC7BE3BC4}" type="slidenum">
              <a:rPr lang="en-US" smtClean="0"/>
              <a:pPr>
                <a:defRPr/>
              </a:pPr>
              <a:t>373</a:t>
            </a:fld>
            <a:endParaRPr lang="en-US" dirty="0"/>
          </a:p>
        </p:txBody>
      </p:sp>
      <p:pic>
        <p:nvPicPr>
          <p:cNvPr id="65229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51968" y="3184386"/>
            <a:ext cx="7126370" cy="3538984"/>
          </a:xfrm>
          <a:prstGeom prst="rect">
            <a:avLst/>
          </a:prstGeom>
          <a:noFill/>
          <a:ln w="317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59969074"/>
      </p:ext>
    </p:extLst>
  </p:cSld>
  <p:clrMapOvr>
    <a:masterClrMapping/>
  </p:clrMapOvr>
  <p:timing>
    <p:tnLst>
      <p:par>
        <p:cTn id="1" dur="indefinite" restart="never" nodeType="tmRoot"/>
      </p:par>
    </p:tnLst>
  </p:timing>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algn="ctr">
              <a:buNone/>
            </a:pPr>
            <a:endParaRPr lang="en-US" sz="3600" b="1" dirty="0" smtClean="0"/>
          </a:p>
          <a:p>
            <a:pPr algn="ctr">
              <a:buNone/>
            </a:pPr>
            <a:endParaRPr lang="en-US" sz="3600" b="1" dirty="0"/>
          </a:p>
          <a:p>
            <a:pPr algn="ctr">
              <a:buNone/>
            </a:pPr>
            <a:r>
              <a:rPr lang="en-US" sz="3600" b="1" dirty="0" smtClean="0"/>
              <a:t>Segment 13:</a:t>
            </a:r>
          </a:p>
          <a:p>
            <a:pPr algn="ctr">
              <a:buNone/>
            </a:pPr>
            <a:r>
              <a:rPr lang="en-US" sz="3600" dirty="0" smtClean="0"/>
              <a:t>Mass Import</a:t>
            </a:r>
            <a:endParaRPr lang="en-US" sz="3600" dirty="0"/>
          </a:p>
        </p:txBody>
      </p:sp>
      <p:sp>
        <p:nvSpPr>
          <p:cNvPr id="4" name="Footer Placeholder 3"/>
          <p:cNvSpPr>
            <a:spLocks noGrp="1"/>
          </p:cNvSpPr>
          <p:nvPr>
            <p:ph type="ftr" sz="quarter" idx="10"/>
          </p:nvPr>
        </p:nvSpPr>
        <p:spPr/>
        <p:txBody>
          <a:bodyPr/>
          <a:lstStyle/>
          <a:p>
            <a:pPr>
              <a:defRPr/>
            </a:pPr>
            <a:r>
              <a:rPr lang="en-US" dirty="0" smtClean="0"/>
              <a:t>CGI Federal Proprietary and Confidential</a:t>
            </a:r>
            <a:endParaRPr lang="en-US" dirty="0"/>
          </a:p>
        </p:txBody>
      </p:sp>
      <p:sp>
        <p:nvSpPr>
          <p:cNvPr id="5" name="Slide Number Placeholder 4"/>
          <p:cNvSpPr>
            <a:spLocks noGrp="1"/>
          </p:cNvSpPr>
          <p:nvPr>
            <p:ph type="sldNum" sz="quarter" idx="11"/>
          </p:nvPr>
        </p:nvSpPr>
        <p:spPr/>
        <p:txBody>
          <a:bodyPr/>
          <a:lstStyle/>
          <a:p>
            <a:pPr>
              <a:defRPr/>
            </a:pPr>
            <a:fld id="{215F2CEC-58A8-492B-AD0D-C2BF1A7F0D89}" type="slidenum">
              <a:rPr lang="en-US" smtClean="0"/>
              <a:pPr>
                <a:defRPr/>
              </a:pPr>
              <a:t>374</a:t>
            </a:fld>
            <a:endParaRPr lang="en-US" dirty="0"/>
          </a:p>
        </p:txBody>
      </p:sp>
    </p:spTree>
    <p:extLst>
      <p:ext uri="{BB962C8B-B14F-4D97-AF65-F5344CB8AC3E}">
        <p14:creationId xmlns:p14="http://schemas.microsoft.com/office/powerpoint/2010/main" val="383985109"/>
      </p:ext>
    </p:extLst>
  </p:cSld>
  <p:clrMapOvr>
    <a:masterClrMapping/>
  </p:clrMapOvr>
  <p:timing>
    <p:tnLst>
      <p:par>
        <p:cTn id="1" dur="indefinite" restart="never" nodeType="tmRoot"/>
      </p:par>
    </p:tnLst>
  </p:timing>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8048847" y="6103088"/>
            <a:ext cx="999460" cy="648586"/>
          </a:xfrm>
          <a:prstGeom prst="rect">
            <a:avLst/>
          </a:pr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4" name="Rectangle 3"/>
          <p:cNvSpPr/>
          <p:nvPr/>
        </p:nvSpPr>
        <p:spPr bwMode="auto">
          <a:xfrm>
            <a:off x="427511" y="5094514"/>
            <a:ext cx="8716489" cy="1476407"/>
          </a:xfrm>
          <a:prstGeom prst="rect">
            <a:avLst/>
          </a:prstGeom>
          <a:solidFill>
            <a:srgbClr val="FFFF0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6146" name="Rectangle 6"/>
          <p:cNvSpPr>
            <a:spLocks noGrp="1" noChangeArrowheads="1"/>
          </p:cNvSpPr>
          <p:nvPr>
            <p:ph type="title"/>
          </p:nvPr>
        </p:nvSpPr>
        <p:spPr/>
        <p:txBody>
          <a:bodyPr/>
          <a:lstStyle/>
          <a:p>
            <a:pPr eaLnBrk="1" hangingPunct="1"/>
            <a:r>
              <a:rPr lang="en-US" dirty="0" smtClean="0"/>
              <a:t>Table of Contents</a:t>
            </a:r>
          </a:p>
        </p:txBody>
      </p:sp>
      <p:sp>
        <p:nvSpPr>
          <p:cNvPr id="7" name="Rectangle 7"/>
          <p:cNvSpPr>
            <a:spLocks noGrp="1" noChangeArrowheads="1"/>
          </p:cNvSpPr>
          <p:nvPr>
            <p:ph idx="1"/>
          </p:nvPr>
        </p:nvSpPr>
        <p:spPr>
          <a:xfrm>
            <a:off x="712788" y="1211283"/>
            <a:ext cx="8229600" cy="5072559"/>
          </a:xfrm>
        </p:spPr>
        <p:txBody>
          <a:bodyPr/>
          <a:lstStyle/>
          <a:p>
            <a:pPr marL="288925" indent="-288925" eaLnBrk="1" hangingPunct="1">
              <a:spcBef>
                <a:spcPts val="600"/>
              </a:spcBef>
              <a:spcAft>
                <a:spcPts val="0"/>
              </a:spcAft>
            </a:pPr>
            <a:r>
              <a:rPr lang="en-US" sz="1600" b="1" dirty="0">
                <a:solidFill>
                  <a:schemeClr val="bg1">
                    <a:lumMod val="50000"/>
                  </a:schemeClr>
                </a:solidFill>
              </a:rPr>
              <a:t>Segment 1</a:t>
            </a:r>
            <a:r>
              <a:rPr lang="en-US" sz="1600" dirty="0">
                <a:solidFill>
                  <a:schemeClr val="bg1">
                    <a:lumMod val="50000"/>
                  </a:schemeClr>
                </a:solidFill>
              </a:rPr>
              <a:t>:    Detail Billing Record (DBR) Overview and Key Concepts</a:t>
            </a:r>
          </a:p>
          <a:p>
            <a:pPr marL="288925" indent="-288925" eaLnBrk="1" hangingPunct="1">
              <a:spcBef>
                <a:spcPts val="600"/>
              </a:spcBef>
              <a:spcAft>
                <a:spcPts val="0"/>
              </a:spcAft>
            </a:pPr>
            <a:r>
              <a:rPr lang="en-US" sz="1600" b="1" dirty="0" smtClean="0">
                <a:solidFill>
                  <a:schemeClr val="bg1">
                    <a:lumMod val="50000"/>
                  </a:schemeClr>
                </a:solidFill>
              </a:rPr>
              <a:t>Segment 2:    </a:t>
            </a:r>
            <a:r>
              <a:rPr lang="en-US" sz="1600" dirty="0" smtClean="0">
                <a:solidFill>
                  <a:schemeClr val="bg1">
                    <a:lumMod val="50000"/>
                  </a:schemeClr>
                </a:solidFill>
              </a:rPr>
              <a:t>DBRs and Associated Batch Processing </a:t>
            </a:r>
            <a:endParaRPr lang="en-US" sz="1600" b="1" dirty="0" smtClean="0">
              <a:solidFill>
                <a:schemeClr val="bg1">
                  <a:lumMod val="50000"/>
                </a:schemeClr>
              </a:solidFill>
            </a:endParaRPr>
          </a:p>
          <a:p>
            <a:pPr marL="288925" indent="-288925" eaLnBrk="1" hangingPunct="1">
              <a:spcBef>
                <a:spcPts val="600"/>
              </a:spcBef>
              <a:spcAft>
                <a:spcPts val="0"/>
              </a:spcAft>
            </a:pPr>
            <a:r>
              <a:rPr lang="en-US" sz="1600" b="1" dirty="0" smtClean="0">
                <a:solidFill>
                  <a:schemeClr val="bg1">
                    <a:lumMod val="50000"/>
                  </a:schemeClr>
                </a:solidFill>
              </a:rPr>
              <a:t>Segment 3</a:t>
            </a:r>
            <a:r>
              <a:rPr lang="en-US" sz="1600" dirty="0" smtClean="0">
                <a:solidFill>
                  <a:schemeClr val="bg1">
                    <a:lumMod val="50000"/>
                  </a:schemeClr>
                </a:solidFill>
              </a:rPr>
              <a:t>:    DBR Query	</a:t>
            </a:r>
          </a:p>
          <a:p>
            <a:pPr marL="288925" indent="-288925" eaLnBrk="1" hangingPunct="1">
              <a:spcBef>
                <a:spcPts val="600"/>
              </a:spcBef>
              <a:spcAft>
                <a:spcPts val="0"/>
              </a:spcAft>
            </a:pPr>
            <a:r>
              <a:rPr lang="en-US" sz="1600" b="1" dirty="0" smtClean="0">
                <a:solidFill>
                  <a:schemeClr val="bg1">
                    <a:lumMod val="50000"/>
                  </a:schemeClr>
                </a:solidFill>
              </a:rPr>
              <a:t>Segment 4:</a:t>
            </a:r>
            <a:r>
              <a:rPr lang="en-US" sz="1600" dirty="0" smtClean="0">
                <a:solidFill>
                  <a:schemeClr val="bg1">
                    <a:lumMod val="50000"/>
                  </a:schemeClr>
                </a:solidFill>
              </a:rPr>
              <a:t>    AAS Agreements		</a:t>
            </a:r>
          </a:p>
          <a:p>
            <a:pPr marL="288925" indent="-288925" eaLnBrk="1" hangingPunct="1">
              <a:spcBef>
                <a:spcPts val="600"/>
              </a:spcBef>
              <a:spcAft>
                <a:spcPts val="0"/>
              </a:spcAft>
            </a:pPr>
            <a:r>
              <a:rPr lang="en-US" sz="1600" b="1" dirty="0" smtClean="0">
                <a:solidFill>
                  <a:schemeClr val="bg1">
                    <a:lumMod val="50000"/>
                  </a:schemeClr>
                </a:solidFill>
              </a:rPr>
              <a:t>Segment 5:    </a:t>
            </a:r>
            <a:r>
              <a:rPr lang="en-US" sz="1600" dirty="0" smtClean="0">
                <a:solidFill>
                  <a:schemeClr val="bg1">
                    <a:lumMod val="50000"/>
                  </a:schemeClr>
                </a:solidFill>
              </a:rPr>
              <a:t>Pegasys </a:t>
            </a:r>
            <a:r>
              <a:rPr lang="en-US" sz="1600" dirty="0">
                <a:solidFill>
                  <a:schemeClr val="bg1">
                    <a:lumMod val="50000"/>
                  </a:schemeClr>
                </a:solidFill>
              </a:rPr>
              <a:t>Billing Transactions </a:t>
            </a:r>
            <a:r>
              <a:rPr lang="en-US" sz="1600" dirty="0" smtClean="0">
                <a:solidFill>
                  <a:schemeClr val="bg1">
                    <a:lumMod val="50000"/>
                  </a:schemeClr>
                </a:solidFill>
              </a:rPr>
              <a:t>Overview		</a:t>
            </a:r>
          </a:p>
          <a:p>
            <a:pPr marL="288925" indent="-288925" eaLnBrk="1" hangingPunct="1">
              <a:spcBef>
                <a:spcPts val="600"/>
              </a:spcBef>
              <a:spcAft>
                <a:spcPts val="0"/>
              </a:spcAft>
            </a:pPr>
            <a:r>
              <a:rPr lang="en-US" sz="1600" b="1" dirty="0" smtClean="0">
                <a:solidFill>
                  <a:schemeClr val="bg1">
                    <a:lumMod val="50000"/>
                  </a:schemeClr>
                </a:solidFill>
              </a:rPr>
              <a:t>Segment 6:    </a:t>
            </a:r>
            <a:r>
              <a:rPr lang="en-US" sz="1600" dirty="0" smtClean="0">
                <a:solidFill>
                  <a:schemeClr val="bg1">
                    <a:lumMod val="50000"/>
                  </a:schemeClr>
                </a:solidFill>
              </a:rPr>
              <a:t>DBR Billing </a:t>
            </a:r>
            <a:r>
              <a:rPr lang="en-US" sz="1600" dirty="0">
                <a:solidFill>
                  <a:schemeClr val="bg1">
                    <a:lumMod val="50000"/>
                  </a:schemeClr>
                </a:solidFill>
              </a:rPr>
              <a:t>Methods and Resulting </a:t>
            </a:r>
            <a:r>
              <a:rPr lang="en-US" sz="1600" dirty="0" smtClean="0">
                <a:solidFill>
                  <a:schemeClr val="bg1">
                    <a:lumMod val="50000"/>
                  </a:schemeClr>
                </a:solidFill>
              </a:rPr>
              <a:t>Transactions</a:t>
            </a:r>
            <a:endParaRPr lang="en-US" sz="1600" dirty="0">
              <a:solidFill>
                <a:schemeClr val="bg1">
                  <a:lumMod val="50000"/>
                </a:schemeClr>
              </a:solidFill>
            </a:endParaRPr>
          </a:p>
          <a:p>
            <a:pPr marL="288925" indent="-288925" eaLnBrk="1" hangingPunct="1">
              <a:spcBef>
                <a:spcPts val="600"/>
              </a:spcBef>
              <a:spcAft>
                <a:spcPts val="0"/>
              </a:spcAft>
            </a:pPr>
            <a:r>
              <a:rPr lang="en-US" sz="1600" b="1" dirty="0" smtClean="0">
                <a:solidFill>
                  <a:schemeClr val="bg1">
                    <a:lumMod val="50000"/>
                  </a:schemeClr>
                </a:solidFill>
              </a:rPr>
              <a:t>Segment 7:    </a:t>
            </a:r>
            <a:r>
              <a:rPr lang="en-US" sz="1600" dirty="0" smtClean="0">
                <a:solidFill>
                  <a:schemeClr val="bg1">
                    <a:lumMod val="50000"/>
                  </a:schemeClr>
                </a:solidFill>
              </a:rPr>
              <a:t>DBR Billing Processes</a:t>
            </a:r>
            <a:r>
              <a:rPr lang="en-US" sz="1600" dirty="0">
                <a:solidFill>
                  <a:schemeClr val="bg1">
                    <a:lumMod val="50000"/>
                  </a:schemeClr>
                </a:solidFill>
              </a:rPr>
              <a:t>	</a:t>
            </a:r>
            <a:endParaRPr lang="en-US" sz="1600" dirty="0" smtClean="0">
              <a:solidFill>
                <a:schemeClr val="bg1">
                  <a:lumMod val="50000"/>
                </a:schemeClr>
              </a:solidFill>
            </a:endParaRPr>
          </a:p>
          <a:p>
            <a:pPr marL="288925" indent="-288925" eaLnBrk="1" hangingPunct="1">
              <a:spcBef>
                <a:spcPts val="600"/>
              </a:spcBef>
              <a:spcAft>
                <a:spcPts val="0"/>
              </a:spcAft>
            </a:pPr>
            <a:r>
              <a:rPr lang="en-US" sz="1600" b="1" dirty="0">
                <a:solidFill>
                  <a:schemeClr val="bg1">
                    <a:lumMod val="50000"/>
                  </a:schemeClr>
                </a:solidFill>
              </a:rPr>
              <a:t>Segment </a:t>
            </a:r>
            <a:r>
              <a:rPr lang="en-US" sz="1600" b="1" dirty="0" smtClean="0">
                <a:solidFill>
                  <a:schemeClr val="bg1">
                    <a:lumMod val="50000"/>
                  </a:schemeClr>
                </a:solidFill>
              </a:rPr>
              <a:t>8:    </a:t>
            </a:r>
            <a:r>
              <a:rPr lang="en-US" sz="1600" dirty="0" smtClean="0">
                <a:solidFill>
                  <a:schemeClr val="bg1">
                    <a:lumMod val="50000"/>
                  </a:schemeClr>
                </a:solidFill>
              </a:rPr>
              <a:t>Advances</a:t>
            </a:r>
            <a:r>
              <a:rPr lang="en-US" sz="1600" dirty="0">
                <a:solidFill>
                  <a:schemeClr val="bg1">
                    <a:lumMod val="50000"/>
                  </a:schemeClr>
                </a:solidFill>
              </a:rPr>
              <a:t>	</a:t>
            </a:r>
            <a:endParaRPr lang="en-US" sz="1600" dirty="0" smtClean="0">
              <a:solidFill>
                <a:schemeClr val="bg1">
                  <a:lumMod val="50000"/>
                </a:schemeClr>
              </a:solidFill>
            </a:endParaRPr>
          </a:p>
          <a:p>
            <a:pPr marL="288925" indent="-288925" eaLnBrk="1" hangingPunct="1">
              <a:spcBef>
                <a:spcPts val="600"/>
              </a:spcBef>
              <a:spcAft>
                <a:spcPts val="0"/>
              </a:spcAft>
            </a:pPr>
            <a:r>
              <a:rPr lang="en-US" sz="1600" b="1" dirty="0" smtClean="0">
                <a:solidFill>
                  <a:schemeClr val="bg1">
                    <a:lumMod val="50000"/>
                  </a:schemeClr>
                </a:solidFill>
              </a:rPr>
              <a:t>Segment 9:    </a:t>
            </a:r>
            <a:r>
              <a:rPr lang="en-US" sz="1600" dirty="0" smtClean="0">
                <a:solidFill>
                  <a:schemeClr val="bg1">
                    <a:lumMod val="50000"/>
                  </a:schemeClr>
                </a:solidFill>
              </a:rPr>
              <a:t>Accruals	</a:t>
            </a:r>
          </a:p>
          <a:p>
            <a:pPr marL="288925" indent="-288925" eaLnBrk="1" hangingPunct="1">
              <a:spcBef>
                <a:spcPts val="600"/>
              </a:spcBef>
              <a:spcAft>
                <a:spcPts val="0"/>
              </a:spcAft>
            </a:pPr>
            <a:r>
              <a:rPr lang="en-US" sz="1600" b="1" dirty="0" smtClean="0">
                <a:solidFill>
                  <a:schemeClr val="bg1">
                    <a:lumMod val="50000"/>
                  </a:schemeClr>
                </a:solidFill>
              </a:rPr>
              <a:t>Segment 10:    </a:t>
            </a:r>
            <a:r>
              <a:rPr lang="en-US" sz="1600" dirty="0" smtClean="0">
                <a:solidFill>
                  <a:schemeClr val="bg1">
                    <a:lumMod val="50000"/>
                  </a:schemeClr>
                </a:solidFill>
              </a:rPr>
              <a:t>Billing-Related Queries				</a:t>
            </a:r>
          </a:p>
          <a:p>
            <a:pPr marL="288925" indent="-288925" eaLnBrk="1" hangingPunct="1">
              <a:spcBef>
                <a:spcPts val="600"/>
              </a:spcBef>
              <a:spcAft>
                <a:spcPts val="0"/>
              </a:spcAft>
            </a:pPr>
            <a:r>
              <a:rPr lang="en-US" sz="1600" b="1" dirty="0" smtClean="0">
                <a:solidFill>
                  <a:schemeClr val="bg1">
                    <a:lumMod val="50000"/>
                  </a:schemeClr>
                </a:solidFill>
              </a:rPr>
              <a:t>Segment 11:  </a:t>
            </a:r>
            <a:r>
              <a:rPr lang="en-US" sz="1600" dirty="0" smtClean="0">
                <a:solidFill>
                  <a:schemeClr val="bg1">
                    <a:lumMod val="50000"/>
                  </a:schemeClr>
                </a:solidFill>
              </a:rPr>
              <a:t>Credit </a:t>
            </a:r>
            <a:r>
              <a:rPr lang="en-US" sz="1600" dirty="0">
                <a:solidFill>
                  <a:schemeClr val="bg1">
                    <a:lumMod val="50000"/>
                  </a:schemeClr>
                </a:solidFill>
              </a:rPr>
              <a:t>Management</a:t>
            </a:r>
            <a:r>
              <a:rPr lang="en-US" sz="1600" dirty="0" smtClean="0">
                <a:solidFill>
                  <a:schemeClr val="bg1">
                    <a:lumMod val="50000"/>
                  </a:schemeClr>
                </a:solidFill>
              </a:rPr>
              <a:t>		</a:t>
            </a:r>
            <a:r>
              <a:rPr lang="en-US" sz="1600" b="1" dirty="0" smtClean="0">
                <a:solidFill>
                  <a:schemeClr val="bg1">
                    <a:lumMod val="50000"/>
                  </a:schemeClr>
                </a:solidFill>
              </a:rPr>
              <a:t>		</a:t>
            </a:r>
            <a:endParaRPr lang="en-US" sz="1600" dirty="0" smtClean="0">
              <a:solidFill>
                <a:schemeClr val="bg1">
                  <a:lumMod val="50000"/>
                </a:schemeClr>
              </a:solidFill>
            </a:endParaRPr>
          </a:p>
          <a:p>
            <a:pPr marL="288925" indent="-288925" eaLnBrk="1" hangingPunct="1">
              <a:spcBef>
                <a:spcPts val="600"/>
              </a:spcBef>
              <a:spcAft>
                <a:spcPts val="0"/>
              </a:spcAft>
            </a:pPr>
            <a:r>
              <a:rPr lang="en-US" sz="1600" b="1" dirty="0" smtClean="0">
                <a:solidFill>
                  <a:schemeClr val="bg1">
                    <a:lumMod val="50000"/>
                  </a:schemeClr>
                </a:solidFill>
              </a:rPr>
              <a:t>Segment 12:  </a:t>
            </a:r>
            <a:r>
              <a:rPr lang="en-US" sz="1600" dirty="0" smtClean="0">
                <a:solidFill>
                  <a:schemeClr val="bg1">
                    <a:lumMod val="50000"/>
                  </a:schemeClr>
                </a:solidFill>
              </a:rPr>
              <a:t>Reports Related to DBR Billing			</a:t>
            </a:r>
          </a:p>
          <a:p>
            <a:pPr marL="288925" indent="-288925" eaLnBrk="1" hangingPunct="1">
              <a:spcBef>
                <a:spcPts val="600"/>
              </a:spcBef>
              <a:spcAft>
                <a:spcPts val="0"/>
              </a:spcAft>
            </a:pPr>
            <a:r>
              <a:rPr lang="en-US" sz="1600" b="1" dirty="0" smtClean="0"/>
              <a:t>Segment 13:  </a:t>
            </a:r>
            <a:r>
              <a:rPr lang="en-US" sz="1600" dirty="0" smtClean="0"/>
              <a:t>Mass </a:t>
            </a:r>
            <a:r>
              <a:rPr lang="en-US" sz="1600" dirty="0"/>
              <a:t>Import	</a:t>
            </a:r>
            <a:endParaRPr lang="en-US" sz="1600" dirty="0" smtClean="0"/>
          </a:p>
          <a:p>
            <a:pPr marL="625475" lvl="1" indent="-288925" eaLnBrk="1" hangingPunct="1">
              <a:spcBef>
                <a:spcPts val="600"/>
              </a:spcBef>
              <a:spcAft>
                <a:spcPts val="0"/>
              </a:spcAft>
            </a:pPr>
            <a:r>
              <a:rPr lang="en-US" sz="1400" dirty="0" smtClean="0"/>
              <a:t>Mass Import Overview</a:t>
            </a:r>
          </a:p>
          <a:p>
            <a:pPr marL="625475" lvl="1" indent="-288925" eaLnBrk="1" hangingPunct="1">
              <a:spcBef>
                <a:spcPts val="600"/>
              </a:spcBef>
              <a:spcAft>
                <a:spcPts val="0"/>
              </a:spcAft>
            </a:pPr>
            <a:r>
              <a:rPr lang="en-US" sz="1400" dirty="0" smtClean="0"/>
              <a:t>Templates</a:t>
            </a:r>
          </a:p>
          <a:p>
            <a:pPr marL="625475" lvl="1" indent="-288925" eaLnBrk="1" hangingPunct="1">
              <a:spcBef>
                <a:spcPts val="600"/>
              </a:spcBef>
              <a:spcAft>
                <a:spcPts val="0"/>
              </a:spcAft>
            </a:pPr>
            <a:r>
              <a:rPr lang="en-US" sz="1400" dirty="0" smtClean="0"/>
              <a:t>Single Form Creation</a:t>
            </a:r>
          </a:p>
          <a:p>
            <a:pPr marL="625475" lvl="1" indent="-288925" eaLnBrk="1" hangingPunct="1">
              <a:spcBef>
                <a:spcPts val="600"/>
              </a:spcBef>
              <a:spcAft>
                <a:spcPts val="0"/>
              </a:spcAft>
            </a:pPr>
            <a:r>
              <a:rPr lang="en-US" sz="1400" dirty="0" smtClean="0"/>
              <a:t>Multiple Form Creation</a:t>
            </a:r>
            <a:r>
              <a:rPr lang="en-US" sz="1400" dirty="0"/>
              <a:t>					</a:t>
            </a:r>
          </a:p>
        </p:txBody>
      </p:sp>
      <p:sp>
        <p:nvSpPr>
          <p:cNvPr id="6" name="Footer Placeholder 3"/>
          <p:cNvSpPr>
            <a:spLocks noGrp="1"/>
          </p:cNvSpPr>
          <p:nvPr>
            <p:ph type="ftr" sz="quarter" idx="10"/>
          </p:nvPr>
        </p:nvSpPr>
        <p:spPr>
          <a:xfrm>
            <a:off x="457200" y="6553200"/>
            <a:ext cx="7010400" cy="304800"/>
          </a:xfrm>
          <a:noFill/>
        </p:spPr>
        <p:txBody>
          <a:bodyPr/>
          <a:lstStyle/>
          <a:p>
            <a:r>
              <a:rPr lang="en-US" dirty="0" smtClean="0"/>
              <a:t>CGI Federal Proprietary and Confidential</a:t>
            </a:r>
          </a:p>
        </p:txBody>
      </p:sp>
      <p:sp>
        <p:nvSpPr>
          <p:cNvPr id="8" name="Slide Number Placeholder 1"/>
          <p:cNvSpPr>
            <a:spLocks noGrp="1"/>
          </p:cNvSpPr>
          <p:nvPr>
            <p:ph type="sldNum" sz="quarter" idx="11"/>
          </p:nvPr>
        </p:nvSpPr>
        <p:spPr>
          <a:xfrm>
            <a:off x="-85060" y="6522821"/>
            <a:ext cx="544285" cy="228374"/>
          </a:xfrm>
        </p:spPr>
        <p:txBody>
          <a:bodyPr/>
          <a:lstStyle/>
          <a:p>
            <a:pPr>
              <a:defRPr/>
            </a:pPr>
            <a:fld id="{5842F1FC-5FDD-41D6-BAD6-160FC7BE3BC4}" type="slidenum">
              <a:rPr lang="en-US" smtClean="0"/>
              <a:pPr>
                <a:defRPr/>
              </a:pPr>
              <a:t>375</a:t>
            </a:fld>
            <a:endParaRPr lang="en-US" dirty="0"/>
          </a:p>
        </p:txBody>
      </p:sp>
    </p:spTree>
    <p:extLst>
      <p:ext uri="{BB962C8B-B14F-4D97-AF65-F5344CB8AC3E}">
        <p14:creationId xmlns:p14="http://schemas.microsoft.com/office/powerpoint/2010/main" val="2206214739"/>
      </p:ext>
    </p:extLst>
  </p:cSld>
  <p:clrMapOvr>
    <a:masterClrMapping/>
  </p:clrMapOvr>
  <p:timing>
    <p:tnLst>
      <p:par>
        <p:cTn id="1" dur="indefinite" restart="never" nodeType="tmRoot"/>
      </p:par>
    </p:tnLst>
  </p:timing>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6"/>
          <p:cNvSpPr>
            <a:spLocks noGrp="1" noChangeArrowheads="1"/>
          </p:cNvSpPr>
          <p:nvPr>
            <p:ph type="title"/>
          </p:nvPr>
        </p:nvSpPr>
        <p:spPr/>
        <p:txBody>
          <a:bodyPr/>
          <a:lstStyle/>
          <a:p>
            <a:pPr eaLnBrk="1" hangingPunct="1"/>
            <a:r>
              <a:rPr lang="en-US" dirty="0"/>
              <a:t>What is Mass Import?</a:t>
            </a:r>
            <a:endParaRPr lang="en-US" dirty="0" smtClean="0"/>
          </a:p>
        </p:txBody>
      </p:sp>
      <p:sp>
        <p:nvSpPr>
          <p:cNvPr id="2" name="Slide Number Placeholder 1"/>
          <p:cNvSpPr>
            <a:spLocks noGrp="1"/>
          </p:cNvSpPr>
          <p:nvPr>
            <p:ph type="sldNum" sz="quarter" idx="11"/>
          </p:nvPr>
        </p:nvSpPr>
        <p:spPr>
          <a:xfrm>
            <a:off x="-85060" y="6522821"/>
            <a:ext cx="544285" cy="228374"/>
          </a:xfrm>
        </p:spPr>
        <p:txBody>
          <a:bodyPr/>
          <a:lstStyle/>
          <a:p>
            <a:pPr>
              <a:defRPr/>
            </a:pPr>
            <a:fld id="{5842F1FC-5FDD-41D6-BAD6-160FC7BE3BC4}" type="slidenum">
              <a:rPr lang="en-US" smtClean="0"/>
              <a:pPr>
                <a:defRPr/>
              </a:pPr>
              <a:t>376</a:t>
            </a:fld>
            <a:endParaRPr lang="en-US" dirty="0"/>
          </a:p>
        </p:txBody>
      </p:sp>
      <p:sp>
        <p:nvSpPr>
          <p:cNvPr id="3" name="Footer Placeholder 2"/>
          <p:cNvSpPr>
            <a:spLocks noGrp="1"/>
          </p:cNvSpPr>
          <p:nvPr>
            <p:ph type="ftr" sz="quarter" idx="4294967295"/>
          </p:nvPr>
        </p:nvSpPr>
        <p:spPr>
          <a:xfrm>
            <a:off x="356260" y="6553200"/>
            <a:ext cx="7010400" cy="304800"/>
          </a:xfrm>
          <a:prstGeom prst="rect">
            <a:avLst/>
          </a:prstGeom>
        </p:spPr>
        <p:txBody>
          <a:bodyPr/>
          <a:lstStyle/>
          <a:p>
            <a:pPr>
              <a:defRPr/>
            </a:pPr>
            <a:r>
              <a:rPr lang="en-US" sz="1200" b="1" dirty="0" smtClean="0"/>
              <a:t>CGI Federal Proprietary and Confidential</a:t>
            </a:r>
            <a:endParaRPr lang="en-US" sz="1200" b="1" dirty="0"/>
          </a:p>
        </p:txBody>
      </p:sp>
      <p:sp>
        <p:nvSpPr>
          <p:cNvPr id="8" name="Content Placeholder 2"/>
          <p:cNvSpPr txBox="1">
            <a:spLocks/>
          </p:cNvSpPr>
          <p:nvPr/>
        </p:nvSpPr>
        <p:spPr bwMode="auto">
          <a:xfrm>
            <a:off x="544285" y="1179043"/>
            <a:ext cx="8271164" cy="509046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a:lstStyle>
          <a:p>
            <a:r>
              <a:rPr lang="en-US" sz="1800" dirty="0" smtClean="0">
                <a:solidFill>
                  <a:srgbClr val="000000"/>
                </a:solidFill>
              </a:rPr>
              <a:t>Mass Import is a method by which </a:t>
            </a:r>
            <a:r>
              <a:rPr lang="en-US" sz="1800" b="1" u="sng" dirty="0" smtClean="0">
                <a:solidFill>
                  <a:srgbClr val="000000"/>
                </a:solidFill>
              </a:rPr>
              <a:t>users can import and process forms</a:t>
            </a:r>
            <a:r>
              <a:rPr lang="en-US" sz="1800" dirty="0" smtClean="0">
                <a:solidFill>
                  <a:srgbClr val="000000"/>
                </a:solidFill>
              </a:rPr>
              <a:t> in Pegasys, similar to the Form Import batch </a:t>
            </a:r>
            <a:r>
              <a:rPr lang="en-US" sz="1800" dirty="0">
                <a:solidFill>
                  <a:srgbClr val="000000"/>
                </a:solidFill>
              </a:rPr>
              <a:t>j</a:t>
            </a:r>
            <a:r>
              <a:rPr lang="en-US" sz="1800" dirty="0" smtClean="0">
                <a:solidFill>
                  <a:srgbClr val="000000"/>
                </a:solidFill>
              </a:rPr>
              <a:t>ob</a:t>
            </a:r>
          </a:p>
          <a:p>
            <a:pPr lvl="1"/>
            <a:r>
              <a:rPr lang="en-US" sz="1800" b="1" u="sng" dirty="0" smtClean="0">
                <a:solidFill>
                  <a:srgbClr val="000000"/>
                </a:solidFill>
              </a:rPr>
              <a:t>Utilizes Excel</a:t>
            </a:r>
            <a:r>
              <a:rPr lang="en-US" sz="1800" dirty="0" smtClean="0">
                <a:solidFill>
                  <a:srgbClr val="000000"/>
                </a:solidFill>
              </a:rPr>
              <a:t> .xlsx or .xls file format</a:t>
            </a:r>
          </a:p>
          <a:p>
            <a:endParaRPr lang="en-US" sz="900" dirty="0" smtClean="0">
              <a:solidFill>
                <a:srgbClr val="000000"/>
              </a:solidFill>
            </a:endParaRPr>
          </a:p>
          <a:p>
            <a:r>
              <a:rPr lang="en-US" sz="1800" dirty="0" smtClean="0">
                <a:solidFill>
                  <a:srgbClr val="000000"/>
                </a:solidFill>
              </a:rPr>
              <a:t>GSA will use Mass Import for certain:</a:t>
            </a:r>
          </a:p>
          <a:p>
            <a:pPr lvl="1"/>
            <a:r>
              <a:rPr lang="en-US" sz="1800" dirty="0" smtClean="0">
                <a:solidFill>
                  <a:srgbClr val="000000"/>
                </a:solidFill>
              </a:rPr>
              <a:t>Billing Documents</a:t>
            </a:r>
          </a:p>
          <a:p>
            <a:pPr lvl="1"/>
            <a:r>
              <a:rPr lang="en-US" sz="1800" dirty="0" smtClean="0">
                <a:solidFill>
                  <a:srgbClr val="000000"/>
                </a:solidFill>
              </a:rPr>
              <a:t>Internal Vouchers</a:t>
            </a:r>
          </a:p>
          <a:p>
            <a:pPr lvl="1"/>
            <a:r>
              <a:rPr lang="en-US" sz="1800" dirty="0" smtClean="0">
                <a:solidFill>
                  <a:srgbClr val="000000"/>
                </a:solidFill>
              </a:rPr>
              <a:t>Standard Vouchers</a:t>
            </a:r>
          </a:p>
          <a:p>
            <a:pPr lvl="1"/>
            <a:r>
              <a:rPr lang="en-US" sz="1800" dirty="0" smtClean="0">
                <a:solidFill>
                  <a:srgbClr val="000000"/>
                </a:solidFill>
              </a:rPr>
              <a:t>Cash Receipts</a:t>
            </a:r>
          </a:p>
          <a:p>
            <a:pPr lvl="1"/>
            <a:r>
              <a:rPr lang="en-US" sz="1800" dirty="0" smtClean="0">
                <a:solidFill>
                  <a:srgbClr val="000000"/>
                </a:solidFill>
              </a:rPr>
              <a:t>Itemized Payments</a:t>
            </a:r>
          </a:p>
          <a:p>
            <a:pPr lvl="1"/>
            <a:r>
              <a:rPr lang="en-US" sz="1800" dirty="0" smtClean="0">
                <a:solidFill>
                  <a:srgbClr val="000000"/>
                </a:solidFill>
              </a:rPr>
              <a:t>Debt Accounts</a:t>
            </a:r>
            <a:r>
              <a:rPr lang="en-US" dirty="0" smtClean="0">
                <a:solidFill>
                  <a:srgbClr val="000000"/>
                </a:solidFill>
              </a:rPr>
              <a:t/>
            </a:r>
            <a:br>
              <a:rPr lang="en-US" dirty="0" smtClean="0">
                <a:solidFill>
                  <a:srgbClr val="000000"/>
                </a:solidFill>
              </a:rPr>
            </a:br>
            <a:endParaRPr lang="en-US" sz="1050" dirty="0" smtClean="0">
              <a:solidFill>
                <a:srgbClr val="000000"/>
              </a:solidFill>
            </a:endParaRPr>
          </a:p>
          <a:p>
            <a:endParaRPr lang="en-US" sz="2000" dirty="0" smtClean="0">
              <a:solidFill>
                <a:srgbClr val="000000"/>
              </a:solidFill>
            </a:endParaRPr>
          </a:p>
          <a:p>
            <a:endParaRPr lang="en-US" sz="2000" dirty="0" smtClean="0">
              <a:solidFill>
                <a:srgbClr val="000000"/>
              </a:solidFill>
            </a:endParaRPr>
          </a:p>
          <a:p>
            <a:pPr lvl="3"/>
            <a:endParaRPr lang="en-US" sz="1400" b="1" dirty="0" smtClean="0">
              <a:solidFill>
                <a:srgbClr val="000000"/>
              </a:solidFill>
            </a:endParaRPr>
          </a:p>
          <a:p>
            <a:endParaRPr lang="en-US" sz="2000" b="1" dirty="0">
              <a:solidFill>
                <a:srgbClr val="000000"/>
              </a:solidFill>
            </a:endParaRPr>
          </a:p>
        </p:txBody>
      </p:sp>
    </p:spTree>
    <p:extLst>
      <p:ext uri="{BB962C8B-B14F-4D97-AF65-F5344CB8AC3E}">
        <p14:creationId xmlns:p14="http://schemas.microsoft.com/office/powerpoint/2010/main" val="1470677841"/>
      </p:ext>
    </p:extLst>
  </p:cSld>
  <p:clrMapOvr>
    <a:masterClrMapping/>
  </p:clrMapOvr>
  <p:timing>
    <p:tnLst>
      <p:par>
        <p:cTn id="1" dur="indefinite" restart="never" nodeType="tmRoot"/>
      </p:par>
    </p:tnLst>
  </p:timing>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6"/>
          <p:cNvSpPr>
            <a:spLocks noGrp="1" noChangeArrowheads="1"/>
          </p:cNvSpPr>
          <p:nvPr>
            <p:ph type="title"/>
          </p:nvPr>
        </p:nvSpPr>
        <p:spPr/>
        <p:txBody>
          <a:bodyPr/>
          <a:lstStyle/>
          <a:p>
            <a:pPr eaLnBrk="1" hangingPunct="1"/>
            <a:r>
              <a:rPr lang="en-US" dirty="0"/>
              <a:t>Overview of Mass Import Process</a:t>
            </a:r>
            <a:endParaRPr lang="en-US" dirty="0" smtClean="0"/>
          </a:p>
        </p:txBody>
      </p:sp>
      <p:sp>
        <p:nvSpPr>
          <p:cNvPr id="2" name="Slide Number Placeholder 1"/>
          <p:cNvSpPr>
            <a:spLocks noGrp="1"/>
          </p:cNvSpPr>
          <p:nvPr>
            <p:ph type="sldNum" sz="quarter" idx="11"/>
          </p:nvPr>
        </p:nvSpPr>
        <p:spPr>
          <a:xfrm>
            <a:off x="0" y="6618514"/>
            <a:ext cx="544285" cy="228374"/>
          </a:xfrm>
        </p:spPr>
        <p:txBody>
          <a:bodyPr/>
          <a:lstStyle/>
          <a:p>
            <a:pPr>
              <a:defRPr/>
            </a:pPr>
            <a:fld id="{5842F1FC-5FDD-41D6-BAD6-160FC7BE3BC4}" type="slidenum">
              <a:rPr lang="en-US" smtClean="0"/>
              <a:pPr>
                <a:defRPr/>
              </a:pPr>
              <a:t>377</a:t>
            </a:fld>
            <a:endParaRPr lang="en-US" dirty="0"/>
          </a:p>
        </p:txBody>
      </p:sp>
      <p:sp>
        <p:nvSpPr>
          <p:cNvPr id="3" name="Footer Placeholder 2"/>
          <p:cNvSpPr>
            <a:spLocks noGrp="1"/>
          </p:cNvSpPr>
          <p:nvPr>
            <p:ph type="ftr" sz="quarter" idx="4294967295"/>
          </p:nvPr>
        </p:nvSpPr>
        <p:spPr>
          <a:xfrm>
            <a:off x="356260" y="6553200"/>
            <a:ext cx="7010400" cy="304800"/>
          </a:xfrm>
          <a:prstGeom prst="rect">
            <a:avLst/>
          </a:prstGeom>
        </p:spPr>
        <p:txBody>
          <a:bodyPr/>
          <a:lstStyle/>
          <a:p>
            <a:pPr>
              <a:defRPr/>
            </a:pPr>
            <a:r>
              <a:rPr lang="en-US" sz="1200" b="1" dirty="0" smtClean="0"/>
              <a:t>CGI Federal Proprietary and Confidential</a:t>
            </a:r>
            <a:endParaRPr lang="en-US" sz="1200" b="1" dirty="0"/>
          </a:p>
        </p:txBody>
      </p:sp>
      <p:grpSp>
        <p:nvGrpSpPr>
          <p:cNvPr id="6" name="Group 11"/>
          <p:cNvGrpSpPr/>
          <p:nvPr/>
        </p:nvGrpSpPr>
        <p:grpSpPr>
          <a:xfrm>
            <a:off x="489246" y="2098240"/>
            <a:ext cx="2475125" cy="2667867"/>
            <a:chOff x="489246" y="2098240"/>
            <a:chExt cx="2475125" cy="2667867"/>
          </a:xfrm>
        </p:grpSpPr>
        <p:pic>
          <p:nvPicPr>
            <p:cNvPr id="7" name="Picture 5" descr="C:\Program Files\Microsoft Office\MEDIA\CAGCAT10\j0292020.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62496" y="2256312"/>
              <a:ext cx="1622553" cy="1539839"/>
            </a:xfrm>
            <a:prstGeom prst="rect">
              <a:avLst/>
            </a:prstGeom>
            <a:noFill/>
            <a:extLst>
              <a:ext uri="{909E8E84-426E-40DD-AFC4-6F175D3DCCD1}">
                <a14:hiddenFill xmlns:a14="http://schemas.microsoft.com/office/drawing/2010/main">
                  <a:solidFill>
                    <a:srgbClr val="FFFFFF"/>
                  </a:solidFill>
                </a14:hiddenFill>
              </a:ext>
            </a:extLst>
          </p:spPr>
        </p:pic>
        <p:sp>
          <p:nvSpPr>
            <p:cNvPr id="9" name="Rounded Rectangle 8"/>
            <p:cNvSpPr/>
            <p:nvPr/>
          </p:nvSpPr>
          <p:spPr bwMode="auto">
            <a:xfrm>
              <a:off x="489246" y="2098240"/>
              <a:ext cx="2475125" cy="2667867"/>
            </a:xfrm>
            <a:prstGeom prst="roundRect">
              <a:avLst/>
            </a:prstGeom>
            <a:noFill/>
            <a:ln w="28575" cap="flat" cmpd="sng" algn="ctr">
              <a:solidFill>
                <a:srgbClr val="840016"/>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lvl="1" fontAlgn="base">
                <a:spcBef>
                  <a:spcPct val="0"/>
                </a:spcBef>
                <a:spcAft>
                  <a:spcPct val="0"/>
                </a:spcAft>
              </a:pPr>
              <a:endParaRPr lang="en-US" sz="1700" dirty="0">
                <a:solidFill>
                  <a:srgbClr val="000000"/>
                </a:solidFill>
              </a:endParaRPr>
            </a:p>
            <a:p>
              <a:pPr marL="0" lvl="1" fontAlgn="base">
                <a:spcBef>
                  <a:spcPct val="0"/>
                </a:spcBef>
                <a:spcAft>
                  <a:spcPct val="0"/>
                </a:spcAft>
              </a:pPr>
              <a:endParaRPr lang="en-US" sz="1700" dirty="0">
                <a:solidFill>
                  <a:srgbClr val="000000"/>
                </a:solidFill>
              </a:endParaRPr>
            </a:p>
            <a:p>
              <a:pPr marL="0" lvl="1" fontAlgn="base">
                <a:spcBef>
                  <a:spcPct val="0"/>
                </a:spcBef>
                <a:spcAft>
                  <a:spcPct val="0"/>
                </a:spcAft>
              </a:pPr>
              <a:endParaRPr lang="en-US" sz="1700" dirty="0">
                <a:solidFill>
                  <a:srgbClr val="000000"/>
                </a:solidFill>
              </a:endParaRPr>
            </a:p>
            <a:p>
              <a:pPr marL="0" lvl="1" fontAlgn="base">
                <a:spcBef>
                  <a:spcPct val="0"/>
                </a:spcBef>
                <a:spcAft>
                  <a:spcPct val="0"/>
                </a:spcAft>
              </a:pPr>
              <a:endParaRPr lang="en-US" sz="1700" dirty="0">
                <a:solidFill>
                  <a:srgbClr val="000000"/>
                </a:solidFill>
              </a:endParaRPr>
            </a:p>
            <a:p>
              <a:pPr marL="0" lvl="1" fontAlgn="base">
                <a:spcBef>
                  <a:spcPct val="0"/>
                </a:spcBef>
                <a:spcAft>
                  <a:spcPct val="0"/>
                </a:spcAft>
              </a:pPr>
              <a:endParaRPr lang="en-US" sz="1700" dirty="0">
                <a:solidFill>
                  <a:srgbClr val="000000"/>
                </a:solidFill>
              </a:endParaRPr>
            </a:p>
            <a:p>
              <a:pPr marL="0" lvl="1" fontAlgn="base">
                <a:spcBef>
                  <a:spcPct val="0"/>
                </a:spcBef>
                <a:spcAft>
                  <a:spcPct val="0"/>
                </a:spcAft>
              </a:pPr>
              <a:endParaRPr lang="en-US" sz="1700" dirty="0">
                <a:solidFill>
                  <a:srgbClr val="000000"/>
                </a:solidFill>
              </a:endParaRPr>
            </a:p>
            <a:p>
              <a:pPr marL="0" lvl="1" fontAlgn="base">
                <a:spcBef>
                  <a:spcPct val="0"/>
                </a:spcBef>
                <a:spcAft>
                  <a:spcPct val="0"/>
                </a:spcAft>
              </a:pPr>
              <a:endParaRPr lang="en-US" sz="1700" dirty="0">
                <a:solidFill>
                  <a:srgbClr val="000000"/>
                </a:solidFill>
              </a:endParaRPr>
            </a:p>
            <a:p>
              <a:pPr marL="0" lvl="1" fontAlgn="base">
                <a:spcBef>
                  <a:spcPct val="0"/>
                </a:spcBef>
                <a:spcAft>
                  <a:spcPct val="0"/>
                </a:spcAft>
              </a:pPr>
              <a:endParaRPr lang="en-US" sz="1700" dirty="0">
                <a:solidFill>
                  <a:srgbClr val="000000"/>
                </a:solidFill>
              </a:endParaRPr>
            </a:p>
            <a:p>
              <a:pPr marL="0" lvl="1" fontAlgn="base">
                <a:spcBef>
                  <a:spcPct val="0"/>
                </a:spcBef>
                <a:spcAft>
                  <a:spcPct val="0"/>
                </a:spcAft>
              </a:pPr>
              <a:r>
                <a:rPr lang="en-US" sz="1700" dirty="0">
                  <a:solidFill>
                    <a:srgbClr val="000000"/>
                  </a:solidFill>
                </a:rPr>
                <a:t>User enters values in a pre-defined excel </a:t>
              </a:r>
              <a:r>
                <a:rPr lang="en-US" sz="1600" dirty="0">
                  <a:solidFill>
                    <a:srgbClr val="000000"/>
                  </a:solidFill>
                </a:rPr>
                <a:t>(.xlsx or .xls) template</a:t>
              </a:r>
              <a:endParaRPr lang="en-US" sz="1700" dirty="0">
                <a:solidFill>
                  <a:srgbClr val="000000"/>
                </a:solidFill>
              </a:endParaRPr>
            </a:p>
            <a:p>
              <a:pPr fontAlgn="base">
                <a:spcBef>
                  <a:spcPct val="0"/>
                </a:spcBef>
                <a:spcAft>
                  <a:spcPct val="0"/>
                </a:spcAft>
              </a:pPr>
              <a:endParaRPr lang="en-US" sz="2600" dirty="0">
                <a:solidFill>
                  <a:srgbClr val="000000"/>
                </a:solidFill>
              </a:endParaRPr>
            </a:p>
          </p:txBody>
        </p:sp>
      </p:grpSp>
      <p:grpSp>
        <p:nvGrpSpPr>
          <p:cNvPr id="10" name="Group 57"/>
          <p:cNvGrpSpPr/>
          <p:nvPr/>
        </p:nvGrpSpPr>
        <p:grpSpPr>
          <a:xfrm>
            <a:off x="3443648" y="2098238"/>
            <a:ext cx="2475125" cy="2667867"/>
            <a:chOff x="3312127" y="2098239"/>
            <a:chExt cx="2475125" cy="2667867"/>
          </a:xfrm>
        </p:grpSpPr>
        <p:sp>
          <p:nvSpPr>
            <p:cNvPr id="11" name="Rounded Rectangle 10"/>
            <p:cNvSpPr/>
            <p:nvPr/>
          </p:nvSpPr>
          <p:spPr bwMode="auto">
            <a:xfrm>
              <a:off x="3312127" y="2098239"/>
              <a:ext cx="2475125" cy="2667867"/>
            </a:xfrm>
            <a:prstGeom prst="roundRect">
              <a:avLst/>
            </a:prstGeom>
            <a:noFill/>
            <a:ln w="28575" cap="flat" cmpd="sng" algn="ctr">
              <a:solidFill>
                <a:srgbClr val="840016"/>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lvl="1" fontAlgn="base">
                <a:spcBef>
                  <a:spcPct val="0"/>
                </a:spcBef>
                <a:spcAft>
                  <a:spcPct val="0"/>
                </a:spcAft>
              </a:pPr>
              <a:endParaRPr lang="en-US" sz="1700" dirty="0">
                <a:solidFill>
                  <a:srgbClr val="000000"/>
                </a:solidFill>
              </a:endParaRPr>
            </a:p>
            <a:p>
              <a:pPr marL="0" lvl="1" fontAlgn="base">
                <a:spcBef>
                  <a:spcPct val="0"/>
                </a:spcBef>
                <a:spcAft>
                  <a:spcPct val="0"/>
                </a:spcAft>
              </a:pPr>
              <a:endParaRPr lang="en-US" sz="1700" dirty="0">
                <a:solidFill>
                  <a:srgbClr val="000000"/>
                </a:solidFill>
              </a:endParaRPr>
            </a:p>
            <a:p>
              <a:pPr marL="0" lvl="1" fontAlgn="base">
                <a:spcBef>
                  <a:spcPct val="0"/>
                </a:spcBef>
                <a:spcAft>
                  <a:spcPct val="0"/>
                </a:spcAft>
              </a:pPr>
              <a:endParaRPr lang="en-US" sz="1700" dirty="0">
                <a:solidFill>
                  <a:srgbClr val="000000"/>
                </a:solidFill>
              </a:endParaRPr>
            </a:p>
            <a:p>
              <a:pPr marL="0" lvl="1" fontAlgn="base">
                <a:spcBef>
                  <a:spcPct val="0"/>
                </a:spcBef>
                <a:spcAft>
                  <a:spcPct val="0"/>
                </a:spcAft>
              </a:pPr>
              <a:endParaRPr lang="en-US" sz="1700" dirty="0">
                <a:solidFill>
                  <a:srgbClr val="000000"/>
                </a:solidFill>
              </a:endParaRPr>
            </a:p>
            <a:p>
              <a:pPr marL="0" lvl="1" fontAlgn="base">
                <a:spcBef>
                  <a:spcPct val="0"/>
                </a:spcBef>
                <a:spcAft>
                  <a:spcPct val="0"/>
                </a:spcAft>
              </a:pPr>
              <a:endParaRPr lang="en-US" sz="1700" dirty="0">
                <a:solidFill>
                  <a:srgbClr val="000000"/>
                </a:solidFill>
              </a:endParaRPr>
            </a:p>
            <a:p>
              <a:pPr marL="0" lvl="1" fontAlgn="base">
                <a:spcBef>
                  <a:spcPct val="0"/>
                </a:spcBef>
                <a:spcAft>
                  <a:spcPct val="0"/>
                </a:spcAft>
              </a:pPr>
              <a:endParaRPr lang="en-US" sz="1700" dirty="0">
                <a:solidFill>
                  <a:srgbClr val="000000"/>
                </a:solidFill>
              </a:endParaRPr>
            </a:p>
            <a:p>
              <a:pPr marL="0" lvl="1" fontAlgn="base">
                <a:spcBef>
                  <a:spcPct val="0"/>
                </a:spcBef>
                <a:spcAft>
                  <a:spcPct val="0"/>
                </a:spcAft>
              </a:pPr>
              <a:endParaRPr lang="en-US" sz="1700" dirty="0">
                <a:solidFill>
                  <a:srgbClr val="000000"/>
                </a:solidFill>
              </a:endParaRPr>
            </a:p>
            <a:p>
              <a:pPr marL="0" lvl="1" fontAlgn="base">
                <a:spcBef>
                  <a:spcPct val="0"/>
                </a:spcBef>
                <a:spcAft>
                  <a:spcPct val="0"/>
                </a:spcAft>
              </a:pPr>
              <a:endParaRPr lang="en-US" sz="1700" dirty="0">
                <a:solidFill>
                  <a:srgbClr val="000000"/>
                </a:solidFill>
              </a:endParaRPr>
            </a:p>
            <a:p>
              <a:pPr marL="0" lvl="1" fontAlgn="base">
                <a:spcBef>
                  <a:spcPct val="0"/>
                </a:spcBef>
                <a:spcAft>
                  <a:spcPct val="0"/>
                </a:spcAft>
              </a:pPr>
              <a:r>
                <a:rPr lang="en-US" sz="1700" dirty="0">
                  <a:solidFill>
                    <a:srgbClr val="000000"/>
                  </a:solidFill>
                </a:rPr>
                <a:t>User uploads excel file to Pegasys </a:t>
              </a:r>
            </a:p>
            <a:p>
              <a:pPr marL="0" lvl="1" fontAlgn="base">
                <a:spcBef>
                  <a:spcPct val="0"/>
                </a:spcBef>
                <a:spcAft>
                  <a:spcPct val="0"/>
                </a:spcAft>
              </a:pPr>
              <a:r>
                <a:rPr lang="en-US" sz="1700" dirty="0">
                  <a:solidFill>
                    <a:srgbClr val="000000"/>
                  </a:solidFill>
                </a:rPr>
                <a:t>(2 options of import)</a:t>
              </a:r>
            </a:p>
            <a:p>
              <a:pPr fontAlgn="base">
                <a:spcBef>
                  <a:spcPct val="0"/>
                </a:spcBef>
                <a:spcAft>
                  <a:spcPct val="0"/>
                </a:spcAft>
              </a:pPr>
              <a:endParaRPr lang="en-US" sz="2600" dirty="0">
                <a:solidFill>
                  <a:srgbClr val="000000"/>
                </a:solidFill>
              </a:endParaRPr>
            </a:p>
          </p:txBody>
        </p:sp>
        <p:pic>
          <p:nvPicPr>
            <p:cNvPr id="12" name="Picture 11" descr="cid:image001.png@01CDF28C.30F888F0"/>
            <p:cNvPicPr>
              <a:picLocks noChangeAspect="1"/>
            </p:cNvPicPr>
            <p:nvPr/>
          </p:nvPicPr>
          <p:blipFill rotWithShape="1">
            <a:blip r:embed="rId4" r:link="rId5" cstate="print">
              <a:extLst>
                <a:ext uri="{28A0092B-C50C-407E-A947-70E740481C1C}">
                  <a14:useLocalDpi xmlns:a14="http://schemas.microsoft.com/office/drawing/2010/main" val="0"/>
                </a:ext>
              </a:extLst>
            </a:blip>
            <a:srcRect l="2697" t="1548" r="80586" b="82970"/>
            <a:stretch/>
          </p:blipFill>
          <p:spPr bwMode="auto">
            <a:xfrm>
              <a:off x="4039751" y="2351312"/>
              <a:ext cx="1594884" cy="321478"/>
            </a:xfrm>
            <a:prstGeom prst="rect">
              <a:avLst/>
            </a:prstGeom>
            <a:noFill/>
            <a:ln w="60325">
              <a:noFill/>
            </a:ln>
            <a:extLst>
              <a:ext uri="{53640926-AAD7-44D8-BBD7-CCE9431645EC}">
                <a14:shadowObscured xmlns:a14="http://schemas.microsoft.com/office/drawing/2010/main"/>
              </a:ext>
            </a:extLst>
          </p:spPr>
        </p:pic>
        <p:cxnSp>
          <p:nvCxnSpPr>
            <p:cNvPr id="13" name="Elbow Connector 12"/>
            <p:cNvCxnSpPr/>
            <p:nvPr/>
          </p:nvCxnSpPr>
          <p:spPr bwMode="auto">
            <a:xfrm rot="5400000" flipH="1" flipV="1">
              <a:off x="4196352" y="2769352"/>
              <a:ext cx="713449" cy="568233"/>
            </a:xfrm>
            <a:prstGeom prst="bentConnector3">
              <a:avLst>
                <a:gd name="adj1" fmla="val 3394"/>
              </a:avLst>
            </a:prstGeom>
            <a:solidFill>
              <a:srgbClr val="ED171F"/>
            </a:solidFill>
            <a:ln w="107950" cap="flat" cmpd="sng" algn="ctr">
              <a:solidFill>
                <a:srgbClr val="840016"/>
              </a:solidFill>
              <a:prstDash val="solid"/>
              <a:round/>
              <a:headEnd type="none" w="med" len="med"/>
              <a:tailEnd type="triangle"/>
            </a:ln>
            <a:effectLst/>
          </p:spPr>
        </p:cxnSp>
        <p:pic>
          <p:nvPicPr>
            <p:cNvPr id="14" name="Picture 8" descr="C:\Users\dmalacho\AppData\Local\Microsoft\Windows\Temporary Internet Files\Content.IE5\2ORNWHXH\MC900432605[1].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473538" y="2696744"/>
              <a:ext cx="1013832" cy="1013832"/>
            </a:xfrm>
            <a:prstGeom prst="rect">
              <a:avLst/>
            </a:prstGeom>
            <a:noFill/>
            <a:extLst>
              <a:ext uri="{909E8E84-426E-40DD-AFC4-6F175D3DCCD1}">
                <a14:hiddenFill xmlns:a14="http://schemas.microsoft.com/office/drawing/2010/main">
                  <a:solidFill>
                    <a:srgbClr val="FFFFFF"/>
                  </a:solidFill>
                </a14:hiddenFill>
              </a:ext>
            </a:extLst>
          </p:spPr>
        </p:pic>
      </p:grpSp>
      <p:sp>
        <p:nvSpPr>
          <p:cNvPr id="15" name="Rounded Rectangle 14"/>
          <p:cNvSpPr/>
          <p:nvPr/>
        </p:nvSpPr>
        <p:spPr bwMode="auto">
          <a:xfrm>
            <a:off x="6381887" y="2076258"/>
            <a:ext cx="2475125" cy="2667867"/>
          </a:xfrm>
          <a:prstGeom prst="roundRect">
            <a:avLst/>
          </a:prstGeom>
          <a:noFill/>
          <a:ln w="28575" cap="flat" cmpd="sng" algn="ctr">
            <a:solidFill>
              <a:srgbClr val="840016"/>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lvl="1" fontAlgn="base">
              <a:spcBef>
                <a:spcPct val="0"/>
              </a:spcBef>
              <a:spcAft>
                <a:spcPct val="0"/>
              </a:spcAft>
            </a:pPr>
            <a:endParaRPr lang="en-US" sz="1700" dirty="0">
              <a:solidFill>
                <a:srgbClr val="000000"/>
              </a:solidFill>
            </a:endParaRPr>
          </a:p>
          <a:p>
            <a:pPr marL="0" lvl="1" fontAlgn="base">
              <a:spcBef>
                <a:spcPct val="0"/>
              </a:spcBef>
              <a:spcAft>
                <a:spcPct val="0"/>
              </a:spcAft>
            </a:pPr>
            <a:endParaRPr lang="en-US" sz="1700" dirty="0">
              <a:solidFill>
                <a:srgbClr val="000000"/>
              </a:solidFill>
            </a:endParaRPr>
          </a:p>
          <a:p>
            <a:pPr marL="0" lvl="1" fontAlgn="base">
              <a:spcBef>
                <a:spcPct val="0"/>
              </a:spcBef>
              <a:spcAft>
                <a:spcPct val="0"/>
              </a:spcAft>
            </a:pPr>
            <a:endParaRPr lang="en-US" sz="1700" dirty="0">
              <a:solidFill>
                <a:srgbClr val="000000"/>
              </a:solidFill>
            </a:endParaRPr>
          </a:p>
          <a:p>
            <a:pPr marL="0" lvl="1" fontAlgn="base">
              <a:spcBef>
                <a:spcPct val="0"/>
              </a:spcBef>
              <a:spcAft>
                <a:spcPct val="0"/>
              </a:spcAft>
            </a:pPr>
            <a:endParaRPr lang="en-US" sz="1700" dirty="0">
              <a:solidFill>
                <a:srgbClr val="000000"/>
              </a:solidFill>
            </a:endParaRPr>
          </a:p>
          <a:p>
            <a:pPr marL="0" lvl="1" fontAlgn="base">
              <a:spcBef>
                <a:spcPct val="0"/>
              </a:spcBef>
              <a:spcAft>
                <a:spcPct val="0"/>
              </a:spcAft>
            </a:pPr>
            <a:endParaRPr lang="en-US" sz="1700" dirty="0">
              <a:solidFill>
                <a:srgbClr val="000000"/>
              </a:solidFill>
            </a:endParaRPr>
          </a:p>
          <a:p>
            <a:pPr marL="0" lvl="1" fontAlgn="base">
              <a:spcBef>
                <a:spcPct val="0"/>
              </a:spcBef>
              <a:spcAft>
                <a:spcPct val="0"/>
              </a:spcAft>
            </a:pPr>
            <a:endParaRPr lang="en-US" sz="1700" dirty="0">
              <a:solidFill>
                <a:srgbClr val="000000"/>
              </a:solidFill>
            </a:endParaRPr>
          </a:p>
          <a:p>
            <a:pPr marL="0" lvl="1" fontAlgn="base">
              <a:spcBef>
                <a:spcPct val="0"/>
              </a:spcBef>
              <a:spcAft>
                <a:spcPct val="0"/>
              </a:spcAft>
            </a:pPr>
            <a:endParaRPr lang="en-US" sz="1700" dirty="0">
              <a:solidFill>
                <a:srgbClr val="000000"/>
              </a:solidFill>
            </a:endParaRPr>
          </a:p>
          <a:p>
            <a:pPr marL="0" lvl="1" fontAlgn="base">
              <a:spcBef>
                <a:spcPct val="0"/>
              </a:spcBef>
              <a:spcAft>
                <a:spcPct val="0"/>
              </a:spcAft>
            </a:pPr>
            <a:endParaRPr lang="en-US" sz="1700" dirty="0">
              <a:solidFill>
                <a:srgbClr val="000000"/>
              </a:solidFill>
            </a:endParaRPr>
          </a:p>
          <a:p>
            <a:pPr marL="0" lvl="1" fontAlgn="base">
              <a:spcBef>
                <a:spcPct val="0"/>
              </a:spcBef>
              <a:spcAft>
                <a:spcPct val="0"/>
              </a:spcAft>
            </a:pPr>
            <a:r>
              <a:rPr lang="en-US" sz="1700" dirty="0">
                <a:solidFill>
                  <a:srgbClr val="000000"/>
                </a:solidFill>
              </a:rPr>
              <a:t>User reviews or processes uploaded forms in Pegasys</a:t>
            </a:r>
          </a:p>
          <a:p>
            <a:pPr fontAlgn="base">
              <a:spcBef>
                <a:spcPct val="0"/>
              </a:spcBef>
              <a:spcAft>
                <a:spcPct val="0"/>
              </a:spcAft>
            </a:pPr>
            <a:endParaRPr lang="en-US" sz="2600" dirty="0">
              <a:solidFill>
                <a:srgbClr val="000000"/>
              </a:solidFill>
            </a:endParaRPr>
          </a:p>
        </p:txBody>
      </p:sp>
      <p:sp>
        <p:nvSpPr>
          <p:cNvPr id="16" name="Oval 15"/>
          <p:cNvSpPr>
            <a:spLocks noChangeAspect="1"/>
          </p:cNvSpPr>
          <p:nvPr/>
        </p:nvSpPr>
        <p:spPr bwMode="auto">
          <a:xfrm>
            <a:off x="473707" y="1778814"/>
            <a:ext cx="788495" cy="740034"/>
          </a:xfrm>
          <a:prstGeom prst="ellipse">
            <a:avLst/>
          </a:prstGeom>
          <a:solidFill>
            <a:srgbClr val="FFFFCC"/>
          </a:solidFill>
          <a:ln>
            <a:solidFill>
              <a:srgbClr val="840016"/>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0" tIns="45720" rIns="91440" bIns="45720" numCol="1" rtlCol="0" anchor="ctr" anchorCtr="0" compatLnSpc="1">
            <a:prstTxWarp prst="textNoShape">
              <a:avLst/>
            </a:prstTxWarp>
          </a:bodyPr>
          <a:lstStyle/>
          <a:p>
            <a:pPr fontAlgn="base">
              <a:spcBef>
                <a:spcPct val="0"/>
              </a:spcBef>
              <a:spcAft>
                <a:spcPct val="0"/>
              </a:spcAft>
            </a:pPr>
            <a:r>
              <a:rPr lang="en-US" sz="3600" dirty="0">
                <a:solidFill>
                  <a:srgbClr val="808080"/>
                </a:solidFill>
              </a:rPr>
              <a:t> 1</a:t>
            </a:r>
            <a:endParaRPr lang="en-US" sz="2800" dirty="0">
              <a:solidFill>
                <a:srgbClr val="808080"/>
              </a:solidFill>
            </a:endParaRPr>
          </a:p>
        </p:txBody>
      </p:sp>
      <p:sp>
        <p:nvSpPr>
          <p:cNvPr id="17" name="Oval 16"/>
          <p:cNvSpPr>
            <a:spLocks noChangeAspect="1"/>
          </p:cNvSpPr>
          <p:nvPr/>
        </p:nvSpPr>
        <p:spPr bwMode="auto">
          <a:xfrm>
            <a:off x="3382777" y="1728221"/>
            <a:ext cx="788495" cy="740034"/>
          </a:xfrm>
          <a:prstGeom prst="ellipse">
            <a:avLst/>
          </a:prstGeom>
          <a:solidFill>
            <a:srgbClr val="FFFFCC"/>
          </a:solidFill>
          <a:ln>
            <a:solidFill>
              <a:srgbClr val="840016"/>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137160" tIns="45720" rIns="91440" bIns="45720" numCol="1" rtlCol="0" anchor="ctr" anchorCtr="0" compatLnSpc="1">
            <a:prstTxWarp prst="textNoShape">
              <a:avLst/>
            </a:prstTxWarp>
          </a:bodyPr>
          <a:lstStyle/>
          <a:p>
            <a:pPr fontAlgn="base">
              <a:spcBef>
                <a:spcPct val="0"/>
              </a:spcBef>
              <a:spcAft>
                <a:spcPct val="0"/>
              </a:spcAft>
            </a:pPr>
            <a:r>
              <a:rPr lang="en-US" sz="3600" dirty="0">
                <a:solidFill>
                  <a:srgbClr val="808080"/>
                </a:solidFill>
              </a:rPr>
              <a:t>2</a:t>
            </a:r>
            <a:endParaRPr lang="en-US" sz="2800" dirty="0">
              <a:solidFill>
                <a:srgbClr val="808080"/>
              </a:solidFill>
            </a:endParaRPr>
          </a:p>
        </p:txBody>
      </p:sp>
      <p:pic>
        <p:nvPicPr>
          <p:cNvPr id="18" name="Picture 11"/>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753" t="37170" r="45328" b="6672"/>
          <a:stretch/>
        </p:blipFill>
        <p:spPr bwMode="auto">
          <a:xfrm>
            <a:off x="6745975" y="2468255"/>
            <a:ext cx="1936947" cy="1352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 name="Oval 18"/>
          <p:cNvSpPr>
            <a:spLocks noChangeAspect="1"/>
          </p:cNvSpPr>
          <p:nvPr/>
        </p:nvSpPr>
        <p:spPr bwMode="auto">
          <a:xfrm>
            <a:off x="6256727" y="1736402"/>
            <a:ext cx="788495" cy="740034"/>
          </a:xfrm>
          <a:prstGeom prst="ellipse">
            <a:avLst/>
          </a:prstGeom>
          <a:solidFill>
            <a:srgbClr val="FFFFCC"/>
          </a:solidFill>
          <a:ln>
            <a:solidFill>
              <a:srgbClr val="840016"/>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137160" tIns="45720" rIns="91440" bIns="45720" numCol="1" rtlCol="0" anchor="ctr" anchorCtr="0" compatLnSpc="1">
            <a:prstTxWarp prst="textNoShape">
              <a:avLst/>
            </a:prstTxWarp>
          </a:bodyPr>
          <a:lstStyle/>
          <a:p>
            <a:pPr fontAlgn="base">
              <a:spcBef>
                <a:spcPct val="0"/>
              </a:spcBef>
              <a:spcAft>
                <a:spcPct val="0"/>
              </a:spcAft>
            </a:pPr>
            <a:r>
              <a:rPr lang="en-US" sz="3600" dirty="0">
                <a:solidFill>
                  <a:srgbClr val="808080"/>
                </a:solidFill>
              </a:rPr>
              <a:t>3</a:t>
            </a:r>
            <a:endParaRPr lang="en-US" sz="2800" dirty="0">
              <a:solidFill>
                <a:srgbClr val="808080"/>
              </a:solidFill>
            </a:endParaRPr>
          </a:p>
        </p:txBody>
      </p:sp>
    </p:spTree>
    <p:extLst>
      <p:ext uri="{BB962C8B-B14F-4D97-AF65-F5344CB8AC3E}">
        <p14:creationId xmlns:p14="http://schemas.microsoft.com/office/powerpoint/2010/main" val="75515097"/>
      </p:ext>
    </p:extLst>
  </p:cSld>
  <p:clrMapOvr>
    <a:masterClrMapping/>
  </p:clrMapOvr>
  <p:timing>
    <p:tnLst>
      <p:par>
        <p:cTn id="1" dur="indefinite" restart="never" nodeType="tmRoot"/>
      </p:par>
    </p:tnLst>
  </p:timing>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bwMode="auto">
          <a:xfrm>
            <a:off x="7467600" y="5870528"/>
            <a:ext cx="1493520" cy="835072"/>
          </a:xfrm>
          <a:prstGeom prst="rect">
            <a:avLst/>
          </a:pr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endParaRPr lang="en-US" dirty="0" smtClean="0">
              <a:solidFill>
                <a:srgbClr val="000000"/>
              </a:solidFill>
            </a:endParaRPr>
          </a:p>
        </p:txBody>
      </p:sp>
      <p:sp>
        <p:nvSpPr>
          <p:cNvPr id="6146" name="Rectangle 6"/>
          <p:cNvSpPr>
            <a:spLocks noGrp="1" noChangeArrowheads="1"/>
          </p:cNvSpPr>
          <p:nvPr>
            <p:ph type="title"/>
          </p:nvPr>
        </p:nvSpPr>
        <p:spPr/>
        <p:txBody>
          <a:bodyPr/>
          <a:lstStyle/>
          <a:p>
            <a:pPr eaLnBrk="1" hangingPunct="1"/>
            <a:r>
              <a:rPr lang="en-US" dirty="0" smtClean="0"/>
              <a:t>Excel </a:t>
            </a:r>
            <a:r>
              <a:rPr lang="en-US" dirty="0"/>
              <a:t>Input </a:t>
            </a:r>
            <a:r>
              <a:rPr lang="en-US" dirty="0" smtClean="0"/>
              <a:t>File</a:t>
            </a:r>
          </a:p>
        </p:txBody>
      </p:sp>
      <p:sp>
        <p:nvSpPr>
          <p:cNvPr id="2" name="Slide Number Placeholder 1"/>
          <p:cNvSpPr>
            <a:spLocks noGrp="1"/>
          </p:cNvSpPr>
          <p:nvPr>
            <p:ph type="sldNum" sz="quarter" idx="11"/>
          </p:nvPr>
        </p:nvSpPr>
        <p:spPr>
          <a:xfrm>
            <a:off x="0" y="6618514"/>
            <a:ext cx="544285" cy="228374"/>
          </a:xfrm>
        </p:spPr>
        <p:txBody>
          <a:bodyPr/>
          <a:lstStyle/>
          <a:p>
            <a:pPr>
              <a:defRPr/>
            </a:pPr>
            <a:fld id="{5842F1FC-5FDD-41D6-BAD6-160FC7BE3BC4}" type="slidenum">
              <a:rPr lang="en-US" smtClean="0"/>
              <a:pPr>
                <a:defRPr/>
              </a:pPr>
              <a:t>378</a:t>
            </a:fld>
            <a:endParaRPr lang="en-US" dirty="0"/>
          </a:p>
        </p:txBody>
      </p:sp>
      <p:sp>
        <p:nvSpPr>
          <p:cNvPr id="3" name="Footer Placeholder 2"/>
          <p:cNvSpPr>
            <a:spLocks noGrp="1"/>
          </p:cNvSpPr>
          <p:nvPr>
            <p:ph type="ftr" sz="quarter" idx="4294967295"/>
          </p:nvPr>
        </p:nvSpPr>
        <p:spPr>
          <a:xfrm>
            <a:off x="356125" y="6553200"/>
            <a:ext cx="7010400" cy="304800"/>
          </a:xfrm>
          <a:prstGeom prst="rect">
            <a:avLst/>
          </a:prstGeom>
        </p:spPr>
        <p:txBody>
          <a:bodyPr/>
          <a:lstStyle/>
          <a:p>
            <a:pPr>
              <a:defRPr/>
            </a:pPr>
            <a:r>
              <a:rPr lang="en-US" sz="1200" b="1" dirty="0" smtClean="0"/>
              <a:t>CGI Federal Proprietary and Confidential</a:t>
            </a:r>
            <a:endParaRPr lang="en-US" sz="1200" b="1" dirty="0"/>
          </a:p>
        </p:txBody>
      </p:sp>
      <p:sp>
        <p:nvSpPr>
          <p:cNvPr id="21" name="Content Placeholder 2"/>
          <p:cNvSpPr txBox="1">
            <a:spLocks/>
          </p:cNvSpPr>
          <p:nvPr/>
        </p:nvSpPr>
        <p:spPr bwMode="auto">
          <a:xfrm>
            <a:off x="452935" y="1117518"/>
            <a:ext cx="8660144" cy="306470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a:lstStyle>
          <a:p>
            <a:pPr marL="0" indent="0">
              <a:buFont typeface="Wingdings" pitchFamily="2" charset="2"/>
              <a:buNone/>
            </a:pPr>
            <a:r>
              <a:rPr lang="en-US" sz="2000" dirty="0" smtClean="0">
                <a:solidFill>
                  <a:srgbClr val="000000"/>
                </a:solidFill>
              </a:rPr>
              <a:t>Excel Input File:</a:t>
            </a:r>
          </a:p>
          <a:p>
            <a:pPr lvl="1"/>
            <a:r>
              <a:rPr lang="en-US" sz="2000" u="sng" dirty="0" smtClean="0">
                <a:solidFill>
                  <a:srgbClr val="000000"/>
                </a:solidFill>
              </a:rPr>
              <a:t>Pre-defined excel spreadsheets</a:t>
            </a:r>
            <a:r>
              <a:rPr lang="en-US" sz="2000" dirty="0" smtClean="0">
                <a:solidFill>
                  <a:srgbClr val="000000"/>
                </a:solidFill>
              </a:rPr>
              <a:t> are used to populate field values which will be transferred to the Pegasys document</a:t>
            </a:r>
          </a:p>
          <a:p>
            <a:pPr lvl="1"/>
            <a:r>
              <a:rPr lang="en-US" sz="2000" dirty="0" smtClean="0">
                <a:solidFill>
                  <a:srgbClr val="000000"/>
                </a:solidFill>
              </a:rPr>
              <a:t>A handful of </a:t>
            </a:r>
            <a:r>
              <a:rPr lang="en-US" sz="2000" u="sng" dirty="0" smtClean="0">
                <a:solidFill>
                  <a:srgbClr val="000000"/>
                </a:solidFill>
              </a:rPr>
              <a:t>templates</a:t>
            </a:r>
            <a:r>
              <a:rPr lang="en-US" sz="2000" dirty="0" smtClean="0">
                <a:solidFill>
                  <a:srgbClr val="000000"/>
                </a:solidFill>
              </a:rPr>
              <a:t> will be provided</a:t>
            </a:r>
          </a:p>
          <a:p>
            <a:pPr lvl="1"/>
            <a:r>
              <a:rPr lang="en-US" sz="2000" dirty="0" smtClean="0">
                <a:solidFill>
                  <a:srgbClr val="000000"/>
                </a:solidFill>
              </a:rPr>
              <a:t>There is a separate Excel Input File for each Doc Category (BD, SV, etc.)</a:t>
            </a:r>
          </a:p>
          <a:p>
            <a:pPr lvl="2"/>
            <a:r>
              <a:rPr lang="en-US" sz="2000" dirty="0" smtClean="0">
                <a:solidFill>
                  <a:srgbClr val="000000"/>
                </a:solidFill>
              </a:rPr>
              <a:t>Each row within the Excel file represents either a Header, Accounting Line, Detail Billing Record, or Office Address</a:t>
            </a:r>
          </a:p>
        </p:txBody>
      </p:sp>
      <p:sp>
        <p:nvSpPr>
          <p:cNvPr id="22" name="Content Placeholder 2"/>
          <p:cNvSpPr txBox="1">
            <a:spLocks/>
          </p:cNvSpPr>
          <p:nvPr/>
        </p:nvSpPr>
        <p:spPr bwMode="auto">
          <a:xfrm>
            <a:off x="701657" y="3981479"/>
            <a:ext cx="734025" cy="248593"/>
          </a:xfrm>
          <a:prstGeom prst="rect">
            <a:avLst/>
          </a:prstGeom>
          <a:noFill/>
          <a:ln w="12700">
            <a:solidFill>
              <a:schemeClr val="accent5">
                <a:lumMod val="50000"/>
              </a:schemeClr>
            </a:solidFill>
            <a:prstDash val="dash"/>
            <a:miter lim="800000"/>
            <a:headEnd/>
            <a:tailEnd/>
          </a:ln>
        </p:spPr>
        <p:txBody>
          <a:bodyPr vert="horz" wrap="square" lIns="45720" tIns="0" rIns="45720" bIns="0" numCol="1" anchor="t" anchorCtr="0" compatLnSpc="1">
            <a:prstTxWarp prst="textNoShape">
              <a:avLst/>
            </a:prstTxWarp>
          </a:bodyPr>
          <a:lst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a:lstStyle>
          <a:p>
            <a:pPr marL="0" indent="0">
              <a:buFont typeface="Wingdings" pitchFamily="2" charset="2"/>
              <a:buNone/>
            </a:pPr>
            <a:r>
              <a:rPr lang="en-US" sz="1600" dirty="0" smtClean="0">
                <a:solidFill>
                  <a:srgbClr val="000000"/>
                </a:solidFill>
                <a:latin typeface="Calibri" pitchFamily="34" charset="0"/>
                <a:cs typeface="Calibri" pitchFamily="34" charset="0"/>
              </a:rPr>
              <a:t>Header</a:t>
            </a:r>
          </a:p>
        </p:txBody>
      </p:sp>
      <p:sp>
        <p:nvSpPr>
          <p:cNvPr id="23" name="Right Brace 22"/>
          <p:cNvSpPr/>
          <p:nvPr/>
        </p:nvSpPr>
        <p:spPr bwMode="auto">
          <a:xfrm flipH="1">
            <a:off x="1448175" y="3998755"/>
            <a:ext cx="119221" cy="263652"/>
          </a:xfrm>
          <a:prstGeom prst="rightBrace">
            <a:avLst>
              <a:gd name="adj1" fmla="val 48099"/>
              <a:gd name="adj2" fmla="val 49266"/>
            </a:avLst>
          </a:prstGeom>
          <a:solidFill>
            <a:schemeClr val="bg1"/>
          </a:solidFill>
          <a:ln w="25400" cap="flat" cmpd="sng" algn="ctr">
            <a:solidFill>
              <a:schemeClr val="accent1">
                <a:lumMod val="50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base">
              <a:spcBef>
                <a:spcPct val="0"/>
              </a:spcBef>
              <a:spcAft>
                <a:spcPct val="0"/>
              </a:spcAft>
            </a:pPr>
            <a:endParaRPr lang="en-US" dirty="0">
              <a:solidFill>
                <a:srgbClr val="000000"/>
              </a:solidFill>
            </a:endParaRPr>
          </a:p>
        </p:txBody>
      </p:sp>
      <p:sp>
        <p:nvSpPr>
          <p:cNvPr id="24" name="Rectangle 23"/>
          <p:cNvSpPr/>
          <p:nvPr/>
        </p:nvSpPr>
        <p:spPr bwMode="auto">
          <a:xfrm>
            <a:off x="1830356" y="4361252"/>
            <a:ext cx="1223158" cy="527303"/>
          </a:xfrm>
          <a:prstGeom prst="rect">
            <a:avLst/>
          </a:prstGeom>
          <a:noFill/>
          <a:ln w="3175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base">
              <a:spcBef>
                <a:spcPct val="0"/>
              </a:spcBef>
              <a:spcAft>
                <a:spcPct val="0"/>
              </a:spcAft>
            </a:pPr>
            <a:endParaRPr lang="en-US" sz="2600" dirty="0">
              <a:solidFill>
                <a:srgbClr val="000000"/>
              </a:solidFill>
            </a:endParaRPr>
          </a:p>
        </p:txBody>
      </p:sp>
      <p:sp>
        <p:nvSpPr>
          <p:cNvPr id="25" name="Rectangle 24"/>
          <p:cNvSpPr/>
          <p:nvPr/>
        </p:nvSpPr>
        <p:spPr bwMode="auto">
          <a:xfrm>
            <a:off x="3053513" y="4940476"/>
            <a:ext cx="1590101" cy="527303"/>
          </a:xfrm>
          <a:prstGeom prst="rect">
            <a:avLst/>
          </a:prstGeom>
          <a:noFill/>
          <a:ln w="3175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base">
              <a:spcBef>
                <a:spcPct val="0"/>
              </a:spcBef>
              <a:spcAft>
                <a:spcPct val="0"/>
              </a:spcAft>
            </a:pPr>
            <a:endParaRPr lang="en-US" sz="2600" dirty="0">
              <a:solidFill>
                <a:srgbClr val="000000"/>
              </a:solidFill>
            </a:endParaRPr>
          </a:p>
        </p:txBody>
      </p:sp>
      <p:pic>
        <p:nvPicPr>
          <p:cNvPr id="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94167" y="3981479"/>
            <a:ext cx="7516177" cy="2200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7" name="Right Brace 26"/>
          <p:cNvSpPr/>
          <p:nvPr/>
        </p:nvSpPr>
        <p:spPr bwMode="auto">
          <a:xfrm flipH="1">
            <a:off x="1448175" y="4361253"/>
            <a:ext cx="127778" cy="299090"/>
          </a:xfrm>
          <a:prstGeom prst="rightBrace">
            <a:avLst>
              <a:gd name="adj1" fmla="val 48099"/>
              <a:gd name="adj2" fmla="val 49266"/>
            </a:avLst>
          </a:prstGeom>
          <a:solidFill>
            <a:schemeClr val="bg1"/>
          </a:solidFill>
          <a:ln w="25400" cap="flat" cmpd="sng" algn="ctr">
            <a:solidFill>
              <a:schemeClr val="accent1">
                <a:lumMod val="50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base">
              <a:spcBef>
                <a:spcPct val="0"/>
              </a:spcBef>
              <a:spcAft>
                <a:spcPct val="0"/>
              </a:spcAft>
            </a:pPr>
            <a:endParaRPr lang="en-US" dirty="0">
              <a:solidFill>
                <a:srgbClr val="000000"/>
              </a:solidFill>
            </a:endParaRPr>
          </a:p>
        </p:txBody>
      </p:sp>
      <p:sp>
        <p:nvSpPr>
          <p:cNvPr id="28" name="Right Brace 27"/>
          <p:cNvSpPr/>
          <p:nvPr/>
        </p:nvSpPr>
        <p:spPr bwMode="auto">
          <a:xfrm flipH="1">
            <a:off x="1472449" y="5644848"/>
            <a:ext cx="119221" cy="263652"/>
          </a:xfrm>
          <a:prstGeom prst="rightBrace">
            <a:avLst>
              <a:gd name="adj1" fmla="val 48099"/>
              <a:gd name="adj2" fmla="val 49266"/>
            </a:avLst>
          </a:prstGeom>
          <a:solidFill>
            <a:schemeClr val="bg1"/>
          </a:solidFill>
          <a:ln w="25400" cap="flat" cmpd="sng" algn="ctr">
            <a:solidFill>
              <a:schemeClr val="accent1">
                <a:lumMod val="50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base">
              <a:spcBef>
                <a:spcPct val="0"/>
              </a:spcBef>
              <a:spcAft>
                <a:spcPct val="0"/>
              </a:spcAft>
            </a:pPr>
            <a:endParaRPr lang="en-US" dirty="0">
              <a:solidFill>
                <a:srgbClr val="000000"/>
              </a:solidFill>
            </a:endParaRPr>
          </a:p>
        </p:txBody>
      </p:sp>
      <p:sp>
        <p:nvSpPr>
          <p:cNvPr id="29" name="Right Brace 28"/>
          <p:cNvSpPr/>
          <p:nvPr/>
        </p:nvSpPr>
        <p:spPr bwMode="auto">
          <a:xfrm flipH="1">
            <a:off x="1456732" y="4756729"/>
            <a:ext cx="119221" cy="263652"/>
          </a:xfrm>
          <a:prstGeom prst="rightBrace">
            <a:avLst>
              <a:gd name="adj1" fmla="val 48099"/>
              <a:gd name="adj2" fmla="val 49266"/>
            </a:avLst>
          </a:prstGeom>
          <a:solidFill>
            <a:schemeClr val="bg1"/>
          </a:solidFill>
          <a:ln w="25400" cap="flat" cmpd="sng" algn="ctr">
            <a:solidFill>
              <a:schemeClr val="accent1">
                <a:lumMod val="50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base">
              <a:spcBef>
                <a:spcPct val="0"/>
              </a:spcBef>
              <a:spcAft>
                <a:spcPct val="0"/>
              </a:spcAft>
            </a:pPr>
            <a:endParaRPr lang="en-US" dirty="0">
              <a:solidFill>
                <a:srgbClr val="000000"/>
              </a:solidFill>
            </a:endParaRPr>
          </a:p>
        </p:txBody>
      </p:sp>
      <p:sp>
        <p:nvSpPr>
          <p:cNvPr id="14" name="Content Placeholder 2"/>
          <p:cNvSpPr txBox="1">
            <a:spLocks/>
          </p:cNvSpPr>
          <p:nvPr/>
        </p:nvSpPr>
        <p:spPr bwMode="auto">
          <a:xfrm>
            <a:off x="398640" y="4350646"/>
            <a:ext cx="1032086" cy="410435"/>
          </a:xfrm>
          <a:prstGeom prst="rect">
            <a:avLst/>
          </a:prstGeom>
          <a:noFill/>
          <a:ln w="12700">
            <a:solidFill>
              <a:schemeClr val="accent5">
                <a:lumMod val="50000"/>
              </a:schemeClr>
            </a:solidFill>
            <a:prstDash val="dash"/>
            <a:miter lim="800000"/>
            <a:headEnd/>
            <a:tailEnd/>
          </a:ln>
        </p:spPr>
        <p:txBody>
          <a:bodyPr vert="horz" wrap="square" lIns="45720" tIns="0" rIns="45720" bIns="0" numCol="1" anchor="t" anchorCtr="0" compatLnSpc="1">
            <a:prstTxWarp prst="textNoShape">
              <a:avLst/>
            </a:prstTxWarp>
          </a:bodyPr>
          <a:lst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a:lstStyle>
          <a:p>
            <a:pPr marL="0" indent="0">
              <a:spcBef>
                <a:spcPts val="0"/>
              </a:spcBef>
              <a:buFont typeface="Wingdings" pitchFamily="2" charset="2"/>
              <a:buNone/>
            </a:pPr>
            <a:r>
              <a:rPr lang="en-US" sz="1400" dirty="0" smtClean="0">
                <a:solidFill>
                  <a:srgbClr val="000000"/>
                </a:solidFill>
                <a:latin typeface="Calibri" pitchFamily="34" charset="0"/>
                <a:cs typeface="Calibri" pitchFamily="34" charset="0"/>
              </a:rPr>
              <a:t>Accounting </a:t>
            </a:r>
          </a:p>
          <a:p>
            <a:pPr marL="0" indent="0">
              <a:spcBef>
                <a:spcPts val="0"/>
              </a:spcBef>
              <a:buFont typeface="Wingdings" pitchFamily="2" charset="2"/>
              <a:buNone/>
            </a:pPr>
            <a:r>
              <a:rPr lang="en-US" sz="1400" dirty="0" smtClean="0">
                <a:solidFill>
                  <a:srgbClr val="000000"/>
                </a:solidFill>
                <a:latin typeface="Calibri" pitchFamily="34" charset="0"/>
                <a:cs typeface="Calibri" pitchFamily="34" charset="0"/>
              </a:rPr>
              <a:t>Line tab</a:t>
            </a:r>
          </a:p>
        </p:txBody>
      </p:sp>
      <p:sp>
        <p:nvSpPr>
          <p:cNvPr id="16" name="Content Placeholder 2"/>
          <p:cNvSpPr txBox="1">
            <a:spLocks/>
          </p:cNvSpPr>
          <p:nvPr/>
        </p:nvSpPr>
        <p:spPr bwMode="auto">
          <a:xfrm>
            <a:off x="398640" y="4836825"/>
            <a:ext cx="1032086" cy="493211"/>
          </a:xfrm>
          <a:prstGeom prst="rect">
            <a:avLst/>
          </a:prstGeom>
          <a:noFill/>
          <a:ln w="12700">
            <a:solidFill>
              <a:schemeClr val="accent5">
                <a:lumMod val="50000"/>
              </a:schemeClr>
            </a:solidFill>
            <a:prstDash val="dash"/>
            <a:miter lim="800000"/>
            <a:headEnd/>
            <a:tailEnd/>
          </a:ln>
        </p:spPr>
        <p:txBody>
          <a:bodyPr vert="horz" wrap="square" lIns="45720" tIns="0" rIns="45720" bIns="0" numCol="1" anchor="t" anchorCtr="0" compatLnSpc="1">
            <a:prstTxWarp prst="textNoShape">
              <a:avLst/>
            </a:prstTxWarp>
          </a:bodyPr>
          <a:lst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a:lstStyle>
          <a:p>
            <a:pPr marL="0" indent="0">
              <a:spcBef>
                <a:spcPts val="0"/>
              </a:spcBef>
              <a:buNone/>
            </a:pPr>
            <a:r>
              <a:rPr lang="en-US" sz="1400" dirty="0">
                <a:solidFill>
                  <a:srgbClr val="000000"/>
                </a:solidFill>
                <a:latin typeface="Calibri" pitchFamily="34" charset="0"/>
                <a:cs typeface="Calibri" pitchFamily="34" charset="0"/>
              </a:rPr>
              <a:t>Detail Billing Record tab</a:t>
            </a:r>
          </a:p>
          <a:p>
            <a:pPr marL="0" indent="0">
              <a:spcBef>
                <a:spcPts val="0"/>
              </a:spcBef>
              <a:buFont typeface="Wingdings" pitchFamily="2" charset="2"/>
              <a:buNone/>
            </a:pPr>
            <a:endParaRPr lang="en-US" sz="1400" dirty="0" smtClean="0">
              <a:solidFill>
                <a:srgbClr val="000000"/>
              </a:solidFill>
              <a:latin typeface="Calibri" pitchFamily="34" charset="0"/>
              <a:cs typeface="Calibri" pitchFamily="34" charset="0"/>
            </a:endParaRPr>
          </a:p>
        </p:txBody>
      </p:sp>
      <p:sp>
        <p:nvSpPr>
          <p:cNvPr id="17" name="Content Placeholder 2"/>
          <p:cNvSpPr txBox="1">
            <a:spLocks/>
          </p:cNvSpPr>
          <p:nvPr/>
        </p:nvSpPr>
        <p:spPr bwMode="auto">
          <a:xfrm>
            <a:off x="437628" y="5531158"/>
            <a:ext cx="1032086" cy="491032"/>
          </a:xfrm>
          <a:prstGeom prst="rect">
            <a:avLst/>
          </a:prstGeom>
          <a:noFill/>
          <a:ln w="12700">
            <a:solidFill>
              <a:schemeClr val="accent5">
                <a:lumMod val="50000"/>
              </a:schemeClr>
            </a:solidFill>
            <a:prstDash val="dash"/>
            <a:miter lim="800000"/>
            <a:headEnd/>
            <a:tailEnd/>
          </a:ln>
        </p:spPr>
        <p:txBody>
          <a:bodyPr vert="horz" wrap="square" lIns="45720" tIns="0" rIns="45720" bIns="0" numCol="1" anchor="t" anchorCtr="0" compatLnSpc="1">
            <a:prstTxWarp prst="textNoShape">
              <a:avLst/>
            </a:prstTxWarp>
          </a:bodyPr>
          <a:lst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a:lstStyle>
          <a:p>
            <a:pPr marL="0" indent="0">
              <a:spcBef>
                <a:spcPts val="0"/>
              </a:spcBef>
              <a:buFont typeface="Wingdings" pitchFamily="2" charset="2"/>
              <a:buNone/>
            </a:pPr>
            <a:r>
              <a:rPr lang="en-US" sz="1400" dirty="0" smtClean="0">
                <a:solidFill>
                  <a:srgbClr val="000000"/>
                </a:solidFill>
                <a:latin typeface="Calibri" pitchFamily="34" charset="0"/>
                <a:cs typeface="Calibri" pitchFamily="34" charset="0"/>
              </a:rPr>
              <a:t>Office Address tab</a:t>
            </a:r>
          </a:p>
        </p:txBody>
      </p:sp>
    </p:spTree>
    <p:extLst>
      <p:ext uri="{BB962C8B-B14F-4D97-AF65-F5344CB8AC3E}">
        <p14:creationId xmlns:p14="http://schemas.microsoft.com/office/powerpoint/2010/main" val="1260816661"/>
      </p:ext>
    </p:extLst>
  </p:cSld>
  <p:clrMapOvr>
    <a:masterClrMapping/>
  </p:clrMapOvr>
  <p:timing>
    <p:tnLst>
      <p:par>
        <p:cTn id="1" dur="indefinite" restart="never" nodeType="tmRoot"/>
      </p:par>
    </p:tnLst>
  </p:timing>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6"/>
          <p:cNvSpPr>
            <a:spLocks noGrp="1" noChangeArrowheads="1"/>
          </p:cNvSpPr>
          <p:nvPr>
            <p:ph type="title"/>
          </p:nvPr>
        </p:nvSpPr>
        <p:spPr/>
        <p:txBody>
          <a:bodyPr/>
          <a:lstStyle/>
          <a:p>
            <a:pPr eaLnBrk="1" hangingPunct="1"/>
            <a:r>
              <a:rPr lang="en-US" dirty="0" smtClean="0"/>
              <a:t>Excel </a:t>
            </a:r>
            <a:r>
              <a:rPr lang="en-US" dirty="0"/>
              <a:t>Input </a:t>
            </a:r>
            <a:r>
              <a:rPr lang="en-US" dirty="0" smtClean="0"/>
              <a:t>File</a:t>
            </a:r>
          </a:p>
        </p:txBody>
      </p:sp>
      <p:sp>
        <p:nvSpPr>
          <p:cNvPr id="2" name="Slide Number Placeholder 1"/>
          <p:cNvSpPr>
            <a:spLocks noGrp="1"/>
          </p:cNvSpPr>
          <p:nvPr>
            <p:ph type="sldNum" sz="quarter" idx="11"/>
          </p:nvPr>
        </p:nvSpPr>
        <p:spPr>
          <a:xfrm>
            <a:off x="0" y="6618514"/>
            <a:ext cx="544285" cy="228374"/>
          </a:xfrm>
        </p:spPr>
        <p:txBody>
          <a:bodyPr/>
          <a:lstStyle/>
          <a:p>
            <a:pPr>
              <a:defRPr/>
            </a:pPr>
            <a:fld id="{5842F1FC-5FDD-41D6-BAD6-160FC7BE3BC4}" type="slidenum">
              <a:rPr lang="en-US" smtClean="0"/>
              <a:pPr>
                <a:defRPr/>
              </a:pPr>
              <a:t>379</a:t>
            </a:fld>
            <a:endParaRPr lang="en-US" dirty="0"/>
          </a:p>
        </p:txBody>
      </p:sp>
      <p:sp>
        <p:nvSpPr>
          <p:cNvPr id="3" name="Footer Placeholder 2"/>
          <p:cNvSpPr>
            <a:spLocks noGrp="1"/>
          </p:cNvSpPr>
          <p:nvPr>
            <p:ph type="ftr" sz="quarter" idx="4294967295"/>
          </p:nvPr>
        </p:nvSpPr>
        <p:spPr>
          <a:xfrm>
            <a:off x="367983" y="6614251"/>
            <a:ext cx="7010400" cy="304800"/>
          </a:xfrm>
          <a:prstGeom prst="rect">
            <a:avLst/>
          </a:prstGeom>
        </p:spPr>
        <p:txBody>
          <a:bodyPr/>
          <a:lstStyle/>
          <a:p>
            <a:pPr>
              <a:defRPr/>
            </a:pPr>
            <a:r>
              <a:rPr lang="en-US" sz="1200" b="1" dirty="0" smtClean="0"/>
              <a:t>CGI Federal Proprietary and Confidential</a:t>
            </a:r>
            <a:endParaRPr lang="en-US" sz="1200" b="1" dirty="0"/>
          </a:p>
        </p:txBody>
      </p:sp>
      <p:sp>
        <p:nvSpPr>
          <p:cNvPr id="31" name="Content Placeholder 2"/>
          <p:cNvSpPr txBox="1">
            <a:spLocks/>
          </p:cNvSpPr>
          <p:nvPr/>
        </p:nvSpPr>
        <p:spPr bwMode="auto">
          <a:xfrm>
            <a:off x="496795" y="1279704"/>
            <a:ext cx="8404409" cy="533241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a:lstStyle>
          <a:p>
            <a:r>
              <a:rPr lang="en-US" sz="1800" dirty="0" smtClean="0">
                <a:solidFill>
                  <a:srgbClr val="000000"/>
                </a:solidFill>
              </a:rPr>
              <a:t>Ensure the Document Status and Document Number fields are populated accordingly:</a:t>
            </a:r>
          </a:p>
          <a:p>
            <a:endParaRPr lang="en-US" sz="1000" dirty="0" smtClean="0">
              <a:solidFill>
                <a:srgbClr val="000000"/>
              </a:solidFill>
            </a:endParaRPr>
          </a:p>
          <a:p>
            <a:pPr lvl="1"/>
            <a:r>
              <a:rPr lang="en-US" sz="1800" b="1" u="sng" dirty="0" smtClean="0">
                <a:solidFill>
                  <a:srgbClr val="000000"/>
                </a:solidFill>
              </a:rPr>
              <a:t>Document Status</a:t>
            </a:r>
          </a:p>
          <a:p>
            <a:pPr lvl="2"/>
            <a:r>
              <a:rPr lang="en-US" sz="1800" i="1" dirty="0" smtClean="0">
                <a:solidFill>
                  <a:srgbClr val="000000"/>
                </a:solidFill>
              </a:rPr>
              <a:t>NEW:  </a:t>
            </a:r>
            <a:r>
              <a:rPr lang="en-US" sz="1800" dirty="0" smtClean="0">
                <a:solidFill>
                  <a:srgbClr val="000000"/>
                </a:solidFill>
              </a:rPr>
              <a:t>Creates a brand new form</a:t>
            </a:r>
          </a:p>
          <a:p>
            <a:pPr lvl="2"/>
            <a:r>
              <a:rPr lang="en-US" sz="1800" i="1" dirty="0" smtClean="0">
                <a:solidFill>
                  <a:srgbClr val="000000"/>
                </a:solidFill>
              </a:rPr>
              <a:t>CORRECT:  </a:t>
            </a:r>
            <a:r>
              <a:rPr lang="en-US" sz="1800" dirty="0" smtClean="0">
                <a:solidFill>
                  <a:srgbClr val="000000"/>
                </a:solidFill>
              </a:rPr>
              <a:t>Corrects an existing processed document</a:t>
            </a:r>
          </a:p>
          <a:p>
            <a:pPr lvl="2"/>
            <a:r>
              <a:rPr lang="en-US" sz="1800" i="1" dirty="0" smtClean="0">
                <a:solidFill>
                  <a:srgbClr val="000000"/>
                </a:solidFill>
              </a:rPr>
              <a:t>AMEND:  </a:t>
            </a:r>
            <a:r>
              <a:rPr lang="en-US" sz="1800" dirty="0" smtClean="0">
                <a:solidFill>
                  <a:srgbClr val="000000"/>
                </a:solidFill>
              </a:rPr>
              <a:t>Amends an existing processed document</a:t>
            </a:r>
          </a:p>
          <a:p>
            <a:pPr lvl="2"/>
            <a:r>
              <a:rPr lang="en-US" sz="1800" i="1" dirty="0" smtClean="0">
                <a:solidFill>
                  <a:srgbClr val="000000"/>
                </a:solidFill>
              </a:rPr>
              <a:t>CANCEL:</a:t>
            </a:r>
            <a:r>
              <a:rPr lang="en-US" sz="1800" b="1" dirty="0" smtClean="0">
                <a:solidFill>
                  <a:srgbClr val="000000"/>
                </a:solidFill>
              </a:rPr>
              <a:t>  </a:t>
            </a:r>
            <a:r>
              <a:rPr lang="en-US" sz="1800" dirty="0" smtClean="0">
                <a:solidFill>
                  <a:srgbClr val="000000"/>
                </a:solidFill>
              </a:rPr>
              <a:t>Cancels an existing processed document</a:t>
            </a:r>
          </a:p>
          <a:p>
            <a:pPr lvl="2"/>
            <a:endParaRPr lang="en-US" sz="1000" dirty="0" smtClean="0">
              <a:solidFill>
                <a:srgbClr val="000000"/>
              </a:solidFill>
            </a:endParaRPr>
          </a:p>
          <a:p>
            <a:pPr lvl="1"/>
            <a:r>
              <a:rPr lang="en-US" sz="1800" b="1" u="sng" dirty="0" smtClean="0">
                <a:solidFill>
                  <a:srgbClr val="000000"/>
                </a:solidFill>
              </a:rPr>
              <a:t>Document Number</a:t>
            </a:r>
          </a:p>
          <a:p>
            <a:pPr lvl="2"/>
            <a:r>
              <a:rPr lang="en-US" sz="1800" dirty="0" smtClean="0">
                <a:solidFill>
                  <a:srgbClr val="000000"/>
                </a:solidFill>
              </a:rPr>
              <a:t>Creating brand new document-</a:t>
            </a:r>
          </a:p>
          <a:p>
            <a:pPr marL="682625" lvl="2" indent="0">
              <a:buFont typeface="Wingdings" pitchFamily="2" charset="2"/>
              <a:buNone/>
            </a:pPr>
            <a:r>
              <a:rPr lang="en-US" sz="1800" dirty="0">
                <a:solidFill>
                  <a:srgbClr val="000000"/>
                </a:solidFill>
              </a:rPr>
              <a:t>	</a:t>
            </a:r>
            <a:r>
              <a:rPr lang="en-US" sz="1800" dirty="0" smtClean="0">
                <a:solidFill>
                  <a:srgbClr val="000000"/>
                </a:solidFill>
              </a:rPr>
              <a:t>keep Document </a:t>
            </a:r>
            <a:r>
              <a:rPr lang="en-US" sz="1800" dirty="0">
                <a:solidFill>
                  <a:srgbClr val="000000"/>
                </a:solidFill>
              </a:rPr>
              <a:t>N</a:t>
            </a:r>
            <a:r>
              <a:rPr lang="en-US" sz="1800" dirty="0" smtClean="0">
                <a:solidFill>
                  <a:srgbClr val="000000"/>
                </a:solidFill>
              </a:rPr>
              <a:t>umber field </a:t>
            </a:r>
            <a:r>
              <a:rPr lang="en-US" sz="1800" b="1" dirty="0" smtClean="0">
                <a:solidFill>
                  <a:srgbClr val="000000"/>
                </a:solidFill>
              </a:rPr>
              <a:t>blank</a:t>
            </a:r>
          </a:p>
          <a:p>
            <a:pPr lvl="3"/>
            <a:r>
              <a:rPr lang="en-US" sz="1800" dirty="0" smtClean="0">
                <a:solidFill>
                  <a:srgbClr val="000000"/>
                </a:solidFill>
              </a:rPr>
              <a:t>Keeping </a:t>
            </a:r>
            <a:r>
              <a:rPr lang="en-US" sz="1800" dirty="0">
                <a:solidFill>
                  <a:srgbClr val="000000"/>
                </a:solidFill>
              </a:rPr>
              <a:t>this field blank will ensure  the system generates the new </a:t>
            </a:r>
            <a:r>
              <a:rPr lang="en-US" sz="1800" dirty="0" smtClean="0">
                <a:solidFill>
                  <a:srgbClr val="000000"/>
                </a:solidFill>
              </a:rPr>
              <a:t>  Document </a:t>
            </a:r>
            <a:r>
              <a:rPr lang="en-US" sz="1800" dirty="0">
                <a:solidFill>
                  <a:srgbClr val="000000"/>
                </a:solidFill>
              </a:rPr>
              <a:t>Number, which will be unique</a:t>
            </a:r>
          </a:p>
          <a:p>
            <a:pPr lvl="2"/>
            <a:r>
              <a:rPr lang="en-US" sz="1800" dirty="0" smtClean="0">
                <a:solidFill>
                  <a:srgbClr val="000000"/>
                </a:solidFill>
              </a:rPr>
              <a:t>Correcting/Amending/Cancelling existing document - ensure that the Document </a:t>
            </a:r>
            <a:r>
              <a:rPr lang="en-US" sz="1800" dirty="0">
                <a:solidFill>
                  <a:srgbClr val="000000"/>
                </a:solidFill>
              </a:rPr>
              <a:t>N</a:t>
            </a:r>
            <a:r>
              <a:rPr lang="en-US" sz="1800" dirty="0" smtClean="0">
                <a:solidFill>
                  <a:srgbClr val="000000"/>
                </a:solidFill>
              </a:rPr>
              <a:t>umber matches the document you are performing the action on</a:t>
            </a:r>
          </a:p>
        </p:txBody>
      </p:sp>
      <p:pic>
        <p:nvPicPr>
          <p:cNvPr id="6" name="Picture 5"/>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66770" t="45898" r="15718" b="38137"/>
          <a:stretch/>
        </p:blipFill>
        <p:spPr bwMode="auto">
          <a:xfrm>
            <a:off x="6440416" y="2228225"/>
            <a:ext cx="1389414" cy="586945"/>
          </a:xfrm>
          <a:prstGeom prst="ellipse">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2"/>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38266" t="57111" r="33923" b="27594"/>
          <a:stretch/>
        </p:blipFill>
        <p:spPr bwMode="auto">
          <a:xfrm>
            <a:off x="6204705" y="3894711"/>
            <a:ext cx="1684653" cy="671589"/>
          </a:xfrm>
          <a:prstGeom prst="ellipse">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0024706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bwMode="auto">
          <a:xfrm>
            <a:off x="7910623" y="6015059"/>
            <a:ext cx="1131630" cy="757881"/>
          </a:xfrm>
          <a:prstGeom prst="rect">
            <a:avLst/>
          </a:pr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grpSp>
        <p:nvGrpSpPr>
          <p:cNvPr id="2" name="Group 2846"/>
          <p:cNvGrpSpPr>
            <a:grpSpLocks/>
          </p:cNvGrpSpPr>
          <p:nvPr/>
        </p:nvGrpSpPr>
        <p:grpSpPr bwMode="auto">
          <a:xfrm>
            <a:off x="7222978" y="3305459"/>
            <a:ext cx="1819275" cy="3044910"/>
            <a:chOff x="6448425" y="2438400"/>
            <a:chExt cx="1819275" cy="1819275"/>
          </a:xfrm>
        </p:grpSpPr>
        <p:sp>
          <p:nvSpPr>
            <p:cNvPr id="15386" name="Rounded Rectangle 2824"/>
            <p:cNvSpPr>
              <a:spLocks noChangeArrowheads="1"/>
            </p:cNvSpPr>
            <p:nvPr/>
          </p:nvSpPr>
          <p:spPr bwMode="auto">
            <a:xfrm>
              <a:off x="6448425" y="2438400"/>
              <a:ext cx="1819275" cy="1819275"/>
            </a:xfrm>
            <a:prstGeom prst="roundRect">
              <a:avLst>
                <a:gd name="adj" fmla="val 16667"/>
              </a:avLst>
            </a:prstGeom>
            <a:solidFill>
              <a:srgbClr val="CCFFCC"/>
            </a:solidFill>
            <a:ln w="9525" algn="ctr">
              <a:noFill/>
              <a:round/>
              <a:headEnd/>
              <a:tailEnd/>
            </a:ln>
          </p:spPr>
          <p:txBody>
            <a:bodyPr wrap="none" anchor="ctr"/>
            <a:lstStyle/>
            <a:p>
              <a:endParaRPr lang="en-US" dirty="0"/>
            </a:p>
          </p:txBody>
        </p:sp>
        <p:sp>
          <p:nvSpPr>
            <p:cNvPr id="15387" name="TextBox 2841"/>
            <p:cNvSpPr txBox="1">
              <a:spLocks noChangeArrowheads="1"/>
            </p:cNvSpPr>
            <p:nvPr/>
          </p:nvSpPr>
          <p:spPr bwMode="auto">
            <a:xfrm>
              <a:off x="6457950" y="2484826"/>
              <a:ext cx="1781175" cy="211123"/>
            </a:xfrm>
            <a:prstGeom prst="rect">
              <a:avLst/>
            </a:prstGeom>
            <a:noFill/>
            <a:ln w="9525">
              <a:noFill/>
              <a:miter lim="800000"/>
              <a:headEnd/>
              <a:tailEnd/>
            </a:ln>
          </p:spPr>
          <p:txBody>
            <a:bodyPr>
              <a:spAutoFit/>
            </a:bodyPr>
            <a:lstStyle/>
            <a:p>
              <a:pPr algn="ctr"/>
              <a:r>
                <a:rPr lang="en-US" sz="1200" b="1" dirty="0"/>
                <a:t>Collections</a:t>
              </a:r>
            </a:p>
          </p:txBody>
        </p:sp>
        <p:sp>
          <p:nvSpPr>
            <p:cNvPr id="15388" name="TextBox 2844"/>
            <p:cNvSpPr txBox="1">
              <a:spLocks noChangeArrowheads="1"/>
            </p:cNvSpPr>
            <p:nvPr/>
          </p:nvSpPr>
          <p:spPr bwMode="auto">
            <a:xfrm>
              <a:off x="6590194" y="2674995"/>
              <a:ext cx="1543793" cy="147112"/>
            </a:xfrm>
            <a:prstGeom prst="rect">
              <a:avLst/>
            </a:prstGeom>
            <a:noFill/>
            <a:ln w="28575">
              <a:solidFill>
                <a:srgbClr val="92D050"/>
              </a:solidFill>
              <a:miter lim="800000"/>
              <a:headEnd/>
              <a:tailEnd/>
            </a:ln>
          </p:spPr>
          <p:txBody>
            <a:bodyPr wrap="square">
              <a:spAutoFit/>
            </a:bodyPr>
            <a:lstStyle/>
            <a:p>
              <a:pPr algn="ctr"/>
              <a:r>
                <a:rPr lang="en-US" sz="1000" dirty="0" smtClean="0">
                  <a:solidFill>
                    <a:srgbClr val="FF0000"/>
                  </a:solidFill>
                </a:rPr>
                <a:t>Lockbox</a:t>
              </a:r>
              <a:endParaRPr lang="en-US" sz="1000" dirty="0">
                <a:solidFill>
                  <a:srgbClr val="FF0000"/>
                </a:solidFill>
              </a:endParaRPr>
            </a:p>
          </p:txBody>
        </p:sp>
      </p:grpSp>
      <p:sp>
        <p:nvSpPr>
          <p:cNvPr id="2820" name="Rounded Rectangle 2819"/>
          <p:cNvSpPr/>
          <p:nvPr/>
        </p:nvSpPr>
        <p:spPr bwMode="auto">
          <a:xfrm>
            <a:off x="3023563" y="2436579"/>
            <a:ext cx="368301" cy="2680121"/>
          </a:xfrm>
          <a:prstGeom prst="roundRect">
            <a:avLst/>
          </a:prstGeom>
          <a:solidFill>
            <a:schemeClr val="bg2">
              <a:lumMod val="20000"/>
              <a:lumOff val="80000"/>
            </a:schemeClr>
          </a:solidFill>
          <a:ln w="9525" cap="flat" cmpd="sng" algn="ctr">
            <a:noFill/>
            <a:prstDash val="solid"/>
            <a:round/>
            <a:headEnd type="none" w="med" len="med"/>
            <a:tailEnd type="none" w="med" len="med"/>
          </a:ln>
          <a:effectLst/>
        </p:spPr>
        <p:txBody>
          <a:bodyPr wrap="none" anchor="ctr"/>
          <a:lstStyle/>
          <a:p>
            <a:pPr>
              <a:defRPr/>
            </a:pPr>
            <a:endParaRPr lang="en-US" dirty="0">
              <a:latin typeface="Arial" charset="0"/>
            </a:endParaRPr>
          </a:p>
        </p:txBody>
      </p:sp>
      <p:sp>
        <p:nvSpPr>
          <p:cNvPr id="15364" name="Rounded Rectangle 2816"/>
          <p:cNvSpPr>
            <a:spLocks noChangeArrowheads="1"/>
          </p:cNvSpPr>
          <p:nvPr/>
        </p:nvSpPr>
        <p:spPr bwMode="auto">
          <a:xfrm>
            <a:off x="3574463" y="5264289"/>
            <a:ext cx="3586840" cy="857636"/>
          </a:xfrm>
          <a:prstGeom prst="roundRect">
            <a:avLst>
              <a:gd name="adj" fmla="val 16667"/>
            </a:avLst>
          </a:prstGeom>
          <a:solidFill>
            <a:srgbClr val="FFCC66"/>
          </a:solidFill>
          <a:ln w="9525" algn="ctr">
            <a:noFill/>
            <a:round/>
            <a:headEnd/>
            <a:tailEnd/>
          </a:ln>
        </p:spPr>
        <p:txBody>
          <a:bodyPr wrap="none" anchor="ctr"/>
          <a:lstStyle/>
          <a:p>
            <a:endParaRPr lang="en-US" dirty="0"/>
          </a:p>
        </p:txBody>
      </p:sp>
      <p:sp>
        <p:nvSpPr>
          <p:cNvPr id="15365" name="Rectangle 6"/>
          <p:cNvSpPr>
            <a:spLocks noGrp="1" noChangeArrowheads="1"/>
          </p:cNvSpPr>
          <p:nvPr>
            <p:ph type="title"/>
          </p:nvPr>
        </p:nvSpPr>
        <p:spPr/>
        <p:txBody>
          <a:bodyPr/>
          <a:lstStyle/>
          <a:p>
            <a:r>
              <a:rPr lang="en-US" dirty="0" smtClean="0"/>
              <a:t>Detail Billing Record Summary</a:t>
            </a:r>
          </a:p>
        </p:txBody>
      </p:sp>
      <p:sp>
        <p:nvSpPr>
          <p:cNvPr id="15366" name="Footer Placeholder 3"/>
          <p:cNvSpPr>
            <a:spLocks noGrp="1"/>
          </p:cNvSpPr>
          <p:nvPr>
            <p:ph type="ftr" sz="quarter" idx="10"/>
          </p:nvPr>
        </p:nvSpPr>
        <p:spPr>
          <a:noFill/>
        </p:spPr>
        <p:txBody>
          <a:bodyPr/>
          <a:lstStyle/>
          <a:p>
            <a:r>
              <a:rPr lang="en-US" dirty="0" smtClean="0">
                <a:latin typeface="Arial" pitchFamily="34" charset="0"/>
              </a:rPr>
              <a:t>CGI Federal Proprietary and Confidential</a:t>
            </a:r>
          </a:p>
        </p:txBody>
      </p:sp>
      <p:sp>
        <p:nvSpPr>
          <p:cNvPr id="15367" name="Slide Number Placeholder 4"/>
          <p:cNvSpPr>
            <a:spLocks noGrp="1"/>
          </p:cNvSpPr>
          <p:nvPr>
            <p:ph type="sldNum" sz="quarter" idx="11"/>
          </p:nvPr>
        </p:nvSpPr>
        <p:spPr>
          <a:noFill/>
        </p:spPr>
        <p:txBody>
          <a:bodyPr/>
          <a:lstStyle/>
          <a:p>
            <a:fld id="{5AA2E6C7-B6AC-4B27-8EFA-48FB06FC8240}" type="slidenum">
              <a:rPr lang="en-US" smtClean="0">
                <a:latin typeface="Arial" pitchFamily="34" charset="0"/>
              </a:rPr>
              <a:pPr/>
              <a:t>38</a:t>
            </a:fld>
            <a:endParaRPr lang="en-US" dirty="0" smtClean="0">
              <a:latin typeface="Arial" pitchFamily="34" charset="0"/>
            </a:endParaRPr>
          </a:p>
        </p:txBody>
      </p:sp>
      <p:sp>
        <p:nvSpPr>
          <p:cNvPr id="2788" name="Round Same Side Corner Rectangle 2787"/>
          <p:cNvSpPr/>
          <p:nvPr/>
        </p:nvSpPr>
        <p:spPr bwMode="auto">
          <a:xfrm>
            <a:off x="3651202" y="1402669"/>
            <a:ext cx="3343358" cy="3763098"/>
          </a:xfrm>
          <a:prstGeom prst="round2SameRect">
            <a:avLst/>
          </a:prstGeom>
          <a:solidFill>
            <a:srgbClr val="CCCCFF"/>
          </a:solidFill>
          <a:ln w="9525" cap="flat" cmpd="sng" algn="ctr">
            <a:noFill/>
            <a:prstDash val="solid"/>
            <a:round/>
            <a:headEnd type="none" w="med" len="med"/>
            <a:tailEnd type="none" w="med" len="med"/>
          </a:ln>
          <a:effectLst/>
        </p:spPr>
        <p:txBody>
          <a:bodyPr wrap="none" anchor="ctr"/>
          <a:lstStyle/>
          <a:p>
            <a:pPr>
              <a:defRPr/>
            </a:pPr>
            <a:endParaRPr lang="en-US" dirty="0">
              <a:latin typeface="Arial" charset="0"/>
            </a:endParaRPr>
          </a:p>
        </p:txBody>
      </p:sp>
      <p:sp>
        <p:nvSpPr>
          <p:cNvPr id="15369" name="TextBox 2788"/>
          <p:cNvSpPr txBox="1">
            <a:spLocks noChangeArrowheads="1"/>
          </p:cNvSpPr>
          <p:nvPr/>
        </p:nvSpPr>
        <p:spPr bwMode="auto">
          <a:xfrm>
            <a:off x="3790450" y="1638300"/>
            <a:ext cx="2733675" cy="381000"/>
          </a:xfrm>
          <a:prstGeom prst="rect">
            <a:avLst/>
          </a:prstGeom>
          <a:noFill/>
          <a:ln w="9525">
            <a:noFill/>
            <a:miter lim="800000"/>
            <a:headEnd/>
            <a:tailEnd/>
          </a:ln>
        </p:spPr>
        <p:txBody>
          <a:bodyPr>
            <a:spAutoFit/>
          </a:bodyPr>
          <a:lstStyle/>
          <a:p>
            <a:pPr algn="ctr"/>
            <a:r>
              <a:rPr lang="en-US" b="1" dirty="0"/>
              <a:t>Pegasys</a:t>
            </a:r>
          </a:p>
        </p:txBody>
      </p:sp>
      <p:sp>
        <p:nvSpPr>
          <p:cNvPr id="2791" name="TextBox 2790"/>
          <p:cNvSpPr txBox="1"/>
          <p:nvPr/>
        </p:nvSpPr>
        <p:spPr>
          <a:xfrm>
            <a:off x="3942593" y="2047875"/>
            <a:ext cx="3033157" cy="2992438"/>
          </a:xfrm>
          <a:prstGeom prst="rect">
            <a:avLst/>
          </a:prstGeom>
          <a:noFill/>
        </p:spPr>
        <p:txBody>
          <a:bodyPr wrap="square">
            <a:spAutoFit/>
          </a:bodyPr>
          <a:lstStyle/>
          <a:p>
            <a:pPr>
              <a:defRPr/>
            </a:pPr>
            <a:r>
              <a:rPr lang="en-US" sz="1050" dirty="0">
                <a:solidFill>
                  <a:srgbClr val="000000"/>
                </a:solidFill>
              </a:rPr>
              <a:t>Accounts Receivable and Billing</a:t>
            </a:r>
          </a:p>
          <a:p>
            <a:pPr>
              <a:defRPr/>
            </a:pPr>
            <a:endParaRPr lang="en-US" sz="1050" dirty="0">
              <a:solidFill>
                <a:srgbClr val="000000"/>
              </a:solidFill>
            </a:endParaRPr>
          </a:p>
          <a:p>
            <a:pPr>
              <a:defRPr/>
            </a:pPr>
            <a:r>
              <a:rPr lang="en-US" sz="1050" dirty="0">
                <a:solidFill>
                  <a:srgbClr val="000000"/>
                </a:solidFill>
              </a:rPr>
              <a:t>                          </a:t>
            </a:r>
            <a:r>
              <a:rPr lang="en-US" sz="1050" dirty="0" smtClean="0">
                <a:solidFill>
                  <a:srgbClr val="000000"/>
                </a:solidFill>
              </a:rPr>
              <a:t>Unbilled </a:t>
            </a:r>
            <a:r>
              <a:rPr lang="en-US" sz="1050" dirty="0">
                <a:solidFill>
                  <a:srgbClr val="000000"/>
                </a:solidFill>
              </a:rPr>
              <a:t>Receivable</a:t>
            </a:r>
          </a:p>
          <a:p>
            <a:pPr>
              <a:defRPr/>
            </a:pPr>
            <a:r>
              <a:rPr lang="en-US" sz="1050" dirty="0">
                <a:solidFill>
                  <a:srgbClr val="000000"/>
                </a:solidFill>
              </a:rPr>
              <a:t>                          Management</a:t>
            </a:r>
          </a:p>
          <a:p>
            <a:pPr>
              <a:defRPr/>
            </a:pPr>
            <a:endParaRPr lang="en-US" sz="1050" dirty="0">
              <a:solidFill>
                <a:srgbClr val="000000"/>
              </a:solidFill>
            </a:endParaRPr>
          </a:p>
          <a:p>
            <a:pPr>
              <a:defRPr/>
            </a:pPr>
            <a:r>
              <a:rPr lang="en-US" sz="1050" dirty="0">
                <a:solidFill>
                  <a:srgbClr val="000000"/>
                </a:solidFill>
              </a:rPr>
              <a:t>                          Billing</a:t>
            </a:r>
          </a:p>
          <a:p>
            <a:pPr>
              <a:defRPr/>
            </a:pPr>
            <a:endParaRPr lang="en-US" sz="1050" dirty="0">
              <a:solidFill>
                <a:srgbClr val="000000"/>
              </a:solidFill>
            </a:endParaRPr>
          </a:p>
          <a:p>
            <a:pPr>
              <a:defRPr/>
            </a:pPr>
            <a:r>
              <a:rPr lang="en-US" sz="1050" dirty="0">
                <a:solidFill>
                  <a:srgbClr val="000000"/>
                </a:solidFill>
              </a:rPr>
              <a:t>                          Billing Receivable Management </a:t>
            </a:r>
          </a:p>
          <a:p>
            <a:pPr>
              <a:defRPr/>
            </a:pPr>
            <a:r>
              <a:rPr lang="en-US" sz="1050" dirty="0">
                <a:solidFill>
                  <a:srgbClr val="000000"/>
                </a:solidFill>
              </a:rPr>
              <a:t>                          and Collections</a:t>
            </a:r>
          </a:p>
          <a:p>
            <a:pPr>
              <a:defRPr/>
            </a:pPr>
            <a:endParaRPr lang="en-US" sz="1050" dirty="0">
              <a:solidFill>
                <a:srgbClr val="000000"/>
              </a:solidFill>
            </a:endParaRPr>
          </a:p>
          <a:p>
            <a:pPr>
              <a:defRPr/>
            </a:pPr>
            <a:r>
              <a:rPr lang="en-US" sz="1050" dirty="0">
                <a:solidFill>
                  <a:srgbClr val="000000"/>
                </a:solidFill>
              </a:rPr>
              <a:t>                          Delinquency Management</a:t>
            </a:r>
          </a:p>
          <a:p>
            <a:pPr>
              <a:defRPr/>
            </a:pPr>
            <a:endParaRPr lang="en-US" sz="1050" dirty="0"/>
          </a:p>
          <a:p>
            <a:pPr>
              <a:defRPr/>
            </a:pPr>
            <a:r>
              <a:rPr lang="en-US" sz="1050" dirty="0"/>
              <a:t>                          General Ledger</a:t>
            </a:r>
          </a:p>
          <a:p>
            <a:pPr>
              <a:defRPr/>
            </a:pPr>
            <a:r>
              <a:rPr lang="en-US" sz="1050" dirty="0"/>
              <a:t>                          Customer Maintenance</a:t>
            </a:r>
          </a:p>
          <a:p>
            <a:pPr>
              <a:defRPr/>
            </a:pPr>
            <a:r>
              <a:rPr lang="en-US" sz="1050" dirty="0"/>
              <a:t>                          Budget</a:t>
            </a:r>
          </a:p>
          <a:p>
            <a:pPr>
              <a:defRPr/>
            </a:pPr>
            <a:r>
              <a:rPr lang="en-US" sz="1050" dirty="0"/>
              <a:t>                          Purchasing/Payables</a:t>
            </a:r>
          </a:p>
          <a:p>
            <a:pPr>
              <a:defRPr/>
            </a:pPr>
            <a:r>
              <a:rPr lang="en-US" sz="1050" dirty="0"/>
              <a:t>                          Custom Reporting</a:t>
            </a:r>
          </a:p>
          <a:p>
            <a:pPr>
              <a:defRPr/>
            </a:pPr>
            <a:endParaRPr lang="en-US" sz="1000" dirty="0">
              <a:latin typeface="Arial" charset="0"/>
            </a:endParaRPr>
          </a:p>
        </p:txBody>
      </p:sp>
      <p:cxnSp>
        <p:nvCxnSpPr>
          <p:cNvPr id="2796" name="Straight Connector 2795"/>
          <p:cNvCxnSpPr/>
          <p:nvPr/>
        </p:nvCxnSpPr>
        <p:spPr bwMode="auto">
          <a:xfrm rot="16200000" flipH="1">
            <a:off x="2916500" y="3343275"/>
            <a:ext cx="2176463" cy="4763"/>
          </a:xfrm>
          <a:prstGeom prst="line">
            <a:avLst/>
          </a:prstGeom>
          <a:solidFill>
            <a:srgbClr val="ED171F"/>
          </a:solidFill>
          <a:ln w="19050" cap="flat" cmpd="sng" algn="ctr">
            <a:solidFill>
              <a:schemeClr val="tx1">
                <a:lumMod val="50000"/>
                <a:lumOff val="50000"/>
              </a:schemeClr>
            </a:solidFill>
            <a:prstDash val="solid"/>
            <a:round/>
            <a:headEnd type="none" w="med" len="med"/>
            <a:tailEnd type="none" w="med" len="med"/>
          </a:ln>
          <a:effectLst/>
        </p:spPr>
      </p:cxnSp>
      <p:cxnSp>
        <p:nvCxnSpPr>
          <p:cNvPr id="2804" name="Straight Connector 2803"/>
          <p:cNvCxnSpPr/>
          <p:nvPr/>
        </p:nvCxnSpPr>
        <p:spPr bwMode="auto">
          <a:xfrm flipV="1">
            <a:off x="4037975" y="2505075"/>
            <a:ext cx="481013" cy="0"/>
          </a:xfrm>
          <a:prstGeom prst="line">
            <a:avLst/>
          </a:prstGeom>
          <a:solidFill>
            <a:srgbClr val="ED171F"/>
          </a:solidFill>
          <a:ln w="19050" cap="flat" cmpd="sng" algn="ctr">
            <a:solidFill>
              <a:schemeClr val="tx1">
                <a:lumMod val="50000"/>
                <a:lumOff val="50000"/>
              </a:schemeClr>
            </a:solidFill>
            <a:prstDash val="solid"/>
            <a:round/>
            <a:headEnd type="none" w="med" len="med"/>
            <a:tailEnd type="none" w="med" len="med"/>
          </a:ln>
          <a:effectLst/>
        </p:spPr>
      </p:cxnSp>
      <p:cxnSp>
        <p:nvCxnSpPr>
          <p:cNvPr id="2812" name="Straight Connector 2811"/>
          <p:cNvCxnSpPr/>
          <p:nvPr/>
        </p:nvCxnSpPr>
        <p:spPr bwMode="auto">
          <a:xfrm flipV="1">
            <a:off x="4042738" y="3000375"/>
            <a:ext cx="481012" cy="0"/>
          </a:xfrm>
          <a:prstGeom prst="line">
            <a:avLst/>
          </a:prstGeom>
          <a:solidFill>
            <a:srgbClr val="ED171F"/>
          </a:solidFill>
          <a:ln w="19050" cap="flat" cmpd="sng" algn="ctr">
            <a:solidFill>
              <a:schemeClr val="tx1">
                <a:lumMod val="50000"/>
                <a:lumOff val="50000"/>
              </a:schemeClr>
            </a:solidFill>
            <a:prstDash val="solid"/>
            <a:round/>
            <a:headEnd type="none" w="med" len="med"/>
            <a:tailEnd type="none" w="med" len="med"/>
          </a:ln>
          <a:effectLst/>
        </p:spPr>
      </p:cxnSp>
      <p:cxnSp>
        <p:nvCxnSpPr>
          <p:cNvPr id="2813" name="Straight Connector 2812"/>
          <p:cNvCxnSpPr/>
          <p:nvPr/>
        </p:nvCxnSpPr>
        <p:spPr bwMode="auto">
          <a:xfrm flipV="1">
            <a:off x="4033213" y="3319463"/>
            <a:ext cx="481012" cy="0"/>
          </a:xfrm>
          <a:prstGeom prst="line">
            <a:avLst/>
          </a:prstGeom>
          <a:solidFill>
            <a:srgbClr val="ED171F"/>
          </a:solidFill>
          <a:ln w="19050" cap="flat" cmpd="sng" algn="ctr">
            <a:solidFill>
              <a:schemeClr val="tx1">
                <a:lumMod val="50000"/>
                <a:lumOff val="50000"/>
              </a:schemeClr>
            </a:solidFill>
            <a:prstDash val="solid"/>
            <a:round/>
            <a:headEnd type="none" w="med" len="med"/>
            <a:tailEnd type="none" w="med" len="med"/>
          </a:ln>
          <a:effectLst/>
        </p:spPr>
      </p:cxnSp>
      <p:cxnSp>
        <p:nvCxnSpPr>
          <p:cNvPr id="2814" name="Straight Connector 2813"/>
          <p:cNvCxnSpPr/>
          <p:nvPr/>
        </p:nvCxnSpPr>
        <p:spPr bwMode="auto">
          <a:xfrm flipV="1">
            <a:off x="4037975" y="3795713"/>
            <a:ext cx="481013" cy="0"/>
          </a:xfrm>
          <a:prstGeom prst="line">
            <a:avLst/>
          </a:prstGeom>
          <a:solidFill>
            <a:srgbClr val="ED171F"/>
          </a:solidFill>
          <a:ln w="19050" cap="flat" cmpd="sng" algn="ctr">
            <a:solidFill>
              <a:schemeClr val="tx1">
                <a:lumMod val="50000"/>
                <a:lumOff val="50000"/>
              </a:schemeClr>
            </a:solidFill>
            <a:prstDash val="solid"/>
            <a:round/>
            <a:headEnd type="none" w="med" len="med"/>
            <a:tailEnd type="none" w="med" len="med"/>
          </a:ln>
          <a:effectLst/>
        </p:spPr>
      </p:cxnSp>
      <p:cxnSp>
        <p:nvCxnSpPr>
          <p:cNvPr id="2815" name="Straight Connector 2814"/>
          <p:cNvCxnSpPr/>
          <p:nvPr/>
        </p:nvCxnSpPr>
        <p:spPr bwMode="auto">
          <a:xfrm flipV="1">
            <a:off x="4028450" y="4429125"/>
            <a:ext cx="481013" cy="0"/>
          </a:xfrm>
          <a:prstGeom prst="line">
            <a:avLst/>
          </a:prstGeom>
          <a:solidFill>
            <a:srgbClr val="ED171F"/>
          </a:solidFill>
          <a:ln w="19050" cap="flat" cmpd="sng" algn="ctr">
            <a:solidFill>
              <a:schemeClr val="tx1">
                <a:lumMod val="50000"/>
                <a:lumOff val="50000"/>
              </a:schemeClr>
            </a:solidFill>
            <a:prstDash val="solid"/>
            <a:round/>
            <a:headEnd type="none" w="med" len="med"/>
            <a:tailEnd type="none" w="med" len="med"/>
          </a:ln>
          <a:effectLst/>
        </p:spPr>
      </p:cxnSp>
      <p:sp>
        <p:nvSpPr>
          <p:cNvPr id="15377" name="TextBox 2817"/>
          <p:cNvSpPr txBox="1">
            <a:spLocks noChangeArrowheads="1"/>
          </p:cNvSpPr>
          <p:nvPr/>
        </p:nvSpPr>
        <p:spPr bwMode="auto">
          <a:xfrm>
            <a:off x="3739975" y="5403272"/>
            <a:ext cx="3278329" cy="523220"/>
          </a:xfrm>
          <a:prstGeom prst="rect">
            <a:avLst/>
          </a:prstGeom>
          <a:noFill/>
          <a:ln w="38100">
            <a:solidFill>
              <a:srgbClr val="FFFF99"/>
            </a:solidFill>
            <a:miter lim="800000"/>
            <a:headEnd/>
            <a:tailEnd/>
          </a:ln>
        </p:spPr>
        <p:txBody>
          <a:bodyPr wrap="square">
            <a:spAutoFit/>
          </a:bodyPr>
          <a:lstStyle/>
          <a:p>
            <a:pPr algn="ctr"/>
            <a:r>
              <a:rPr lang="en-US" sz="1400" b="1" dirty="0"/>
              <a:t>Vendor/Customer </a:t>
            </a:r>
            <a:r>
              <a:rPr lang="en-US" sz="1400" b="1" dirty="0" smtClean="0"/>
              <a:t>Self-Service </a:t>
            </a:r>
            <a:r>
              <a:rPr lang="en-US" sz="1400" b="1" dirty="0"/>
              <a:t>(VCSS)</a:t>
            </a:r>
          </a:p>
        </p:txBody>
      </p:sp>
      <p:sp>
        <p:nvSpPr>
          <p:cNvPr id="2819" name="Up-Down Arrow 2818"/>
          <p:cNvSpPr/>
          <p:nvPr/>
        </p:nvSpPr>
        <p:spPr bwMode="auto">
          <a:xfrm>
            <a:off x="5296113" y="4878575"/>
            <a:ext cx="276225" cy="476250"/>
          </a:xfrm>
          <a:prstGeom prst="upDownArrow">
            <a:avLst/>
          </a:prstGeom>
          <a:solidFill>
            <a:schemeClr val="tx1">
              <a:lumMod val="50000"/>
              <a:lumOff val="50000"/>
            </a:schemeClr>
          </a:solidFill>
          <a:ln w="9525" cap="flat" cmpd="sng" algn="ctr">
            <a:noFill/>
            <a:prstDash val="solid"/>
            <a:round/>
            <a:headEnd type="none" w="med" len="med"/>
            <a:tailEnd type="none" w="med" len="med"/>
          </a:ln>
          <a:effectLst/>
        </p:spPr>
        <p:txBody>
          <a:bodyPr wrap="none" anchor="ctr"/>
          <a:lstStyle/>
          <a:p>
            <a:pPr>
              <a:defRPr/>
            </a:pPr>
            <a:endParaRPr lang="en-US" dirty="0">
              <a:latin typeface="Arial" charset="0"/>
            </a:endParaRPr>
          </a:p>
        </p:txBody>
      </p:sp>
      <p:grpSp>
        <p:nvGrpSpPr>
          <p:cNvPr id="3" name="Group 2836"/>
          <p:cNvGrpSpPr>
            <a:grpSpLocks/>
          </p:cNvGrpSpPr>
          <p:nvPr/>
        </p:nvGrpSpPr>
        <p:grpSpPr bwMode="auto">
          <a:xfrm>
            <a:off x="385814" y="1774240"/>
            <a:ext cx="1859724" cy="4240819"/>
            <a:chOff x="561975" y="2623783"/>
            <a:chExt cx="1859724" cy="1715011"/>
          </a:xfrm>
          <a:solidFill>
            <a:srgbClr val="FF0000"/>
          </a:solidFill>
        </p:grpSpPr>
        <p:sp>
          <p:nvSpPr>
            <p:cNvPr id="15383" name="Rounded Rectangle 2821"/>
            <p:cNvSpPr>
              <a:spLocks noChangeArrowheads="1"/>
            </p:cNvSpPr>
            <p:nvPr/>
          </p:nvSpPr>
          <p:spPr bwMode="auto">
            <a:xfrm>
              <a:off x="564324" y="2623783"/>
              <a:ext cx="1857375" cy="1715011"/>
            </a:xfrm>
            <a:prstGeom prst="roundRect">
              <a:avLst>
                <a:gd name="adj" fmla="val 16667"/>
              </a:avLst>
            </a:prstGeom>
            <a:noFill/>
            <a:ln w="31750" algn="ctr">
              <a:solidFill>
                <a:schemeClr val="accent2"/>
              </a:solidFill>
              <a:round/>
              <a:headEnd/>
              <a:tailEnd/>
            </a:ln>
          </p:spPr>
          <p:txBody>
            <a:bodyPr wrap="none" anchor="ctr"/>
            <a:lstStyle/>
            <a:p>
              <a:endParaRPr lang="en-US" dirty="0"/>
            </a:p>
          </p:txBody>
        </p:sp>
        <p:sp>
          <p:nvSpPr>
            <p:cNvPr id="15384" name="TextBox 2831"/>
            <p:cNvSpPr txBox="1">
              <a:spLocks noChangeArrowheads="1"/>
            </p:cNvSpPr>
            <p:nvPr/>
          </p:nvSpPr>
          <p:spPr bwMode="auto">
            <a:xfrm>
              <a:off x="561975" y="2738249"/>
              <a:ext cx="1819275" cy="330445"/>
            </a:xfrm>
            <a:prstGeom prst="rect">
              <a:avLst/>
            </a:prstGeom>
            <a:noFill/>
            <a:ln w="9525">
              <a:noFill/>
              <a:miter lim="800000"/>
              <a:headEnd/>
              <a:tailEnd/>
            </a:ln>
          </p:spPr>
          <p:txBody>
            <a:bodyPr>
              <a:spAutoFit/>
            </a:bodyPr>
            <a:lstStyle/>
            <a:p>
              <a:pPr algn="ctr"/>
              <a:r>
                <a:rPr lang="en-US" sz="1000" b="1" dirty="0"/>
                <a:t>Billing Feeder Systems</a:t>
              </a:r>
            </a:p>
          </p:txBody>
        </p:sp>
      </p:grpSp>
      <p:sp>
        <p:nvSpPr>
          <p:cNvPr id="15381" name="TextBox 2826"/>
          <p:cNvSpPr txBox="1">
            <a:spLocks noChangeArrowheads="1"/>
          </p:cNvSpPr>
          <p:nvPr/>
        </p:nvSpPr>
        <p:spPr bwMode="auto">
          <a:xfrm rot="-5400000">
            <a:off x="1590662" y="3517712"/>
            <a:ext cx="3257852" cy="368300"/>
          </a:xfrm>
          <a:prstGeom prst="rect">
            <a:avLst/>
          </a:prstGeom>
          <a:noFill/>
          <a:ln w="9525">
            <a:noFill/>
            <a:miter lim="800000"/>
            <a:headEnd/>
            <a:tailEnd/>
          </a:ln>
        </p:spPr>
        <p:txBody>
          <a:bodyPr wrap="square">
            <a:spAutoFit/>
          </a:bodyPr>
          <a:lstStyle/>
          <a:p>
            <a:pPr algn="ctr"/>
            <a:r>
              <a:rPr lang="en-US" dirty="0"/>
              <a:t>FM ESB</a:t>
            </a:r>
          </a:p>
        </p:txBody>
      </p:sp>
      <p:sp>
        <p:nvSpPr>
          <p:cNvPr id="2844" name="Left-Right Arrow 2843"/>
          <p:cNvSpPr/>
          <p:nvPr/>
        </p:nvSpPr>
        <p:spPr bwMode="auto">
          <a:xfrm>
            <a:off x="6852054" y="4289881"/>
            <a:ext cx="488242" cy="266700"/>
          </a:xfrm>
          <a:prstGeom prst="leftRightArrow">
            <a:avLst/>
          </a:prstGeom>
          <a:solidFill>
            <a:schemeClr val="tx1">
              <a:lumMod val="50000"/>
              <a:lumOff val="50000"/>
            </a:schemeClr>
          </a:solidFill>
          <a:ln w="9525" cap="flat" cmpd="sng" algn="ctr">
            <a:noFill/>
            <a:prstDash val="solid"/>
            <a:round/>
            <a:headEnd type="none" w="med" len="med"/>
            <a:tailEnd type="none" w="med" len="med"/>
          </a:ln>
          <a:effectLst/>
        </p:spPr>
        <p:txBody>
          <a:bodyPr wrap="none" anchor="ctr"/>
          <a:lstStyle/>
          <a:p>
            <a:pPr>
              <a:defRPr/>
            </a:pPr>
            <a:endParaRPr lang="en-US" dirty="0">
              <a:latin typeface="Arial" charset="0"/>
            </a:endParaRPr>
          </a:p>
        </p:txBody>
      </p:sp>
      <p:grpSp>
        <p:nvGrpSpPr>
          <p:cNvPr id="4" name="Group 2836"/>
          <p:cNvGrpSpPr>
            <a:grpSpLocks/>
          </p:cNvGrpSpPr>
          <p:nvPr/>
        </p:nvGrpSpPr>
        <p:grpSpPr bwMode="auto">
          <a:xfrm>
            <a:off x="7130022" y="1332938"/>
            <a:ext cx="1819276" cy="1867462"/>
            <a:chOff x="552449" y="2667001"/>
            <a:chExt cx="1857375" cy="2146282"/>
          </a:xfrm>
        </p:grpSpPr>
        <p:sp>
          <p:nvSpPr>
            <p:cNvPr id="31" name="Rounded Rectangle 2821"/>
            <p:cNvSpPr>
              <a:spLocks noChangeArrowheads="1"/>
            </p:cNvSpPr>
            <p:nvPr/>
          </p:nvSpPr>
          <p:spPr bwMode="auto">
            <a:xfrm>
              <a:off x="552449" y="2667001"/>
              <a:ext cx="1857375" cy="2146282"/>
            </a:xfrm>
            <a:prstGeom prst="roundRect">
              <a:avLst>
                <a:gd name="adj" fmla="val 16667"/>
              </a:avLst>
            </a:prstGeom>
            <a:solidFill>
              <a:srgbClr val="CCFFCC"/>
            </a:solidFill>
            <a:ln w="9525" algn="ctr">
              <a:noFill/>
              <a:round/>
              <a:headEnd/>
              <a:tailEnd/>
            </a:ln>
          </p:spPr>
          <p:txBody>
            <a:bodyPr wrap="none" anchor="ctr"/>
            <a:lstStyle/>
            <a:p>
              <a:endParaRPr lang="en-US" dirty="0"/>
            </a:p>
          </p:txBody>
        </p:sp>
        <p:sp>
          <p:nvSpPr>
            <p:cNvPr id="32" name="TextBox 2831"/>
            <p:cNvSpPr txBox="1">
              <a:spLocks noChangeArrowheads="1"/>
            </p:cNvSpPr>
            <p:nvPr/>
          </p:nvSpPr>
          <p:spPr bwMode="auto">
            <a:xfrm>
              <a:off x="561974" y="2775359"/>
              <a:ext cx="1847849" cy="2037924"/>
            </a:xfrm>
            <a:prstGeom prst="rect">
              <a:avLst/>
            </a:prstGeom>
            <a:noFill/>
            <a:ln w="9525">
              <a:noFill/>
              <a:miter lim="800000"/>
              <a:headEnd/>
              <a:tailEnd/>
            </a:ln>
          </p:spPr>
          <p:txBody>
            <a:bodyPr wrap="square">
              <a:spAutoFit/>
            </a:bodyPr>
            <a:lstStyle/>
            <a:p>
              <a:pPr algn="ctr"/>
              <a:r>
                <a:rPr lang="en-US" sz="1000" b="1" dirty="0"/>
                <a:t>National Billing Address System (NABAS) </a:t>
              </a:r>
              <a:endParaRPr lang="en-US" sz="1000" b="1" dirty="0" smtClean="0"/>
            </a:p>
            <a:p>
              <a:pPr algn="ctr"/>
              <a:r>
                <a:rPr lang="en-US" sz="1000" dirty="0" smtClean="0"/>
                <a:t>(</a:t>
              </a:r>
              <a:r>
                <a:rPr lang="en-US" sz="1000" dirty="0"/>
                <a:t>To be retired in 2016, following BAAR Wave 3.4)</a:t>
              </a:r>
            </a:p>
            <a:p>
              <a:pPr algn="ctr"/>
              <a:endParaRPr lang="en-US" sz="1000" b="1" dirty="0" smtClean="0"/>
            </a:p>
            <a:p>
              <a:pPr algn="ctr"/>
              <a:r>
                <a:rPr lang="en-US" sz="1000" b="1" dirty="0" smtClean="0"/>
                <a:t>Customer Address File (CAF)</a:t>
              </a:r>
              <a:r>
                <a:rPr lang="en-US" sz="1000" dirty="0" smtClean="0"/>
                <a:t> </a:t>
              </a:r>
            </a:p>
            <a:p>
              <a:pPr algn="ctr"/>
              <a:r>
                <a:rPr lang="en-US" sz="1000" dirty="0" smtClean="0"/>
                <a:t>Vendor Data</a:t>
              </a:r>
            </a:p>
            <a:p>
              <a:pPr algn="ctr"/>
              <a:endParaRPr lang="en-US" sz="1000" b="1" dirty="0"/>
            </a:p>
            <a:p>
              <a:pPr algn="ctr"/>
              <a:r>
                <a:rPr lang="en-US" sz="1000" b="1" dirty="0" smtClean="0">
                  <a:solidFill>
                    <a:srgbClr val="FF0000"/>
                  </a:solidFill>
                </a:rPr>
                <a:t>TOPS/WITS Address File</a:t>
              </a:r>
              <a:endParaRPr lang="en-US" sz="1000" b="1" dirty="0">
                <a:solidFill>
                  <a:srgbClr val="FF0000"/>
                </a:solidFill>
              </a:endParaRPr>
            </a:p>
          </p:txBody>
        </p:sp>
      </p:grpSp>
      <p:sp>
        <p:nvSpPr>
          <p:cNvPr id="41" name="Left Arrow 40"/>
          <p:cNvSpPr/>
          <p:nvPr/>
        </p:nvSpPr>
        <p:spPr bwMode="auto">
          <a:xfrm>
            <a:off x="6852054" y="2042555"/>
            <a:ext cx="380011" cy="312880"/>
          </a:xfrm>
          <a:prstGeom prst="leftArrow">
            <a:avLst/>
          </a:prstGeom>
          <a:solidFill>
            <a:schemeClr val="bg2"/>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39" name="TextBox 2844"/>
          <p:cNvSpPr txBox="1">
            <a:spLocks noChangeArrowheads="1"/>
          </p:cNvSpPr>
          <p:nvPr/>
        </p:nvSpPr>
        <p:spPr bwMode="auto">
          <a:xfrm>
            <a:off x="7362773" y="4367282"/>
            <a:ext cx="1520042" cy="246221"/>
          </a:xfrm>
          <a:prstGeom prst="rect">
            <a:avLst/>
          </a:prstGeom>
          <a:noFill/>
          <a:ln w="28575">
            <a:solidFill>
              <a:srgbClr val="92D050"/>
            </a:solidFill>
            <a:miter lim="800000"/>
            <a:headEnd/>
            <a:tailEnd/>
          </a:ln>
        </p:spPr>
        <p:txBody>
          <a:bodyPr wrap="square">
            <a:spAutoFit/>
          </a:bodyPr>
          <a:lstStyle/>
          <a:p>
            <a:pPr algn="ctr"/>
            <a:r>
              <a:rPr lang="en-US" sz="1000" dirty="0" smtClean="0">
                <a:solidFill>
                  <a:srgbClr val="FF0000"/>
                </a:solidFill>
              </a:rPr>
              <a:t>IPAC</a:t>
            </a:r>
            <a:endParaRPr lang="en-US" sz="1000" dirty="0">
              <a:solidFill>
                <a:srgbClr val="FF0000"/>
              </a:solidFill>
            </a:endParaRPr>
          </a:p>
        </p:txBody>
      </p:sp>
      <p:sp>
        <p:nvSpPr>
          <p:cNvPr id="43" name="TextBox 2844"/>
          <p:cNvSpPr txBox="1">
            <a:spLocks noChangeArrowheads="1"/>
          </p:cNvSpPr>
          <p:nvPr/>
        </p:nvSpPr>
        <p:spPr bwMode="auto">
          <a:xfrm>
            <a:off x="7374649" y="4690173"/>
            <a:ext cx="1520042" cy="246221"/>
          </a:xfrm>
          <a:prstGeom prst="rect">
            <a:avLst/>
          </a:prstGeom>
          <a:noFill/>
          <a:ln w="28575">
            <a:solidFill>
              <a:srgbClr val="92D050"/>
            </a:solidFill>
            <a:miter lim="800000"/>
            <a:headEnd/>
            <a:tailEnd/>
          </a:ln>
        </p:spPr>
        <p:txBody>
          <a:bodyPr wrap="square">
            <a:spAutoFit/>
          </a:bodyPr>
          <a:lstStyle/>
          <a:p>
            <a:pPr algn="ctr"/>
            <a:r>
              <a:rPr lang="en-US" sz="1000" dirty="0" smtClean="0">
                <a:solidFill>
                  <a:srgbClr val="FF0000"/>
                </a:solidFill>
              </a:rPr>
              <a:t>EFT (Wire, ACH REX)</a:t>
            </a:r>
            <a:endParaRPr lang="en-US" sz="1000" dirty="0">
              <a:solidFill>
                <a:srgbClr val="FF0000"/>
              </a:solidFill>
            </a:endParaRPr>
          </a:p>
        </p:txBody>
      </p:sp>
      <p:sp>
        <p:nvSpPr>
          <p:cNvPr id="44" name="TextBox 2844"/>
          <p:cNvSpPr txBox="1">
            <a:spLocks noChangeArrowheads="1"/>
          </p:cNvSpPr>
          <p:nvPr/>
        </p:nvSpPr>
        <p:spPr bwMode="auto">
          <a:xfrm>
            <a:off x="7374649" y="5063411"/>
            <a:ext cx="1520042" cy="246221"/>
          </a:xfrm>
          <a:prstGeom prst="rect">
            <a:avLst/>
          </a:prstGeom>
          <a:noFill/>
          <a:ln w="28575">
            <a:solidFill>
              <a:srgbClr val="92D050"/>
            </a:solidFill>
            <a:miter lim="800000"/>
            <a:headEnd/>
            <a:tailEnd/>
          </a:ln>
        </p:spPr>
        <p:txBody>
          <a:bodyPr wrap="square">
            <a:spAutoFit/>
          </a:bodyPr>
          <a:lstStyle/>
          <a:p>
            <a:pPr algn="ctr"/>
            <a:r>
              <a:rPr lang="en-US" sz="1000" dirty="0" smtClean="0"/>
              <a:t>Credit Card Bank/TRS</a:t>
            </a:r>
            <a:endParaRPr lang="en-US" sz="1000" dirty="0"/>
          </a:p>
        </p:txBody>
      </p:sp>
      <p:sp>
        <p:nvSpPr>
          <p:cNvPr id="45" name="TextBox 2844"/>
          <p:cNvSpPr txBox="1">
            <a:spLocks noChangeArrowheads="1"/>
          </p:cNvSpPr>
          <p:nvPr/>
        </p:nvSpPr>
        <p:spPr bwMode="auto">
          <a:xfrm>
            <a:off x="7388498" y="5424647"/>
            <a:ext cx="1520042" cy="246221"/>
          </a:xfrm>
          <a:prstGeom prst="rect">
            <a:avLst/>
          </a:prstGeom>
          <a:noFill/>
          <a:ln w="28575">
            <a:solidFill>
              <a:srgbClr val="92D050"/>
            </a:solidFill>
            <a:miter lim="800000"/>
            <a:headEnd/>
            <a:tailEnd/>
          </a:ln>
        </p:spPr>
        <p:txBody>
          <a:bodyPr wrap="square">
            <a:spAutoFit/>
          </a:bodyPr>
          <a:lstStyle/>
          <a:p>
            <a:pPr algn="ctr"/>
            <a:r>
              <a:rPr lang="en-US" sz="1000" dirty="0" smtClean="0"/>
              <a:t>DoD Interfund</a:t>
            </a:r>
            <a:endParaRPr lang="en-US" sz="1000" dirty="0"/>
          </a:p>
        </p:txBody>
      </p:sp>
      <p:sp>
        <p:nvSpPr>
          <p:cNvPr id="42" name="Rounded Rectangle 41"/>
          <p:cNvSpPr/>
          <p:nvPr/>
        </p:nvSpPr>
        <p:spPr bwMode="auto">
          <a:xfrm>
            <a:off x="2435538" y="1881106"/>
            <a:ext cx="419100" cy="3603625"/>
          </a:xfrm>
          <a:prstGeom prst="roundRect">
            <a:avLst/>
          </a:prstGeom>
          <a:solidFill>
            <a:schemeClr val="bg2">
              <a:lumMod val="20000"/>
              <a:lumOff val="80000"/>
            </a:schemeClr>
          </a:solidFill>
          <a:ln w="9525" cap="flat" cmpd="sng" algn="ctr">
            <a:noFill/>
            <a:prstDash val="solid"/>
            <a:round/>
            <a:headEnd type="none" w="med" len="med"/>
            <a:tailEnd type="none" w="med" len="med"/>
          </a:ln>
          <a:effectLst/>
        </p:spPr>
        <p:txBody>
          <a:bodyPr wrap="none" anchor="ctr"/>
          <a:lstStyle/>
          <a:p>
            <a:pPr>
              <a:defRPr/>
            </a:pPr>
            <a:endParaRPr lang="en-US" dirty="0">
              <a:latin typeface="Arial" charset="0"/>
            </a:endParaRPr>
          </a:p>
        </p:txBody>
      </p:sp>
      <p:sp>
        <p:nvSpPr>
          <p:cNvPr id="47" name="TextBox 2826"/>
          <p:cNvSpPr txBox="1">
            <a:spLocks noChangeArrowheads="1"/>
          </p:cNvSpPr>
          <p:nvPr/>
        </p:nvSpPr>
        <p:spPr bwMode="auto">
          <a:xfrm rot="-5400000">
            <a:off x="774282" y="3574158"/>
            <a:ext cx="3643312" cy="368300"/>
          </a:xfrm>
          <a:prstGeom prst="rect">
            <a:avLst/>
          </a:prstGeom>
          <a:noFill/>
          <a:ln w="9525">
            <a:noFill/>
            <a:miter lim="800000"/>
            <a:headEnd/>
            <a:tailEnd/>
          </a:ln>
        </p:spPr>
        <p:txBody>
          <a:bodyPr>
            <a:spAutoFit/>
          </a:bodyPr>
          <a:lstStyle/>
          <a:p>
            <a:pPr algn="ctr"/>
            <a:r>
              <a:rPr lang="en-US" dirty="0" smtClean="0"/>
              <a:t>Pegasys Connect</a:t>
            </a:r>
            <a:endParaRPr lang="en-US" dirty="0"/>
          </a:p>
        </p:txBody>
      </p:sp>
      <p:sp>
        <p:nvSpPr>
          <p:cNvPr id="2839" name="Left-Right Arrow 2838"/>
          <p:cNvSpPr/>
          <p:nvPr/>
        </p:nvSpPr>
        <p:spPr bwMode="auto">
          <a:xfrm>
            <a:off x="3272098" y="3661261"/>
            <a:ext cx="438479" cy="260740"/>
          </a:xfrm>
          <a:prstGeom prst="leftRightArrow">
            <a:avLst/>
          </a:prstGeom>
          <a:solidFill>
            <a:schemeClr val="tx1">
              <a:lumMod val="50000"/>
              <a:lumOff val="50000"/>
            </a:schemeClr>
          </a:solidFill>
          <a:ln w="9525" cap="flat" cmpd="sng" algn="ctr">
            <a:noFill/>
            <a:prstDash val="solid"/>
            <a:round/>
            <a:headEnd type="none" w="med" len="med"/>
            <a:tailEnd type="none" w="med" len="med"/>
          </a:ln>
          <a:effectLst/>
        </p:spPr>
        <p:txBody>
          <a:bodyPr wrap="none" anchor="ctr"/>
          <a:lstStyle/>
          <a:p>
            <a:pPr>
              <a:defRPr/>
            </a:pPr>
            <a:endParaRPr lang="en-US" dirty="0">
              <a:latin typeface="Arial" charset="0"/>
            </a:endParaRPr>
          </a:p>
        </p:txBody>
      </p:sp>
      <p:sp>
        <p:nvSpPr>
          <p:cNvPr id="48" name="Left Arrow 47"/>
          <p:cNvSpPr/>
          <p:nvPr/>
        </p:nvSpPr>
        <p:spPr bwMode="auto">
          <a:xfrm rot="10800000">
            <a:off x="2179115" y="3620199"/>
            <a:ext cx="380011" cy="312880"/>
          </a:xfrm>
          <a:prstGeom prst="leftArrow">
            <a:avLst/>
          </a:prstGeom>
          <a:solidFill>
            <a:schemeClr val="bg2"/>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57" name="TextBox 2844"/>
          <p:cNvSpPr txBox="1">
            <a:spLocks noChangeArrowheads="1"/>
          </p:cNvSpPr>
          <p:nvPr/>
        </p:nvSpPr>
        <p:spPr bwMode="auto">
          <a:xfrm>
            <a:off x="460617" y="2490608"/>
            <a:ext cx="1676833" cy="2708434"/>
          </a:xfrm>
          <a:prstGeom prst="rect">
            <a:avLst/>
          </a:prstGeom>
          <a:noFill/>
          <a:ln w="28575">
            <a:solidFill>
              <a:schemeClr val="accent2"/>
            </a:solidFill>
            <a:miter lim="800000"/>
            <a:headEnd/>
            <a:tailEnd/>
          </a:ln>
        </p:spPr>
        <p:txBody>
          <a:bodyPr wrap="square">
            <a:spAutoFit/>
          </a:bodyPr>
          <a:lstStyle/>
          <a:p>
            <a:pPr algn="ctr"/>
            <a:r>
              <a:rPr lang="en-US" sz="1000" dirty="0" smtClean="0"/>
              <a:t>Fleet Management System (FMS) </a:t>
            </a:r>
            <a:endParaRPr lang="en-US" sz="1000" dirty="0"/>
          </a:p>
          <a:p>
            <a:pPr algn="ctr"/>
            <a:r>
              <a:rPr lang="en-US" sz="1000" dirty="0"/>
              <a:t>OA Billing</a:t>
            </a:r>
          </a:p>
          <a:p>
            <a:pPr algn="ctr"/>
            <a:r>
              <a:rPr lang="en-US" sz="1000" dirty="0"/>
              <a:t>FSS-19</a:t>
            </a:r>
          </a:p>
          <a:p>
            <a:pPr algn="ctr"/>
            <a:r>
              <a:rPr lang="en-US" sz="1000" dirty="0"/>
              <a:t>RETA</a:t>
            </a:r>
          </a:p>
          <a:p>
            <a:pPr algn="ctr"/>
            <a:r>
              <a:rPr lang="en-US" sz="1000" dirty="0"/>
              <a:t>EMS2000</a:t>
            </a:r>
          </a:p>
          <a:p>
            <a:pPr algn="ctr"/>
            <a:r>
              <a:rPr lang="en-US" sz="1000" dirty="0"/>
              <a:t>SIFT</a:t>
            </a:r>
          </a:p>
          <a:p>
            <a:pPr algn="ctr"/>
            <a:r>
              <a:rPr lang="en-US" sz="1000" dirty="0"/>
              <a:t>CSC</a:t>
            </a:r>
          </a:p>
          <a:p>
            <a:pPr algn="ctr"/>
            <a:r>
              <a:rPr lang="en-US" sz="1000" dirty="0"/>
              <a:t>FEDPAY</a:t>
            </a:r>
          </a:p>
          <a:p>
            <a:pPr algn="ctr"/>
            <a:r>
              <a:rPr lang="en-US" sz="1000" dirty="0"/>
              <a:t>NCSC</a:t>
            </a:r>
          </a:p>
          <a:p>
            <a:pPr algn="ctr"/>
            <a:r>
              <a:rPr lang="en-US" sz="1000" b="1" dirty="0">
                <a:solidFill>
                  <a:srgbClr val="FF0000"/>
                </a:solidFill>
              </a:rPr>
              <a:t>OATOOL </a:t>
            </a:r>
            <a:r>
              <a:rPr lang="en-US" sz="1000" b="1" dirty="0" smtClean="0">
                <a:solidFill>
                  <a:srgbClr val="FF0000"/>
                </a:solidFill>
              </a:rPr>
              <a:t>(Outlease)</a:t>
            </a:r>
            <a:endParaRPr lang="en-US" sz="1000" b="1" dirty="0">
              <a:solidFill>
                <a:srgbClr val="FF0000"/>
              </a:solidFill>
            </a:endParaRPr>
          </a:p>
          <a:p>
            <a:pPr algn="ctr"/>
            <a:r>
              <a:rPr lang="en-US" sz="1000" b="1" dirty="0">
                <a:solidFill>
                  <a:srgbClr val="FF0000"/>
                </a:solidFill>
              </a:rPr>
              <a:t>CARS (Vehicle Claims)</a:t>
            </a:r>
          </a:p>
          <a:p>
            <a:pPr algn="ctr"/>
            <a:r>
              <a:rPr lang="en-US" sz="1000" b="1" dirty="0">
                <a:solidFill>
                  <a:srgbClr val="FF0000"/>
                </a:solidFill>
              </a:rPr>
              <a:t>TOPS</a:t>
            </a:r>
          </a:p>
          <a:p>
            <a:pPr algn="ctr"/>
            <a:r>
              <a:rPr lang="en-US" sz="1000" b="1" dirty="0">
                <a:solidFill>
                  <a:srgbClr val="FF0000"/>
                </a:solidFill>
              </a:rPr>
              <a:t>WITS</a:t>
            </a:r>
          </a:p>
          <a:p>
            <a:pPr algn="ctr"/>
            <a:r>
              <a:rPr lang="en-US" sz="1000" b="1" dirty="0">
                <a:solidFill>
                  <a:srgbClr val="FF0000"/>
                </a:solidFill>
              </a:rPr>
              <a:t>EMORRIS</a:t>
            </a:r>
          </a:p>
          <a:p>
            <a:pPr algn="ctr"/>
            <a:r>
              <a:rPr lang="en-US" sz="1000" b="1" dirty="0">
                <a:solidFill>
                  <a:srgbClr val="FF0000"/>
                </a:solidFill>
              </a:rPr>
              <a:t>RBA</a:t>
            </a:r>
          </a:p>
          <a:p>
            <a:pPr algn="ctr"/>
            <a:r>
              <a:rPr lang="en-US" sz="1000" b="1" dirty="0">
                <a:solidFill>
                  <a:srgbClr val="FF0000"/>
                </a:solidFill>
              </a:rPr>
              <a:t>NBA</a:t>
            </a:r>
          </a:p>
        </p:txBody>
      </p:sp>
      <p:sp>
        <p:nvSpPr>
          <p:cNvPr id="60" name="Left-Right Arrow 59"/>
          <p:cNvSpPr/>
          <p:nvPr/>
        </p:nvSpPr>
        <p:spPr bwMode="auto">
          <a:xfrm>
            <a:off x="2768214" y="3637511"/>
            <a:ext cx="343747" cy="253480"/>
          </a:xfrm>
          <a:prstGeom prst="leftRightArrow">
            <a:avLst/>
          </a:prstGeom>
          <a:solidFill>
            <a:schemeClr val="tx1">
              <a:lumMod val="50000"/>
              <a:lumOff val="50000"/>
            </a:schemeClr>
          </a:solidFill>
          <a:ln w="9525" cap="flat" cmpd="sng" algn="ctr">
            <a:noFill/>
            <a:prstDash val="solid"/>
            <a:round/>
            <a:headEnd type="none" w="med" len="med"/>
            <a:tailEnd type="none" w="med" len="med"/>
          </a:ln>
          <a:effectLst/>
        </p:spPr>
        <p:txBody>
          <a:bodyPr wrap="none" anchor="ctr"/>
          <a:lstStyle/>
          <a:p>
            <a:pPr>
              <a:defRPr/>
            </a:pPr>
            <a:endParaRPr lang="en-US" dirty="0">
              <a:latin typeface="Arial" charset="0"/>
            </a:endParaRPr>
          </a:p>
        </p:txBody>
      </p:sp>
      <p:sp>
        <p:nvSpPr>
          <p:cNvPr id="5" name="TextBox 4"/>
          <p:cNvSpPr txBox="1"/>
          <p:nvPr/>
        </p:nvSpPr>
        <p:spPr>
          <a:xfrm>
            <a:off x="1011095" y="1374503"/>
            <a:ext cx="841456" cy="461665"/>
          </a:xfrm>
          <a:prstGeom prst="rect">
            <a:avLst/>
          </a:prstGeom>
          <a:noFill/>
        </p:spPr>
        <p:txBody>
          <a:bodyPr wrap="square" rtlCol="0">
            <a:spAutoFit/>
          </a:bodyPr>
          <a:lstStyle/>
          <a:p>
            <a:r>
              <a:rPr lang="en-US" sz="2400" b="1" dirty="0" smtClean="0">
                <a:solidFill>
                  <a:srgbClr val="FF0000"/>
                </a:solidFill>
                <a:latin typeface="Wingdings 2" pitchFamily="18" charset="2"/>
              </a:rPr>
              <a:t>j</a:t>
            </a:r>
            <a:endParaRPr lang="en-US" sz="2400" b="1" dirty="0">
              <a:solidFill>
                <a:srgbClr val="FF0000"/>
              </a:solidFill>
            </a:endParaRPr>
          </a:p>
        </p:txBody>
      </p:sp>
      <p:sp>
        <p:nvSpPr>
          <p:cNvPr id="61" name="TextBox 60"/>
          <p:cNvSpPr txBox="1"/>
          <p:nvPr/>
        </p:nvSpPr>
        <p:spPr>
          <a:xfrm>
            <a:off x="2369121" y="1497210"/>
            <a:ext cx="710708" cy="830997"/>
          </a:xfrm>
          <a:prstGeom prst="rect">
            <a:avLst/>
          </a:prstGeom>
          <a:noFill/>
        </p:spPr>
        <p:txBody>
          <a:bodyPr wrap="square" rtlCol="0">
            <a:spAutoFit/>
          </a:bodyPr>
          <a:lstStyle/>
          <a:p>
            <a:r>
              <a:rPr lang="en-US" sz="2400" b="1" dirty="0" smtClean="0">
                <a:solidFill>
                  <a:srgbClr val="FF0000"/>
                </a:solidFill>
                <a:latin typeface="Wingdings 2" pitchFamily="18" charset="2"/>
              </a:rPr>
              <a:t>k</a:t>
            </a:r>
            <a:endParaRPr lang="en-US" sz="2400" b="1" dirty="0">
              <a:solidFill>
                <a:srgbClr val="FF0000"/>
              </a:solidFill>
            </a:endParaRPr>
          </a:p>
          <a:p>
            <a:endParaRPr lang="en-US" sz="2400" b="1" dirty="0">
              <a:solidFill>
                <a:srgbClr val="FF0000"/>
              </a:solidFill>
            </a:endParaRPr>
          </a:p>
        </p:txBody>
      </p:sp>
      <p:sp>
        <p:nvSpPr>
          <p:cNvPr id="62" name="TextBox 61"/>
          <p:cNvSpPr txBox="1"/>
          <p:nvPr/>
        </p:nvSpPr>
        <p:spPr>
          <a:xfrm>
            <a:off x="2945007" y="2055402"/>
            <a:ext cx="729945" cy="830997"/>
          </a:xfrm>
          <a:prstGeom prst="rect">
            <a:avLst/>
          </a:prstGeom>
          <a:noFill/>
        </p:spPr>
        <p:txBody>
          <a:bodyPr wrap="square" rtlCol="0">
            <a:spAutoFit/>
          </a:bodyPr>
          <a:lstStyle/>
          <a:p>
            <a:r>
              <a:rPr lang="en-US" sz="2400" b="1" dirty="0" smtClean="0">
                <a:solidFill>
                  <a:srgbClr val="FF0000"/>
                </a:solidFill>
                <a:latin typeface="Wingdings 2" pitchFamily="18" charset="2"/>
              </a:rPr>
              <a:t>l</a:t>
            </a:r>
            <a:endParaRPr lang="en-US" sz="2400" b="1" dirty="0">
              <a:solidFill>
                <a:srgbClr val="FF0000"/>
              </a:solidFill>
            </a:endParaRPr>
          </a:p>
          <a:p>
            <a:endParaRPr lang="en-US" sz="2400" b="1" dirty="0">
              <a:solidFill>
                <a:srgbClr val="FF0000"/>
              </a:solidFill>
            </a:endParaRPr>
          </a:p>
        </p:txBody>
      </p:sp>
      <p:sp>
        <p:nvSpPr>
          <p:cNvPr id="6" name="TextBox 5"/>
          <p:cNvSpPr txBox="1"/>
          <p:nvPr/>
        </p:nvSpPr>
        <p:spPr>
          <a:xfrm>
            <a:off x="1594845" y="1220614"/>
            <a:ext cx="1422815" cy="307777"/>
          </a:xfrm>
          <a:prstGeom prst="rect">
            <a:avLst/>
          </a:prstGeom>
          <a:noFill/>
        </p:spPr>
        <p:txBody>
          <a:bodyPr wrap="square" rtlCol="0">
            <a:spAutoFit/>
          </a:bodyPr>
          <a:lstStyle/>
          <a:p>
            <a:r>
              <a:rPr lang="en-US" sz="1400" dirty="0" smtClean="0">
                <a:solidFill>
                  <a:srgbClr val="FF0000"/>
                </a:solidFill>
              </a:rPr>
              <a:t>Pre-Pegasys</a:t>
            </a:r>
            <a:endParaRPr lang="en-US" sz="1400" dirty="0">
              <a:solidFill>
                <a:srgbClr val="FF0000"/>
              </a:solidFill>
            </a:endParaRPr>
          </a:p>
        </p:txBody>
      </p:sp>
      <p:sp>
        <p:nvSpPr>
          <p:cNvPr id="52" name="TextBox 2844"/>
          <p:cNvSpPr txBox="1">
            <a:spLocks noChangeArrowheads="1"/>
          </p:cNvSpPr>
          <p:nvPr/>
        </p:nvSpPr>
        <p:spPr bwMode="auto">
          <a:xfrm>
            <a:off x="7357601" y="5810967"/>
            <a:ext cx="1520042" cy="246221"/>
          </a:xfrm>
          <a:prstGeom prst="rect">
            <a:avLst/>
          </a:prstGeom>
          <a:noFill/>
          <a:ln w="28575">
            <a:solidFill>
              <a:srgbClr val="92D050"/>
            </a:solidFill>
            <a:miter lim="800000"/>
            <a:headEnd/>
            <a:tailEnd/>
          </a:ln>
        </p:spPr>
        <p:txBody>
          <a:bodyPr wrap="square">
            <a:spAutoFit/>
          </a:bodyPr>
          <a:lstStyle/>
          <a:p>
            <a:pPr algn="ctr"/>
            <a:r>
              <a:rPr lang="en-US" sz="1000" dirty="0" smtClean="0"/>
              <a:t>Contract Fees</a:t>
            </a:r>
            <a:endParaRPr lang="en-US" sz="1000" dirty="0"/>
          </a:p>
        </p:txBody>
      </p:sp>
      <p:sp>
        <p:nvSpPr>
          <p:cNvPr id="53" name="TextBox 2844"/>
          <p:cNvSpPr txBox="1">
            <a:spLocks noChangeArrowheads="1"/>
          </p:cNvSpPr>
          <p:nvPr/>
        </p:nvSpPr>
        <p:spPr bwMode="auto">
          <a:xfrm>
            <a:off x="7362773" y="4043660"/>
            <a:ext cx="1543793" cy="246221"/>
          </a:xfrm>
          <a:prstGeom prst="rect">
            <a:avLst/>
          </a:prstGeom>
          <a:noFill/>
          <a:ln w="28575">
            <a:solidFill>
              <a:srgbClr val="92D050"/>
            </a:solidFill>
            <a:miter lim="800000"/>
            <a:headEnd/>
            <a:tailEnd/>
          </a:ln>
        </p:spPr>
        <p:txBody>
          <a:bodyPr wrap="square">
            <a:spAutoFit/>
          </a:bodyPr>
          <a:lstStyle/>
          <a:p>
            <a:pPr algn="ctr"/>
            <a:r>
              <a:rPr lang="en-US" sz="1000" dirty="0" smtClean="0">
                <a:solidFill>
                  <a:srgbClr val="FF0000"/>
                </a:solidFill>
              </a:rPr>
              <a:t>Pay.gov/CIR</a:t>
            </a:r>
            <a:endParaRPr lang="en-US" sz="1000" dirty="0">
              <a:solidFill>
                <a:srgbClr val="FF0000"/>
              </a:solidFill>
            </a:endParaRPr>
          </a:p>
        </p:txBody>
      </p:sp>
    </p:spTree>
    <p:extLst>
      <p:ext uri="{BB962C8B-B14F-4D97-AF65-F5344CB8AC3E}">
        <p14:creationId xmlns:p14="http://schemas.microsoft.com/office/powerpoint/2010/main" val="2859638973"/>
      </p:ext>
    </p:extLst>
  </p:cSld>
  <p:clrMapOvr>
    <a:masterClrMapping/>
  </p:clrMapOvr>
  <p:timing>
    <p:tnLst>
      <p:par>
        <p:cTn id="1" dur="indefinite" restart="never" nodeType="tmRoot"/>
      </p:par>
    </p:tnLst>
  </p:timing>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a:xfrm>
            <a:off x="0" y="6594870"/>
            <a:ext cx="586153" cy="314796"/>
          </a:xfrm>
        </p:spPr>
        <p:txBody>
          <a:bodyPr/>
          <a:lstStyle/>
          <a:p>
            <a:pPr>
              <a:defRPr/>
            </a:pPr>
            <a:fld id="{6823509E-0D38-426B-8A8A-3188FE68660A}" type="slidenum">
              <a:rPr lang="en-US" smtClean="0">
                <a:solidFill>
                  <a:srgbClr val="000000"/>
                </a:solidFill>
              </a:rPr>
              <a:pPr>
                <a:defRPr/>
              </a:pPr>
              <a:t>380</a:t>
            </a:fld>
            <a:endParaRPr lang="en-US" dirty="0">
              <a:solidFill>
                <a:srgbClr val="000000"/>
              </a:solidFill>
            </a:endParaRPr>
          </a:p>
        </p:txBody>
      </p:sp>
      <p:sp>
        <p:nvSpPr>
          <p:cNvPr id="6" name="Content Placeholder 2"/>
          <p:cNvSpPr txBox="1">
            <a:spLocks/>
          </p:cNvSpPr>
          <p:nvPr/>
        </p:nvSpPr>
        <p:spPr bwMode="auto">
          <a:xfrm>
            <a:off x="372141" y="1067273"/>
            <a:ext cx="8404409" cy="269687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a:lstStyle>
          <a:p>
            <a:pPr marL="0" indent="0">
              <a:buFont typeface="Wingdings" pitchFamily="2" charset="2"/>
              <a:buNone/>
            </a:pPr>
            <a:r>
              <a:rPr lang="en-US" sz="1800" dirty="0" smtClean="0">
                <a:solidFill>
                  <a:srgbClr val="000000"/>
                </a:solidFill>
              </a:rPr>
              <a:t>Example SV template:</a:t>
            </a:r>
          </a:p>
          <a:p>
            <a:r>
              <a:rPr lang="en-US" sz="1600" dirty="0" smtClean="0">
                <a:solidFill>
                  <a:srgbClr val="000000"/>
                </a:solidFill>
              </a:rPr>
              <a:t>64 Header fields - Must populate required fields:</a:t>
            </a:r>
          </a:p>
          <a:p>
            <a:pPr lvl="2"/>
            <a:r>
              <a:rPr lang="en-US" sz="1400" dirty="0" smtClean="0">
                <a:solidFill>
                  <a:srgbClr val="000000"/>
                </a:solidFill>
              </a:rPr>
              <a:t>Accounting Period</a:t>
            </a:r>
          </a:p>
          <a:p>
            <a:pPr lvl="2"/>
            <a:r>
              <a:rPr lang="en-US" sz="1400" dirty="0" smtClean="0">
                <a:solidFill>
                  <a:srgbClr val="000000"/>
                </a:solidFill>
              </a:rPr>
              <a:t>Document Date</a:t>
            </a:r>
            <a:endParaRPr lang="en-US" sz="1400" dirty="0" smtClean="0">
              <a:solidFill>
                <a:srgbClr val="FF0000"/>
              </a:solidFill>
            </a:endParaRPr>
          </a:p>
          <a:p>
            <a:pPr lvl="2"/>
            <a:r>
              <a:rPr lang="en-US" sz="1400" dirty="0" smtClean="0">
                <a:solidFill>
                  <a:srgbClr val="000000"/>
                </a:solidFill>
              </a:rPr>
              <a:t>Document Type</a:t>
            </a:r>
          </a:p>
          <a:p>
            <a:r>
              <a:rPr lang="en-US" sz="1600" dirty="0" smtClean="0">
                <a:solidFill>
                  <a:srgbClr val="000000"/>
                </a:solidFill>
              </a:rPr>
              <a:t>281 Accounting </a:t>
            </a:r>
            <a:r>
              <a:rPr lang="en-US" sz="1600" dirty="0">
                <a:solidFill>
                  <a:srgbClr val="000000"/>
                </a:solidFill>
              </a:rPr>
              <a:t>L</a:t>
            </a:r>
            <a:r>
              <a:rPr lang="en-US" sz="1600" dirty="0" smtClean="0">
                <a:solidFill>
                  <a:srgbClr val="000000"/>
                </a:solidFill>
              </a:rPr>
              <a:t>ine fields - Must </a:t>
            </a:r>
            <a:r>
              <a:rPr lang="en-US" sz="1600" dirty="0">
                <a:solidFill>
                  <a:srgbClr val="000000"/>
                </a:solidFill>
              </a:rPr>
              <a:t>populate required fields:</a:t>
            </a:r>
          </a:p>
          <a:p>
            <a:pPr lvl="2"/>
            <a:r>
              <a:rPr lang="en-US" sz="1400" dirty="0" smtClean="0">
                <a:solidFill>
                  <a:srgbClr val="000000"/>
                </a:solidFill>
              </a:rPr>
              <a:t>Line Number</a:t>
            </a:r>
            <a:endParaRPr lang="en-US" sz="1400" dirty="0">
              <a:solidFill>
                <a:srgbClr val="000000"/>
              </a:solidFill>
            </a:endParaRPr>
          </a:p>
          <a:p>
            <a:pPr lvl="2"/>
            <a:r>
              <a:rPr lang="en-US" sz="1400" dirty="0" smtClean="0">
                <a:solidFill>
                  <a:srgbClr val="000000"/>
                </a:solidFill>
              </a:rPr>
              <a:t>Transaction Event</a:t>
            </a:r>
          </a:p>
          <a:p>
            <a:pPr lvl="2"/>
            <a:r>
              <a:rPr lang="en-US" sz="1400" dirty="0" smtClean="0">
                <a:solidFill>
                  <a:srgbClr val="000000"/>
                </a:solidFill>
              </a:rPr>
              <a:t>Transaction Type</a:t>
            </a:r>
          </a:p>
          <a:p>
            <a:pPr lvl="2"/>
            <a:r>
              <a:rPr lang="en-US" sz="1400" dirty="0" smtClean="0">
                <a:solidFill>
                  <a:srgbClr val="000000"/>
                </a:solidFill>
              </a:rPr>
              <a:t>Vendor</a:t>
            </a:r>
          </a:p>
          <a:p>
            <a:pPr marL="0" indent="0">
              <a:buFont typeface="Wingdings" pitchFamily="2" charset="2"/>
              <a:buNone/>
            </a:pPr>
            <a:endParaRPr lang="en-US" sz="2000" dirty="0" smtClean="0">
              <a:solidFill>
                <a:srgbClr val="000000"/>
              </a:solidFill>
            </a:endParaRPr>
          </a:p>
          <a:p>
            <a:pPr marL="0" indent="0">
              <a:buFont typeface="Wingdings" pitchFamily="2" charset="2"/>
              <a:buNone/>
            </a:pPr>
            <a:endParaRPr lang="en-US" sz="2000" dirty="0" smtClean="0">
              <a:solidFill>
                <a:srgbClr val="000000"/>
              </a:solidFill>
            </a:endParaRPr>
          </a:p>
        </p:txBody>
      </p:sp>
      <p:pic>
        <p:nvPicPr>
          <p:cNvPr id="1028" name="Picture 4"/>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5149" t="43493" r="30221" b="23539"/>
          <a:stretch/>
        </p:blipFill>
        <p:spPr bwMode="auto">
          <a:xfrm>
            <a:off x="1819915" y="3894057"/>
            <a:ext cx="6996221" cy="10326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itle 1"/>
          <p:cNvSpPr>
            <a:spLocks noGrp="1"/>
          </p:cNvSpPr>
          <p:nvPr>
            <p:ph type="title"/>
          </p:nvPr>
        </p:nvSpPr>
        <p:spPr>
          <a:xfrm>
            <a:off x="455613" y="233917"/>
            <a:ext cx="8603327" cy="744278"/>
          </a:xfrm>
        </p:spPr>
        <p:txBody>
          <a:bodyPr/>
          <a:lstStyle/>
          <a:p>
            <a:r>
              <a:rPr lang="en-US" dirty="0" smtClean="0"/>
              <a:t>Excel </a:t>
            </a:r>
            <a:r>
              <a:rPr lang="en-US" dirty="0"/>
              <a:t>Input </a:t>
            </a:r>
            <a:r>
              <a:rPr lang="en-US" dirty="0" smtClean="0"/>
              <a:t>File – Example: Standard Voucher</a:t>
            </a:r>
            <a:endParaRPr lang="en-US" dirty="0"/>
          </a:p>
        </p:txBody>
      </p:sp>
      <p:sp>
        <p:nvSpPr>
          <p:cNvPr id="10" name="Content Placeholder 2"/>
          <p:cNvSpPr txBox="1">
            <a:spLocks/>
          </p:cNvSpPr>
          <p:nvPr/>
        </p:nvSpPr>
        <p:spPr bwMode="auto">
          <a:xfrm>
            <a:off x="2578414" y="1685700"/>
            <a:ext cx="4651726" cy="62957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a:lstStyle>
          <a:p>
            <a:pPr lvl="2"/>
            <a:r>
              <a:rPr lang="en-US" sz="1400" dirty="0" smtClean="0">
                <a:solidFill>
                  <a:srgbClr val="000000"/>
                </a:solidFill>
              </a:rPr>
              <a:t>Document Number (if Status is not NEW)</a:t>
            </a:r>
          </a:p>
          <a:p>
            <a:pPr lvl="2"/>
            <a:r>
              <a:rPr lang="en-US" sz="1400" dirty="0" smtClean="0">
                <a:solidFill>
                  <a:srgbClr val="000000"/>
                </a:solidFill>
              </a:rPr>
              <a:t>Status</a:t>
            </a:r>
          </a:p>
          <a:p>
            <a:pPr lvl="2"/>
            <a:r>
              <a:rPr lang="en-US" sz="1400" dirty="0" smtClean="0">
                <a:solidFill>
                  <a:srgbClr val="000000"/>
                </a:solidFill>
              </a:rPr>
              <a:t>Security Org</a:t>
            </a:r>
            <a:endParaRPr lang="en-US" sz="2000" dirty="0" smtClean="0">
              <a:solidFill>
                <a:srgbClr val="000000"/>
              </a:solidFill>
            </a:endParaRPr>
          </a:p>
          <a:p>
            <a:pPr marL="0" indent="0">
              <a:buFont typeface="Wingdings" pitchFamily="2" charset="2"/>
              <a:buNone/>
            </a:pPr>
            <a:endParaRPr lang="en-US" sz="2000" dirty="0" smtClean="0">
              <a:solidFill>
                <a:srgbClr val="000000"/>
              </a:solidFill>
            </a:endParaRPr>
          </a:p>
        </p:txBody>
      </p:sp>
      <p:sp>
        <p:nvSpPr>
          <p:cNvPr id="11" name="Content Placeholder 2"/>
          <p:cNvSpPr txBox="1">
            <a:spLocks/>
          </p:cNvSpPr>
          <p:nvPr/>
        </p:nvSpPr>
        <p:spPr bwMode="auto">
          <a:xfrm>
            <a:off x="2580683" y="2746034"/>
            <a:ext cx="3479875" cy="103022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a:lstStyle>
          <a:p>
            <a:pPr lvl="2"/>
            <a:r>
              <a:rPr lang="en-US" sz="1400" dirty="0" smtClean="0">
                <a:solidFill>
                  <a:srgbClr val="000000"/>
                </a:solidFill>
              </a:rPr>
              <a:t>Amount</a:t>
            </a:r>
          </a:p>
          <a:p>
            <a:pPr lvl="2"/>
            <a:r>
              <a:rPr lang="en-US" sz="1400" dirty="0" smtClean="0">
                <a:solidFill>
                  <a:srgbClr val="000000"/>
                </a:solidFill>
              </a:rPr>
              <a:t>Increase/Decrease Indicator</a:t>
            </a:r>
          </a:p>
          <a:p>
            <a:pPr lvl="2"/>
            <a:r>
              <a:rPr lang="en-US" sz="1400" dirty="0" smtClean="0">
                <a:solidFill>
                  <a:srgbClr val="000000"/>
                </a:solidFill>
              </a:rPr>
              <a:t>Accounting Dimensions</a:t>
            </a:r>
          </a:p>
          <a:p>
            <a:pPr lvl="2"/>
            <a:r>
              <a:rPr lang="en-US" sz="1400" dirty="0" smtClean="0">
                <a:solidFill>
                  <a:srgbClr val="000000"/>
                </a:solidFill>
              </a:rPr>
              <a:t>Exchange Rate</a:t>
            </a:r>
            <a:endParaRPr lang="en-US" sz="1400" dirty="0">
              <a:solidFill>
                <a:srgbClr val="000000"/>
              </a:solidFill>
            </a:endParaRPr>
          </a:p>
          <a:p>
            <a:endParaRPr lang="en-US" sz="2000" dirty="0" smtClean="0">
              <a:solidFill>
                <a:srgbClr val="000000"/>
              </a:solidFill>
            </a:endParaRPr>
          </a:p>
          <a:p>
            <a:pPr marL="0" indent="0">
              <a:buFont typeface="Wingdings" pitchFamily="2" charset="2"/>
              <a:buNone/>
            </a:pPr>
            <a:endParaRPr lang="en-US" sz="2000" dirty="0" smtClean="0">
              <a:solidFill>
                <a:srgbClr val="000000"/>
              </a:solidFill>
            </a:endParaRPr>
          </a:p>
          <a:p>
            <a:pPr marL="0" indent="0">
              <a:buFont typeface="Wingdings" pitchFamily="2" charset="2"/>
              <a:buNone/>
            </a:pPr>
            <a:endParaRPr lang="en-US" sz="2000" dirty="0" smtClean="0">
              <a:solidFill>
                <a:srgbClr val="000000"/>
              </a:solidFill>
            </a:endParaRPr>
          </a:p>
        </p:txBody>
      </p:sp>
      <p:sp>
        <p:nvSpPr>
          <p:cNvPr id="14" name="Content Placeholder 2"/>
          <p:cNvSpPr txBox="1">
            <a:spLocks/>
          </p:cNvSpPr>
          <p:nvPr/>
        </p:nvSpPr>
        <p:spPr bwMode="auto">
          <a:xfrm>
            <a:off x="1007918" y="4059846"/>
            <a:ext cx="655141" cy="208633"/>
          </a:xfrm>
          <a:prstGeom prst="rect">
            <a:avLst/>
          </a:prstGeom>
          <a:noFill/>
          <a:ln w="12700">
            <a:solidFill>
              <a:schemeClr val="accent5">
                <a:lumMod val="50000"/>
              </a:schemeClr>
            </a:solidFill>
            <a:prstDash val="dash"/>
            <a:miter lim="800000"/>
            <a:headEnd/>
            <a:tailEnd/>
          </a:ln>
        </p:spPr>
        <p:txBody>
          <a:bodyPr vert="horz" wrap="square" lIns="45720" tIns="0" rIns="45720" bIns="0" numCol="1" anchor="t" anchorCtr="0" compatLnSpc="1">
            <a:prstTxWarp prst="textNoShape">
              <a:avLst/>
            </a:prstTxWarp>
          </a:bodyPr>
          <a:lst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a:lstStyle>
          <a:p>
            <a:pPr marL="0" indent="0">
              <a:buFont typeface="Wingdings" pitchFamily="2" charset="2"/>
              <a:buNone/>
            </a:pPr>
            <a:r>
              <a:rPr lang="en-US" sz="1400" dirty="0" smtClean="0">
                <a:solidFill>
                  <a:srgbClr val="000000"/>
                </a:solidFill>
                <a:latin typeface="Calibri" pitchFamily="34" charset="0"/>
                <a:cs typeface="Calibri" pitchFamily="34" charset="0"/>
              </a:rPr>
              <a:t>Header</a:t>
            </a:r>
          </a:p>
        </p:txBody>
      </p:sp>
      <p:sp>
        <p:nvSpPr>
          <p:cNvPr id="15" name="Right Brace 14"/>
          <p:cNvSpPr/>
          <p:nvPr/>
        </p:nvSpPr>
        <p:spPr bwMode="auto">
          <a:xfrm flipH="1">
            <a:off x="1714025" y="4059846"/>
            <a:ext cx="84624" cy="243467"/>
          </a:xfrm>
          <a:prstGeom prst="rightBrace">
            <a:avLst>
              <a:gd name="adj1" fmla="val 48099"/>
              <a:gd name="adj2" fmla="val 49266"/>
            </a:avLst>
          </a:prstGeom>
          <a:solidFill>
            <a:schemeClr val="bg1"/>
          </a:solidFill>
          <a:ln w="25400" cap="flat" cmpd="sng" algn="ctr">
            <a:solidFill>
              <a:schemeClr val="accent1">
                <a:lumMod val="50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base">
              <a:spcBef>
                <a:spcPct val="0"/>
              </a:spcBef>
              <a:spcAft>
                <a:spcPct val="0"/>
              </a:spcAft>
            </a:pPr>
            <a:endParaRPr lang="en-US" dirty="0">
              <a:solidFill>
                <a:srgbClr val="000000"/>
              </a:solidFill>
            </a:endParaRPr>
          </a:p>
        </p:txBody>
      </p:sp>
      <p:sp>
        <p:nvSpPr>
          <p:cNvPr id="16" name="Content Placeholder 2"/>
          <p:cNvSpPr txBox="1">
            <a:spLocks/>
          </p:cNvSpPr>
          <p:nvPr/>
        </p:nvSpPr>
        <p:spPr bwMode="auto">
          <a:xfrm>
            <a:off x="413769" y="4387071"/>
            <a:ext cx="1261932" cy="208633"/>
          </a:xfrm>
          <a:prstGeom prst="rect">
            <a:avLst/>
          </a:prstGeom>
          <a:noFill/>
          <a:ln w="12700">
            <a:solidFill>
              <a:schemeClr val="accent5">
                <a:lumMod val="50000"/>
              </a:schemeClr>
            </a:solidFill>
            <a:prstDash val="dash"/>
            <a:miter lim="800000"/>
            <a:headEnd/>
            <a:tailEnd/>
          </a:ln>
        </p:spPr>
        <p:txBody>
          <a:bodyPr vert="horz" wrap="square" lIns="45720" tIns="0" rIns="45720" bIns="0" numCol="1" anchor="t" anchorCtr="0" compatLnSpc="1">
            <a:prstTxWarp prst="textNoShape">
              <a:avLst/>
            </a:prstTxWarp>
          </a:bodyPr>
          <a:lst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a:lstStyle>
          <a:p>
            <a:pPr marL="0" indent="0">
              <a:buFont typeface="Wingdings" pitchFamily="2" charset="2"/>
              <a:buNone/>
            </a:pPr>
            <a:r>
              <a:rPr lang="en-US" sz="1400" dirty="0" smtClean="0">
                <a:solidFill>
                  <a:srgbClr val="000000"/>
                </a:solidFill>
                <a:latin typeface="Calibri" pitchFamily="34" charset="0"/>
                <a:cs typeface="Calibri" pitchFamily="34" charset="0"/>
              </a:rPr>
              <a:t>Accounting Line</a:t>
            </a:r>
          </a:p>
        </p:txBody>
      </p:sp>
      <p:sp>
        <p:nvSpPr>
          <p:cNvPr id="17" name="Right Brace 16"/>
          <p:cNvSpPr/>
          <p:nvPr/>
        </p:nvSpPr>
        <p:spPr bwMode="auto">
          <a:xfrm flipH="1">
            <a:off x="1721739" y="4343682"/>
            <a:ext cx="76909" cy="295412"/>
          </a:xfrm>
          <a:prstGeom prst="rightBrace">
            <a:avLst>
              <a:gd name="adj1" fmla="val 48099"/>
              <a:gd name="adj2" fmla="val 49266"/>
            </a:avLst>
          </a:prstGeom>
          <a:solidFill>
            <a:schemeClr val="bg1"/>
          </a:solidFill>
          <a:ln w="25400" cap="flat" cmpd="sng" algn="ctr">
            <a:solidFill>
              <a:schemeClr val="accent1">
                <a:lumMod val="50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base">
              <a:spcBef>
                <a:spcPct val="0"/>
              </a:spcBef>
              <a:spcAft>
                <a:spcPct val="0"/>
              </a:spcAft>
            </a:pPr>
            <a:endParaRPr lang="en-US" dirty="0">
              <a:solidFill>
                <a:srgbClr val="000000"/>
              </a:solidFill>
            </a:endParaRPr>
          </a:p>
        </p:txBody>
      </p:sp>
      <p:cxnSp>
        <p:nvCxnSpPr>
          <p:cNvPr id="7" name="Elbow Connector 6"/>
          <p:cNvCxnSpPr>
            <a:stCxn id="1028" idx="3"/>
            <a:endCxn id="1029" idx="1"/>
          </p:cNvCxnSpPr>
          <p:nvPr/>
        </p:nvCxnSpPr>
        <p:spPr bwMode="auto">
          <a:xfrm flipH="1">
            <a:off x="1053945" y="4410374"/>
            <a:ext cx="7762191" cy="1249629"/>
          </a:xfrm>
          <a:prstGeom prst="bentConnector5">
            <a:avLst>
              <a:gd name="adj1" fmla="val -2945"/>
              <a:gd name="adj2" fmla="val 50930"/>
              <a:gd name="adj3" fmla="val 102945"/>
            </a:avLst>
          </a:prstGeom>
          <a:solidFill>
            <a:srgbClr val="ED171F"/>
          </a:solidFill>
          <a:ln w="34925" cap="flat" cmpd="sng" algn="ctr">
            <a:solidFill>
              <a:schemeClr val="accent5">
                <a:lumMod val="50000"/>
              </a:schemeClr>
            </a:solidFill>
            <a:prstDash val="solid"/>
            <a:round/>
            <a:headEnd type="none" w="med" len="med"/>
            <a:tailEnd type="triangle"/>
          </a:ln>
          <a:effectLst/>
        </p:spPr>
      </p:cxnSp>
      <p:sp>
        <p:nvSpPr>
          <p:cNvPr id="37" name="Rectangle 36"/>
          <p:cNvSpPr/>
          <p:nvPr/>
        </p:nvSpPr>
        <p:spPr bwMode="auto">
          <a:xfrm>
            <a:off x="7889358" y="6028660"/>
            <a:ext cx="1169582" cy="829340"/>
          </a:xfrm>
          <a:prstGeom prst="rect">
            <a:avLst/>
          </a:prstGeom>
          <a:solidFill>
            <a:schemeClr val="bg1"/>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base">
              <a:spcBef>
                <a:spcPct val="0"/>
              </a:spcBef>
              <a:spcAft>
                <a:spcPct val="0"/>
              </a:spcAft>
            </a:pPr>
            <a:endParaRPr lang="en-US" sz="2600" dirty="0">
              <a:solidFill>
                <a:srgbClr val="000000"/>
              </a:solidFill>
            </a:endParaRPr>
          </a:p>
        </p:txBody>
      </p:sp>
      <p:pic>
        <p:nvPicPr>
          <p:cNvPr id="1029" name="Picture 5"/>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5064" t="43204" r="19191" b="23539"/>
          <a:stretch/>
        </p:blipFill>
        <p:spPr bwMode="auto">
          <a:xfrm>
            <a:off x="1053945" y="5166922"/>
            <a:ext cx="7762191" cy="986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602" name="Picture 2"/>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7455" t="27906" r="2867" b="66257"/>
          <a:stretch/>
        </p:blipFill>
        <p:spPr bwMode="auto">
          <a:xfrm>
            <a:off x="1053945" y="6344316"/>
            <a:ext cx="7722605" cy="375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38" name="Elbow Connector 37"/>
          <p:cNvCxnSpPr>
            <a:stCxn id="1029" idx="3"/>
            <a:endCxn id="25602" idx="1"/>
          </p:cNvCxnSpPr>
          <p:nvPr/>
        </p:nvCxnSpPr>
        <p:spPr bwMode="auto">
          <a:xfrm flipH="1">
            <a:off x="1053945" y="5660003"/>
            <a:ext cx="7762191" cy="872089"/>
          </a:xfrm>
          <a:prstGeom prst="bentConnector5">
            <a:avLst>
              <a:gd name="adj1" fmla="val -2945"/>
              <a:gd name="adj2" fmla="val 67504"/>
              <a:gd name="adj3" fmla="val 102945"/>
            </a:avLst>
          </a:prstGeom>
          <a:solidFill>
            <a:srgbClr val="ED171F"/>
          </a:solidFill>
          <a:ln w="34925" cap="flat" cmpd="sng" algn="ctr">
            <a:solidFill>
              <a:schemeClr val="accent5">
                <a:lumMod val="50000"/>
              </a:schemeClr>
            </a:solidFill>
            <a:prstDash val="solid"/>
            <a:round/>
            <a:headEnd type="none" w="med" len="med"/>
            <a:tailEnd type="triangle"/>
          </a:ln>
          <a:effectLst/>
        </p:spPr>
      </p:cxnSp>
      <p:sp>
        <p:nvSpPr>
          <p:cNvPr id="44" name="Content Placeholder 2"/>
          <p:cNvSpPr txBox="1">
            <a:spLocks/>
          </p:cNvSpPr>
          <p:nvPr/>
        </p:nvSpPr>
        <p:spPr bwMode="auto">
          <a:xfrm>
            <a:off x="5338168" y="2749572"/>
            <a:ext cx="3479875" cy="103022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a:lstStyle>
          <a:p>
            <a:pPr lvl="2"/>
            <a:r>
              <a:rPr lang="en-US" sz="1400" dirty="0" smtClean="0">
                <a:solidFill>
                  <a:srgbClr val="000000"/>
                </a:solidFill>
              </a:rPr>
              <a:t>Prior Yr Adj</a:t>
            </a:r>
          </a:p>
          <a:p>
            <a:pPr lvl="2"/>
            <a:r>
              <a:rPr lang="en-US" sz="1400" dirty="0" smtClean="0">
                <a:solidFill>
                  <a:srgbClr val="000000"/>
                </a:solidFill>
              </a:rPr>
              <a:t>Accomplished Date</a:t>
            </a:r>
          </a:p>
          <a:p>
            <a:pPr marL="0" indent="0">
              <a:buFont typeface="Wingdings" pitchFamily="2" charset="2"/>
              <a:buNone/>
            </a:pPr>
            <a:endParaRPr lang="en-US" sz="1600" dirty="0" smtClean="0">
              <a:solidFill>
                <a:srgbClr val="000000"/>
              </a:solidFill>
            </a:endParaRPr>
          </a:p>
          <a:p>
            <a:pPr marL="0" indent="0">
              <a:buFont typeface="Wingdings" pitchFamily="2" charset="2"/>
              <a:buNone/>
            </a:pPr>
            <a:endParaRPr lang="en-US" sz="2000" dirty="0" smtClean="0">
              <a:solidFill>
                <a:srgbClr val="000000"/>
              </a:solidFill>
            </a:endParaRPr>
          </a:p>
        </p:txBody>
      </p:sp>
    </p:spTree>
    <p:extLst>
      <p:ext uri="{BB962C8B-B14F-4D97-AF65-F5344CB8AC3E}">
        <p14:creationId xmlns:p14="http://schemas.microsoft.com/office/powerpoint/2010/main" val="675727029"/>
      </p:ext>
    </p:extLst>
  </p:cSld>
  <p:clrMapOvr>
    <a:masterClrMapping/>
  </p:clrMapOvr>
  <p:timing>
    <p:tnLst>
      <p:par>
        <p:cTn id="1" dur="indefinite" restart="never" nodeType="tmRoot"/>
      </p:par>
    </p:tnLst>
  </p:timing>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bwMode="auto">
          <a:xfrm>
            <a:off x="7467600" y="5870528"/>
            <a:ext cx="1493520" cy="835072"/>
          </a:xfrm>
          <a:prstGeom prst="rect">
            <a:avLst/>
          </a:pr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endParaRPr lang="en-US" dirty="0" smtClean="0">
              <a:solidFill>
                <a:srgbClr val="000000"/>
              </a:solidFill>
            </a:endParaRPr>
          </a:p>
        </p:txBody>
      </p:sp>
      <p:pic>
        <p:nvPicPr>
          <p:cNvPr id="640004"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52551" y="4550789"/>
            <a:ext cx="7169522" cy="2066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Slide Number Placeholder 4"/>
          <p:cNvSpPr>
            <a:spLocks noGrp="1"/>
          </p:cNvSpPr>
          <p:nvPr>
            <p:ph type="sldNum" sz="quarter" idx="11"/>
          </p:nvPr>
        </p:nvSpPr>
        <p:spPr>
          <a:xfrm>
            <a:off x="0" y="6617714"/>
            <a:ext cx="457200" cy="229174"/>
          </a:xfrm>
        </p:spPr>
        <p:txBody>
          <a:bodyPr/>
          <a:lstStyle/>
          <a:p>
            <a:pPr>
              <a:defRPr/>
            </a:pPr>
            <a:fld id="{6823509E-0D38-426B-8A8A-3188FE68660A}" type="slidenum">
              <a:rPr lang="en-US" smtClean="0">
                <a:solidFill>
                  <a:srgbClr val="000000"/>
                </a:solidFill>
              </a:rPr>
              <a:pPr>
                <a:defRPr/>
              </a:pPr>
              <a:t>381</a:t>
            </a:fld>
            <a:endParaRPr lang="en-US" dirty="0">
              <a:solidFill>
                <a:srgbClr val="000000"/>
              </a:solidFill>
            </a:endParaRPr>
          </a:p>
        </p:txBody>
      </p:sp>
      <p:sp>
        <p:nvSpPr>
          <p:cNvPr id="7" name="Title 1"/>
          <p:cNvSpPr>
            <a:spLocks noGrp="1"/>
          </p:cNvSpPr>
          <p:nvPr>
            <p:ph type="title"/>
          </p:nvPr>
        </p:nvSpPr>
        <p:spPr>
          <a:xfrm>
            <a:off x="455613" y="233917"/>
            <a:ext cx="8566460" cy="744278"/>
          </a:xfrm>
        </p:spPr>
        <p:txBody>
          <a:bodyPr/>
          <a:lstStyle/>
          <a:p>
            <a:r>
              <a:rPr lang="en-US" dirty="0" smtClean="0"/>
              <a:t>Excel </a:t>
            </a:r>
            <a:r>
              <a:rPr lang="en-US" dirty="0"/>
              <a:t>Input </a:t>
            </a:r>
            <a:r>
              <a:rPr lang="en-US" dirty="0" smtClean="0"/>
              <a:t>File – Example; Billing Document </a:t>
            </a:r>
            <a:endParaRPr lang="en-US" dirty="0"/>
          </a:p>
        </p:txBody>
      </p:sp>
      <p:sp>
        <p:nvSpPr>
          <p:cNvPr id="8" name="Content Placeholder 2"/>
          <p:cNvSpPr txBox="1">
            <a:spLocks/>
          </p:cNvSpPr>
          <p:nvPr/>
        </p:nvSpPr>
        <p:spPr bwMode="auto">
          <a:xfrm>
            <a:off x="372140" y="1059975"/>
            <a:ext cx="8404409" cy="269687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a:lstStyle>
          <a:p>
            <a:pPr marL="0" indent="0">
              <a:buFont typeface="Wingdings" pitchFamily="2" charset="2"/>
              <a:buNone/>
            </a:pPr>
            <a:r>
              <a:rPr lang="en-US" sz="1800" dirty="0" smtClean="0">
                <a:solidFill>
                  <a:srgbClr val="000000"/>
                </a:solidFill>
              </a:rPr>
              <a:t>Example BD template:</a:t>
            </a:r>
          </a:p>
          <a:p>
            <a:r>
              <a:rPr lang="en-US" sz="1600" dirty="0" smtClean="0">
                <a:solidFill>
                  <a:srgbClr val="000000"/>
                </a:solidFill>
              </a:rPr>
              <a:t>298 Header fields – example fields:</a:t>
            </a:r>
          </a:p>
          <a:p>
            <a:pPr lvl="2"/>
            <a:r>
              <a:rPr lang="en-US" sz="1400" dirty="0" smtClean="0">
                <a:solidFill>
                  <a:srgbClr val="000000"/>
                </a:solidFill>
              </a:rPr>
              <a:t>Accounting Period</a:t>
            </a:r>
          </a:p>
          <a:p>
            <a:pPr lvl="2"/>
            <a:r>
              <a:rPr lang="en-US" sz="1400" dirty="0" smtClean="0">
                <a:solidFill>
                  <a:srgbClr val="000000"/>
                </a:solidFill>
              </a:rPr>
              <a:t>Receipt Date </a:t>
            </a:r>
          </a:p>
          <a:p>
            <a:r>
              <a:rPr lang="en-US" sz="1600" dirty="0" smtClean="0">
                <a:solidFill>
                  <a:srgbClr val="000000"/>
                </a:solidFill>
              </a:rPr>
              <a:t>360 Accounting </a:t>
            </a:r>
            <a:r>
              <a:rPr lang="en-US" sz="1600" dirty="0">
                <a:solidFill>
                  <a:srgbClr val="000000"/>
                </a:solidFill>
              </a:rPr>
              <a:t>L</a:t>
            </a:r>
            <a:r>
              <a:rPr lang="en-US" sz="1600" dirty="0" smtClean="0">
                <a:solidFill>
                  <a:srgbClr val="000000"/>
                </a:solidFill>
              </a:rPr>
              <a:t>ine fields – example fields:</a:t>
            </a:r>
            <a:endParaRPr lang="en-US" sz="1600" dirty="0">
              <a:solidFill>
                <a:srgbClr val="000000"/>
              </a:solidFill>
            </a:endParaRPr>
          </a:p>
          <a:p>
            <a:pPr lvl="2"/>
            <a:r>
              <a:rPr lang="en-US" sz="1400" dirty="0" smtClean="0">
                <a:solidFill>
                  <a:srgbClr val="000000"/>
                </a:solidFill>
              </a:rPr>
              <a:t>Line Number</a:t>
            </a:r>
            <a:endParaRPr lang="en-US" sz="1400" dirty="0">
              <a:solidFill>
                <a:srgbClr val="000000"/>
              </a:solidFill>
            </a:endParaRPr>
          </a:p>
          <a:p>
            <a:pPr lvl="2"/>
            <a:r>
              <a:rPr lang="en-US" sz="1400" dirty="0" smtClean="0">
                <a:solidFill>
                  <a:srgbClr val="000000"/>
                </a:solidFill>
              </a:rPr>
              <a:t>Transaction Type</a:t>
            </a:r>
          </a:p>
          <a:p>
            <a:pPr lvl="2"/>
            <a:r>
              <a:rPr lang="en-US" sz="1400" dirty="0" smtClean="0">
                <a:solidFill>
                  <a:srgbClr val="000000"/>
                </a:solidFill>
              </a:rPr>
              <a:t>Line Type</a:t>
            </a:r>
          </a:p>
          <a:p>
            <a:r>
              <a:rPr lang="en-US" sz="1600" dirty="0" smtClean="0">
                <a:solidFill>
                  <a:srgbClr val="000000"/>
                </a:solidFill>
              </a:rPr>
              <a:t>256 Detail Billing Record fields – example fields:</a:t>
            </a:r>
          </a:p>
          <a:p>
            <a:pPr lvl="2"/>
            <a:r>
              <a:rPr lang="en-US" sz="1400" dirty="0" smtClean="0">
                <a:solidFill>
                  <a:srgbClr val="000000"/>
                </a:solidFill>
              </a:rPr>
              <a:t>Record Date</a:t>
            </a:r>
          </a:p>
          <a:p>
            <a:pPr lvl="2"/>
            <a:r>
              <a:rPr lang="en-US" sz="1400" dirty="0" smtClean="0">
                <a:solidFill>
                  <a:srgbClr val="000000"/>
                </a:solidFill>
              </a:rPr>
              <a:t>Detail Billing Elements</a:t>
            </a:r>
          </a:p>
          <a:p>
            <a:r>
              <a:rPr lang="en-US" sz="1600" dirty="0" smtClean="0">
                <a:solidFill>
                  <a:srgbClr val="000000"/>
                </a:solidFill>
              </a:rPr>
              <a:t>22 Office Address tab fields</a:t>
            </a:r>
            <a:endParaRPr lang="en-US" sz="1600" dirty="0">
              <a:solidFill>
                <a:srgbClr val="000000"/>
              </a:solidFill>
            </a:endParaRPr>
          </a:p>
          <a:p>
            <a:pPr lvl="2"/>
            <a:endParaRPr lang="en-US" sz="1400" dirty="0">
              <a:solidFill>
                <a:srgbClr val="000000"/>
              </a:solidFill>
            </a:endParaRPr>
          </a:p>
          <a:p>
            <a:pPr lvl="2"/>
            <a:endParaRPr lang="en-US" sz="2000" dirty="0" smtClean="0">
              <a:solidFill>
                <a:srgbClr val="000000"/>
              </a:solidFill>
            </a:endParaRPr>
          </a:p>
          <a:p>
            <a:pPr marL="0" indent="0">
              <a:buFont typeface="Wingdings" pitchFamily="2" charset="2"/>
              <a:buNone/>
            </a:pPr>
            <a:endParaRPr lang="en-US" sz="2000" dirty="0" smtClean="0">
              <a:solidFill>
                <a:srgbClr val="000000"/>
              </a:solidFill>
            </a:endParaRPr>
          </a:p>
          <a:p>
            <a:pPr marL="0" indent="0">
              <a:buFont typeface="Wingdings" pitchFamily="2" charset="2"/>
              <a:buNone/>
            </a:pPr>
            <a:endParaRPr lang="en-US" sz="2000" dirty="0" smtClean="0">
              <a:solidFill>
                <a:srgbClr val="000000"/>
              </a:solidFill>
            </a:endParaRPr>
          </a:p>
        </p:txBody>
      </p:sp>
      <p:sp>
        <p:nvSpPr>
          <p:cNvPr id="10" name="Content Placeholder 2"/>
          <p:cNvSpPr txBox="1">
            <a:spLocks/>
          </p:cNvSpPr>
          <p:nvPr/>
        </p:nvSpPr>
        <p:spPr bwMode="auto">
          <a:xfrm>
            <a:off x="957128" y="4566174"/>
            <a:ext cx="655141" cy="208633"/>
          </a:xfrm>
          <a:prstGeom prst="rect">
            <a:avLst/>
          </a:prstGeom>
          <a:noFill/>
          <a:ln w="12700">
            <a:solidFill>
              <a:schemeClr val="accent5">
                <a:lumMod val="50000"/>
              </a:schemeClr>
            </a:solidFill>
            <a:prstDash val="dash"/>
            <a:miter lim="800000"/>
            <a:headEnd/>
            <a:tailEnd/>
          </a:ln>
        </p:spPr>
        <p:txBody>
          <a:bodyPr vert="horz" wrap="square" lIns="45720" tIns="0" rIns="45720" bIns="0" numCol="1" anchor="t" anchorCtr="0" compatLnSpc="1">
            <a:prstTxWarp prst="textNoShape">
              <a:avLst/>
            </a:prstTxWarp>
          </a:bodyPr>
          <a:lst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a:lstStyle>
          <a:p>
            <a:pPr marL="0" indent="0">
              <a:buFont typeface="Wingdings" pitchFamily="2" charset="2"/>
              <a:buNone/>
            </a:pPr>
            <a:r>
              <a:rPr lang="en-US" sz="1400" dirty="0" smtClean="0">
                <a:solidFill>
                  <a:srgbClr val="000000"/>
                </a:solidFill>
                <a:latin typeface="Calibri" pitchFamily="34" charset="0"/>
                <a:cs typeface="Calibri" pitchFamily="34" charset="0"/>
              </a:rPr>
              <a:t>Header</a:t>
            </a:r>
          </a:p>
        </p:txBody>
      </p:sp>
      <p:sp>
        <p:nvSpPr>
          <p:cNvPr id="12" name="Content Placeholder 2"/>
          <p:cNvSpPr txBox="1">
            <a:spLocks/>
          </p:cNvSpPr>
          <p:nvPr/>
        </p:nvSpPr>
        <p:spPr bwMode="auto">
          <a:xfrm>
            <a:off x="362979" y="4893399"/>
            <a:ext cx="1261932" cy="208633"/>
          </a:xfrm>
          <a:prstGeom prst="rect">
            <a:avLst/>
          </a:prstGeom>
          <a:noFill/>
          <a:ln w="12700">
            <a:solidFill>
              <a:schemeClr val="accent5">
                <a:lumMod val="50000"/>
              </a:schemeClr>
            </a:solidFill>
            <a:prstDash val="dash"/>
            <a:miter lim="800000"/>
            <a:headEnd/>
            <a:tailEnd/>
          </a:ln>
        </p:spPr>
        <p:txBody>
          <a:bodyPr vert="horz" wrap="square" lIns="45720" tIns="0" rIns="45720" bIns="0" numCol="1" anchor="t" anchorCtr="0" compatLnSpc="1">
            <a:prstTxWarp prst="textNoShape">
              <a:avLst/>
            </a:prstTxWarp>
          </a:bodyPr>
          <a:lst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a:lstStyle>
          <a:p>
            <a:pPr marL="0" indent="0">
              <a:buFont typeface="Wingdings" pitchFamily="2" charset="2"/>
              <a:buNone/>
            </a:pPr>
            <a:r>
              <a:rPr lang="en-US" sz="1400" dirty="0" smtClean="0">
                <a:solidFill>
                  <a:srgbClr val="000000"/>
                </a:solidFill>
                <a:latin typeface="Calibri" pitchFamily="34" charset="0"/>
                <a:cs typeface="Calibri" pitchFamily="34" charset="0"/>
              </a:rPr>
              <a:t>Accounting Line</a:t>
            </a:r>
          </a:p>
        </p:txBody>
      </p:sp>
      <p:sp>
        <p:nvSpPr>
          <p:cNvPr id="13" name="Right Brace 12"/>
          <p:cNvSpPr/>
          <p:nvPr/>
        </p:nvSpPr>
        <p:spPr bwMode="auto">
          <a:xfrm flipH="1">
            <a:off x="1670976" y="4965751"/>
            <a:ext cx="76911" cy="239403"/>
          </a:xfrm>
          <a:prstGeom prst="rightBrace">
            <a:avLst>
              <a:gd name="adj1" fmla="val 48099"/>
              <a:gd name="adj2" fmla="val 49266"/>
            </a:avLst>
          </a:prstGeom>
          <a:solidFill>
            <a:schemeClr val="bg1"/>
          </a:solidFill>
          <a:ln w="25400" cap="flat" cmpd="sng" algn="ctr">
            <a:solidFill>
              <a:schemeClr val="accent1">
                <a:lumMod val="50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base">
              <a:spcBef>
                <a:spcPct val="0"/>
              </a:spcBef>
              <a:spcAft>
                <a:spcPct val="0"/>
              </a:spcAft>
            </a:pPr>
            <a:endParaRPr lang="en-US" dirty="0">
              <a:solidFill>
                <a:srgbClr val="000000"/>
              </a:solidFill>
            </a:endParaRPr>
          </a:p>
        </p:txBody>
      </p:sp>
      <p:sp>
        <p:nvSpPr>
          <p:cNvPr id="14" name="Right Brace 13"/>
          <p:cNvSpPr/>
          <p:nvPr/>
        </p:nvSpPr>
        <p:spPr bwMode="auto">
          <a:xfrm flipH="1">
            <a:off x="1681909" y="4655105"/>
            <a:ext cx="76911" cy="239403"/>
          </a:xfrm>
          <a:prstGeom prst="rightBrace">
            <a:avLst>
              <a:gd name="adj1" fmla="val 48099"/>
              <a:gd name="adj2" fmla="val 49266"/>
            </a:avLst>
          </a:prstGeom>
          <a:solidFill>
            <a:schemeClr val="bg1"/>
          </a:solidFill>
          <a:ln w="25400" cap="flat" cmpd="sng" algn="ctr">
            <a:solidFill>
              <a:schemeClr val="accent1">
                <a:lumMod val="50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base">
              <a:spcBef>
                <a:spcPct val="0"/>
              </a:spcBef>
              <a:spcAft>
                <a:spcPct val="0"/>
              </a:spcAft>
            </a:pPr>
            <a:endParaRPr lang="en-US" dirty="0">
              <a:solidFill>
                <a:srgbClr val="000000"/>
              </a:solidFill>
            </a:endParaRPr>
          </a:p>
        </p:txBody>
      </p:sp>
      <p:sp>
        <p:nvSpPr>
          <p:cNvPr id="25" name="Content Placeholder 2"/>
          <p:cNvSpPr txBox="1">
            <a:spLocks/>
          </p:cNvSpPr>
          <p:nvPr/>
        </p:nvSpPr>
        <p:spPr bwMode="auto">
          <a:xfrm>
            <a:off x="2640370" y="1658871"/>
            <a:ext cx="3848987" cy="74954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a:lstStyle>
          <a:p>
            <a:pPr lvl="2"/>
            <a:r>
              <a:rPr lang="en-US" sz="1400" dirty="0" smtClean="0">
                <a:solidFill>
                  <a:srgbClr val="000000"/>
                </a:solidFill>
              </a:rPr>
              <a:t>Document Number</a:t>
            </a:r>
          </a:p>
          <a:p>
            <a:pPr lvl="2"/>
            <a:r>
              <a:rPr lang="en-US" sz="1400" dirty="0" smtClean="0">
                <a:solidFill>
                  <a:srgbClr val="000000"/>
                </a:solidFill>
              </a:rPr>
              <a:t>Status</a:t>
            </a:r>
          </a:p>
        </p:txBody>
      </p:sp>
      <p:sp>
        <p:nvSpPr>
          <p:cNvPr id="26" name="Content Placeholder 2"/>
          <p:cNvSpPr txBox="1">
            <a:spLocks/>
          </p:cNvSpPr>
          <p:nvPr/>
        </p:nvSpPr>
        <p:spPr bwMode="auto">
          <a:xfrm>
            <a:off x="2156922" y="2444894"/>
            <a:ext cx="3387485" cy="103022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a:lstStyle>
          <a:p>
            <a:pPr lvl="2"/>
            <a:r>
              <a:rPr lang="en-US" sz="1400" dirty="0" smtClean="0">
                <a:solidFill>
                  <a:srgbClr val="000000"/>
                </a:solidFill>
              </a:rPr>
              <a:t>Accounting Dimensions</a:t>
            </a:r>
          </a:p>
          <a:p>
            <a:pPr lvl="2"/>
            <a:r>
              <a:rPr lang="en-US" sz="1400" dirty="0" smtClean="0">
                <a:solidFill>
                  <a:srgbClr val="000000"/>
                </a:solidFill>
              </a:rPr>
              <a:t>Vendor</a:t>
            </a:r>
          </a:p>
          <a:p>
            <a:pPr lvl="2"/>
            <a:r>
              <a:rPr lang="en-US" sz="1400" dirty="0">
                <a:solidFill>
                  <a:srgbClr val="000000"/>
                </a:solidFill>
              </a:rPr>
              <a:t>Amount</a:t>
            </a:r>
          </a:p>
          <a:p>
            <a:pPr marL="682625" lvl="2" indent="0">
              <a:buFont typeface="Wingdings" pitchFamily="2" charset="2"/>
              <a:buNone/>
            </a:pPr>
            <a:endParaRPr lang="en-US" sz="1400" dirty="0" smtClean="0">
              <a:solidFill>
                <a:srgbClr val="000000"/>
              </a:solidFill>
            </a:endParaRPr>
          </a:p>
          <a:p>
            <a:pPr marL="0" indent="0">
              <a:buFont typeface="Wingdings" pitchFamily="2" charset="2"/>
              <a:buNone/>
            </a:pPr>
            <a:endParaRPr lang="en-US" sz="2000" dirty="0" smtClean="0">
              <a:solidFill>
                <a:srgbClr val="000000"/>
              </a:solidFill>
            </a:endParaRPr>
          </a:p>
          <a:p>
            <a:pPr marL="0" indent="0">
              <a:buFont typeface="Wingdings" pitchFamily="2" charset="2"/>
              <a:buNone/>
            </a:pPr>
            <a:endParaRPr lang="en-US" sz="2000" dirty="0" smtClean="0">
              <a:solidFill>
                <a:srgbClr val="000000"/>
              </a:solidFill>
            </a:endParaRPr>
          </a:p>
        </p:txBody>
      </p:sp>
      <p:sp>
        <p:nvSpPr>
          <p:cNvPr id="28" name="Content Placeholder 2"/>
          <p:cNvSpPr txBox="1">
            <a:spLocks/>
          </p:cNvSpPr>
          <p:nvPr/>
        </p:nvSpPr>
        <p:spPr bwMode="auto">
          <a:xfrm>
            <a:off x="4999639" y="1530923"/>
            <a:ext cx="2695826" cy="1030603"/>
          </a:xfrm>
          <a:prstGeom prst="rect">
            <a:avLst/>
          </a:prstGeom>
          <a:noFill/>
          <a:ln w="9525">
            <a:noFill/>
            <a:miter lim="800000"/>
            <a:headEnd/>
            <a:tailEnd/>
          </a:ln>
        </p:spPr>
        <p:txBody>
          <a:bodyPr vert="horz" wrap="square" lIns="0" tIns="45720" rIns="91440" bIns="45720" numCol="1" anchor="t" anchorCtr="0" compatLnSpc="1">
            <a:prstTxWarp prst="textNoShape">
              <a:avLst/>
            </a:prstTxWarp>
            <a:noAutofit/>
          </a:bodyPr>
          <a:lst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a:lstStyle>
          <a:p>
            <a:pPr lvl="2"/>
            <a:r>
              <a:rPr lang="en-US" sz="1400" dirty="0" smtClean="0">
                <a:solidFill>
                  <a:srgbClr val="000000"/>
                </a:solidFill>
              </a:rPr>
              <a:t>Disbursing Office</a:t>
            </a:r>
          </a:p>
          <a:p>
            <a:pPr lvl="2"/>
            <a:r>
              <a:rPr lang="en-US" sz="1400" dirty="0" smtClean="0">
                <a:solidFill>
                  <a:srgbClr val="000000"/>
                </a:solidFill>
              </a:rPr>
              <a:t>Security Org</a:t>
            </a:r>
          </a:p>
          <a:p>
            <a:pPr lvl="2"/>
            <a:r>
              <a:rPr lang="en-US" sz="1400" dirty="0">
                <a:solidFill>
                  <a:srgbClr val="000000"/>
                </a:solidFill>
              </a:rPr>
              <a:t>Document Type</a:t>
            </a:r>
          </a:p>
          <a:p>
            <a:pPr lvl="2"/>
            <a:endParaRPr lang="en-US" sz="1400" dirty="0">
              <a:solidFill>
                <a:srgbClr val="000000"/>
              </a:solidFill>
            </a:endParaRPr>
          </a:p>
          <a:p>
            <a:pPr lvl="2"/>
            <a:endParaRPr lang="en-US" sz="1400" dirty="0" smtClean="0">
              <a:solidFill>
                <a:srgbClr val="000000"/>
              </a:solidFill>
            </a:endParaRPr>
          </a:p>
          <a:p>
            <a:pPr marL="0" indent="0">
              <a:buFont typeface="Wingdings" pitchFamily="2" charset="2"/>
              <a:buNone/>
            </a:pPr>
            <a:endParaRPr lang="en-US" sz="2000" dirty="0" smtClean="0">
              <a:solidFill>
                <a:srgbClr val="000000"/>
              </a:solidFill>
            </a:endParaRPr>
          </a:p>
        </p:txBody>
      </p:sp>
      <p:sp>
        <p:nvSpPr>
          <p:cNvPr id="23" name="Content Placeholder 2"/>
          <p:cNvSpPr txBox="1">
            <a:spLocks/>
          </p:cNvSpPr>
          <p:nvPr/>
        </p:nvSpPr>
        <p:spPr bwMode="auto">
          <a:xfrm>
            <a:off x="372085" y="5207533"/>
            <a:ext cx="1261932" cy="454435"/>
          </a:xfrm>
          <a:prstGeom prst="rect">
            <a:avLst/>
          </a:prstGeom>
          <a:noFill/>
          <a:ln w="12700">
            <a:solidFill>
              <a:schemeClr val="accent5">
                <a:lumMod val="50000"/>
              </a:schemeClr>
            </a:solidFill>
            <a:prstDash val="dash"/>
            <a:miter lim="800000"/>
            <a:headEnd/>
            <a:tailEnd/>
          </a:ln>
        </p:spPr>
        <p:txBody>
          <a:bodyPr vert="horz" wrap="square" lIns="45720" tIns="0" rIns="45720" bIns="0" numCol="1" anchor="t" anchorCtr="0" compatLnSpc="1">
            <a:prstTxWarp prst="textNoShape">
              <a:avLst/>
            </a:prstTxWarp>
          </a:bodyPr>
          <a:lst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a:lstStyle>
          <a:p>
            <a:pPr marL="0" indent="0">
              <a:buFont typeface="Wingdings" pitchFamily="2" charset="2"/>
              <a:buNone/>
            </a:pPr>
            <a:r>
              <a:rPr lang="en-US" sz="1400" dirty="0" smtClean="0">
                <a:solidFill>
                  <a:srgbClr val="000000"/>
                </a:solidFill>
                <a:latin typeface="Calibri" pitchFamily="34" charset="0"/>
                <a:cs typeface="Calibri" pitchFamily="34" charset="0"/>
              </a:rPr>
              <a:t>Detail Billing Record</a:t>
            </a:r>
          </a:p>
        </p:txBody>
      </p:sp>
      <p:sp>
        <p:nvSpPr>
          <p:cNvPr id="24" name="Right Brace 23"/>
          <p:cNvSpPr/>
          <p:nvPr/>
        </p:nvSpPr>
        <p:spPr bwMode="auto">
          <a:xfrm flipH="1">
            <a:off x="1680082" y="5327385"/>
            <a:ext cx="76911" cy="239403"/>
          </a:xfrm>
          <a:prstGeom prst="rightBrace">
            <a:avLst>
              <a:gd name="adj1" fmla="val 48099"/>
              <a:gd name="adj2" fmla="val 49266"/>
            </a:avLst>
          </a:prstGeom>
          <a:solidFill>
            <a:schemeClr val="bg1"/>
          </a:solidFill>
          <a:ln w="25400" cap="flat" cmpd="sng" algn="ctr">
            <a:solidFill>
              <a:schemeClr val="accent1">
                <a:lumMod val="50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base">
              <a:spcBef>
                <a:spcPct val="0"/>
              </a:spcBef>
              <a:spcAft>
                <a:spcPct val="0"/>
              </a:spcAft>
            </a:pPr>
            <a:endParaRPr lang="en-US" dirty="0">
              <a:solidFill>
                <a:srgbClr val="000000"/>
              </a:solidFill>
            </a:endParaRPr>
          </a:p>
        </p:txBody>
      </p:sp>
      <p:sp>
        <p:nvSpPr>
          <p:cNvPr id="30" name="Content Placeholder 2"/>
          <p:cNvSpPr txBox="1">
            <a:spLocks/>
          </p:cNvSpPr>
          <p:nvPr/>
        </p:nvSpPr>
        <p:spPr bwMode="auto">
          <a:xfrm>
            <a:off x="372085" y="6028660"/>
            <a:ext cx="1261932" cy="454435"/>
          </a:xfrm>
          <a:prstGeom prst="rect">
            <a:avLst/>
          </a:prstGeom>
          <a:noFill/>
          <a:ln w="12700">
            <a:solidFill>
              <a:schemeClr val="accent5">
                <a:lumMod val="50000"/>
              </a:schemeClr>
            </a:solidFill>
            <a:prstDash val="dash"/>
            <a:miter lim="800000"/>
            <a:headEnd/>
            <a:tailEnd/>
          </a:ln>
        </p:spPr>
        <p:txBody>
          <a:bodyPr vert="horz" wrap="square" lIns="45720" tIns="0" rIns="45720" bIns="0" numCol="1" anchor="t" anchorCtr="0" compatLnSpc="1">
            <a:prstTxWarp prst="textNoShape">
              <a:avLst/>
            </a:prstTxWarp>
          </a:bodyPr>
          <a:lst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a:lstStyle>
          <a:p>
            <a:pPr marL="0" indent="0">
              <a:buFont typeface="Wingdings" pitchFamily="2" charset="2"/>
              <a:buNone/>
            </a:pPr>
            <a:r>
              <a:rPr lang="en-US" sz="1400" dirty="0" smtClean="0">
                <a:solidFill>
                  <a:srgbClr val="000000"/>
                </a:solidFill>
                <a:latin typeface="Calibri" pitchFamily="34" charset="0"/>
                <a:cs typeface="Calibri" pitchFamily="34" charset="0"/>
              </a:rPr>
              <a:t>Office Address tab</a:t>
            </a:r>
          </a:p>
        </p:txBody>
      </p:sp>
      <p:sp>
        <p:nvSpPr>
          <p:cNvPr id="31" name="Right Brace 30"/>
          <p:cNvSpPr/>
          <p:nvPr/>
        </p:nvSpPr>
        <p:spPr bwMode="auto">
          <a:xfrm flipH="1">
            <a:off x="1680082" y="6136637"/>
            <a:ext cx="76911" cy="239403"/>
          </a:xfrm>
          <a:prstGeom prst="rightBrace">
            <a:avLst>
              <a:gd name="adj1" fmla="val 48099"/>
              <a:gd name="adj2" fmla="val 49266"/>
            </a:avLst>
          </a:prstGeom>
          <a:solidFill>
            <a:schemeClr val="bg1"/>
          </a:solidFill>
          <a:ln w="25400" cap="flat" cmpd="sng" algn="ctr">
            <a:solidFill>
              <a:schemeClr val="accent1">
                <a:lumMod val="50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base">
              <a:spcBef>
                <a:spcPct val="0"/>
              </a:spcBef>
              <a:spcAft>
                <a:spcPct val="0"/>
              </a:spcAft>
            </a:pPr>
            <a:endParaRPr lang="en-US" dirty="0">
              <a:solidFill>
                <a:srgbClr val="000000"/>
              </a:solidFill>
            </a:endParaRPr>
          </a:p>
        </p:txBody>
      </p:sp>
      <p:sp>
        <p:nvSpPr>
          <p:cNvPr id="17" name="Footer Placeholder 2"/>
          <p:cNvSpPr txBox="1">
            <a:spLocks/>
          </p:cNvSpPr>
          <p:nvPr/>
        </p:nvSpPr>
        <p:spPr bwMode="auto">
          <a:xfrm>
            <a:off x="367983" y="6614251"/>
            <a:ext cx="70104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sz="1200" b="1"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r>
              <a:rPr lang="en-US" dirty="0" smtClean="0"/>
              <a:t>CGI Federal Proprietary and Confidential</a:t>
            </a:r>
            <a:endParaRPr lang="en-US" dirty="0"/>
          </a:p>
        </p:txBody>
      </p:sp>
    </p:spTree>
    <p:extLst>
      <p:ext uri="{BB962C8B-B14F-4D97-AF65-F5344CB8AC3E}">
        <p14:creationId xmlns:p14="http://schemas.microsoft.com/office/powerpoint/2010/main" val="4041064974"/>
      </p:ext>
    </p:extLst>
  </p:cSld>
  <p:clrMapOvr>
    <a:masterClrMapping/>
  </p:clrMapOvr>
  <p:timing>
    <p:tnLst>
      <p:par>
        <p:cTn id="1" dur="indefinite" restart="never" nodeType="tmRoot"/>
      </p:par>
    </p:tnLst>
  </p:timing>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bwMode="auto">
          <a:xfrm>
            <a:off x="7467600" y="5870528"/>
            <a:ext cx="1493520" cy="835072"/>
          </a:xfrm>
          <a:prstGeom prst="rect">
            <a:avLst/>
          </a:pr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endParaRPr lang="en-US" dirty="0" smtClean="0">
              <a:solidFill>
                <a:srgbClr val="000000"/>
              </a:solidFill>
            </a:endParaRPr>
          </a:p>
        </p:txBody>
      </p:sp>
      <p:sp>
        <p:nvSpPr>
          <p:cNvPr id="5" name="Slide Number Placeholder 4"/>
          <p:cNvSpPr>
            <a:spLocks noGrp="1"/>
          </p:cNvSpPr>
          <p:nvPr>
            <p:ph type="sldNum" sz="quarter" idx="11"/>
          </p:nvPr>
        </p:nvSpPr>
        <p:spPr>
          <a:xfrm>
            <a:off x="1" y="6648457"/>
            <a:ext cx="599398" cy="393079"/>
          </a:xfrm>
        </p:spPr>
        <p:txBody>
          <a:bodyPr/>
          <a:lstStyle/>
          <a:p>
            <a:pPr>
              <a:defRPr/>
            </a:pPr>
            <a:fld id="{6823509E-0D38-426B-8A8A-3188FE68660A}" type="slidenum">
              <a:rPr lang="en-US" smtClean="0">
                <a:solidFill>
                  <a:srgbClr val="000000"/>
                </a:solidFill>
              </a:rPr>
              <a:pPr>
                <a:defRPr/>
              </a:pPr>
              <a:t>382</a:t>
            </a:fld>
            <a:endParaRPr lang="en-US" dirty="0">
              <a:solidFill>
                <a:srgbClr val="000000"/>
              </a:solidFill>
            </a:endParaRPr>
          </a:p>
        </p:txBody>
      </p:sp>
      <p:sp>
        <p:nvSpPr>
          <p:cNvPr id="6" name="Content Placeholder 2"/>
          <p:cNvSpPr txBox="1">
            <a:spLocks/>
          </p:cNvSpPr>
          <p:nvPr/>
        </p:nvSpPr>
        <p:spPr bwMode="auto">
          <a:xfrm>
            <a:off x="455613" y="1046446"/>
            <a:ext cx="8404409" cy="46333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a:lstStyle>
          <a:p>
            <a:r>
              <a:rPr lang="en-US" sz="2000" dirty="0" smtClean="0">
                <a:solidFill>
                  <a:srgbClr val="000000"/>
                </a:solidFill>
              </a:rPr>
              <a:t>Input files can contain multiple document records</a:t>
            </a:r>
          </a:p>
        </p:txBody>
      </p:sp>
      <p:sp>
        <p:nvSpPr>
          <p:cNvPr id="9" name="Title 1"/>
          <p:cNvSpPr>
            <a:spLocks noGrp="1"/>
          </p:cNvSpPr>
          <p:nvPr>
            <p:ph type="title"/>
          </p:nvPr>
        </p:nvSpPr>
        <p:spPr>
          <a:xfrm>
            <a:off x="599399" y="198879"/>
            <a:ext cx="7381875" cy="563562"/>
          </a:xfrm>
        </p:spPr>
        <p:txBody>
          <a:bodyPr/>
          <a:lstStyle/>
          <a:p>
            <a:r>
              <a:rPr lang="en-US" dirty="0" smtClean="0"/>
              <a:t>Excel Input File</a:t>
            </a:r>
            <a:endParaRPr lang="en-US" dirty="0"/>
          </a:p>
        </p:txBody>
      </p:sp>
      <p:sp>
        <p:nvSpPr>
          <p:cNvPr id="11" name="Content Placeholder 2"/>
          <p:cNvSpPr txBox="1">
            <a:spLocks/>
          </p:cNvSpPr>
          <p:nvPr/>
        </p:nvSpPr>
        <p:spPr bwMode="auto">
          <a:xfrm>
            <a:off x="599399" y="1607380"/>
            <a:ext cx="826899" cy="323579"/>
          </a:xfrm>
          <a:prstGeom prst="rect">
            <a:avLst/>
          </a:prstGeom>
          <a:noFill/>
          <a:ln w="12700">
            <a:solidFill>
              <a:schemeClr val="accent5">
                <a:lumMod val="50000"/>
              </a:schemeClr>
            </a:solidFill>
            <a:prstDash val="dash"/>
            <a:miter lim="800000"/>
            <a:headEnd/>
            <a:tailEnd/>
          </a:ln>
        </p:spPr>
        <p:txBody>
          <a:bodyPr vert="horz" wrap="square" lIns="45720" tIns="45720" rIns="45720" bIns="45720" numCol="1" anchor="t" anchorCtr="0" compatLnSpc="1">
            <a:prstTxWarp prst="textNoShape">
              <a:avLst/>
            </a:prstTxWarp>
          </a:bodyPr>
          <a:lst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a:lstStyle>
          <a:p>
            <a:pPr marL="0" indent="0">
              <a:buFont typeface="Wingdings" pitchFamily="2" charset="2"/>
              <a:buNone/>
            </a:pPr>
            <a:r>
              <a:rPr lang="en-US" sz="1400" dirty="0" smtClean="0">
                <a:solidFill>
                  <a:srgbClr val="000000"/>
                </a:solidFill>
                <a:latin typeface="Calibri" pitchFamily="34" charset="0"/>
                <a:cs typeface="Calibri" pitchFamily="34" charset="0"/>
              </a:rPr>
              <a:t>Record 1</a:t>
            </a:r>
          </a:p>
        </p:txBody>
      </p:sp>
      <p:sp>
        <p:nvSpPr>
          <p:cNvPr id="12" name="Right Brace 11"/>
          <p:cNvSpPr/>
          <p:nvPr/>
        </p:nvSpPr>
        <p:spPr bwMode="auto">
          <a:xfrm flipH="1">
            <a:off x="1439124" y="1535419"/>
            <a:ext cx="126384" cy="540657"/>
          </a:xfrm>
          <a:prstGeom prst="rightBrace">
            <a:avLst>
              <a:gd name="adj1" fmla="val 48099"/>
              <a:gd name="adj2" fmla="val 49266"/>
            </a:avLst>
          </a:prstGeom>
          <a:solidFill>
            <a:schemeClr val="bg1"/>
          </a:solidFill>
          <a:ln w="25400" cap="flat" cmpd="sng" algn="ctr">
            <a:solidFill>
              <a:schemeClr val="accent1">
                <a:lumMod val="50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base">
              <a:spcBef>
                <a:spcPct val="0"/>
              </a:spcBef>
              <a:spcAft>
                <a:spcPct val="0"/>
              </a:spcAft>
            </a:pPr>
            <a:endParaRPr lang="en-US" dirty="0">
              <a:solidFill>
                <a:srgbClr val="000000"/>
              </a:solidFill>
            </a:endParaRPr>
          </a:p>
        </p:txBody>
      </p:sp>
      <p:sp>
        <p:nvSpPr>
          <p:cNvPr id="13" name="Content Placeholder 2"/>
          <p:cNvSpPr txBox="1">
            <a:spLocks/>
          </p:cNvSpPr>
          <p:nvPr/>
        </p:nvSpPr>
        <p:spPr bwMode="auto">
          <a:xfrm>
            <a:off x="521684" y="3398470"/>
            <a:ext cx="826899" cy="323579"/>
          </a:xfrm>
          <a:prstGeom prst="rect">
            <a:avLst/>
          </a:prstGeom>
          <a:noFill/>
          <a:ln w="12700">
            <a:solidFill>
              <a:schemeClr val="accent5">
                <a:lumMod val="50000"/>
              </a:schemeClr>
            </a:solidFill>
            <a:prstDash val="dash"/>
            <a:miter lim="800000"/>
            <a:headEnd/>
            <a:tailEnd/>
          </a:ln>
        </p:spPr>
        <p:txBody>
          <a:bodyPr vert="horz" wrap="square" lIns="45720" tIns="45720" rIns="45720" bIns="45720" numCol="1" anchor="t" anchorCtr="0" compatLnSpc="1">
            <a:prstTxWarp prst="textNoShape">
              <a:avLst/>
            </a:prstTxWarp>
          </a:bodyPr>
          <a:lst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a:lstStyle>
          <a:p>
            <a:pPr marL="0" indent="0">
              <a:buFont typeface="Wingdings" pitchFamily="2" charset="2"/>
              <a:buNone/>
            </a:pPr>
            <a:r>
              <a:rPr lang="en-US" sz="1400" dirty="0" smtClean="0">
                <a:solidFill>
                  <a:srgbClr val="000000"/>
                </a:solidFill>
                <a:latin typeface="Calibri" pitchFamily="34" charset="0"/>
                <a:cs typeface="Calibri" pitchFamily="34" charset="0"/>
              </a:rPr>
              <a:t>Record 2</a:t>
            </a:r>
          </a:p>
        </p:txBody>
      </p:sp>
      <p:sp>
        <p:nvSpPr>
          <p:cNvPr id="14" name="Right Brace 13"/>
          <p:cNvSpPr/>
          <p:nvPr/>
        </p:nvSpPr>
        <p:spPr bwMode="auto">
          <a:xfrm flipH="1">
            <a:off x="1426298" y="3289930"/>
            <a:ext cx="126384" cy="540657"/>
          </a:xfrm>
          <a:prstGeom prst="rightBrace">
            <a:avLst>
              <a:gd name="adj1" fmla="val 48099"/>
              <a:gd name="adj2" fmla="val 49266"/>
            </a:avLst>
          </a:prstGeom>
          <a:solidFill>
            <a:schemeClr val="bg1"/>
          </a:solidFill>
          <a:ln w="25400" cap="flat" cmpd="sng" algn="ctr">
            <a:solidFill>
              <a:schemeClr val="accent1">
                <a:lumMod val="50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base">
              <a:spcBef>
                <a:spcPct val="0"/>
              </a:spcBef>
              <a:spcAft>
                <a:spcPct val="0"/>
              </a:spcAft>
            </a:pPr>
            <a:endParaRPr lang="en-US" dirty="0">
              <a:solidFill>
                <a:srgbClr val="000000"/>
              </a:solidFill>
            </a:endParaRPr>
          </a:p>
        </p:txBody>
      </p:sp>
      <p:sp>
        <p:nvSpPr>
          <p:cNvPr id="15" name="Content Placeholder 2"/>
          <p:cNvSpPr txBox="1">
            <a:spLocks/>
          </p:cNvSpPr>
          <p:nvPr/>
        </p:nvSpPr>
        <p:spPr bwMode="auto">
          <a:xfrm>
            <a:off x="555289" y="5130550"/>
            <a:ext cx="826899" cy="323579"/>
          </a:xfrm>
          <a:prstGeom prst="rect">
            <a:avLst/>
          </a:prstGeom>
          <a:noFill/>
          <a:ln w="12700">
            <a:solidFill>
              <a:schemeClr val="accent5">
                <a:lumMod val="50000"/>
              </a:schemeClr>
            </a:solidFill>
            <a:prstDash val="dash"/>
            <a:miter lim="800000"/>
            <a:headEnd/>
            <a:tailEnd/>
          </a:ln>
        </p:spPr>
        <p:txBody>
          <a:bodyPr vert="horz" wrap="square" lIns="45720" tIns="45720" rIns="45720" bIns="45720" numCol="1" anchor="t" anchorCtr="0" compatLnSpc="1">
            <a:prstTxWarp prst="textNoShape">
              <a:avLst/>
            </a:prstTxWarp>
          </a:bodyPr>
          <a:lst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a:lstStyle>
          <a:p>
            <a:pPr marL="0" indent="0">
              <a:buFont typeface="Wingdings" pitchFamily="2" charset="2"/>
              <a:buNone/>
            </a:pPr>
            <a:r>
              <a:rPr lang="en-US" sz="1400" dirty="0" smtClean="0">
                <a:solidFill>
                  <a:srgbClr val="000000"/>
                </a:solidFill>
                <a:latin typeface="Calibri" pitchFamily="34" charset="0"/>
                <a:cs typeface="Calibri" pitchFamily="34" charset="0"/>
              </a:rPr>
              <a:t>Record 3</a:t>
            </a:r>
          </a:p>
        </p:txBody>
      </p:sp>
      <p:sp>
        <p:nvSpPr>
          <p:cNvPr id="16" name="Right Brace 15"/>
          <p:cNvSpPr/>
          <p:nvPr/>
        </p:nvSpPr>
        <p:spPr bwMode="auto">
          <a:xfrm flipH="1">
            <a:off x="1450187" y="5022010"/>
            <a:ext cx="126384" cy="540657"/>
          </a:xfrm>
          <a:prstGeom prst="rightBrace">
            <a:avLst>
              <a:gd name="adj1" fmla="val 48099"/>
              <a:gd name="adj2" fmla="val 49266"/>
            </a:avLst>
          </a:prstGeom>
          <a:solidFill>
            <a:schemeClr val="bg1"/>
          </a:solidFill>
          <a:ln w="25400" cap="flat" cmpd="sng" algn="ctr">
            <a:solidFill>
              <a:schemeClr val="accent1">
                <a:lumMod val="50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base">
              <a:spcBef>
                <a:spcPct val="0"/>
              </a:spcBef>
              <a:spcAft>
                <a:spcPct val="0"/>
              </a:spcAft>
            </a:pPr>
            <a:endParaRPr lang="en-US" dirty="0">
              <a:solidFill>
                <a:srgbClr val="000000"/>
              </a:solidFill>
            </a:endParaRPr>
          </a:p>
        </p:txBody>
      </p:sp>
      <p:sp>
        <p:nvSpPr>
          <p:cNvPr id="21" name="Content Placeholder 2"/>
          <p:cNvSpPr txBox="1">
            <a:spLocks/>
          </p:cNvSpPr>
          <p:nvPr/>
        </p:nvSpPr>
        <p:spPr bwMode="auto">
          <a:xfrm>
            <a:off x="524007" y="6095560"/>
            <a:ext cx="915117" cy="198144"/>
          </a:xfrm>
          <a:prstGeom prst="rect">
            <a:avLst/>
          </a:prstGeom>
          <a:noFill/>
          <a:ln w="12700">
            <a:solidFill>
              <a:schemeClr val="accent5">
                <a:lumMod val="50000"/>
              </a:schemeClr>
            </a:solidFill>
            <a:prstDash val="dash"/>
            <a:miter lim="800000"/>
            <a:headEnd/>
            <a:tailEnd/>
          </a:ln>
        </p:spPr>
        <p:txBody>
          <a:bodyPr vert="horz" wrap="square" lIns="45720" tIns="9144" rIns="45720" bIns="9144" numCol="1" anchor="t" anchorCtr="0" compatLnSpc="1">
            <a:prstTxWarp prst="textNoShape">
              <a:avLst/>
            </a:prstTxWarp>
          </a:bodyPr>
          <a:lst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a:lstStyle>
          <a:p>
            <a:pPr marL="0" indent="0">
              <a:buFont typeface="Wingdings" pitchFamily="2" charset="2"/>
              <a:buNone/>
            </a:pPr>
            <a:r>
              <a:rPr lang="en-US" sz="1400" dirty="0" smtClean="0">
                <a:solidFill>
                  <a:srgbClr val="000000"/>
                </a:solidFill>
                <a:latin typeface="Calibri" pitchFamily="34" charset="0"/>
                <a:cs typeface="Calibri" pitchFamily="34" charset="0"/>
              </a:rPr>
              <a:t>Count = 3</a:t>
            </a:r>
          </a:p>
        </p:txBody>
      </p:sp>
      <p:cxnSp>
        <p:nvCxnSpPr>
          <p:cNvPr id="4" name="Straight Arrow Connector 3"/>
          <p:cNvCxnSpPr/>
          <p:nvPr/>
        </p:nvCxnSpPr>
        <p:spPr bwMode="auto">
          <a:xfrm>
            <a:off x="1426298" y="6196104"/>
            <a:ext cx="126384" cy="0"/>
          </a:xfrm>
          <a:prstGeom prst="straightConnector1">
            <a:avLst/>
          </a:prstGeom>
          <a:solidFill>
            <a:srgbClr val="ED171F"/>
          </a:solidFill>
          <a:ln w="28575" cap="flat" cmpd="sng" algn="ctr">
            <a:solidFill>
              <a:schemeClr val="accent5">
                <a:lumMod val="50000"/>
              </a:schemeClr>
            </a:solidFill>
            <a:prstDash val="solid"/>
            <a:round/>
            <a:headEnd type="none" w="med" len="med"/>
            <a:tailEnd type="triangle" w="med" len="sm"/>
          </a:ln>
          <a:effectLst/>
        </p:spPr>
      </p:cxnSp>
      <p:pic>
        <p:nvPicPr>
          <p:cNvPr id="63590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76571" y="1435068"/>
            <a:ext cx="7462878" cy="49840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Footer Placeholder 3"/>
          <p:cNvSpPr txBox="1">
            <a:spLocks/>
          </p:cNvSpPr>
          <p:nvPr/>
        </p:nvSpPr>
        <p:spPr bwMode="auto">
          <a:xfrm>
            <a:off x="296063" y="6588369"/>
            <a:ext cx="70104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sz="1200" b="1"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r>
              <a:rPr lang="en-US" dirty="0" smtClean="0">
                <a:solidFill>
                  <a:srgbClr val="000000"/>
                </a:solidFill>
              </a:rPr>
              <a:t>CGI Federal Proprietary and Confidential</a:t>
            </a:r>
            <a:endParaRPr lang="en-US" dirty="0">
              <a:solidFill>
                <a:srgbClr val="000000"/>
              </a:solidFill>
            </a:endParaRPr>
          </a:p>
        </p:txBody>
      </p:sp>
    </p:spTree>
    <p:extLst>
      <p:ext uri="{BB962C8B-B14F-4D97-AF65-F5344CB8AC3E}">
        <p14:creationId xmlns:p14="http://schemas.microsoft.com/office/powerpoint/2010/main" val="4234897466"/>
      </p:ext>
    </p:extLst>
  </p:cSld>
  <p:clrMapOvr>
    <a:masterClrMapping/>
  </p:clrMapOvr>
  <p:timing>
    <p:tnLst>
      <p:par>
        <p:cTn id="1" dur="indefinite" restart="never" nodeType="tmRoot"/>
      </p:par>
    </p:tnLst>
  </p:timing>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20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30142" y="2064738"/>
            <a:ext cx="7735729" cy="4010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lstStyle/>
          <a:p>
            <a:r>
              <a:rPr lang="en-US" dirty="0" smtClean="0"/>
              <a:t>Excel </a:t>
            </a:r>
            <a:r>
              <a:rPr lang="en-US" dirty="0"/>
              <a:t>Input </a:t>
            </a:r>
            <a:r>
              <a:rPr lang="en-US" dirty="0" smtClean="0"/>
              <a:t>File</a:t>
            </a:r>
            <a:endParaRPr lang="en-US" dirty="0"/>
          </a:p>
        </p:txBody>
      </p:sp>
      <p:sp>
        <p:nvSpPr>
          <p:cNvPr id="4" name="Footer Placeholder 3"/>
          <p:cNvSpPr>
            <a:spLocks noGrp="1"/>
          </p:cNvSpPr>
          <p:nvPr>
            <p:ph type="ftr" sz="quarter" idx="4294967295"/>
          </p:nvPr>
        </p:nvSpPr>
        <p:spPr>
          <a:xfrm>
            <a:off x="290827" y="6553200"/>
            <a:ext cx="7010400" cy="304800"/>
          </a:xfrm>
          <a:prstGeom prst="rect">
            <a:avLst/>
          </a:prstGeom>
        </p:spPr>
        <p:txBody>
          <a:bodyPr/>
          <a:lstStyle/>
          <a:p>
            <a:pPr>
              <a:defRPr/>
            </a:pPr>
            <a:r>
              <a:rPr lang="en-US" dirty="0" smtClean="0">
                <a:solidFill>
                  <a:srgbClr val="000000"/>
                </a:solidFill>
              </a:rPr>
              <a:t>CGI Federal Proprietary and Confidential</a:t>
            </a:r>
            <a:endParaRPr lang="en-US" dirty="0">
              <a:solidFill>
                <a:srgbClr val="000000"/>
              </a:solidFill>
            </a:endParaRPr>
          </a:p>
        </p:txBody>
      </p:sp>
      <p:sp>
        <p:nvSpPr>
          <p:cNvPr id="5" name="Slide Number Placeholder 4"/>
          <p:cNvSpPr>
            <a:spLocks noGrp="1"/>
          </p:cNvSpPr>
          <p:nvPr>
            <p:ph type="sldNum" sz="quarter" idx="11"/>
          </p:nvPr>
        </p:nvSpPr>
        <p:spPr>
          <a:xfrm>
            <a:off x="-43183" y="6564923"/>
            <a:ext cx="616824" cy="293077"/>
          </a:xfrm>
        </p:spPr>
        <p:txBody>
          <a:bodyPr/>
          <a:lstStyle/>
          <a:p>
            <a:pPr>
              <a:defRPr/>
            </a:pPr>
            <a:fld id="{5842F1FC-5FDD-41D6-BAD6-160FC7BE3BC4}" type="slidenum">
              <a:rPr lang="en-US" smtClean="0">
                <a:solidFill>
                  <a:srgbClr val="000000"/>
                </a:solidFill>
              </a:rPr>
              <a:pPr>
                <a:defRPr/>
              </a:pPr>
              <a:t>383</a:t>
            </a:fld>
            <a:endParaRPr lang="en-US" dirty="0">
              <a:solidFill>
                <a:srgbClr val="000000"/>
              </a:solidFill>
            </a:endParaRPr>
          </a:p>
        </p:txBody>
      </p:sp>
      <p:sp>
        <p:nvSpPr>
          <p:cNvPr id="7" name="Content Placeholder 2"/>
          <p:cNvSpPr txBox="1">
            <a:spLocks/>
          </p:cNvSpPr>
          <p:nvPr/>
        </p:nvSpPr>
        <p:spPr bwMode="auto">
          <a:xfrm>
            <a:off x="739591" y="1381326"/>
            <a:ext cx="8404409" cy="46333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a:lstStyle>
          <a:p>
            <a:r>
              <a:rPr lang="en-US" sz="2400" dirty="0" smtClean="0">
                <a:solidFill>
                  <a:srgbClr val="000000"/>
                </a:solidFill>
              </a:rPr>
              <a:t>Input files can contain multiple accounting lines</a:t>
            </a:r>
          </a:p>
        </p:txBody>
      </p:sp>
      <p:sp>
        <p:nvSpPr>
          <p:cNvPr id="8" name="Content Placeholder 2"/>
          <p:cNvSpPr txBox="1">
            <a:spLocks/>
          </p:cNvSpPr>
          <p:nvPr/>
        </p:nvSpPr>
        <p:spPr bwMode="auto">
          <a:xfrm>
            <a:off x="396335" y="5177224"/>
            <a:ext cx="800445" cy="198144"/>
          </a:xfrm>
          <a:prstGeom prst="rect">
            <a:avLst/>
          </a:prstGeom>
          <a:noFill/>
          <a:ln w="12700">
            <a:solidFill>
              <a:schemeClr val="accent5">
                <a:lumMod val="50000"/>
              </a:schemeClr>
            </a:solidFill>
            <a:prstDash val="dash"/>
            <a:miter lim="800000"/>
            <a:headEnd/>
            <a:tailEnd/>
          </a:ln>
        </p:spPr>
        <p:txBody>
          <a:bodyPr vert="horz" wrap="square" lIns="45720" tIns="0" rIns="45720" bIns="9144" numCol="1" anchor="t" anchorCtr="0" compatLnSpc="1">
            <a:prstTxWarp prst="textNoShape">
              <a:avLst/>
            </a:prstTxWarp>
          </a:bodyPr>
          <a:lst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a:lstStyle>
          <a:p>
            <a:pPr marL="0" indent="0">
              <a:buFont typeface="Wingdings" pitchFamily="2" charset="2"/>
              <a:buNone/>
            </a:pPr>
            <a:r>
              <a:rPr lang="en-US" sz="1400" dirty="0" smtClean="0">
                <a:solidFill>
                  <a:srgbClr val="000000"/>
                </a:solidFill>
                <a:latin typeface="Calibri" pitchFamily="34" charset="0"/>
                <a:cs typeface="Calibri" pitchFamily="34" charset="0"/>
              </a:rPr>
              <a:t>Count = 3</a:t>
            </a:r>
          </a:p>
        </p:txBody>
      </p:sp>
      <p:cxnSp>
        <p:nvCxnSpPr>
          <p:cNvPr id="9" name="Straight Arrow Connector 8"/>
          <p:cNvCxnSpPr/>
          <p:nvPr/>
        </p:nvCxnSpPr>
        <p:spPr bwMode="auto">
          <a:xfrm>
            <a:off x="1292243" y="4428132"/>
            <a:ext cx="126384" cy="0"/>
          </a:xfrm>
          <a:prstGeom prst="straightConnector1">
            <a:avLst/>
          </a:prstGeom>
          <a:solidFill>
            <a:srgbClr val="ED171F"/>
          </a:solidFill>
          <a:ln w="28575" cap="flat" cmpd="sng" algn="ctr">
            <a:solidFill>
              <a:schemeClr val="accent5">
                <a:lumMod val="50000"/>
              </a:schemeClr>
            </a:solidFill>
            <a:prstDash val="solid"/>
            <a:round/>
            <a:headEnd type="none" w="med" len="med"/>
            <a:tailEnd type="triangle" w="med" len="sm"/>
          </a:ln>
          <a:effectLst/>
        </p:spPr>
      </p:cxnSp>
      <p:sp>
        <p:nvSpPr>
          <p:cNvPr id="10" name="Content Placeholder 2"/>
          <p:cNvSpPr txBox="1">
            <a:spLocks/>
          </p:cNvSpPr>
          <p:nvPr/>
        </p:nvSpPr>
        <p:spPr bwMode="auto">
          <a:xfrm>
            <a:off x="488017" y="2749378"/>
            <a:ext cx="564000" cy="208633"/>
          </a:xfrm>
          <a:prstGeom prst="rect">
            <a:avLst/>
          </a:prstGeom>
          <a:noFill/>
          <a:ln w="12700">
            <a:solidFill>
              <a:schemeClr val="accent5">
                <a:lumMod val="50000"/>
              </a:schemeClr>
            </a:solidFill>
            <a:prstDash val="dash"/>
            <a:miter lim="800000"/>
            <a:headEnd/>
            <a:tailEnd/>
          </a:ln>
        </p:spPr>
        <p:txBody>
          <a:bodyPr vert="horz" wrap="square" lIns="45720" tIns="0" rIns="45720" bIns="0" numCol="1" anchor="t" anchorCtr="0" compatLnSpc="1">
            <a:prstTxWarp prst="textNoShape">
              <a:avLst/>
            </a:prstTxWarp>
          </a:bodyPr>
          <a:lst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a:lstStyle>
          <a:p>
            <a:pPr marL="0" indent="0">
              <a:buFont typeface="Wingdings" pitchFamily="2" charset="2"/>
              <a:buNone/>
            </a:pPr>
            <a:r>
              <a:rPr lang="en-US" sz="1400" dirty="0" smtClean="0">
                <a:solidFill>
                  <a:srgbClr val="000000"/>
                </a:solidFill>
                <a:latin typeface="Calibri" pitchFamily="34" charset="0"/>
                <a:cs typeface="Calibri" pitchFamily="34" charset="0"/>
              </a:rPr>
              <a:t>Line 1</a:t>
            </a:r>
          </a:p>
        </p:txBody>
      </p:sp>
      <p:sp>
        <p:nvSpPr>
          <p:cNvPr id="11" name="Right Brace 10"/>
          <p:cNvSpPr/>
          <p:nvPr/>
        </p:nvSpPr>
        <p:spPr bwMode="auto">
          <a:xfrm flipH="1">
            <a:off x="1102983" y="2749378"/>
            <a:ext cx="84624" cy="243467"/>
          </a:xfrm>
          <a:prstGeom prst="rightBrace">
            <a:avLst>
              <a:gd name="adj1" fmla="val 48099"/>
              <a:gd name="adj2" fmla="val 49266"/>
            </a:avLst>
          </a:prstGeom>
          <a:solidFill>
            <a:schemeClr val="bg1"/>
          </a:solidFill>
          <a:ln w="25400" cap="flat" cmpd="sng" algn="ctr">
            <a:solidFill>
              <a:schemeClr val="accent1">
                <a:lumMod val="50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base">
              <a:spcBef>
                <a:spcPct val="0"/>
              </a:spcBef>
              <a:spcAft>
                <a:spcPct val="0"/>
              </a:spcAft>
            </a:pPr>
            <a:endParaRPr lang="en-US" dirty="0">
              <a:solidFill>
                <a:srgbClr val="000000"/>
              </a:solidFill>
            </a:endParaRPr>
          </a:p>
        </p:txBody>
      </p:sp>
      <p:sp>
        <p:nvSpPr>
          <p:cNvPr id="12" name="Content Placeholder 2"/>
          <p:cNvSpPr txBox="1">
            <a:spLocks/>
          </p:cNvSpPr>
          <p:nvPr/>
        </p:nvSpPr>
        <p:spPr bwMode="auto">
          <a:xfrm>
            <a:off x="498039" y="3631164"/>
            <a:ext cx="564000" cy="208633"/>
          </a:xfrm>
          <a:prstGeom prst="rect">
            <a:avLst/>
          </a:prstGeom>
          <a:noFill/>
          <a:ln w="12700">
            <a:solidFill>
              <a:schemeClr val="accent5">
                <a:lumMod val="50000"/>
              </a:schemeClr>
            </a:solidFill>
            <a:prstDash val="dash"/>
            <a:miter lim="800000"/>
            <a:headEnd/>
            <a:tailEnd/>
          </a:ln>
        </p:spPr>
        <p:txBody>
          <a:bodyPr vert="horz" wrap="square" lIns="45720" tIns="0" rIns="45720" bIns="0" numCol="1" anchor="t" anchorCtr="0" compatLnSpc="1">
            <a:prstTxWarp prst="textNoShape">
              <a:avLst/>
            </a:prstTxWarp>
          </a:bodyPr>
          <a:lst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a:lstStyle>
          <a:p>
            <a:pPr marL="0" indent="0">
              <a:buFont typeface="Wingdings" pitchFamily="2" charset="2"/>
              <a:buNone/>
            </a:pPr>
            <a:r>
              <a:rPr lang="en-US" sz="1400" dirty="0" smtClean="0">
                <a:solidFill>
                  <a:srgbClr val="000000"/>
                </a:solidFill>
                <a:latin typeface="Calibri" pitchFamily="34" charset="0"/>
                <a:cs typeface="Calibri" pitchFamily="34" charset="0"/>
              </a:rPr>
              <a:t>Line 2</a:t>
            </a:r>
          </a:p>
        </p:txBody>
      </p:sp>
      <p:sp>
        <p:nvSpPr>
          <p:cNvPr id="13" name="Right Brace 12"/>
          <p:cNvSpPr/>
          <p:nvPr/>
        </p:nvSpPr>
        <p:spPr bwMode="auto">
          <a:xfrm flipH="1">
            <a:off x="1113005" y="3631164"/>
            <a:ext cx="84624" cy="243467"/>
          </a:xfrm>
          <a:prstGeom prst="rightBrace">
            <a:avLst>
              <a:gd name="adj1" fmla="val 48099"/>
              <a:gd name="adj2" fmla="val 49266"/>
            </a:avLst>
          </a:prstGeom>
          <a:solidFill>
            <a:schemeClr val="bg1"/>
          </a:solidFill>
          <a:ln w="25400" cap="flat" cmpd="sng" algn="ctr">
            <a:solidFill>
              <a:schemeClr val="accent1">
                <a:lumMod val="50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base">
              <a:spcBef>
                <a:spcPct val="0"/>
              </a:spcBef>
              <a:spcAft>
                <a:spcPct val="0"/>
              </a:spcAft>
            </a:pPr>
            <a:endParaRPr lang="en-US" dirty="0">
              <a:solidFill>
                <a:srgbClr val="000000"/>
              </a:solidFill>
            </a:endParaRPr>
          </a:p>
        </p:txBody>
      </p:sp>
      <p:sp>
        <p:nvSpPr>
          <p:cNvPr id="14" name="Content Placeholder 2"/>
          <p:cNvSpPr txBox="1">
            <a:spLocks/>
          </p:cNvSpPr>
          <p:nvPr/>
        </p:nvSpPr>
        <p:spPr bwMode="auto">
          <a:xfrm>
            <a:off x="498039" y="4428132"/>
            <a:ext cx="564000" cy="208633"/>
          </a:xfrm>
          <a:prstGeom prst="rect">
            <a:avLst/>
          </a:prstGeom>
          <a:noFill/>
          <a:ln w="12700">
            <a:solidFill>
              <a:schemeClr val="accent5">
                <a:lumMod val="50000"/>
              </a:schemeClr>
            </a:solidFill>
            <a:prstDash val="dash"/>
            <a:miter lim="800000"/>
            <a:headEnd/>
            <a:tailEnd/>
          </a:ln>
        </p:spPr>
        <p:txBody>
          <a:bodyPr vert="horz" wrap="square" lIns="45720" tIns="0" rIns="45720" bIns="0" numCol="1" anchor="t" anchorCtr="0" compatLnSpc="1">
            <a:prstTxWarp prst="textNoShape">
              <a:avLst/>
            </a:prstTxWarp>
          </a:bodyPr>
          <a:lst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a:lstStyle>
          <a:p>
            <a:pPr marL="0" indent="0">
              <a:buFont typeface="Wingdings" pitchFamily="2" charset="2"/>
              <a:buNone/>
            </a:pPr>
            <a:r>
              <a:rPr lang="en-US" sz="1400" dirty="0" smtClean="0">
                <a:solidFill>
                  <a:srgbClr val="000000"/>
                </a:solidFill>
                <a:latin typeface="Calibri" pitchFamily="34" charset="0"/>
                <a:cs typeface="Calibri" pitchFamily="34" charset="0"/>
              </a:rPr>
              <a:t>Line 3</a:t>
            </a:r>
          </a:p>
        </p:txBody>
      </p:sp>
      <p:sp>
        <p:nvSpPr>
          <p:cNvPr id="15" name="Right Brace 14"/>
          <p:cNvSpPr/>
          <p:nvPr/>
        </p:nvSpPr>
        <p:spPr bwMode="auto">
          <a:xfrm flipH="1">
            <a:off x="1113005" y="4428132"/>
            <a:ext cx="84624" cy="243467"/>
          </a:xfrm>
          <a:prstGeom prst="rightBrace">
            <a:avLst>
              <a:gd name="adj1" fmla="val 48099"/>
              <a:gd name="adj2" fmla="val 49266"/>
            </a:avLst>
          </a:prstGeom>
          <a:solidFill>
            <a:schemeClr val="bg1"/>
          </a:solidFill>
          <a:ln w="25400" cap="flat" cmpd="sng" algn="ctr">
            <a:solidFill>
              <a:schemeClr val="accent1">
                <a:lumMod val="50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base">
              <a:spcBef>
                <a:spcPct val="0"/>
              </a:spcBef>
              <a:spcAft>
                <a:spcPct val="0"/>
              </a:spcAft>
            </a:pPr>
            <a:endParaRPr lang="en-US" dirty="0">
              <a:solidFill>
                <a:srgbClr val="000000"/>
              </a:solidFill>
            </a:endParaRPr>
          </a:p>
        </p:txBody>
      </p:sp>
    </p:spTree>
    <p:extLst>
      <p:ext uri="{BB962C8B-B14F-4D97-AF65-F5344CB8AC3E}">
        <p14:creationId xmlns:p14="http://schemas.microsoft.com/office/powerpoint/2010/main" val="3783052084"/>
      </p:ext>
    </p:extLst>
  </p:cSld>
  <p:clrMapOvr>
    <a:masterClrMapping/>
  </p:clrMapOvr>
  <p:timing>
    <p:tnLst>
      <p:par>
        <p:cTn id="1" dur="indefinite" restart="never" nodeType="tmRoot"/>
      </p:par>
    </p:tnLst>
  </p:timing>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a:xfrm>
            <a:off x="1" y="6610864"/>
            <a:ext cx="441546" cy="236024"/>
          </a:xfrm>
        </p:spPr>
        <p:txBody>
          <a:bodyPr/>
          <a:lstStyle/>
          <a:p>
            <a:pPr>
              <a:defRPr/>
            </a:pPr>
            <a:fld id="{6823509E-0D38-426B-8A8A-3188FE68660A}" type="slidenum">
              <a:rPr lang="en-US" smtClean="0">
                <a:solidFill>
                  <a:srgbClr val="000000"/>
                </a:solidFill>
              </a:rPr>
              <a:pPr>
                <a:defRPr/>
              </a:pPr>
              <a:t>384</a:t>
            </a:fld>
            <a:endParaRPr lang="en-US" dirty="0">
              <a:solidFill>
                <a:srgbClr val="000000"/>
              </a:solidFill>
            </a:endParaRPr>
          </a:p>
        </p:txBody>
      </p:sp>
      <p:sp>
        <p:nvSpPr>
          <p:cNvPr id="6" name="Content Placeholder 2"/>
          <p:cNvSpPr txBox="1">
            <a:spLocks/>
          </p:cNvSpPr>
          <p:nvPr/>
        </p:nvSpPr>
        <p:spPr bwMode="auto">
          <a:xfrm>
            <a:off x="442078" y="1695987"/>
            <a:ext cx="3024139" cy="608177"/>
          </a:xfrm>
          <a:prstGeom prst="rect">
            <a:avLst/>
          </a:prstGeom>
          <a:noFill/>
          <a:ln w="12700">
            <a:solidFill>
              <a:schemeClr val="accent5">
                <a:lumMod val="50000"/>
              </a:schemeClr>
            </a:solidFill>
            <a:prstDash val="dash"/>
            <a:miter lim="800000"/>
            <a:headEnd/>
            <a:tailEnd/>
          </a:ln>
        </p:spPr>
        <p:txBody>
          <a:bodyPr vert="horz" wrap="square" lIns="45720" tIns="45720" rIns="45720" bIns="45720" numCol="1" anchor="t" anchorCtr="0" compatLnSpc="1">
            <a:prstTxWarp prst="textNoShape">
              <a:avLst/>
            </a:prstTxWarp>
          </a:bodyPr>
          <a:lst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a:lstStyle>
          <a:p>
            <a:pPr marL="342900" indent="-342900">
              <a:buFont typeface="+mj-lt"/>
              <a:buAutoNum type="arabicPeriod"/>
            </a:pPr>
            <a:r>
              <a:rPr lang="en-US" sz="1400" dirty="0" smtClean="0">
                <a:solidFill>
                  <a:srgbClr val="000000"/>
                </a:solidFill>
              </a:rPr>
              <a:t>Copy the line rows (ex. Excel rows 4-8)</a:t>
            </a:r>
          </a:p>
        </p:txBody>
      </p:sp>
      <p:sp>
        <p:nvSpPr>
          <p:cNvPr id="7" name="Title 1"/>
          <p:cNvSpPr>
            <a:spLocks noGrp="1"/>
          </p:cNvSpPr>
          <p:nvPr>
            <p:ph type="title"/>
          </p:nvPr>
        </p:nvSpPr>
        <p:spPr>
          <a:xfrm>
            <a:off x="455613" y="233917"/>
            <a:ext cx="7381875" cy="744278"/>
          </a:xfrm>
        </p:spPr>
        <p:txBody>
          <a:bodyPr/>
          <a:lstStyle/>
          <a:p>
            <a:r>
              <a:rPr lang="en-US" dirty="0" smtClean="0"/>
              <a:t>Excel </a:t>
            </a:r>
            <a:r>
              <a:rPr lang="en-US" dirty="0"/>
              <a:t>Input </a:t>
            </a:r>
            <a:r>
              <a:rPr lang="en-US" dirty="0" smtClean="0"/>
              <a:t>File – Adding Lines</a:t>
            </a:r>
            <a:endParaRPr lang="en-US" dirty="0"/>
          </a:p>
        </p:txBody>
      </p:sp>
      <p:sp>
        <p:nvSpPr>
          <p:cNvPr id="11" name="Right Brace 10"/>
          <p:cNvSpPr/>
          <p:nvPr/>
        </p:nvSpPr>
        <p:spPr bwMode="auto">
          <a:xfrm flipH="1">
            <a:off x="3515300" y="1234808"/>
            <a:ext cx="195462" cy="1437140"/>
          </a:xfrm>
          <a:prstGeom prst="rightBrace">
            <a:avLst>
              <a:gd name="adj1" fmla="val 48099"/>
              <a:gd name="adj2" fmla="val 49266"/>
            </a:avLst>
          </a:prstGeom>
          <a:solidFill>
            <a:schemeClr val="bg1"/>
          </a:solidFill>
          <a:ln w="25400" cap="flat" cmpd="sng" algn="ctr">
            <a:solidFill>
              <a:schemeClr val="accent1">
                <a:lumMod val="50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base">
              <a:spcBef>
                <a:spcPct val="0"/>
              </a:spcBef>
              <a:spcAft>
                <a:spcPct val="0"/>
              </a:spcAft>
            </a:pPr>
            <a:endParaRPr lang="en-US" dirty="0">
              <a:solidFill>
                <a:srgbClr val="000000"/>
              </a:solidFill>
            </a:endParaRPr>
          </a:p>
        </p:txBody>
      </p:sp>
      <p:sp>
        <p:nvSpPr>
          <p:cNvPr id="12" name="Content Placeholder 2"/>
          <p:cNvSpPr txBox="1">
            <a:spLocks/>
          </p:cNvSpPr>
          <p:nvPr/>
        </p:nvSpPr>
        <p:spPr bwMode="auto">
          <a:xfrm>
            <a:off x="441549" y="3617231"/>
            <a:ext cx="3024139" cy="1251651"/>
          </a:xfrm>
          <a:prstGeom prst="rect">
            <a:avLst/>
          </a:prstGeom>
          <a:noFill/>
          <a:ln w="12700">
            <a:solidFill>
              <a:schemeClr val="accent5">
                <a:lumMod val="50000"/>
              </a:schemeClr>
            </a:solidFill>
            <a:prstDash val="dash"/>
            <a:miter lim="800000"/>
            <a:headEnd/>
            <a:tailEnd/>
          </a:ln>
        </p:spPr>
        <p:txBody>
          <a:bodyPr vert="horz" wrap="square" lIns="45720" tIns="45720" rIns="45720" bIns="45720" numCol="1" anchor="t" anchorCtr="0" compatLnSpc="1">
            <a:prstTxWarp prst="textNoShape">
              <a:avLst/>
            </a:prstTxWarp>
          </a:bodyPr>
          <a:lst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a:lstStyle>
          <a:p>
            <a:pPr marL="342900" indent="-342900">
              <a:buFont typeface="+mj-lt"/>
              <a:buAutoNum type="arabicPeriod" startAt="3"/>
            </a:pPr>
            <a:r>
              <a:rPr lang="en-US" sz="1400" dirty="0">
                <a:solidFill>
                  <a:srgbClr val="000000"/>
                </a:solidFill>
              </a:rPr>
              <a:t>Highlight the row below where the rows should be inserted (ex. Excel row 9</a:t>
            </a:r>
            <a:r>
              <a:rPr lang="en-US" sz="1400" dirty="0" smtClean="0">
                <a:solidFill>
                  <a:srgbClr val="000000"/>
                </a:solidFill>
              </a:rPr>
              <a:t>)</a:t>
            </a:r>
          </a:p>
          <a:p>
            <a:pPr marL="342900" indent="-342900">
              <a:buFont typeface="+mj-lt"/>
              <a:buAutoNum type="arabicPeriod" startAt="3"/>
            </a:pPr>
            <a:r>
              <a:rPr lang="en-US" sz="1400" dirty="0" smtClean="0">
                <a:solidFill>
                  <a:srgbClr val="000000"/>
                </a:solidFill>
              </a:rPr>
              <a:t>Right click and select “Insert Copied Cells”</a:t>
            </a:r>
          </a:p>
        </p:txBody>
      </p:sp>
      <p:sp>
        <p:nvSpPr>
          <p:cNvPr id="13" name="Right Brace 12"/>
          <p:cNvSpPr/>
          <p:nvPr/>
        </p:nvSpPr>
        <p:spPr bwMode="auto">
          <a:xfrm flipH="1">
            <a:off x="3514769" y="3289465"/>
            <a:ext cx="98261" cy="1951171"/>
          </a:xfrm>
          <a:prstGeom prst="rightBrace">
            <a:avLst>
              <a:gd name="adj1" fmla="val 48099"/>
              <a:gd name="adj2" fmla="val 49266"/>
            </a:avLst>
          </a:prstGeom>
          <a:solidFill>
            <a:schemeClr val="bg1"/>
          </a:solidFill>
          <a:ln w="25400" cap="flat" cmpd="sng" algn="ctr">
            <a:solidFill>
              <a:schemeClr val="accent1">
                <a:lumMod val="50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base">
              <a:spcBef>
                <a:spcPct val="0"/>
              </a:spcBef>
              <a:spcAft>
                <a:spcPct val="0"/>
              </a:spcAft>
            </a:pPr>
            <a:endParaRPr lang="en-US" dirty="0">
              <a:solidFill>
                <a:srgbClr val="000000"/>
              </a:solidFill>
            </a:endParaRPr>
          </a:p>
        </p:txBody>
      </p:sp>
      <p:sp>
        <p:nvSpPr>
          <p:cNvPr id="14" name="Content Placeholder 2"/>
          <p:cNvSpPr txBox="1">
            <a:spLocks/>
          </p:cNvSpPr>
          <p:nvPr/>
        </p:nvSpPr>
        <p:spPr bwMode="auto">
          <a:xfrm>
            <a:off x="441547" y="5386845"/>
            <a:ext cx="3024139" cy="1224019"/>
          </a:xfrm>
          <a:prstGeom prst="rect">
            <a:avLst/>
          </a:prstGeom>
          <a:noFill/>
          <a:ln w="12700">
            <a:solidFill>
              <a:schemeClr val="accent5">
                <a:lumMod val="50000"/>
              </a:schemeClr>
            </a:solidFill>
            <a:prstDash val="dash"/>
            <a:miter lim="800000"/>
            <a:headEnd/>
            <a:tailEnd/>
          </a:ln>
        </p:spPr>
        <p:txBody>
          <a:bodyPr vert="horz" wrap="square" lIns="45720" tIns="45720" rIns="45720" bIns="45720" numCol="1" anchor="t" anchorCtr="0" compatLnSpc="1">
            <a:prstTxWarp prst="textNoShape">
              <a:avLst/>
            </a:prstTxWarp>
          </a:bodyPr>
          <a:lst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a:lstStyle>
          <a:p>
            <a:pPr marL="342900" indent="-342900">
              <a:buFont typeface="+mj-lt"/>
              <a:buAutoNum type="arabicPeriod" startAt="4"/>
            </a:pPr>
            <a:r>
              <a:rPr lang="en-US" sz="1400" dirty="0" smtClean="0">
                <a:solidFill>
                  <a:srgbClr val="000000"/>
                </a:solidFill>
              </a:rPr>
              <a:t>New line has been successfully added and the “Count” has been increased (ex. 2)</a:t>
            </a:r>
          </a:p>
          <a:p>
            <a:pPr marL="342900" indent="-342900">
              <a:buFont typeface="+mj-lt"/>
              <a:buAutoNum type="arabicPeriod" startAt="4"/>
            </a:pPr>
            <a:r>
              <a:rPr lang="en-US" sz="1400" dirty="0" smtClean="0">
                <a:solidFill>
                  <a:srgbClr val="000000"/>
                </a:solidFill>
              </a:rPr>
              <a:t>Modify new row accordingly (ex. actg line, amt, actg, etc.)</a:t>
            </a:r>
          </a:p>
        </p:txBody>
      </p:sp>
      <p:sp>
        <p:nvSpPr>
          <p:cNvPr id="15" name="Right Brace 14"/>
          <p:cNvSpPr/>
          <p:nvPr/>
        </p:nvSpPr>
        <p:spPr bwMode="auto">
          <a:xfrm flipH="1">
            <a:off x="3505643" y="5337742"/>
            <a:ext cx="195462" cy="1382033"/>
          </a:xfrm>
          <a:prstGeom prst="rightBrace">
            <a:avLst>
              <a:gd name="adj1" fmla="val 48099"/>
              <a:gd name="adj2" fmla="val 49266"/>
            </a:avLst>
          </a:prstGeom>
          <a:solidFill>
            <a:schemeClr val="bg1"/>
          </a:solidFill>
          <a:ln w="25400" cap="flat" cmpd="sng" algn="ctr">
            <a:solidFill>
              <a:schemeClr val="accent1">
                <a:lumMod val="50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base">
              <a:spcBef>
                <a:spcPct val="0"/>
              </a:spcBef>
              <a:spcAft>
                <a:spcPct val="0"/>
              </a:spcAft>
            </a:pPr>
            <a:endParaRPr lang="en-US" dirty="0">
              <a:solidFill>
                <a:srgbClr val="000000"/>
              </a:solidFill>
            </a:endParaRPr>
          </a:p>
        </p:txBody>
      </p:sp>
      <p:pic>
        <p:nvPicPr>
          <p:cNvPr id="64307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753293" y="1149735"/>
            <a:ext cx="5400645" cy="2020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43075"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819938" y="3355412"/>
            <a:ext cx="5334000" cy="181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43078" name="Picture 6"/>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819938" y="5240636"/>
            <a:ext cx="5324062" cy="1617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15748178"/>
      </p:ext>
    </p:extLst>
  </p:cSld>
  <p:clrMapOvr>
    <a:masterClrMapping/>
  </p:clrMapOvr>
  <p:timing>
    <p:tnLst>
      <p:par>
        <p:cTn id="1" dur="indefinite" restart="never" nodeType="tmRoot"/>
      </p:par>
    </p:tnLst>
  </p:timing>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Template Tips</a:t>
            </a:r>
            <a:endParaRPr lang="en-US" dirty="0"/>
          </a:p>
        </p:txBody>
      </p:sp>
      <p:sp>
        <p:nvSpPr>
          <p:cNvPr id="3" name="Content Placeholder 2"/>
          <p:cNvSpPr>
            <a:spLocks noGrp="1"/>
          </p:cNvSpPr>
          <p:nvPr>
            <p:ph idx="1"/>
          </p:nvPr>
        </p:nvSpPr>
        <p:spPr>
          <a:xfrm>
            <a:off x="584200" y="1608138"/>
            <a:ext cx="8229600" cy="4525962"/>
          </a:xfrm>
        </p:spPr>
        <p:txBody>
          <a:bodyPr/>
          <a:lstStyle/>
          <a:p>
            <a:pPr lvl="0"/>
            <a:r>
              <a:rPr lang="en-US" sz="2400" b="1" u="sng" dirty="0" smtClean="0"/>
              <a:t>Useful tips/tricks</a:t>
            </a:r>
            <a:r>
              <a:rPr lang="en-US" sz="2400" dirty="0" smtClean="0"/>
              <a:t> for updating Mass Import Templates</a:t>
            </a:r>
          </a:p>
          <a:p>
            <a:pPr lvl="0"/>
            <a:endParaRPr lang="en-US" sz="2400" dirty="0" smtClean="0"/>
          </a:p>
          <a:p>
            <a:pPr lvl="1">
              <a:spcAft>
                <a:spcPts val="600"/>
              </a:spcAft>
            </a:pPr>
            <a:r>
              <a:rPr lang="en-US" dirty="0" smtClean="0"/>
              <a:t>All </a:t>
            </a:r>
            <a:r>
              <a:rPr lang="en-US" dirty="0"/>
              <a:t>amount fields should be filled out with a value, even if $</a:t>
            </a:r>
            <a:r>
              <a:rPr lang="en-US" dirty="0" smtClean="0"/>
              <a:t>0.00</a:t>
            </a:r>
          </a:p>
          <a:p>
            <a:pPr lvl="1">
              <a:spcAft>
                <a:spcPts val="600"/>
              </a:spcAft>
            </a:pPr>
            <a:r>
              <a:rPr lang="en-US" dirty="0" smtClean="0"/>
              <a:t>Add a “ ‘ ” in front of all date values to prevent formatting issues</a:t>
            </a:r>
            <a:endParaRPr lang="en-US" dirty="0"/>
          </a:p>
          <a:p>
            <a:pPr lvl="1">
              <a:spcAft>
                <a:spcPts val="600"/>
              </a:spcAft>
            </a:pPr>
            <a:r>
              <a:rPr lang="en-US" dirty="0" smtClean="0"/>
              <a:t>Unused fields can be manually removed</a:t>
            </a:r>
          </a:p>
          <a:p>
            <a:pPr lvl="1">
              <a:spcAft>
                <a:spcPts val="600"/>
              </a:spcAft>
            </a:pPr>
            <a:r>
              <a:rPr lang="en-US" dirty="0" smtClean="0"/>
              <a:t>Fields can be copied and pasted to update order within template</a:t>
            </a:r>
          </a:p>
          <a:p>
            <a:pPr marL="346075" lvl="1" indent="0">
              <a:buNone/>
            </a:pPr>
            <a:endParaRPr lang="en-US" sz="1600" dirty="0"/>
          </a:p>
        </p:txBody>
      </p:sp>
      <p:sp>
        <p:nvSpPr>
          <p:cNvPr id="4" name="Footer Placeholder 3"/>
          <p:cNvSpPr>
            <a:spLocks noGrp="1"/>
          </p:cNvSpPr>
          <p:nvPr>
            <p:ph type="ftr" sz="quarter" idx="4294967295"/>
          </p:nvPr>
        </p:nvSpPr>
        <p:spPr>
          <a:xfrm>
            <a:off x="339970" y="6553200"/>
            <a:ext cx="7010400" cy="304800"/>
          </a:xfrm>
          <a:prstGeom prst="rect">
            <a:avLst/>
          </a:prstGeom>
        </p:spPr>
        <p:txBody>
          <a:bodyPr/>
          <a:lstStyle/>
          <a:p>
            <a:pPr>
              <a:defRPr/>
            </a:pPr>
            <a:r>
              <a:rPr lang="en-US" dirty="0" smtClean="0">
                <a:solidFill>
                  <a:srgbClr val="000000"/>
                </a:solidFill>
              </a:rPr>
              <a:t>CGI Federal Proprietary and Confidential</a:t>
            </a:r>
            <a:endParaRPr lang="en-US" dirty="0">
              <a:solidFill>
                <a:srgbClr val="000000"/>
              </a:solidFill>
            </a:endParaRPr>
          </a:p>
        </p:txBody>
      </p:sp>
      <p:sp>
        <p:nvSpPr>
          <p:cNvPr id="5" name="Slide Number Placeholder 4"/>
          <p:cNvSpPr>
            <a:spLocks noGrp="1"/>
          </p:cNvSpPr>
          <p:nvPr>
            <p:ph type="sldNum" sz="quarter" idx="11"/>
          </p:nvPr>
        </p:nvSpPr>
        <p:spPr>
          <a:xfrm>
            <a:off x="1" y="6541477"/>
            <a:ext cx="445476" cy="305411"/>
          </a:xfrm>
        </p:spPr>
        <p:txBody>
          <a:bodyPr/>
          <a:lstStyle/>
          <a:p>
            <a:pPr>
              <a:defRPr/>
            </a:pPr>
            <a:fld id="{5842F1FC-5FDD-41D6-BAD6-160FC7BE3BC4}" type="slidenum">
              <a:rPr lang="en-US" smtClean="0">
                <a:solidFill>
                  <a:srgbClr val="000000"/>
                </a:solidFill>
              </a:rPr>
              <a:pPr>
                <a:defRPr/>
              </a:pPr>
              <a:t>385</a:t>
            </a:fld>
            <a:endParaRPr lang="en-US" dirty="0">
              <a:solidFill>
                <a:srgbClr val="000000"/>
              </a:solidFill>
            </a:endParaRPr>
          </a:p>
        </p:txBody>
      </p:sp>
    </p:spTree>
    <p:extLst>
      <p:ext uri="{BB962C8B-B14F-4D97-AF65-F5344CB8AC3E}">
        <p14:creationId xmlns:p14="http://schemas.microsoft.com/office/powerpoint/2010/main" val="1925493469"/>
      </p:ext>
    </p:extLst>
  </p:cSld>
  <p:clrMapOvr>
    <a:masterClrMapping/>
  </p:clrMapOvr>
  <p:timing>
    <p:tnLst>
      <p:par>
        <p:cTn id="1" dur="indefinite" restart="never" nodeType="tmRoot"/>
      </p:par>
    </p:tnLst>
  </p:timing>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Uploading Methods</a:t>
            </a:r>
            <a:endParaRPr lang="en-US" dirty="0"/>
          </a:p>
        </p:txBody>
      </p:sp>
      <p:sp>
        <p:nvSpPr>
          <p:cNvPr id="3" name="Content Placeholder 2"/>
          <p:cNvSpPr>
            <a:spLocks noGrp="1"/>
          </p:cNvSpPr>
          <p:nvPr>
            <p:ph idx="1"/>
          </p:nvPr>
        </p:nvSpPr>
        <p:spPr>
          <a:xfrm>
            <a:off x="653901" y="2034622"/>
            <a:ext cx="8229600" cy="3629908"/>
          </a:xfrm>
        </p:spPr>
        <p:txBody>
          <a:bodyPr/>
          <a:lstStyle/>
          <a:p>
            <a:endParaRPr lang="en-US" dirty="0" smtClean="0"/>
          </a:p>
          <a:p>
            <a:endParaRPr lang="en-US" dirty="0"/>
          </a:p>
        </p:txBody>
      </p:sp>
      <p:sp>
        <p:nvSpPr>
          <p:cNvPr id="4" name="Footer Placeholder 3"/>
          <p:cNvSpPr>
            <a:spLocks noGrp="1"/>
          </p:cNvSpPr>
          <p:nvPr>
            <p:ph type="ftr" sz="quarter" idx="4294967295"/>
          </p:nvPr>
        </p:nvSpPr>
        <p:spPr>
          <a:xfrm>
            <a:off x="351692" y="6553200"/>
            <a:ext cx="7010400" cy="304800"/>
          </a:xfrm>
          <a:prstGeom prst="rect">
            <a:avLst/>
          </a:prstGeom>
        </p:spPr>
        <p:txBody>
          <a:bodyPr/>
          <a:lstStyle/>
          <a:p>
            <a:pPr>
              <a:defRPr/>
            </a:pPr>
            <a:r>
              <a:rPr lang="en-US" dirty="0" smtClean="0">
                <a:solidFill>
                  <a:srgbClr val="000000"/>
                </a:solidFill>
              </a:rPr>
              <a:t>CGI Federal Proprietary and Confidential</a:t>
            </a:r>
            <a:endParaRPr lang="en-US" dirty="0">
              <a:solidFill>
                <a:srgbClr val="000000"/>
              </a:solidFill>
            </a:endParaRPr>
          </a:p>
        </p:txBody>
      </p:sp>
      <p:sp>
        <p:nvSpPr>
          <p:cNvPr id="5" name="Slide Number Placeholder 4"/>
          <p:cNvSpPr>
            <a:spLocks noGrp="1"/>
          </p:cNvSpPr>
          <p:nvPr>
            <p:ph type="sldNum" sz="quarter" idx="11"/>
          </p:nvPr>
        </p:nvSpPr>
        <p:spPr>
          <a:xfrm>
            <a:off x="0" y="6588369"/>
            <a:ext cx="446565" cy="258519"/>
          </a:xfrm>
        </p:spPr>
        <p:txBody>
          <a:bodyPr/>
          <a:lstStyle/>
          <a:p>
            <a:pPr>
              <a:defRPr/>
            </a:pPr>
            <a:fld id="{6823509E-0D38-426B-8A8A-3188FE68660A}" type="slidenum">
              <a:rPr lang="en-US" smtClean="0">
                <a:solidFill>
                  <a:srgbClr val="000000"/>
                </a:solidFill>
              </a:rPr>
              <a:pPr>
                <a:defRPr/>
              </a:pPr>
              <a:t>386</a:t>
            </a:fld>
            <a:endParaRPr lang="en-US" dirty="0">
              <a:solidFill>
                <a:srgbClr val="000000"/>
              </a:solidFill>
            </a:endParaRPr>
          </a:p>
        </p:txBody>
      </p:sp>
      <p:sp>
        <p:nvSpPr>
          <p:cNvPr id="6" name="Content Placeholder 2"/>
          <p:cNvSpPr txBox="1">
            <a:spLocks/>
          </p:cNvSpPr>
          <p:nvPr/>
        </p:nvSpPr>
        <p:spPr bwMode="auto">
          <a:xfrm>
            <a:off x="653901" y="1484887"/>
            <a:ext cx="8474149" cy="462397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a:lstStyle>
          <a:p>
            <a:pPr marL="0" indent="0">
              <a:buFont typeface="Wingdings" pitchFamily="2" charset="2"/>
              <a:buNone/>
            </a:pPr>
            <a:r>
              <a:rPr lang="en-US" sz="2400" dirty="0" smtClean="0">
                <a:solidFill>
                  <a:srgbClr val="000000"/>
                </a:solidFill>
              </a:rPr>
              <a:t>Upload the Excel File using one of the below methods:</a:t>
            </a:r>
          </a:p>
          <a:p>
            <a:pPr marL="682625" lvl="2" indent="0">
              <a:buNone/>
            </a:pPr>
            <a:endParaRPr lang="en-US" sz="1500" dirty="0" smtClean="0">
              <a:solidFill>
                <a:srgbClr val="000000"/>
              </a:solidFill>
            </a:endParaRPr>
          </a:p>
          <a:p>
            <a:pPr lvl="1"/>
            <a:r>
              <a:rPr lang="en-US" sz="2000" b="1" u="sng" dirty="0" smtClean="0">
                <a:solidFill>
                  <a:srgbClr val="000000"/>
                </a:solidFill>
              </a:rPr>
              <a:t>Single Online Interface</a:t>
            </a:r>
            <a:r>
              <a:rPr lang="en-US" sz="2000" b="1" dirty="0" smtClean="0">
                <a:solidFill>
                  <a:srgbClr val="000000"/>
                </a:solidFill>
              </a:rPr>
              <a:t>:</a:t>
            </a:r>
          </a:p>
          <a:p>
            <a:pPr lvl="1"/>
            <a:endParaRPr lang="en-US" sz="1000" b="1" dirty="0" smtClean="0">
              <a:solidFill>
                <a:srgbClr val="000000"/>
              </a:solidFill>
            </a:endParaRPr>
          </a:p>
          <a:p>
            <a:pPr lvl="2"/>
            <a:r>
              <a:rPr lang="en-US" sz="2000" dirty="0" smtClean="0">
                <a:solidFill>
                  <a:srgbClr val="000000"/>
                </a:solidFill>
              </a:rPr>
              <a:t>Allows users to use the new Form </a:t>
            </a:r>
            <a:r>
              <a:rPr lang="en-US" sz="2000" dirty="0">
                <a:solidFill>
                  <a:srgbClr val="000000"/>
                </a:solidFill>
              </a:rPr>
              <a:t>C</a:t>
            </a:r>
            <a:r>
              <a:rPr lang="en-US" sz="2000" dirty="0" smtClean="0">
                <a:solidFill>
                  <a:srgbClr val="000000"/>
                </a:solidFill>
              </a:rPr>
              <a:t>reation screen to select an Excel input file from their computer to create a new form</a:t>
            </a:r>
          </a:p>
          <a:p>
            <a:pPr lvl="2"/>
            <a:r>
              <a:rPr lang="en-US" sz="2000" dirty="0" smtClean="0">
                <a:solidFill>
                  <a:srgbClr val="000000"/>
                </a:solidFill>
              </a:rPr>
              <a:t>Allows an Excel (.xlsx or .xls) </a:t>
            </a:r>
            <a:r>
              <a:rPr lang="en-US" sz="2000" dirty="0">
                <a:solidFill>
                  <a:srgbClr val="000000"/>
                </a:solidFill>
              </a:rPr>
              <a:t>input </a:t>
            </a:r>
            <a:r>
              <a:rPr lang="en-US" sz="2000" dirty="0" smtClean="0">
                <a:solidFill>
                  <a:srgbClr val="000000"/>
                </a:solidFill>
              </a:rPr>
              <a:t>file with </a:t>
            </a:r>
            <a:r>
              <a:rPr lang="en-US" sz="2000" b="1" i="1" dirty="0" smtClean="0">
                <a:solidFill>
                  <a:srgbClr val="000000"/>
                </a:solidFill>
              </a:rPr>
              <a:t>one</a:t>
            </a:r>
            <a:r>
              <a:rPr lang="en-US" sz="2000" dirty="0" smtClean="0">
                <a:solidFill>
                  <a:srgbClr val="000000"/>
                </a:solidFill>
              </a:rPr>
              <a:t> form</a:t>
            </a:r>
          </a:p>
          <a:p>
            <a:pPr lvl="2"/>
            <a:endParaRPr lang="en-US" sz="1200" i="1" dirty="0" smtClean="0">
              <a:solidFill>
                <a:srgbClr val="000000"/>
              </a:solidFill>
            </a:endParaRPr>
          </a:p>
          <a:p>
            <a:pPr lvl="1"/>
            <a:r>
              <a:rPr lang="en-US" sz="2000" b="1" u="sng" dirty="0" smtClean="0">
                <a:solidFill>
                  <a:srgbClr val="000000"/>
                </a:solidFill>
              </a:rPr>
              <a:t>Multiple Online Interface</a:t>
            </a:r>
            <a:r>
              <a:rPr lang="en-US" sz="2000" b="1" dirty="0" smtClean="0">
                <a:solidFill>
                  <a:srgbClr val="000000"/>
                </a:solidFill>
              </a:rPr>
              <a:t>:</a:t>
            </a:r>
          </a:p>
          <a:p>
            <a:pPr lvl="1"/>
            <a:endParaRPr lang="en-US" sz="1000" b="1" dirty="0" smtClean="0">
              <a:solidFill>
                <a:srgbClr val="000000"/>
              </a:solidFill>
            </a:endParaRPr>
          </a:p>
          <a:p>
            <a:pPr lvl="2"/>
            <a:r>
              <a:rPr lang="en-US" sz="2000" dirty="0" smtClean="0">
                <a:solidFill>
                  <a:srgbClr val="000000"/>
                </a:solidFill>
              </a:rPr>
              <a:t>Allows users to use a separate Mass </a:t>
            </a:r>
            <a:r>
              <a:rPr lang="en-US" sz="2000" dirty="0">
                <a:solidFill>
                  <a:srgbClr val="000000"/>
                </a:solidFill>
              </a:rPr>
              <a:t>I</a:t>
            </a:r>
            <a:r>
              <a:rPr lang="en-US" sz="2000" dirty="0" smtClean="0">
                <a:solidFill>
                  <a:srgbClr val="000000"/>
                </a:solidFill>
              </a:rPr>
              <a:t>mport screen to </a:t>
            </a:r>
            <a:r>
              <a:rPr lang="en-US" sz="2000" dirty="0">
                <a:solidFill>
                  <a:srgbClr val="000000"/>
                </a:solidFill>
              </a:rPr>
              <a:t>import forms in held, scheduled, or processed </a:t>
            </a:r>
            <a:r>
              <a:rPr lang="en-US" sz="2000" dirty="0" smtClean="0">
                <a:solidFill>
                  <a:srgbClr val="000000"/>
                </a:solidFill>
              </a:rPr>
              <a:t>status</a:t>
            </a:r>
          </a:p>
          <a:p>
            <a:pPr lvl="2"/>
            <a:r>
              <a:rPr lang="en-US" sz="2000" dirty="0" smtClean="0">
                <a:solidFill>
                  <a:srgbClr val="000000"/>
                </a:solidFill>
              </a:rPr>
              <a:t>Allows an Excel (.xlsx or .xls) </a:t>
            </a:r>
            <a:r>
              <a:rPr lang="en-US" sz="2000" dirty="0">
                <a:solidFill>
                  <a:srgbClr val="000000"/>
                </a:solidFill>
              </a:rPr>
              <a:t>input </a:t>
            </a:r>
            <a:r>
              <a:rPr lang="en-US" sz="2000" dirty="0" smtClean="0">
                <a:solidFill>
                  <a:srgbClr val="000000"/>
                </a:solidFill>
              </a:rPr>
              <a:t>file with </a:t>
            </a:r>
            <a:r>
              <a:rPr lang="en-US" sz="2000" b="1" i="1" dirty="0" smtClean="0">
                <a:solidFill>
                  <a:srgbClr val="000000"/>
                </a:solidFill>
              </a:rPr>
              <a:t>multiple</a:t>
            </a:r>
            <a:r>
              <a:rPr lang="en-US" sz="2000" dirty="0" smtClean="0">
                <a:solidFill>
                  <a:srgbClr val="000000"/>
                </a:solidFill>
              </a:rPr>
              <a:t> forms</a:t>
            </a:r>
            <a:endParaRPr lang="en-US" sz="2000" dirty="0">
              <a:solidFill>
                <a:srgbClr val="000000"/>
              </a:solidFill>
            </a:endParaRPr>
          </a:p>
          <a:p>
            <a:pPr marL="0" indent="0">
              <a:buFont typeface="Wingdings" pitchFamily="2" charset="2"/>
              <a:buNone/>
            </a:pPr>
            <a:endParaRPr lang="en-US" sz="2000" dirty="0" smtClean="0">
              <a:solidFill>
                <a:srgbClr val="000000"/>
              </a:solidFill>
            </a:endParaRPr>
          </a:p>
          <a:p>
            <a:pPr marL="0" indent="0">
              <a:buFont typeface="Wingdings" pitchFamily="2" charset="2"/>
              <a:buNone/>
            </a:pPr>
            <a:endParaRPr lang="en-US" sz="2000" b="1" dirty="0" smtClean="0">
              <a:solidFill>
                <a:srgbClr val="000000"/>
              </a:solidFill>
            </a:endParaRPr>
          </a:p>
        </p:txBody>
      </p:sp>
    </p:spTree>
    <p:extLst>
      <p:ext uri="{BB962C8B-B14F-4D97-AF65-F5344CB8AC3E}">
        <p14:creationId xmlns:p14="http://schemas.microsoft.com/office/powerpoint/2010/main" val="4050806578"/>
      </p:ext>
    </p:extLst>
  </p:cSld>
  <p:clrMapOvr>
    <a:masterClrMapping/>
  </p:clrMapOvr>
  <p:timing>
    <p:tnLst>
      <p:par>
        <p:cTn id="1" dur="indefinite" restart="never" nodeType="tmRoot"/>
      </p:par>
    </p:tnLst>
  </p:timing>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5367" y="256614"/>
            <a:ext cx="8486775" cy="563562"/>
          </a:xfrm>
        </p:spPr>
        <p:txBody>
          <a:bodyPr/>
          <a:lstStyle/>
          <a:p>
            <a:r>
              <a:rPr lang="en-US" dirty="0" smtClean="0"/>
              <a:t>Single Form Creation</a:t>
            </a:r>
            <a:endParaRPr lang="en-US" dirty="0"/>
          </a:p>
        </p:txBody>
      </p:sp>
      <p:sp>
        <p:nvSpPr>
          <p:cNvPr id="4" name="Slide Number Placeholder 3"/>
          <p:cNvSpPr>
            <a:spLocks noGrp="1"/>
          </p:cNvSpPr>
          <p:nvPr>
            <p:ph type="sldNum" sz="quarter" idx="11"/>
          </p:nvPr>
        </p:nvSpPr>
        <p:spPr>
          <a:xfrm>
            <a:off x="1" y="6553200"/>
            <a:ext cx="445476" cy="293688"/>
          </a:xfrm>
        </p:spPr>
        <p:txBody>
          <a:bodyPr/>
          <a:lstStyle/>
          <a:p>
            <a:pPr>
              <a:defRPr/>
            </a:pPr>
            <a:fld id="{5842F1FC-5FDD-41D6-BAD6-160FC7BE3BC4}" type="slidenum">
              <a:rPr lang="en-US" smtClean="0"/>
              <a:pPr>
                <a:defRPr/>
              </a:pPr>
              <a:t>387</a:t>
            </a:fld>
            <a:endParaRPr lang="en-US" dirty="0"/>
          </a:p>
        </p:txBody>
      </p:sp>
      <p:sp>
        <p:nvSpPr>
          <p:cNvPr id="6" name="Content Placeholder 2"/>
          <p:cNvSpPr txBox="1">
            <a:spLocks/>
          </p:cNvSpPr>
          <p:nvPr/>
        </p:nvSpPr>
        <p:spPr bwMode="auto">
          <a:xfrm>
            <a:off x="331007" y="1039605"/>
            <a:ext cx="8955497" cy="271636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a:lstStyle>
          <a:p>
            <a:pPr marL="457200" indent="-457200">
              <a:buFont typeface="Wingdings" pitchFamily="2" charset="2"/>
              <a:buAutoNum type="arabicPeriod"/>
            </a:pPr>
            <a:r>
              <a:rPr lang="en-US" sz="1650" dirty="0" smtClean="0">
                <a:solidFill>
                  <a:srgbClr val="000000"/>
                </a:solidFill>
              </a:rPr>
              <a:t>Navigate to the new form creation screen for Document Type </a:t>
            </a:r>
            <a:endParaRPr lang="en-US" sz="1650" dirty="0">
              <a:solidFill>
                <a:srgbClr val="000000"/>
              </a:solidFill>
            </a:endParaRPr>
          </a:p>
          <a:p>
            <a:pPr marL="793750" lvl="1" indent="-457200"/>
            <a:r>
              <a:rPr lang="en-US" sz="1650" dirty="0" smtClean="0">
                <a:solidFill>
                  <a:srgbClr val="000000"/>
                </a:solidFill>
              </a:rPr>
              <a:t>Ex: For BD Docs, navigate to </a:t>
            </a:r>
            <a:r>
              <a:rPr lang="en-US" sz="1650" i="1" dirty="0" smtClean="0">
                <a:solidFill>
                  <a:srgbClr val="000000"/>
                </a:solidFill>
              </a:rPr>
              <a:t>Transactions &gt; Accounts Receivable&gt; New &gt; Billing Document</a:t>
            </a:r>
            <a:endParaRPr lang="en-US" sz="1650" i="1" dirty="0">
              <a:solidFill>
                <a:srgbClr val="000000"/>
              </a:solidFill>
            </a:endParaRPr>
          </a:p>
          <a:p>
            <a:pPr marL="457200" indent="-457200">
              <a:buFont typeface="Wingdings" pitchFamily="2" charset="2"/>
              <a:buAutoNum type="arabicPeriod"/>
            </a:pPr>
            <a:r>
              <a:rPr lang="en-US" sz="1650" dirty="0">
                <a:solidFill>
                  <a:srgbClr val="000000"/>
                </a:solidFill>
              </a:rPr>
              <a:t>Enter </a:t>
            </a:r>
            <a:r>
              <a:rPr lang="en-US" sz="1650" b="1" dirty="0" smtClean="0">
                <a:solidFill>
                  <a:srgbClr val="000000"/>
                </a:solidFill>
              </a:rPr>
              <a:t>Document Type</a:t>
            </a:r>
            <a:endParaRPr lang="en-US" sz="1650" b="1" dirty="0">
              <a:solidFill>
                <a:srgbClr val="000000"/>
              </a:solidFill>
            </a:endParaRPr>
          </a:p>
          <a:p>
            <a:pPr marL="457200" indent="-457200">
              <a:buFont typeface="Wingdings" pitchFamily="2" charset="2"/>
              <a:buAutoNum type="arabicPeriod"/>
            </a:pPr>
            <a:r>
              <a:rPr lang="en-US" sz="1650" dirty="0">
                <a:solidFill>
                  <a:srgbClr val="000000"/>
                </a:solidFill>
              </a:rPr>
              <a:t>Select </a:t>
            </a:r>
            <a:r>
              <a:rPr lang="en-US" sz="1650" b="1" dirty="0" smtClean="0">
                <a:solidFill>
                  <a:srgbClr val="000000"/>
                </a:solidFill>
              </a:rPr>
              <a:t>Browse</a:t>
            </a:r>
            <a:r>
              <a:rPr lang="en-US" sz="1650" dirty="0" smtClean="0">
                <a:solidFill>
                  <a:srgbClr val="000000"/>
                </a:solidFill>
              </a:rPr>
              <a:t> </a:t>
            </a:r>
            <a:r>
              <a:rPr lang="en-US" sz="1650" dirty="0">
                <a:solidFill>
                  <a:srgbClr val="000000"/>
                </a:solidFill>
              </a:rPr>
              <a:t>to select </a:t>
            </a:r>
            <a:r>
              <a:rPr lang="en-US" sz="1650" dirty="0" smtClean="0">
                <a:solidFill>
                  <a:srgbClr val="000000"/>
                </a:solidFill>
              </a:rPr>
              <a:t>input file</a:t>
            </a:r>
            <a:endParaRPr lang="en-US" sz="1650" dirty="0">
              <a:solidFill>
                <a:srgbClr val="000000"/>
              </a:solidFill>
            </a:endParaRPr>
          </a:p>
          <a:p>
            <a:pPr marL="457200" indent="-457200">
              <a:buFont typeface="Wingdings" pitchFamily="2" charset="2"/>
              <a:buAutoNum type="arabicPeriod"/>
            </a:pPr>
            <a:r>
              <a:rPr lang="en-US" sz="1650" dirty="0">
                <a:solidFill>
                  <a:srgbClr val="000000"/>
                </a:solidFill>
              </a:rPr>
              <a:t>Click </a:t>
            </a:r>
            <a:r>
              <a:rPr lang="en-US" sz="1650" b="1" dirty="0" smtClean="0">
                <a:solidFill>
                  <a:srgbClr val="000000"/>
                </a:solidFill>
              </a:rPr>
              <a:t>Finish</a:t>
            </a:r>
            <a:endParaRPr lang="en-US" sz="1650" b="1" dirty="0">
              <a:solidFill>
                <a:srgbClr val="000000"/>
              </a:solidFill>
            </a:endParaRPr>
          </a:p>
          <a:p>
            <a:pPr marL="793750" lvl="1" indent="-457200"/>
            <a:r>
              <a:rPr lang="en-US" sz="1650" dirty="0" smtClean="0">
                <a:solidFill>
                  <a:srgbClr val="000000"/>
                </a:solidFill>
              </a:rPr>
              <a:t> This will create a new form that is populated with the information from the input file</a:t>
            </a:r>
          </a:p>
          <a:p>
            <a:pPr marL="1139825" lvl="2" indent="-457200"/>
            <a:r>
              <a:rPr lang="en-US" sz="1650" dirty="0" smtClean="0">
                <a:solidFill>
                  <a:srgbClr val="000000"/>
                </a:solidFill>
              </a:rPr>
              <a:t>The form should be reviewed (updated if needed) and then submitted</a:t>
            </a:r>
          </a:p>
          <a:p>
            <a:pPr marL="1485900" lvl="3" indent="-457200"/>
            <a:r>
              <a:rPr lang="en-US" sz="1650" dirty="0" smtClean="0">
                <a:solidFill>
                  <a:srgbClr val="000000"/>
                </a:solidFill>
              </a:rPr>
              <a:t>Upon submission, the form will follow normal workflow (no notification is received for single import)</a:t>
            </a:r>
            <a:r>
              <a:rPr lang="en-US" sz="1600" dirty="0" smtClean="0">
                <a:solidFill>
                  <a:srgbClr val="000000"/>
                </a:solidFill>
              </a:rPr>
              <a:t/>
            </a:r>
            <a:br>
              <a:rPr lang="en-US" sz="1600" dirty="0" smtClean="0">
                <a:solidFill>
                  <a:srgbClr val="000000"/>
                </a:solidFill>
              </a:rPr>
            </a:br>
            <a:endParaRPr lang="en-US" sz="1600" dirty="0" smtClean="0">
              <a:solidFill>
                <a:srgbClr val="000000"/>
              </a:solidFill>
            </a:endParaRPr>
          </a:p>
        </p:txBody>
      </p:sp>
      <p:sp>
        <p:nvSpPr>
          <p:cNvPr id="8" name="Right Arrow 7"/>
          <p:cNvSpPr/>
          <p:nvPr/>
        </p:nvSpPr>
        <p:spPr bwMode="auto">
          <a:xfrm>
            <a:off x="2171621" y="4370651"/>
            <a:ext cx="482885" cy="297951"/>
          </a:xfrm>
          <a:prstGeom prst="rightArrow">
            <a:avLst/>
          </a:prstGeom>
          <a:solidFill>
            <a:srgbClr val="FF0000"/>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base">
              <a:spcBef>
                <a:spcPct val="0"/>
              </a:spcBef>
              <a:spcAft>
                <a:spcPct val="0"/>
              </a:spcAft>
            </a:pPr>
            <a:endParaRPr lang="en-US" sz="2600" dirty="0">
              <a:solidFill>
                <a:srgbClr val="000000"/>
              </a:solidFill>
            </a:endParaRPr>
          </a:p>
        </p:txBody>
      </p:sp>
      <p:sp>
        <p:nvSpPr>
          <p:cNvPr id="9" name="Right Arrow 8"/>
          <p:cNvSpPr/>
          <p:nvPr/>
        </p:nvSpPr>
        <p:spPr bwMode="auto">
          <a:xfrm>
            <a:off x="2171621" y="6380432"/>
            <a:ext cx="482885" cy="297951"/>
          </a:xfrm>
          <a:prstGeom prst="rightArrow">
            <a:avLst/>
          </a:prstGeom>
          <a:solidFill>
            <a:srgbClr val="FF0000"/>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base">
              <a:spcBef>
                <a:spcPct val="0"/>
              </a:spcBef>
              <a:spcAft>
                <a:spcPct val="0"/>
              </a:spcAft>
            </a:pPr>
            <a:endParaRPr lang="en-US" sz="2600" dirty="0">
              <a:solidFill>
                <a:srgbClr val="000000"/>
              </a:solidFill>
            </a:endParaRPr>
          </a:p>
        </p:txBody>
      </p:sp>
      <p:sp>
        <p:nvSpPr>
          <p:cNvPr id="12" name="Footer Placeholder 3"/>
          <p:cNvSpPr txBox="1">
            <a:spLocks/>
          </p:cNvSpPr>
          <p:nvPr/>
        </p:nvSpPr>
        <p:spPr bwMode="auto">
          <a:xfrm>
            <a:off x="331007" y="6621652"/>
            <a:ext cx="70104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sz="1200" b="1"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r>
              <a:rPr lang="en-US" dirty="0" smtClean="0">
                <a:solidFill>
                  <a:srgbClr val="000000"/>
                </a:solidFill>
              </a:rPr>
              <a:t>CGI Federal Proprietary and Confidential</a:t>
            </a:r>
            <a:endParaRPr lang="en-US" dirty="0">
              <a:solidFill>
                <a:srgbClr val="000000"/>
              </a:solidFill>
            </a:endParaRPr>
          </a:p>
        </p:txBody>
      </p:sp>
      <p:pic>
        <p:nvPicPr>
          <p:cNvPr id="4915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17792" y="4135208"/>
            <a:ext cx="4743450" cy="2543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8066537"/>
      </p:ext>
    </p:extLst>
  </p:cSld>
  <p:clrMapOvr>
    <a:masterClrMapping/>
  </p:clrMapOvr>
  <p:timing>
    <p:tnLst>
      <p:par>
        <p:cTn id="1" dur="indefinite" restart="never" nodeType="tmRoot"/>
      </p:par>
    </p:tnLst>
  </p:timing>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7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2713" y="2900107"/>
            <a:ext cx="4850386" cy="33879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a:xfrm>
            <a:off x="455613" y="269509"/>
            <a:ext cx="8486775" cy="563562"/>
          </a:xfrm>
        </p:spPr>
        <p:txBody>
          <a:bodyPr/>
          <a:lstStyle/>
          <a:p>
            <a:r>
              <a:rPr lang="en-US" dirty="0" smtClean="0"/>
              <a:t>Multiple Form Creation</a:t>
            </a:r>
            <a:endParaRPr lang="en-US" dirty="0"/>
          </a:p>
        </p:txBody>
      </p:sp>
      <p:sp>
        <p:nvSpPr>
          <p:cNvPr id="3" name="Content Placeholder 2"/>
          <p:cNvSpPr>
            <a:spLocks noGrp="1"/>
          </p:cNvSpPr>
          <p:nvPr>
            <p:ph idx="1"/>
          </p:nvPr>
        </p:nvSpPr>
        <p:spPr/>
        <p:txBody>
          <a:bodyPr/>
          <a:lstStyle/>
          <a:p>
            <a:pPr>
              <a:buNone/>
            </a:pPr>
            <a:endParaRPr lang="en-US" dirty="0" smtClean="0"/>
          </a:p>
          <a:p>
            <a:endParaRPr lang="en-US" dirty="0"/>
          </a:p>
        </p:txBody>
      </p:sp>
      <p:sp>
        <p:nvSpPr>
          <p:cNvPr id="5" name="Slide Number Placeholder 4"/>
          <p:cNvSpPr>
            <a:spLocks noGrp="1"/>
          </p:cNvSpPr>
          <p:nvPr>
            <p:ph type="sldNum" sz="quarter" idx="11"/>
          </p:nvPr>
        </p:nvSpPr>
        <p:spPr>
          <a:xfrm>
            <a:off x="1" y="6525261"/>
            <a:ext cx="468922" cy="321627"/>
          </a:xfrm>
        </p:spPr>
        <p:txBody>
          <a:bodyPr/>
          <a:lstStyle/>
          <a:p>
            <a:pPr>
              <a:defRPr/>
            </a:pPr>
            <a:fld id="{6823509E-0D38-426B-8A8A-3188FE68660A}" type="slidenum">
              <a:rPr lang="en-US" smtClean="0">
                <a:solidFill>
                  <a:srgbClr val="000000"/>
                </a:solidFill>
              </a:rPr>
              <a:pPr>
                <a:defRPr/>
              </a:pPr>
              <a:t>388</a:t>
            </a:fld>
            <a:endParaRPr lang="en-US" dirty="0">
              <a:solidFill>
                <a:srgbClr val="000000"/>
              </a:solidFill>
            </a:endParaRPr>
          </a:p>
        </p:txBody>
      </p:sp>
      <p:sp>
        <p:nvSpPr>
          <p:cNvPr id="6" name="Content Placeholder 2"/>
          <p:cNvSpPr txBox="1">
            <a:spLocks/>
          </p:cNvSpPr>
          <p:nvPr/>
        </p:nvSpPr>
        <p:spPr bwMode="auto">
          <a:xfrm>
            <a:off x="632713" y="1139836"/>
            <a:ext cx="8229600" cy="203264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a:lstStyle>
          <a:p>
            <a:pPr marL="457200" indent="-457200">
              <a:buFont typeface="Wingdings" pitchFamily="2" charset="2"/>
              <a:buAutoNum type="arabicPeriod"/>
            </a:pPr>
            <a:r>
              <a:rPr lang="en-US" sz="1900" dirty="0" smtClean="0">
                <a:solidFill>
                  <a:srgbClr val="000000"/>
                </a:solidFill>
              </a:rPr>
              <a:t>Navigate to </a:t>
            </a:r>
            <a:r>
              <a:rPr lang="en-US" sz="1900" b="1" dirty="0" smtClean="0">
                <a:solidFill>
                  <a:srgbClr val="000000"/>
                </a:solidFill>
              </a:rPr>
              <a:t>Transactions &gt; Mass Import</a:t>
            </a:r>
          </a:p>
          <a:p>
            <a:pPr marL="457200" indent="-457200">
              <a:buFont typeface="Wingdings" pitchFamily="2" charset="2"/>
              <a:buAutoNum type="arabicPeriod"/>
            </a:pPr>
            <a:r>
              <a:rPr lang="en-US" sz="1900" b="1" dirty="0" smtClean="0">
                <a:solidFill>
                  <a:srgbClr val="000000"/>
                </a:solidFill>
              </a:rPr>
              <a:t>Batch Job ID </a:t>
            </a:r>
            <a:r>
              <a:rPr lang="en-US" sz="1900" dirty="0" smtClean="0">
                <a:solidFill>
                  <a:srgbClr val="000000"/>
                </a:solidFill>
              </a:rPr>
              <a:t>GSAMASSIMPORT defaults automatically</a:t>
            </a:r>
          </a:p>
          <a:p>
            <a:pPr marL="457200" indent="-457200">
              <a:buFont typeface="Wingdings" pitchFamily="2" charset="2"/>
              <a:buAutoNum type="arabicPeriod"/>
            </a:pPr>
            <a:r>
              <a:rPr lang="en-US" sz="1900" dirty="0" smtClean="0">
                <a:solidFill>
                  <a:srgbClr val="000000"/>
                </a:solidFill>
              </a:rPr>
              <a:t>Set the remaining parameters based on test script</a:t>
            </a:r>
          </a:p>
          <a:p>
            <a:pPr marL="457200" indent="-457200">
              <a:buFont typeface="Wingdings" pitchFamily="2" charset="2"/>
              <a:buAutoNum type="arabicPeriod"/>
            </a:pPr>
            <a:r>
              <a:rPr lang="en-US" sz="1900" dirty="0" smtClean="0">
                <a:solidFill>
                  <a:srgbClr val="000000"/>
                </a:solidFill>
              </a:rPr>
              <a:t>Click </a:t>
            </a:r>
            <a:r>
              <a:rPr lang="en-US" sz="1900" b="1" dirty="0" smtClean="0">
                <a:solidFill>
                  <a:srgbClr val="000000"/>
                </a:solidFill>
              </a:rPr>
              <a:t>Browse</a:t>
            </a:r>
            <a:r>
              <a:rPr lang="en-US" sz="1900" dirty="0" smtClean="0">
                <a:solidFill>
                  <a:srgbClr val="000000"/>
                </a:solidFill>
              </a:rPr>
              <a:t> to select Excel input file</a:t>
            </a:r>
          </a:p>
          <a:p>
            <a:pPr marL="457200" indent="-457200">
              <a:buFont typeface="Wingdings" pitchFamily="2" charset="2"/>
              <a:buAutoNum type="arabicPeriod"/>
            </a:pPr>
            <a:r>
              <a:rPr lang="en-US" sz="1900" dirty="0" smtClean="0">
                <a:solidFill>
                  <a:srgbClr val="000000"/>
                </a:solidFill>
              </a:rPr>
              <a:t>Click </a:t>
            </a:r>
            <a:r>
              <a:rPr lang="en-US" sz="1900" b="1" dirty="0" smtClean="0">
                <a:solidFill>
                  <a:srgbClr val="000000"/>
                </a:solidFill>
              </a:rPr>
              <a:t>Upload</a:t>
            </a:r>
            <a:endParaRPr lang="en-US" sz="1900" b="1" dirty="0">
              <a:solidFill>
                <a:srgbClr val="000000"/>
              </a:solidFill>
            </a:endParaRPr>
          </a:p>
          <a:p>
            <a:pPr marL="457200" indent="-457200">
              <a:buFont typeface="Wingdings" pitchFamily="2" charset="2"/>
              <a:buAutoNum type="arabicPeriod"/>
            </a:pPr>
            <a:endParaRPr lang="en-US" sz="2000" dirty="0" smtClean="0">
              <a:solidFill>
                <a:srgbClr val="000000"/>
              </a:solidFill>
            </a:endParaRPr>
          </a:p>
          <a:p>
            <a:pPr marL="457200" indent="-457200">
              <a:buFont typeface="Wingdings" pitchFamily="2" charset="2"/>
              <a:buAutoNum type="arabicPeriod"/>
            </a:pPr>
            <a:endParaRPr lang="en-US" sz="2000" dirty="0" smtClean="0">
              <a:solidFill>
                <a:srgbClr val="000000"/>
              </a:solidFill>
            </a:endParaRPr>
          </a:p>
        </p:txBody>
      </p:sp>
      <p:sp>
        <p:nvSpPr>
          <p:cNvPr id="11" name="Line Callout 1 10"/>
          <p:cNvSpPr/>
          <p:nvPr/>
        </p:nvSpPr>
        <p:spPr bwMode="auto">
          <a:xfrm rot="16200000">
            <a:off x="4960376" y="2036658"/>
            <a:ext cx="445740" cy="1928732"/>
          </a:xfrm>
          <a:prstGeom prst="borderCallout1">
            <a:avLst>
              <a:gd name="adj1" fmla="val 596"/>
              <a:gd name="adj2" fmla="val -1215"/>
              <a:gd name="adj3" fmla="val -51318"/>
              <a:gd name="adj4" fmla="val -283557"/>
            </a:avLst>
          </a:prstGeom>
          <a:solidFill>
            <a:schemeClr val="bg2">
              <a:lumMod val="40000"/>
              <a:lumOff val="60000"/>
            </a:schemeClr>
          </a:solidFill>
          <a:ln w="254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base">
              <a:spcBef>
                <a:spcPct val="0"/>
              </a:spcBef>
              <a:spcAft>
                <a:spcPct val="0"/>
              </a:spcAft>
            </a:pPr>
            <a:endParaRPr lang="en-US" dirty="0">
              <a:solidFill>
                <a:srgbClr val="000000"/>
              </a:solidFill>
            </a:endParaRPr>
          </a:p>
        </p:txBody>
      </p:sp>
      <p:sp>
        <p:nvSpPr>
          <p:cNvPr id="12" name="Rectangle 11"/>
          <p:cNvSpPr/>
          <p:nvPr/>
        </p:nvSpPr>
        <p:spPr>
          <a:xfrm>
            <a:off x="3732589" y="2770191"/>
            <a:ext cx="2583891" cy="461665"/>
          </a:xfrm>
          <a:prstGeom prst="rect">
            <a:avLst/>
          </a:prstGeom>
        </p:spPr>
        <p:txBody>
          <a:bodyPr wrap="square">
            <a:spAutoFit/>
          </a:bodyPr>
          <a:lstStyle/>
          <a:p>
            <a:pPr lvl="1" fontAlgn="base">
              <a:spcBef>
                <a:spcPct val="0"/>
              </a:spcBef>
              <a:spcAft>
                <a:spcPct val="0"/>
              </a:spcAft>
            </a:pPr>
            <a:r>
              <a:rPr lang="en-US" sz="1200" b="1" dirty="0">
                <a:solidFill>
                  <a:srgbClr val="000000"/>
                </a:solidFill>
              </a:rPr>
              <a:t>Indicates the processing action to be performed</a:t>
            </a:r>
            <a:endParaRPr lang="en-US" sz="1200" dirty="0">
              <a:solidFill>
                <a:srgbClr val="000000"/>
              </a:solidFill>
            </a:endParaRPr>
          </a:p>
        </p:txBody>
      </p:sp>
      <p:sp>
        <p:nvSpPr>
          <p:cNvPr id="13" name="Line Callout 1 12"/>
          <p:cNvSpPr/>
          <p:nvPr/>
        </p:nvSpPr>
        <p:spPr bwMode="auto">
          <a:xfrm rot="16200000">
            <a:off x="7852075" y="4520165"/>
            <a:ext cx="445740" cy="2057359"/>
          </a:xfrm>
          <a:prstGeom prst="borderCallout1">
            <a:avLst>
              <a:gd name="adj1" fmla="val 38694"/>
              <a:gd name="adj2" fmla="val -1215"/>
              <a:gd name="adj3" fmla="val -110498"/>
              <a:gd name="adj4" fmla="val -3595"/>
            </a:avLst>
          </a:prstGeom>
          <a:solidFill>
            <a:schemeClr val="bg2">
              <a:lumMod val="40000"/>
              <a:lumOff val="60000"/>
            </a:schemeClr>
          </a:solidFill>
          <a:ln w="254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base">
              <a:spcBef>
                <a:spcPct val="0"/>
              </a:spcBef>
              <a:spcAft>
                <a:spcPct val="0"/>
              </a:spcAft>
            </a:pPr>
            <a:endParaRPr lang="en-US" dirty="0">
              <a:solidFill>
                <a:srgbClr val="000000"/>
              </a:solidFill>
            </a:endParaRPr>
          </a:p>
        </p:txBody>
      </p:sp>
      <p:sp>
        <p:nvSpPr>
          <p:cNvPr id="14" name="Rectangle 13"/>
          <p:cNvSpPr/>
          <p:nvPr/>
        </p:nvSpPr>
        <p:spPr>
          <a:xfrm>
            <a:off x="6560109" y="5325974"/>
            <a:ext cx="2583891" cy="461665"/>
          </a:xfrm>
          <a:prstGeom prst="rect">
            <a:avLst/>
          </a:prstGeom>
        </p:spPr>
        <p:txBody>
          <a:bodyPr wrap="square">
            <a:spAutoFit/>
          </a:bodyPr>
          <a:lstStyle/>
          <a:p>
            <a:pPr lvl="1" fontAlgn="base">
              <a:spcBef>
                <a:spcPct val="0"/>
              </a:spcBef>
              <a:spcAft>
                <a:spcPct val="0"/>
              </a:spcAft>
            </a:pPr>
            <a:r>
              <a:rPr lang="en-US" sz="1200" b="1" dirty="0">
                <a:solidFill>
                  <a:srgbClr val="000000"/>
                </a:solidFill>
              </a:rPr>
              <a:t>The location and name of the file to be imported</a:t>
            </a:r>
            <a:endParaRPr lang="en-US" sz="1200" dirty="0">
              <a:solidFill>
                <a:srgbClr val="000000"/>
              </a:solidFill>
            </a:endParaRPr>
          </a:p>
        </p:txBody>
      </p:sp>
      <p:sp>
        <p:nvSpPr>
          <p:cNvPr id="15" name="Line Callout 1 14"/>
          <p:cNvSpPr/>
          <p:nvPr/>
        </p:nvSpPr>
        <p:spPr bwMode="auto">
          <a:xfrm rot="16200000">
            <a:off x="5293375" y="4123826"/>
            <a:ext cx="807246" cy="2041329"/>
          </a:xfrm>
          <a:prstGeom prst="borderCallout1">
            <a:avLst>
              <a:gd name="adj1" fmla="val -122"/>
              <a:gd name="adj2" fmla="val 47018"/>
              <a:gd name="adj3" fmla="val -112001"/>
              <a:gd name="adj4" fmla="val 22727"/>
            </a:avLst>
          </a:prstGeom>
          <a:solidFill>
            <a:schemeClr val="bg2">
              <a:lumMod val="40000"/>
              <a:lumOff val="60000"/>
            </a:schemeClr>
          </a:solidFill>
          <a:ln w="254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base">
              <a:spcBef>
                <a:spcPct val="0"/>
              </a:spcBef>
              <a:spcAft>
                <a:spcPct val="0"/>
              </a:spcAft>
            </a:pPr>
            <a:endParaRPr lang="en-US" dirty="0">
              <a:solidFill>
                <a:srgbClr val="000000"/>
              </a:solidFill>
            </a:endParaRPr>
          </a:p>
        </p:txBody>
      </p:sp>
      <p:sp>
        <p:nvSpPr>
          <p:cNvPr id="17" name="Line Callout 1 16"/>
          <p:cNvSpPr/>
          <p:nvPr/>
        </p:nvSpPr>
        <p:spPr bwMode="auto">
          <a:xfrm rot="16200000">
            <a:off x="7302177" y="3473713"/>
            <a:ext cx="1015665" cy="2057360"/>
          </a:xfrm>
          <a:prstGeom prst="borderCallout1">
            <a:avLst>
              <a:gd name="adj1" fmla="val -597"/>
              <a:gd name="adj2" fmla="val 81799"/>
              <a:gd name="adj3" fmla="val -213767"/>
              <a:gd name="adj4" fmla="val -18745"/>
            </a:avLst>
          </a:prstGeom>
          <a:solidFill>
            <a:schemeClr val="bg2">
              <a:lumMod val="40000"/>
              <a:lumOff val="60000"/>
            </a:schemeClr>
          </a:solidFill>
          <a:ln w="254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base">
              <a:spcBef>
                <a:spcPct val="0"/>
              </a:spcBef>
              <a:spcAft>
                <a:spcPct val="0"/>
              </a:spcAft>
            </a:pPr>
            <a:endParaRPr lang="en-US" dirty="0">
              <a:solidFill>
                <a:srgbClr val="000000"/>
              </a:solidFill>
            </a:endParaRPr>
          </a:p>
        </p:txBody>
      </p:sp>
      <p:sp>
        <p:nvSpPr>
          <p:cNvPr id="18" name="Line Callout 1 17"/>
          <p:cNvSpPr/>
          <p:nvPr/>
        </p:nvSpPr>
        <p:spPr bwMode="auto">
          <a:xfrm rot="16200000">
            <a:off x="7559366" y="2571823"/>
            <a:ext cx="813163" cy="1928732"/>
          </a:xfrm>
          <a:prstGeom prst="borderCallout1">
            <a:avLst>
              <a:gd name="adj1" fmla="val -636"/>
              <a:gd name="adj2" fmla="val 26532"/>
              <a:gd name="adj3" fmla="val -237876"/>
              <a:gd name="adj4" fmla="val -129572"/>
            </a:avLst>
          </a:prstGeom>
          <a:solidFill>
            <a:schemeClr val="bg2">
              <a:lumMod val="40000"/>
              <a:lumOff val="60000"/>
            </a:schemeClr>
          </a:solidFill>
          <a:ln w="254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base">
              <a:spcBef>
                <a:spcPct val="0"/>
              </a:spcBef>
              <a:spcAft>
                <a:spcPct val="0"/>
              </a:spcAft>
            </a:pPr>
            <a:endParaRPr lang="en-US" dirty="0">
              <a:solidFill>
                <a:srgbClr val="000000"/>
              </a:solidFill>
            </a:endParaRPr>
          </a:p>
        </p:txBody>
      </p:sp>
      <p:sp>
        <p:nvSpPr>
          <p:cNvPr id="19" name="Line Callout 1 18"/>
          <p:cNvSpPr/>
          <p:nvPr/>
        </p:nvSpPr>
        <p:spPr bwMode="auto">
          <a:xfrm rot="16200000">
            <a:off x="7259513" y="1609146"/>
            <a:ext cx="704027" cy="1928732"/>
          </a:xfrm>
          <a:prstGeom prst="borderCallout1">
            <a:avLst>
              <a:gd name="adj1" fmla="val 596"/>
              <a:gd name="adj2" fmla="val -1215"/>
              <a:gd name="adj3" fmla="val -172612"/>
              <a:gd name="adj4" fmla="val -256964"/>
            </a:avLst>
          </a:prstGeom>
          <a:solidFill>
            <a:schemeClr val="bg2">
              <a:lumMod val="40000"/>
              <a:lumOff val="60000"/>
            </a:schemeClr>
          </a:solidFill>
          <a:ln w="254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base">
              <a:spcBef>
                <a:spcPct val="0"/>
              </a:spcBef>
              <a:spcAft>
                <a:spcPct val="0"/>
              </a:spcAft>
            </a:pPr>
            <a:endParaRPr lang="en-US" dirty="0">
              <a:solidFill>
                <a:srgbClr val="000000"/>
              </a:solidFill>
            </a:endParaRPr>
          </a:p>
        </p:txBody>
      </p:sp>
      <p:sp>
        <p:nvSpPr>
          <p:cNvPr id="16" name="Rectangle 15"/>
          <p:cNvSpPr/>
          <p:nvPr/>
        </p:nvSpPr>
        <p:spPr>
          <a:xfrm>
            <a:off x="6195475" y="2241815"/>
            <a:ext cx="2583891" cy="646331"/>
          </a:xfrm>
          <a:prstGeom prst="rect">
            <a:avLst/>
          </a:prstGeom>
        </p:spPr>
        <p:txBody>
          <a:bodyPr wrap="square">
            <a:spAutoFit/>
          </a:bodyPr>
          <a:lstStyle/>
          <a:p>
            <a:pPr lvl="1" fontAlgn="base">
              <a:spcBef>
                <a:spcPct val="0"/>
              </a:spcBef>
              <a:spcAft>
                <a:spcPct val="0"/>
              </a:spcAft>
            </a:pPr>
            <a:r>
              <a:rPr lang="en-US" sz="1200" b="1" dirty="0">
                <a:solidFill>
                  <a:srgbClr val="000000"/>
                </a:solidFill>
              </a:rPr>
              <a:t>Populated to the desired run date if the Document Action = Schedule</a:t>
            </a:r>
            <a:endParaRPr lang="en-US" sz="1200" dirty="0">
              <a:solidFill>
                <a:srgbClr val="000000"/>
              </a:solidFill>
            </a:endParaRPr>
          </a:p>
        </p:txBody>
      </p:sp>
      <p:sp>
        <p:nvSpPr>
          <p:cNvPr id="20" name="Rectangle 19"/>
          <p:cNvSpPr/>
          <p:nvPr/>
        </p:nvSpPr>
        <p:spPr>
          <a:xfrm>
            <a:off x="6316480" y="3984220"/>
            <a:ext cx="2583891" cy="1015663"/>
          </a:xfrm>
          <a:prstGeom prst="rect">
            <a:avLst/>
          </a:prstGeom>
        </p:spPr>
        <p:txBody>
          <a:bodyPr wrap="square">
            <a:spAutoFit/>
          </a:bodyPr>
          <a:lstStyle/>
          <a:p>
            <a:pPr lvl="1" fontAlgn="base">
              <a:spcBef>
                <a:spcPct val="0"/>
              </a:spcBef>
              <a:spcAft>
                <a:spcPct val="0"/>
              </a:spcAft>
            </a:pPr>
            <a:r>
              <a:rPr lang="en-US" sz="1200" b="1" dirty="0">
                <a:solidFill>
                  <a:srgbClr val="000000"/>
                </a:solidFill>
              </a:rPr>
              <a:t>Indicates whether or not existing rejected documents should be overwritten with the data contained in the input file</a:t>
            </a:r>
            <a:endParaRPr lang="en-US" sz="1200" dirty="0">
              <a:solidFill>
                <a:srgbClr val="000000"/>
              </a:solidFill>
            </a:endParaRPr>
          </a:p>
        </p:txBody>
      </p:sp>
      <p:sp>
        <p:nvSpPr>
          <p:cNvPr id="21" name="Rectangle 20"/>
          <p:cNvSpPr/>
          <p:nvPr/>
        </p:nvSpPr>
        <p:spPr>
          <a:xfrm>
            <a:off x="6595922" y="3163564"/>
            <a:ext cx="2583891" cy="830997"/>
          </a:xfrm>
          <a:prstGeom prst="rect">
            <a:avLst/>
          </a:prstGeom>
        </p:spPr>
        <p:txBody>
          <a:bodyPr wrap="square">
            <a:spAutoFit/>
          </a:bodyPr>
          <a:lstStyle/>
          <a:p>
            <a:pPr lvl="1" fontAlgn="base">
              <a:spcBef>
                <a:spcPct val="0"/>
              </a:spcBef>
              <a:spcAft>
                <a:spcPct val="0"/>
              </a:spcAft>
            </a:pPr>
            <a:r>
              <a:rPr lang="en-US" sz="1200" b="1" dirty="0">
                <a:solidFill>
                  <a:srgbClr val="000000"/>
                </a:solidFill>
              </a:rPr>
              <a:t>Determines whether the system will retain a Rejected form in the system. Set to True</a:t>
            </a:r>
            <a:endParaRPr lang="en-US" sz="1200" dirty="0">
              <a:solidFill>
                <a:srgbClr val="000000"/>
              </a:solidFill>
            </a:endParaRPr>
          </a:p>
        </p:txBody>
      </p:sp>
      <p:sp>
        <p:nvSpPr>
          <p:cNvPr id="22" name="Rectangle 21"/>
          <p:cNvSpPr/>
          <p:nvPr/>
        </p:nvSpPr>
        <p:spPr>
          <a:xfrm>
            <a:off x="4218880" y="4754792"/>
            <a:ext cx="2583891" cy="830997"/>
          </a:xfrm>
          <a:prstGeom prst="rect">
            <a:avLst/>
          </a:prstGeom>
        </p:spPr>
        <p:txBody>
          <a:bodyPr wrap="square">
            <a:spAutoFit/>
          </a:bodyPr>
          <a:lstStyle/>
          <a:p>
            <a:pPr lvl="1" fontAlgn="base">
              <a:spcBef>
                <a:spcPct val="0"/>
              </a:spcBef>
              <a:spcAft>
                <a:spcPct val="0"/>
              </a:spcAft>
            </a:pPr>
            <a:r>
              <a:rPr lang="en-US" sz="1200" b="1" dirty="0">
                <a:solidFill>
                  <a:srgbClr val="000000"/>
                </a:solidFill>
              </a:rPr>
              <a:t>Indicates if overrideable errors encountered upon document processing should be overridden</a:t>
            </a:r>
            <a:endParaRPr lang="en-US" sz="1200" dirty="0">
              <a:solidFill>
                <a:srgbClr val="000000"/>
              </a:solidFill>
            </a:endParaRPr>
          </a:p>
        </p:txBody>
      </p:sp>
      <p:sp>
        <p:nvSpPr>
          <p:cNvPr id="23" name="Footer Placeholder 3"/>
          <p:cNvSpPr txBox="1">
            <a:spLocks/>
          </p:cNvSpPr>
          <p:nvPr/>
        </p:nvSpPr>
        <p:spPr bwMode="auto">
          <a:xfrm>
            <a:off x="344619" y="6553200"/>
            <a:ext cx="70104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sz="1200" b="1"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r>
              <a:rPr lang="en-US" dirty="0" smtClean="0">
                <a:solidFill>
                  <a:srgbClr val="000000"/>
                </a:solidFill>
              </a:rPr>
              <a:t>CGI Federal Proprietary and Confidential</a:t>
            </a:r>
            <a:endParaRPr lang="en-US" dirty="0">
              <a:solidFill>
                <a:srgbClr val="000000"/>
              </a:solidFill>
            </a:endParaRPr>
          </a:p>
        </p:txBody>
      </p:sp>
    </p:spTree>
    <p:extLst>
      <p:ext uri="{BB962C8B-B14F-4D97-AF65-F5344CB8AC3E}">
        <p14:creationId xmlns:p14="http://schemas.microsoft.com/office/powerpoint/2010/main" val="3492799329"/>
      </p:ext>
    </p:extLst>
  </p:cSld>
  <p:clrMapOvr>
    <a:masterClrMapping/>
  </p:clrMapOvr>
  <p:timing>
    <p:tnLst>
      <p:par>
        <p:cTn id="1" dur="indefinite" restart="never" nodeType="tmRoot"/>
      </p:par>
    </p:tnLst>
  </p:timing>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bwMode="auto">
          <a:xfrm>
            <a:off x="7467600" y="5870528"/>
            <a:ext cx="1493520" cy="835072"/>
          </a:xfrm>
          <a:prstGeom prst="rect">
            <a:avLst/>
          </a:pr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endParaRPr lang="en-US" dirty="0" smtClean="0">
              <a:solidFill>
                <a:srgbClr val="000000"/>
              </a:solidFill>
            </a:endParaRPr>
          </a:p>
        </p:txBody>
      </p:sp>
      <p:sp>
        <p:nvSpPr>
          <p:cNvPr id="2" name="Title 1"/>
          <p:cNvSpPr>
            <a:spLocks noGrp="1"/>
          </p:cNvSpPr>
          <p:nvPr>
            <p:ph type="title"/>
          </p:nvPr>
        </p:nvSpPr>
        <p:spPr/>
        <p:txBody>
          <a:bodyPr/>
          <a:lstStyle/>
          <a:p>
            <a:r>
              <a:rPr lang="en-US" dirty="0" smtClean="0"/>
              <a:t>Multiple Form Creation</a:t>
            </a:r>
            <a:endParaRPr lang="en-US" dirty="0"/>
          </a:p>
        </p:txBody>
      </p:sp>
      <p:sp>
        <p:nvSpPr>
          <p:cNvPr id="4" name="Slide Number Placeholder 3"/>
          <p:cNvSpPr>
            <a:spLocks noGrp="1"/>
          </p:cNvSpPr>
          <p:nvPr>
            <p:ph type="sldNum" sz="quarter" idx="11"/>
          </p:nvPr>
        </p:nvSpPr>
        <p:spPr>
          <a:xfrm>
            <a:off x="0" y="6600092"/>
            <a:ext cx="515815" cy="246796"/>
          </a:xfrm>
        </p:spPr>
        <p:txBody>
          <a:bodyPr/>
          <a:lstStyle/>
          <a:p>
            <a:pPr>
              <a:defRPr/>
            </a:pPr>
            <a:fld id="{5842F1FC-5FDD-41D6-BAD6-160FC7BE3BC4}" type="slidenum">
              <a:rPr lang="en-US" smtClean="0"/>
              <a:pPr>
                <a:defRPr/>
              </a:pPr>
              <a:t>389</a:t>
            </a:fld>
            <a:endParaRPr lang="en-US" dirty="0"/>
          </a:p>
        </p:txBody>
      </p:sp>
      <p:sp>
        <p:nvSpPr>
          <p:cNvPr id="6" name="Content Placeholder 2"/>
          <p:cNvSpPr txBox="1">
            <a:spLocks/>
          </p:cNvSpPr>
          <p:nvPr/>
        </p:nvSpPr>
        <p:spPr bwMode="auto">
          <a:xfrm>
            <a:off x="498763" y="1140847"/>
            <a:ext cx="8645237" cy="14871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a:lstStyle>
          <a:p>
            <a:pPr marL="457200" indent="-457200"/>
            <a:r>
              <a:rPr lang="en-US" sz="2000" dirty="0" smtClean="0">
                <a:solidFill>
                  <a:srgbClr val="000000"/>
                </a:solidFill>
              </a:rPr>
              <a:t>Once uploading is complete, a </a:t>
            </a:r>
            <a:r>
              <a:rPr lang="en-US" sz="2000" i="1" dirty="0" smtClean="0">
                <a:solidFill>
                  <a:srgbClr val="000000"/>
                </a:solidFill>
              </a:rPr>
              <a:t>Review Offline Processing </a:t>
            </a:r>
            <a:r>
              <a:rPr lang="en-US" sz="2000" dirty="0" smtClean="0">
                <a:solidFill>
                  <a:srgbClr val="000000"/>
                </a:solidFill>
              </a:rPr>
              <a:t>task is received in the users Inbox</a:t>
            </a:r>
          </a:p>
          <a:p>
            <a:pPr marL="793750" lvl="1" indent="-457200"/>
            <a:r>
              <a:rPr lang="en-US" sz="2000" dirty="0" smtClean="0">
                <a:solidFill>
                  <a:srgbClr val="000000"/>
                </a:solidFill>
              </a:rPr>
              <a:t>Notifies user if upload was successful or failed</a:t>
            </a:r>
          </a:p>
          <a:p>
            <a:pPr marL="793750" lvl="1" indent="-457200"/>
            <a:r>
              <a:rPr lang="en-US" sz="2000" dirty="0" smtClean="0">
                <a:solidFill>
                  <a:srgbClr val="000000"/>
                </a:solidFill>
              </a:rPr>
              <a:t>Includes the batch execution report (attachments button)</a:t>
            </a:r>
          </a:p>
          <a:p>
            <a:pPr marL="457200" indent="-457200">
              <a:buFont typeface="Wingdings" pitchFamily="2" charset="2"/>
              <a:buAutoNum type="arabicPeriod"/>
            </a:pPr>
            <a:endParaRPr lang="en-US" sz="2000" dirty="0" smtClean="0">
              <a:solidFill>
                <a:srgbClr val="000000"/>
              </a:solidFill>
            </a:endParaRPr>
          </a:p>
        </p:txBody>
      </p:sp>
      <p:pic>
        <p:nvPicPr>
          <p:cNvPr id="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2627972"/>
            <a:ext cx="7376845" cy="3925228"/>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8" name="Footer Placeholder 3"/>
          <p:cNvSpPr txBox="1">
            <a:spLocks/>
          </p:cNvSpPr>
          <p:nvPr/>
        </p:nvSpPr>
        <p:spPr bwMode="auto">
          <a:xfrm>
            <a:off x="344619" y="6553200"/>
            <a:ext cx="70104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sz="1200" b="1"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r>
              <a:rPr lang="en-US" dirty="0" smtClean="0">
                <a:solidFill>
                  <a:srgbClr val="000000"/>
                </a:solidFill>
              </a:rPr>
              <a:t>CGI Federal Proprietary and Confidential</a:t>
            </a:r>
            <a:endParaRPr lang="en-US" dirty="0">
              <a:solidFill>
                <a:srgbClr val="000000"/>
              </a:solidFill>
            </a:endParaRPr>
          </a:p>
        </p:txBody>
      </p:sp>
      <p:sp>
        <p:nvSpPr>
          <p:cNvPr id="9" name="Rectangle 8"/>
          <p:cNvSpPr/>
          <p:nvPr/>
        </p:nvSpPr>
        <p:spPr bwMode="auto">
          <a:xfrm>
            <a:off x="767786" y="6028660"/>
            <a:ext cx="7233213" cy="219740"/>
          </a:xfrm>
          <a:prstGeom prst="rect">
            <a:avLst/>
          </a:prstGeom>
          <a:noFill/>
          <a:ln w="3175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base">
              <a:spcBef>
                <a:spcPct val="0"/>
              </a:spcBef>
              <a:spcAft>
                <a:spcPct val="0"/>
              </a:spcAft>
            </a:pPr>
            <a:endParaRPr lang="en-US" dirty="0">
              <a:solidFill>
                <a:srgbClr val="000000"/>
              </a:solidFill>
            </a:endParaRPr>
          </a:p>
        </p:txBody>
      </p:sp>
    </p:spTree>
    <p:extLst>
      <p:ext uri="{BB962C8B-B14F-4D97-AF65-F5344CB8AC3E}">
        <p14:creationId xmlns:p14="http://schemas.microsoft.com/office/powerpoint/2010/main" val="351592677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7793665" y="5901203"/>
            <a:ext cx="1265275" cy="838759"/>
          </a:xfrm>
          <a:prstGeom prst="rect">
            <a:avLst/>
          </a:pr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81922" name="Title 1"/>
          <p:cNvSpPr>
            <a:spLocks noGrp="1"/>
          </p:cNvSpPr>
          <p:nvPr>
            <p:ph type="title"/>
          </p:nvPr>
        </p:nvSpPr>
        <p:spPr/>
        <p:txBody>
          <a:bodyPr/>
          <a:lstStyle/>
          <a:p>
            <a:r>
              <a:rPr lang="en-US" dirty="0" smtClean="0"/>
              <a:t>DBR Import  Batch Process</a:t>
            </a:r>
          </a:p>
        </p:txBody>
      </p:sp>
      <p:sp>
        <p:nvSpPr>
          <p:cNvPr id="81925" name="Content Placeholder 5"/>
          <p:cNvSpPr>
            <a:spLocks noGrp="1"/>
          </p:cNvSpPr>
          <p:nvPr>
            <p:ph idx="1"/>
          </p:nvPr>
        </p:nvSpPr>
        <p:spPr>
          <a:xfrm>
            <a:off x="419100" y="1081079"/>
            <a:ext cx="8453865" cy="4864100"/>
          </a:xfrm>
        </p:spPr>
        <p:txBody>
          <a:bodyPr/>
          <a:lstStyle/>
          <a:p>
            <a:pPr>
              <a:spcBef>
                <a:spcPts val="300"/>
              </a:spcBef>
            </a:pPr>
            <a:r>
              <a:rPr lang="en-US" sz="1800" dirty="0" smtClean="0"/>
              <a:t>The Import Detail Billing Records process allows feeder system records to be transmitted into </a:t>
            </a:r>
            <a:r>
              <a:rPr lang="en-US" sz="1800" dirty="0" err="1" smtClean="0"/>
              <a:t>Pegasys</a:t>
            </a:r>
            <a:endParaRPr lang="en-US" sz="1800" dirty="0" smtClean="0"/>
          </a:p>
          <a:p>
            <a:pPr marL="346075" lvl="1" indent="0">
              <a:spcBef>
                <a:spcPts val="300"/>
              </a:spcBef>
              <a:buNone/>
            </a:pPr>
            <a:endParaRPr lang="en-US" sz="600" dirty="0" smtClean="0"/>
          </a:p>
          <a:p>
            <a:pPr lvl="1">
              <a:spcBef>
                <a:spcPts val="300"/>
              </a:spcBef>
            </a:pPr>
            <a:r>
              <a:rPr lang="en-US" sz="1600" b="1" u="sng" dirty="0" smtClean="0"/>
              <a:t>Valid feeder system records are imported as DBRs within Pegasys</a:t>
            </a:r>
            <a:endParaRPr lang="en-US" sz="1600" dirty="0" smtClean="0"/>
          </a:p>
          <a:p>
            <a:pPr lvl="2">
              <a:spcBef>
                <a:spcPts val="300"/>
              </a:spcBef>
            </a:pPr>
            <a:r>
              <a:rPr lang="en-US" sz="1600" dirty="0" smtClean="0"/>
              <a:t>Submitted reference backed fields contain valid values on the associated reference table</a:t>
            </a:r>
          </a:p>
          <a:p>
            <a:pPr lvl="2">
              <a:spcBef>
                <a:spcPts val="300"/>
              </a:spcBef>
            </a:pPr>
            <a:r>
              <a:rPr lang="en-US" sz="1600" u="sng" dirty="0" smtClean="0"/>
              <a:t>DBRS are non-associated when Imported</a:t>
            </a:r>
          </a:p>
          <a:p>
            <a:pPr lvl="1">
              <a:spcBef>
                <a:spcPts val="300"/>
              </a:spcBef>
            </a:pPr>
            <a:endParaRPr lang="en-US" sz="600" dirty="0" smtClean="0"/>
          </a:p>
          <a:p>
            <a:pPr lvl="1">
              <a:spcBef>
                <a:spcPts val="300"/>
              </a:spcBef>
            </a:pPr>
            <a:r>
              <a:rPr lang="en-US" sz="1600" b="1" dirty="0" smtClean="0"/>
              <a:t>Creates 2 output files</a:t>
            </a:r>
            <a:r>
              <a:rPr lang="en-US" sz="1600" dirty="0" smtClean="0"/>
              <a:t>:</a:t>
            </a:r>
          </a:p>
          <a:p>
            <a:pPr marL="1025525" lvl="2" indent="-342900">
              <a:spcBef>
                <a:spcPts val="300"/>
              </a:spcBef>
              <a:buFont typeface="+mj-lt"/>
              <a:buAutoNum type="arabicPeriod"/>
            </a:pPr>
            <a:r>
              <a:rPr lang="en-US" sz="1600" dirty="0" smtClean="0"/>
              <a:t>Positive confirmation (</a:t>
            </a:r>
            <a:r>
              <a:rPr lang="en-US" sz="1600" u="sng" dirty="0" smtClean="0"/>
              <a:t>accepted records</a:t>
            </a:r>
            <a:r>
              <a:rPr lang="en-US" sz="1600" dirty="0" smtClean="0"/>
              <a:t>) file </a:t>
            </a:r>
          </a:p>
          <a:p>
            <a:pPr marL="1025525" lvl="2" indent="-342900">
              <a:spcBef>
                <a:spcPts val="300"/>
              </a:spcBef>
              <a:buFont typeface="+mj-lt"/>
              <a:buAutoNum type="arabicPeriod"/>
            </a:pPr>
            <a:r>
              <a:rPr lang="en-US" sz="1600" dirty="0" smtClean="0"/>
              <a:t>Negative confirmation (</a:t>
            </a:r>
            <a:r>
              <a:rPr lang="en-US" sz="1600" u="sng" dirty="0" smtClean="0"/>
              <a:t>rejected records</a:t>
            </a:r>
            <a:r>
              <a:rPr lang="en-US" sz="1600" dirty="0" smtClean="0"/>
              <a:t>) file</a:t>
            </a:r>
            <a:endParaRPr lang="en-US" sz="600" dirty="0"/>
          </a:p>
          <a:p>
            <a:pPr lvl="1">
              <a:spcBef>
                <a:spcPts val="300"/>
              </a:spcBef>
            </a:pPr>
            <a:endParaRPr lang="en-US" sz="600" dirty="0" smtClean="0"/>
          </a:p>
          <a:p>
            <a:pPr lvl="1">
              <a:spcBef>
                <a:spcPts val="300"/>
              </a:spcBef>
            </a:pPr>
            <a:r>
              <a:rPr lang="en-US" sz="1600" dirty="0" smtClean="0"/>
              <a:t>Frequency:</a:t>
            </a:r>
            <a:endParaRPr lang="en-US" sz="1600" dirty="0"/>
          </a:p>
          <a:p>
            <a:pPr lvl="2">
              <a:spcBef>
                <a:spcPts val="300"/>
              </a:spcBef>
            </a:pPr>
            <a:r>
              <a:rPr lang="en-US" sz="1600" dirty="0" smtClean="0"/>
              <a:t>AAS/ITS </a:t>
            </a:r>
            <a:r>
              <a:rPr lang="en-US" sz="1600" b="1" dirty="0" smtClean="0"/>
              <a:t>AASARDBIMPORT </a:t>
            </a:r>
            <a:r>
              <a:rPr lang="en-US" sz="1600" dirty="0" smtClean="0"/>
              <a:t>will </a:t>
            </a:r>
            <a:r>
              <a:rPr lang="en-US" sz="1600" dirty="0"/>
              <a:t>run Import on a daily </a:t>
            </a:r>
            <a:r>
              <a:rPr lang="en-US" sz="1600" dirty="0" smtClean="0"/>
              <a:t>basis</a:t>
            </a:r>
          </a:p>
          <a:p>
            <a:pPr lvl="2">
              <a:spcBef>
                <a:spcPts val="300"/>
              </a:spcBef>
            </a:pPr>
            <a:r>
              <a:rPr lang="en-US" sz="1600" dirty="0" smtClean="0"/>
              <a:t>Telecom/WAN </a:t>
            </a:r>
            <a:r>
              <a:rPr lang="en-US" sz="1600" b="1" dirty="0" smtClean="0"/>
              <a:t>TLCARDBIMPORT</a:t>
            </a:r>
            <a:r>
              <a:rPr lang="en-US" sz="1600" dirty="0" smtClean="0"/>
              <a:t> will run Import on Day 23 and then daily through the end of the month</a:t>
            </a:r>
            <a:endParaRPr lang="en-US" sz="1600" dirty="0"/>
          </a:p>
          <a:p>
            <a:pPr marL="682625" lvl="2" indent="0">
              <a:buNone/>
            </a:pPr>
            <a:endParaRPr lang="en-US" sz="400" dirty="0" smtClean="0"/>
          </a:p>
          <a:p>
            <a:endParaRPr lang="en-US" sz="1800" dirty="0" smtClean="0"/>
          </a:p>
        </p:txBody>
      </p:sp>
      <p:sp>
        <p:nvSpPr>
          <p:cNvPr id="3" name="Slide Number Placeholder 2"/>
          <p:cNvSpPr>
            <a:spLocks noGrp="1"/>
          </p:cNvSpPr>
          <p:nvPr>
            <p:ph type="sldNum" sz="quarter" idx="11"/>
          </p:nvPr>
        </p:nvSpPr>
        <p:spPr>
          <a:xfrm>
            <a:off x="0" y="6245225"/>
            <a:ext cx="476662" cy="612775"/>
          </a:xfrm>
        </p:spPr>
        <p:txBody>
          <a:bodyPr/>
          <a:lstStyle/>
          <a:p>
            <a:pPr>
              <a:defRPr/>
            </a:pPr>
            <a:fld id="{215F2CEC-58A8-492B-AD0D-C2BF1A7F0D89}" type="slidenum">
              <a:rPr lang="en-US" smtClean="0">
                <a:solidFill>
                  <a:srgbClr val="000000"/>
                </a:solidFill>
              </a:rPr>
              <a:pPr>
                <a:defRPr/>
              </a:pPr>
              <a:t>39</a:t>
            </a:fld>
            <a:endParaRPr lang="en-US" dirty="0">
              <a:solidFill>
                <a:srgbClr val="000000"/>
              </a:solidFill>
            </a:endParaRPr>
          </a:p>
        </p:txBody>
      </p:sp>
      <p:grpSp>
        <p:nvGrpSpPr>
          <p:cNvPr id="4" name="Group 3"/>
          <p:cNvGrpSpPr/>
          <p:nvPr/>
        </p:nvGrpSpPr>
        <p:grpSpPr>
          <a:xfrm>
            <a:off x="1039538" y="5204119"/>
            <a:ext cx="7104337" cy="1515363"/>
            <a:chOff x="1063223" y="4854651"/>
            <a:chExt cx="7866434" cy="1885311"/>
          </a:xfrm>
        </p:grpSpPr>
        <p:sp>
          <p:nvSpPr>
            <p:cNvPr id="77" name="Right Arrow 76"/>
            <p:cNvSpPr/>
            <p:nvPr/>
          </p:nvSpPr>
          <p:spPr bwMode="auto">
            <a:xfrm>
              <a:off x="4732764" y="5687445"/>
              <a:ext cx="261258" cy="213755"/>
            </a:xfrm>
            <a:prstGeom prst="rightArrow">
              <a:avLst/>
            </a:prstGeom>
            <a:solidFill>
              <a:schemeClr val="tx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78" name="Right Arrow 77"/>
            <p:cNvSpPr/>
            <p:nvPr/>
          </p:nvSpPr>
          <p:spPr bwMode="auto">
            <a:xfrm>
              <a:off x="2674358" y="5687447"/>
              <a:ext cx="261257" cy="213756"/>
            </a:xfrm>
            <a:prstGeom prst="rightArrow">
              <a:avLst/>
            </a:prstGeom>
            <a:solidFill>
              <a:schemeClr val="tx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79" name="Right Arrow 78"/>
            <p:cNvSpPr/>
            <p:nvPr/>
          </p:nvSpPr>
          <p:spPr bwMode="auto">
            <a:xfrm>
              <a:off x="6774832" y="5687447"/>
              <a:ext cx="261258" cy="213755"/>
            </a:xfrm>
            <a:prstGeom prst="rightArrow">
              <a:avLst/>
            </a:prstGeom>
            <a:solidFill>
              <a:schemeClr val="tx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grpSp>
          <p:nvGrpSpPr>
            <p:cNvPr id="80" name="Group 79"/>
            <p:cNvGrpSpPr/>
            <p:nvPr/>
          </p:nvGrpSpPr>
          <p:grpSpPr>
            <a:xfrm>
              <a:off x="1063223" y="4854651"/>
              <a:ext cx="1627853" cy="794783"/>
              <a:chOff x="-1491783" y="298619"/>
              <a:chExt cx="1524686" cy="794783"/>
            </a:xfrm>
            <a:scene3d>
              <a:camera prst="orthographicFront"/>
              <a:lightRig rig="threePt" dir="t">
                <a:rot lat="0" lon="0" rev="7500000"/>
              </a:lightRig>
            </a:scene3d>
          </p:grpSpPr>
          <p:sp>
            <p:nvSpPr>
              <p:cNvPr id="81" name="Rounded Rectangle 80"/>
              <p:cNvSpPr/>
              <p:nvPr/>
            </p:nvSpPr>
            <p:spPr>
              <a:xfrm>
                <a:off x="-1465882" y="298619"/>
                <a:ext cx="1498785" cy="794783"/>
              </a:xfrm>
              <a:prstGeom prst="roundRect">
                <a:avLst>
                  <a:gd name="adj" fmla="val 10000"/>
                </a:avLst>
              </a:prstGeom>
              <a:gradFill rotWithShape="1">
                <a:gsLst>
                  <a:gs pos="0">
                    <a:srgbClr val="4F81BD">
                      <a:hueOff val="0"/>
                      <a:satOff val="0"/>
                      <a:lumOff val="0"/>
                      <a:alphaOff val="0"/>
                      <a:shade val="51000"/>
                      <a:satMod val="130000"/>
                    </a:srgbClr>
                  </a:gs>
                  <a:gs pos="80000">
                    <a:srgbClr val="4F81BD">
                      <a:hueOff val="0"/>
                      <a:satOff val="0"/>
                      <a:lumOff val="0"/>
                      <a:alphaOff val="0"/>
                      <a:shade val="93000"/>
                      <a:satMod val="130000"/>
                    </a:srgbClr>
                  </a:gs>
                  <a:gs pos="100000">
                    <a:srgbClr val="4F81BD">
                      <a:hueOff val="0"/>
                      <a:satOff val="0"/>
                      <a:lumOff val="0"/>
                      <a:alphaOff val="0"/>
                      <a:shade val="94000"/>
                      <a:satMod val="135000"/>
                    </a:srgbClr>
                  </a:gs>
                </a:gsLst>
                <a:lin ang="16200000" scaled="0"/>
              </a:gradFill>
              <a:ln>
                <a:noFill/>
              </a:ln>
              <a:effectLst>
                <a:outerShdw blurRad="40000" dist="23000" dir="5400000" rotWithShape="0">
                  <a:srgbClr val="000000">
                    <a:alpha val="35000"/>
                  </a:srgbClr>
                </a:outerShdw>
              </a:effectLst>
              <a:sp3d prstMaterial="plastic">
                <a:bevelT w="127000" h="25400" prst="relaxedInset"/>
              </a:sp3d>
            </p:spPr>
          </p:sp>
          <p:sp>
            <p:nvSpPr>
              <p:cNvPr id="82" name="Rounded Rectangle 4"/>
              <p:cNvSpPr/>
              <p:nvPr/>
            </p:nvSpPr>
            <p:spPr>
              <a:xfrm>
                <a:off x="-1491783" y="403640"/>
                <a:ext cx="1498785" cy="529855"/>
              </a:xfrm>
              <a:prstGeom prst="rect">
                <a:avLst/>
              </a:prstGeom>
              <a:noFill/>
              <a:ln>
                <a:noFill/>
              </a:ln>
              <a:effectLst/>
              <a:sp3d/>
            </p:spPr>
            <p:txBody>
              <a:bodyPr spcFirstLastPara="0" vert="horz" wrap="square" lIns="113792" tIns="113792" rIns="113792" bIns="60960" numCol="1" spcCol="1270" anchor="ctr" anchorCtr="0">
                <a:noAutofit/>
              </a:bodyPr>
              <a:lstStyle/>
              <a:p>
                <a:pPr marL="0" marR="0" lvl="0" indent="0" algn="ctr" defTabSz="711200" eaLnBrk="1" fontAlgn="auto" latinLnBrk="0" hangingPunct="1">
                  <a:lnSpc>
                    <a:spcPct val="90000"/>
                  </a:lnSpc>
                  <a:spcBef>
                    <a:spcPct val="0"/>
                  </a:spcBef>
                  <a:spcAft>
                    <a:spcPct val="35000"/>
                  </a:spcAft>
                  <a:buClrTx/>
                  <a:buSzTx/>
                  <a:buFontTx/>
                  <a:buNone/>
                  <a:tabLst/>
                  <a:defRPr/>
                </a:pPr>
                <a:r>
                  <a:rPr kumimoji="0" lang="en-US" sz="1600" b="1" i="0" u="none" strike="noStrike" kern="1200" cap="none" spc="0" normalizeH="0" baseline="0" noProof="0" dirty="0" smtClean="0">
                    <a:ln>
                      <a:noFill/>
                    </a:ln>
                    <a:solidFill>
                      <a:sysClr val="window" lastClr="FFFFFF"/>
                    </a:solidFill>
                    <a:effectLst/>
                    <a:uLnTx/>
                    <a:uFillTx/>
                    <a:latin typeface="Calibri"/>
                    <a:ea typeface="+mn-ea"/>
                    <a:cs typeface="+mn-cs"/>
                  </a:rPr>
                  <a:t>DBR Import</a:t>
                </a:r>
                <a:endParaRPr kumimoji="0" lang="en-US" sz="900" b="1" i="0" u="none" strike="noStrike" kern="1200" cap="none" spc="0" normalizeH="0" baseline="0" noProof="0" dirty="0">
                  <a:ln>
                    <a:noFill/>
                  </a:ln>
                  <a:solidFill>
                    <a:sysClr val="window" lastClr="FFFFFF"/>
                  </a:solidFill>
                  <a:effectLst/>
                  <a:uLnTx/>
                  <a:uFillTx/>
                  <a:latin typeface="Calibri"/>
                  <a:ea typeface="+mn-ea"/>
                  <a:cs typeface="+mn-cs"/>
                </a:endParaRPr>
              </a:p>
            </p:txBody>
          </p:sp>
        </p:grpSp>
        <p:grpSp>
          <p:nvGrpSpPr>
            <p:cNvPr id="83" name="Group 82"/>
            <p:cNvGrpSpPr/>
            <p:nvPr/>
          </p:nvGrpSpPr>
          <p:grpSpPr>
            <a:xfrm>
              <a:off x="3000950" y="5396934"/>
              <a:ext cx="1601188" cy="794783"/>
              <a:chOff x="-1247084" y="-548205"/>
              <a:chExt cx="1499711" cy="794783"/>
            </a:xfrm>
            <a:scene3d>
              <a:camera prst="orthographicFront"/>
              <a:lightRig rig="threePt" dir="t">
                <a:rot lat="0" lon="0" rev="7500000"/>
              </a:lightRig>
            </a:scene3d>
          </p:grpSpPr>
          <p:sp>
            <p:nvSpPr>
              <p:cNvPr id="84" name="Rounded Rectangle 83"/>
              <p:cNvSpPr/>
              <p:nvPr/>
            </p:nvSpPr>
            <p:spPr>
              <a:xfrm>
                <a:off x="-1247084" y="-548205"/>
                <a:ext cx="1498785" cy="794783"/>
              </a:xfrm>
              <a:prstGeom prst="roundRect">
                <a:avLst>
                  <a:gd name="adj" fmla="val 10000"/>
                </a:avLst>
              </a:prstGeom>
              <a:solidFill>
                <a:schemeClr val="bg1">
                  <a:lumMod val="75000"/>
                </a:schemeClr>
              </a:solidFill>
              <a:ln>
                <a:noFill/>
              </a:ln>
              <a:effectLst>
                <a:outerShdw blurRad="40000" dist="23000" dir="5400000" rotWithShape="0">
                  <a:srgbClr val="000000">
                    <a:alpha val="35000"/>
                  </a:srgbClr>
                </a:outerShdw>
              </a:effectLst>
              <a:sp3d prstMaterial="plastic">
                <a:bevelT w="127000" h="25400" prst="relaxedInset"/>
              </a:sp3d>
            </p:spPr>
          </p:sp>
          <p:sp>
            <p:nvSpPr>
              <p:cNvPr id="85" name="Rounded Rectangle 4"/>
              <p:cNvSpPr/>
              <p:nvPr/>
            </p:nvSpPr>
            <p:spPr>
              <a:xfrm>
                <a:off x="-1246158" y="-448833"/>
                <a:ext cx="1498785" cy="529855"/>
              </a:xfrm>
              <a:prstGeom prst="rect">
                <a:avLst/>
              </a:prstGeom>
              <a:noFill/>
              <a:ln>
                <a:noFill/>
              </a:ln>
              <a:effectLst/>
              <a:sp3d/>
            </p:spPr>
            <p:txBody>
              <a:bodyPr spcFirstLastPara="0" vert="horz" wrap="square" lIns="113792" tIns="113792" rIns="113792" bIns="60960" numCol="1" spcCol="1270" anchor="ctr" anchorCtr="0">
                <a:noAutofit/>
              </a:bodyPr>
              <a:lstStyle/>
              <a:p>
                <a:pPr marL="0" marR="0" lvl="0" indent="0" algn="ctr" defTabSz="711200" eaLnBrk="1" fontAlgn="auto" latinLnBrk="0" hangingPunct="1">
                  <a:lnSpc>
                    <a:spcPct val="90000"/>
                  </a:lnSpc>
                  <a:spcBef>
                    <a:spcPct val="0"/>
                  </a:spcBef>
                  <a:spcAft>
                    <a:spcPct val="35000"/>
                  </a:spcAft>
                  <a:buClrTx/>
                  <a:buSzTx/>
                  <a:buFontTx/>
                  <a:buNone/>
                  <a:tabLst/>
                  <a:defRPr/>
                </a:pPr>
                <a:r>
                  <a:rPr kumimoji="0" lang="en-US" sz="1600" b="1" i="0" u="none" strike="noStrike" kern="1200" cap="none" spc="0" normalizeH="0" baseline="0" noProof="0" dirty="0" smtClean="0">
                    <a:ln>
                      <a:noFill/>
                    </a:ln>
                    <a:solidFill>
                      <a:sysClr val="window" lastClr="FFFFFF"/>
                    </a:solidFill>
                    <a:effectLst/>
                    <a:uLnTx/>
                    <a:uFillTx/>
                    <a:latin typeface="Calibri"/>
                    <a:ea typeface="+mn-ea"/>
                    <a:cs typeface="+mn-cs"/>
                  </a:rPr>
                  <a:t>DBR Crosswalk</a:t>
                </a:r>
                <a:endParaRPr kumimoji="0" lang="en-US" sz="900" b="1" i="0" u="none" strike="noStrike" kern="1200" cap="none" spc="0" normalizeH="0" baseline="0" noProof="0" dirty="0">
                  <a:ln>
                    <a:noFill/>
                  </a:ln>
                  <a:solidFill>
                    <a:sysClr val="window" lastClr="FFFFFF"/>
                  </a:solidFill>
                  <a:effectLst/>
                  <a:uLnTx/>
                  <a:uFillTx/>
                  <a:latin typeface="Calibri"/>
                  <a:ea typeface="+mn-ea"/>
                  <a:cs typeface="+mn-cs"/>
                </a:endParaRPr>
              </a:p>
            </p:txBody>
          </p:sp>
        </p:grpSp>
        <p:grpSp>
          <p:nvGrpSpPr>
            <p:cNvPr id="86" name="Group 85"/>
            <p:cNvGrpSpPr/>
            <p:nvPr/>
          </p:nvGrpSpPr>
          <p:grpSpPr>
            <a:xfrm>
              <a:off x="4967935" y="5252042"/>
              <a:ext cx="1780809" cy="1047857"/>
              <a:chOff x="-1388408" y="153727"/>
              <a:chExt cx="1760965" cy="1047857"/>
            </a:xfrm>
            <a:scene3d>
              <a:camera prst="orthographicFront"/>
              <a:lightRig rig="threePt" dir="t">
                <a:rot lat="0" lon="0" rev="7500000"/>
              </a:lightRig>
            </a:scene3d>
          </p:grpSpPr>
          <p:sp>
            <p:nvSpPr>
              <p:cNvPr id="87" name="Rounded Rectangle 86"/>
              <p:cNvSpPr/>
              <p:nvPr/>
            </p:nvSpPr>
            <p:spPr>
              <a:xfrm>
                <a:off x="-1345942" y="153727"/>
                <a:ext cx="1676035" cy="1047857"/>
              </a:xfrm>
              <a:prstGeom prst="roundRect">
                <a:avLst>
                  <a:gd name="adj" fmla="val 10000"/>
                </a:avLst>
              </a:prstGeom>
              <a:solidFill>
                <a:schemeClr val="bg1">
                  <a:lumMod val="75000"/>
                </a:schemeClr>
              </a:solidFill>
              <a:ln>
                <a:noFill/>
              </a:ln>
              <a:effectLst>
                <a:outerShdw blurRad="40000" dist="23000" dir="5400000" rotWithShape="0">
                  <a:srgbClr val="000000">
                    <a:alpha val="35000"/>
                  </a:srgbClr>
                </a:outerShdw>
              </a:effectLst>
              <a:sp3d prstMaterial="plastic">
                <a:bevelT w="127000" h="25400" prst="relaxedInset"/>
              </a:sp3d>
            </p:spPr>
          </p:sp>
          <p:sp>
            <p:nvSpPr>
              <p:cNvPr id="88" name="Rounded Rectangle 4"/>
              <p:cNvSpPr/>
              <p:nvPr/>
            </p:nvSpPr>
            <p:spPr>
              <a:xfrm>
                <a:off x="-1388408" y="431080"/>
                <a:ext cx="1760965" cy="529856"/>
              </a:xfrm>
              <a:prstGeom prst="rect">
                <a:avLst/>
              </a:prstGeom>
              <a:noFill/>
              <a:ln>
                <a:noFill/>
              </a:ln>
              <a:effectLst/>
              <a:sp3d/>
            </p:spPr>
            <p:txBody>
              <a:bodyPr spcFirstLastPara="0" vert="horz" wrap="square" lIns="113792" tIns="113792" rIns="113792" bIns="60960" numCol="1" spcCol="1270" anchor="ctr" anchorCtr="0">
                <a:noAutofit/>
              </a:bodyPr>
              <a:lstStyle/>
              <a:p>
                <a:pPr marL="0" marR="0" lvl="0" indent="0" algn="ctr" defTabSz="711200" eaLnBrk="1" fontAlgn="auto" latinLnBrk="0" hangingPunct="1">
                  <a:lnSpc>
                    <a:spcPct val="90000"/>
                  </a:lnSpc>
                  <a:spcBef>
                    <a:spcPct val="0"/>
                  </a:spcBef>
                  <a:spcAft>
                    <a:spcPct val="35000"/>
                  </a:spcAft>
                  <a:buClrTx/>
                  <a:buSzTx/>
                  <a:buFontTx/>
                  <a:buNone/>
                  <a:tabLst/>
                  <a:defRPr/>
                </a:pPr>
                <a:r>
                  <a:rPr kumimoji="0" lang="en-US" sz="1600" b="1" i="0" u="none" strike="noStrike" kern="1200" cap="none" spc="0" normalizeH="0" baseline="0" noProof="0" dirty="0" smtClean="0">
                    <a:ln>
                      <a:noFill/>
                    </a:ln>
                    <a:solidFill>
                      <a:sysClr val="window" lastClr="FFFFFF"/>
                    </a:solidFill>
                    <a:effectLst/>
                    <a:uLnTx/>
                    <a:uFillTx/>
                    <a:latin typeface="Calibri"/>
                    <a:ea typeface="+mn-ea"/>
                    <a:cs typeface="+mn-cs"/>
                  </a:rPr>
                  <a:t>DBR Summarization</a:t>
                </a:r>
                <a:endParaRPr kumimoji="0" lang="en-US" sz="900" b="1" i="0" u="none" strike="noStrike" kern="1200" cap="none" spc="0" normalizeH="0" baseline="0" noProof="0" dirty="0">
                  <a:ln>
                    <a:noFill/>
                  </a:ln>
                  <a:solidFill>
                    <a:sysClr val="window" lastClr="FFFFFF"/>
                  </a:solidFill>
                  <a:effectLst/>
                  <a:uLnTx/>
                  <a:uFillTx/>
                  <a:latin typeface="Calibri"/>
                  <a:ea typeface="+mn-ea"/>
                  <a:cs typeface="+mn-cs"/>
                </a:endParaRPr>
              </a:p>
            </p:txBody>
          </p:sp>
        </p:grpSp>
        <p:grpSp>
          <p:nvGrpSpPr>
            <p:cNvPr id="89" name="Group 88"/>
            <p:cNvGrpSpPr/>
            <p:nvPr/>
          </p:nvGrpSpPr>
          <p:grpSpPr>
            <a:xfrm>
              <a:off x="1077050" y="5945179"/>
              <a:ext cx="1600199" cy="794783"/>
              <a:chOff x="-3516185" y="109110"/>
              <a:chExt cx="1498785" cy="794783"/>
            </a:xfrm>
            <a:scene3d>
              <a:camera prst="orthographicFront"/>
              <a:lightRig rig="threePt" dir="t">
                <a:rot lat="0" lon="0" rev="7500000"/>
              </a:lightRig>
            </a:scene3d>
          </p:grpSpPr>
          <p:sp>
            <p:nvSpPr>
              <p:cNvPr id="90" name="Rounded Rectangle 89"/>
              <p:cNvSpPr/>
              <p:nvPr/>
            </p:nvSpPr>
            <p:spPr>
              <a:xfrm>
                <a:off x="-3516185" y="109110"/>
                <a:ext cx="1498785" cy="794783"/>
              </a:xfrm>
              <a:prstGeom prst="roundRect">
                <a:avLst>
                  <a:gd name="adj" fmla="val 10000"/>
                </a:avLst>
              </a:prstGeom>
              <a:solidFill>
                <a:schemeClr val="bg1">
                  <a:lumMod val="75000"/>
                </a:schemeClr>
              </a:solidFill>
              <a:ln>
                <a:noFill/>
              </a:ln>
              <a:effectLst>
                <a:outerShdw blurRad="40000" dist="23000" dir="5400000" rotWithShape="0">
                  <a:srgbClr val="000000">
                    <a:alpha val="35000"/>
                  </a:srgbClr>
                </a:outerShdw>
              </a:effectLst>
              <a:sp3d prstMaterial="plastic">
                <a:bevelT w="127000" h="25400" prst="relaxedInset"/>
              </a:sp3d>
            </p:spPr>
          </p:sp>
          <p:sp>
            <p:nvSpPr>
              <p:cNvPr id="91" name="Rounded Rectangle 4"/>
              <p:cNvSpPr/>
              <p:nvPr/>
            </p:nvSpPr>
            <p:spPr>
              <a:xfrm>
                <a:off x="-3516185" y="241573"/>
                <a:ext cx="1498785" cy="529855"/>
              </a:xfrm>
              <a:prstGeom prst="rect">
                <a:avLst/>
              </a:prstGeom>
              <a:noFill/>
              <a:ln>
                <a:noFill/>
              </a:ln>
              <a:effectLst/>
              <a:sp3d/>
            </p:spPr>
            <p:txBody>
              <a:bodyPr spcFirstLastPara="0" vert="horz" wrap="square" lIns="113792" tIns="113792" rIns="113792" bIns="60960" numCol="1" spcCol="1270" anchor="ctr" anchorCtr="0">
                <a:noAutofit/>
              </a:bodyPr>
              <a:lstStyle/>
              <a:p>
                <a:pPr marL="0" marR="0" lvl="0" indent="0" algn="ctr" defTabSz="711200" eaLnBrk="1" fontAlgn="auto" latinLnBrk="0" hangingPunct="1">
                  <a:lnSpc>
                    <a:spcPct val="90000"/>
                  </a:lnSpc>
                  <a:spcBef>
                    <a:spcPct val="0"/>
                  </a:spcBef>
                  <a:spcAft>
                    <a:spcPct val="35000"/>
                  </a:spcAft>
                  <a:buClrTx/>
                  <a:buSzTx/>
                  <a:buFontTx/>
                  <a:buNone/>
                  <a:tabLst/>
                  <a:defRPr/>
                </a:pPr>
                <a:r>
                  <a:rPr kumimoji="0" lang="en-US" sz="1600" b="1" i="0" u="none" strike="noStrike" kern="1200" cap="none" spc="0" normalizeH="0" baseline="0" noProof="0" dirty="0" smtClean="0">
                    <a:ln>
                      <a:noFill/>
                    </a:ln>
                    <a:solidFill>
                      <a:sysClr val="window" lastClr="FFFFFF"/>
                    </a:solidFill>
                    <a:effectLst/>
                    <a:uLnTx/>
                    <a:uFillTx/>
                    <a:latin typeface="Calibri"/>
                    <a:ea typeface="+mn-ea"/>
                    <a:cs typeface="+mn-cs"/>
                  </a:rPr>
                  <a:t>Manually Add or Edit DBR</a:t>
                </a:r>
                <a:endParaRPr kumimoji="0" lang="en-US" sz="900" b="1" i="0" u="none" strike="noStrike" kern="1200" cap="none" spc="0" normalizeH="0" baseline="0" noProof="0" dirty="0">
                  <a:ln>
                    <a:noFill/>
                  </a:ln>
                  <a:solidFill>
                    <a:sysClr val="window" lastClr="FFFFFF"/>
                  </a:solidFill>
                  <a:effectLst/>
                  <a:uLnTx/>
                  <a:uFillTx/>
                  <a:latin typeface="Calibri"/>
                  <a:ea typeface="+mn-ea"/>
                  <a:cs typeface="+mn-cs"/>
                </a:endParaRPr>
              </a:p>
            </p:txBody>
          </p:sp>
        </p:grpSp>
        <p:grpSp>
          <p:nvGrpSpPr>
            <p:cNvPr id="92" name="Group 91"/>
            <p:cNvGrpSpPr/>
            <p:nvPr/>
          </p:nvGrpSpPr>
          <p:grpSpPr>
            <a:xfrm>
              <a:off x="7099022" y="5288751"/>
              <a:ext cx="1830635" cy="1011149"/>
              <a:chOff x="823414" y="316302"/>
              <a:chExt cx="1714616" cy="794783"/>
            </a:xfrm>
            <a:scene3d>
              <a:camera prst="orthographicFront"/>
              <a:lightRig rig="threePt" dir="t">
                <a:rot lat="0" lon="0" rev="7500000"/>
              </a:lightRig>
            </a:scene3d>
          </p:grpSpPr>
          <p:sp>
            <p:nvSpPr>
              <p:cNvPr id="93" name="Rounded Rectangle 92"/>
              <p:cNvSpPr/>
              <p:nvPr/>
            </p:nvSpPr>
            <p:spPr>
              <a:xfrm>
                <a:off x="823414" y="316302"/>
                <a:ext cx="1714616" cy="794783"/>
              </a:xfrm>
              <a:prstGeom prst="roundRect">
                <a:avLst>
                  <a:gd name="adj" fmla="val 10000"/>
                </a:avLst>
              </a:prstGeom>
              <a:solidFill>
                <a:schemeClr val="bg1">
                  <a:lumMod val="75000"/>
                </a:schemeClr>
              </a:solidFill>
              <a:ln>
                <a:noFill/>
              </a:ln>
              <a:effectLst>
                <a:outerShdw blurRad="40000" dist="23000" dir="5400000" rotWithShape="0">
                  <a:srgbClr val="000000">
                    <a:alpha val="35000"/>
                  </a:srgbClr>
                </a:outerShdw>
              </a:effectLst>
              <a:sp3d prstMaterial="plastic">
                <a:bevelT w="127000" h="25400" prst="relaxedInset"/>
              </a:sp3d>
            </p:spPr>
          </p:sp>
          <p:sp>
            <p:nvSpPr>
              <p:cNvPr id="94" name="Rounded Rectangle 4"/>
              <p:cNvSpPr/>
              <p:nvPr/>
            </p:nvSpPr>
            <p:spPr>
              <a:xfrm>
                <a:off x="823414" y="427195"/>
                <a:ext cx="1714616" cy="529855"/>
              </a:xfrm>
              <a:prstGeom prst="rect">
                <a:avLst/>
              </a:prstGeom>
              <a:noFill/>
              <a:ln>
                <a:noFill/>
              </a:ln>
              <a:effectLst/>
              <a:sp3d/>
            </p:spPr>
            <p:txBody>
              <a:bodyPr spcFirstLastPara="0" vert="horz" wrap="square" lIns="113792" tIns="113792" rIns="113792" bIns="60960" numCol="1" spcCol="1270" anchor="ctr" anchorCtr="0">
                <a:noAutofit/>
              </a:bodyPr>
              <a:lstStyle/>
              <a:p>
                <a:pPr marL="0" marR="0" lvl="0" indent="0" algn="ctr" defTabSz="711200" eaLnBrk="1" fontAlgn="auto" latinLnBrk="0" hangingPunct="1">
                  <a:lnSpc>
                    <a:spcPct val="90000"/>
                  </a:lnSpc>
                  <a:spcBef>
                    <a:spcPct val="0"/>
                  </a:spcBef>
                  <a:spcAft>
                    <a:spcPct val="35000"/>
                  </a:spcAft>
                  <a:buClrTx/>
                  <a:buSzTx/>
                  <a:buFontTx/>
                  <a:buNone/>
                  <a:tabLst/>
                  <a:defRPr/>
                </a:pPr>
                <a:r>
                  <a:rPr kumimoji="0" lang="en-US" sz="1400" b="1" i="0" u="none" strike="noStrike" kern="1200" cap="none" spc="0" normalizeH="0" baseline="0" noProof="0" dirty="0" smtClean="0">
                    <a:ln>
                      <a:noFill/>
                    </a:ln>
                    <a:solidFill>
                      <a:sysClr val="window" lastClr="FFFFFF"/>
                    </a:solidFill>
                    <a:effectLst/>
                    <a:uLnTx/>
                    <a:uFillTx/>
                    <a:latin typeface="Calibri"/>
                    <a:ea typeface="+mn-ea"/>
                    <a:cs typeface="+mn-cs"/>
                  </a:rPr>
                  <a:t>Billing Documents</a:t>
                </a:r>
                <a:r>
                  <a:rPr kumimoji="0" lang="en-US" sz="1400" b="1" i="0" u="none" strike="noStrike" kern="1200" cap="none" spc="0" normalizeH="0" noProof="0" dirty="0" smtClean="0">
                    <a:ln>
                      <a:noFill/>
                    </a:ln>
                    <a:solidFill>
                      <a:sysClr val="window" lastClr="FFFFFF"/>
                    </a:solidFill>
                    <a:effectLst/>
                    <a:uLnTx/>
                    <a:uFillTx/>
                    <a:latin typeface="Calibri"/>
                    <a:ea typeface="+mn-ea"/>
                    <a:cs typeface="+mn-cs"/>
                  </a:rPr>
                  <a:t> and Internal Vouchers are created</a:t>
                </a:r>
                <a:endParaRPr kumimoji="0" lang="en-US" sz="1400" b="1" i="0" u="none" strike="noStrike" kern="1200" cap="none" spc="0" normalizeH="0" baseline="0" noProof="0" dirty="0">
                  <a:ln>
                    <a:noFill/>
                  </a:ln>
                  <a:solidFill>
                    <a:sysClr val="window" lastClr="FFFFFF"/>
                  </a:solidFill>
                  <a:effectLst/>
                  <a:uLnTx/>
                  <a:uFillTx/>
                  <a:latin typeface="Calibri"/>
                  <a:ea typeface="+mn-ea"/>
                  <a:cs typeface="+mn-cs"/>
                </a:endParaRPr>
              </a:p>
            </p:txBody>
          </p:sp>
        </p:grpSp>
      </p:grpSp>
    </p:spTree>
    <p:extLst>
      <p:ext uri="{BB962C8B-B14F-4D97-AF65-F5344CB8AC3E}">
        <p14:creationId xmlns:p14="http://schemas.microsoft.com/office/powerpoint/2010/main" val="2565762894"/>
      </p:ext>
    </p:extLst>
  </p:cSld>
  <p:clrMapOvr>
    <a:masterClrMapping/>
  </p:clrMapOvr>
  <p:timing>
    <p:tnLst>
      <p:par>
        <p:cTn id="1" dur="indefinite" restart="never" nodeType="tmRoot"/>
      </p:par>
    </p:tnLst>
  </p:timing>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5898" y="4818928"/>
            <a:ext cx="7156756" cy="1234645"/>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81200" y="1219200"/>
            <a:ext cx="2695575" cy="3181350"/>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2" name="Title 1"/>
          <p:cNvSpPr>
            <a:spLocks noGrp="1"/>
          </p:cNvSpPr>
          <p:nvPr>
            <p:ph type="title"/>
          </p:nvPr>
        </p:nvSpPr>
        <p:spPr/>
        <p:txBody>
          <a:bodyPr/>
          <a:lstStyle/>
          <a:p>
            <a:r>
              <a:rPr lang="en-US" dirty="0" smtClean="0"/>
              <a:t>Multiple Form Creation</a:t>
            </a:r>
            <a:endParaRPr lang="en-US" dirty="0"/>
          </a:p>
        </p:txBody>
      </p:sp>
      <p:sp>
        <p:nvSpPr>
          <p:cNvPr id="4" name="Footer Placeholder 3"/>
          <p:cNvSpPr>
            <a:spLocks noGrp="1"/>
          </p:cNvSpPr>
          <p:nvPr>
            <p:ph type="ftr" sz="quarter" idx="4294967295"/>
          </p:nvPr>
        </p:nvSpPr>
        <p:spPr>
          <a:xfrm>
            <a:off x="397938" y="6553200"/>
            <a:ext cx="7010400" cy="304800"/>
          </a:xfrm>
          <a:prstGeom prst="rect">
            <a:avLst/>
          </a:prstGeom>
        </p:spPr>
        <p:txBody>
          <a:bodyPr/>
          <a:lstStyle/>
          <a:p>
            <a:pPr>
              <a:defRPr/>
            </a:pPr>
            <a:r>
              <a:rPr lang="en-US" dirty="0" smtClean="0">
                <a:solidFill>
                  <a:srgbClr val="000000"/>
                </a:solidFill>
              </a:rPr>
              <a:t>CGI Federal Proprietary and Confidential</a:t>
            </a:r>
            <a:endParaRPr lang="en-US" dirty="0">
              <a:solidFill>
                <a:srgbClr val="000000"/>
              </a:solidFill>
            </a:endParaRPr>
          </a:p>
        </p:txBody>
      </p:sp>
      <p:sp>
        <p:nvSpPr>
          <p:cNvPr id="5" name="Slide Number Placeholder 4"/>
          <p:cNvSpPr>
            <a:spLocks noGrp="1"/>
          </p:cNvSpPr>
          <p:nvPr>
            <p:ph type="sldNum" sz="quarter" idx="11"/>
          </p:nvPr>
        </p:nvSpPr>
        <p:spPr>
          <a:xfrm>
            <a:off x="0" y="6518031"/>
            <a:ext cx="609599" cy="328857"/>
          </a:xfrm>
        </p:spPr>
        <p:txBody>
          <a:bodyPr/>
          <a:lstStyle/>
          <a:p>
            <a:pPr>
              <a:defRPr/>
            </a:pPr>
            <a:fld id="{215F2CEC-58A8-492B-AD0D-C2BF1A7F0D89}" type="slidenum">
              <a:rPr lang="en-US" smtClean="0">
                <a:solidFill>
                  <a:srgbClr val="000000"/>
                </a:solidFill>
              </a:rPr>
              <a:pPr>
                <a:defRPr/>
              </a:pPr>
              <a:t>390</a:t>
            </a:fld>
            <a:endParaRPr lang="en-US" dirty="0">
              <a:solidFill>
                <a:srgbClr val="000000"/>
              </a:solidFill>
            </a:endParaRPr>
          </a:p>
        </p:txBody>
      </p:sp>
      <p:sp>
        <p:nvSpPr>
          <p:cNvPr id="16" name="Rectangle 15"/>
          <p:cNvSpPr/>
          <p:nvPr/>
        </p:nvSpPr>
        <p:spPr bwMode="auto">
          <a:xfrm>
            <a:off x="2209800" y="5486400"/>
            <a:ext cx="2884996" cy="567173"/>
          </a:xfrm>
          <a:prstGeom prst="rect">
            <a:avLst/>
          </a:prstGeom>
          <a:noFill/>
          <a:ln w="3175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base">
              <a:spcBef>
                <a:spcPct val="0"/>
              </a:spcBef>
              <a:spcAft>
                <a:spcPct val="0"/>
              </a:spcAft>
            </a:pPr>
            <a:endParaRPr lang="en-US" dirty="0">
              <a:solidFill>
                <a:srgbClr val="000000"/>
              </a:solidFill>
            </a:endParaRPr>
          </a:p>
        </p:txBody>
      </p:sp>
      <p:sp>
        <p:nvSpPr>
          <p:cNvPr id="18" name="Content Placeholder 2"/>
          <p:cNvSpPr txBox="1">
            <a:spLocks/>
          </p:cNvSpPr>
          <p:nvPr/>
        </p:nvSpPr>
        <p:spPr bwMode="auto">
          <a:xfrm>
            <a:off x="5319362" y="1495157"/>
            <a:ext cx="3599007" cy="167885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a:lstStyle>
          <a:p>
            <a:pPr marL="0" indent="0">
              <a:buFont typeface="Wingdings" pitchFamily="2" charset="2"/>
              <a:buNone/>
            </a:pPr>
            <a:r>
              <a:rPr lang="en-US" sz="2000" dirty="0" smtClean="0">
                <a:solidFill>
                  <a:srgbClr val="000000"/>
                </a:solidFill>
              </a:rPr>
              <a:t>Attachments: Displays the batch execution report (.rpt)</a:t>
            </a:r>
          </a:p>
          <a:p>
            <a:endParaRPr lang="en-US" sz="1600" b="1" dirty="0">
              <a:solidFill>
                <a:srgbClr val="000000"/>
              </a:solidFill>
            </a:endParaRPr>
          </a:p>
        </p:txBody>
      </p:sp>
      <p:cxnSp>
        <p:nvCxnSpPr>
          <p:cNvPr id="12" name="Straight Connector 11"/>
          <p:cNvCxnSpPr/>
          <p:nvPr/>
        </p:nvCxnSpPr>
        <p:spPr bwMode="auto">
          <a:xfrm flipH="1">
            <a:off x="825898" y="1508497"/>
            <a:ext cx="1885663" cy="3331032"/>
          </a:xfrm>
          <a:prstGeom prst="line">
            <a:avLst/>
          </a:prstGeom>
          <a:solidFill>
            <a:srgbClr val="ED171F"/>
          </a:solidFill>
          <a:ln w="19050" cap="flat" cmpd="sng" algn="ctr">
            <a:solidFill>
              <a:srgbClr val="FF0000"/>
            </a:solidFill>
            <a:prstDash val="solid"/>
            <a:round/>
            <a:headEnd type="none" w="med" len="med"/>
            <a:tailEnd type="none" w="med" len="med"/>
          </a:ln>
          <a:effectLst/>
        </p:spPr>
      </p:cxnSp>
      <p:cxnSp>
        <p:nvCxnSpPr>
          <p:cNvPr id="20" name="Straight Connector 19"/>
          <p:cNvCxnSpPr/>
          <p:nvPr/>
        </p:nvCxnSpPr>
        <p:spPr bwMode="auto">
          <a:xfrm>
            <a:off x="2711560" y="1495158"/>
            <a:ext cx="5037949" cy="3323770"/>
          </a:xfrm>
          <a:prstGeom prst="line">
            <a:avLst/>
          </a:prstGeom>
          <a:solidFill>
            <a:srgbClr val="ED171F"/>
          </a:solidFill>
          <a:ln w="19050" cap="flat" cmpd="sng" algn="ctr">
            <a:solidFill>
              <a:srgbClr val="FF0000"/>
            </a:solidFill>
            <a:prstDash val="solid"/>
            <a:round/>
            <a:headEnd type="none" w="med" len="med"/>
            <a:tailEnd type="none" w="med" len="med"/>
          </a:ln>
          <a:effectLst/>
        </p:spPr>
      </p:cxnSp>
      <p:sp>
        <p:nvSpPr>
          <p:cNvPr id="17" name="Rectangle 16"/>
          <p:cNvSpPr/>
          <p:nvPr/>
        </p:nvSpPr>
        <p:spPr bwMode="auto">
          <a:xfrm>
            <a:off x="1981200" y="1219200"/>
            <a:ext cx="1066800" cy="275957"/>
          </a:xfrm>
          <a:prstGeom prst="rect">
            <a:avLst/>
          </a:prstGeom>
          <a:noFill/>
          <a:ln w="3175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base">
              <a:spcBef>
                <a:spcPct val="0"/>
              </a:spcBef>
              <a:spcAft>
                <a:spcPct val="0"/>
              </a:spcAft>
            </a:pPr>
            <a:endParaRPr lang="en-US" dirty="0">
              <a:solidFill>
                <a:srgbClr val="000000"/>
              </a:solidFill>
            </a:endParaRPr>
          </a:p>
        </p:txBody>
      </p:sp>
      <p:sp>
        <p:nvSpPr>
          <p:cNvPr id="19" name="Rectangle 18"/>
          <p:cNvSpPr/>
          <p:nvPr/>
        </p:nvSpPr>
        <p:spPr bwMode="auto">
          <a:xfrm>
            <a:off x="3234277" y="3833376"/>
            <a:ext cx="1337723" cy="283587"/>
          </a:xfrm>
          <a:prstGeom prst="rect">
            <a:avLst/>
          </a:prstGeom>
          <a:noFill/>
          <a:ln w="3175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base">
              <a:spcBef>
                <a:spcPct val="0"/>
              </a:spcBef>
              <a:spcAft>
                <a:spcPct val="0"/>
              </a:spcAft>
            </a:pPr>
            <a:endParaRPr lang="en-US" dirty="0">
              <a:solidFill>
                <a:srgbClr val="000000"/>
              </a:solidFill>
            </a:endParaRPr>
          </a:p>
        </p:txBody>
      </p:sp>
    </p:spTree>
    <p:extLst>
      <p:ext uri="{BB962C8B-B14F-4D97-AF65-F5344CB8AC3E}">
        <p14:creationId xmlns:p14="http://schemas.microsoft.com/office/powerpoint/2010/main" val="1628675714"/>
      </p:ext>
    </p:extLst>
  </p:cSld>
  <p:clrMapOvr>
    <a:masterClrMapping/>
  </p:clrMapOvr>
  <p:timing>
    <p:tnLst>
      <p:par>
        <p:cTn id="1" dur="indefinite" restart="never" nodeType="tmRoot"/>
      </p:par>
    </p:tnLst>
  </p:timing>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12</a:t>
            </a:r>
            <a:endParaRPr lang="en-US" dirty="0"/>
          </a:p>
        </p:txBody>
      </p:sp>
      <p:sp>
        <p:nvSpPr>
          <p:cNvPr id="3" name="Content Placeholder 2"/>
          <p:cNvSpPr>
            <a:spLocks noGrp="1"/>
          </p:cNvSpPr>
          <p:nvPr>
            <p:ph idx="1"/>
          </p:nvPr>
        </p:nvSpPr>
        <p:spPr/>
        <p:txBody>
          <a:bodyPr/>
          <a:lstStyle/>
          <a:p>
            <a:r>
              <a:rPr lang="en-US" sz="2800" dirty="0" smtClean="0"/>
              <a:t>Exercise 12 (Instructor-Led) </a:t>
            </a:r>
            <a:r>
              <a:rPr lang="en-US" sz="2800" dirty="0"/>
              <a:t>–</a:t>
            </a:r>
            <a:r>
              <a:rPr lang="en-US" sz="2800" dirty="0" smtClean="0"/>
              <a:t> Import Standard Vouchers via Mass Import</a:t>
            </a:r>
            <a:endParaRPr lang="en-US" sz="2800" dirty="0"/>
          </a:p>
          <a:p>
            <a:pPr lvl="1"/>
            <a:endParaRPr lang="en-US" b="1" dirty="0" smtClean="0">
              <a:solidFill>
                <a:srgbClr val="0000CC"/>
              </a:solidFill>
              <a:sym typeface="Symbol"/>
            </a:endParaRPr>
          </a:p>
          <a:p>
            <a:pPr lvl="1"/>
            <a:endParaRPr lang="en-US" b="1" dirty="0">
              <a:solidFill>
                <a:srgbClr val="0000CC"/>
              </a:solidFill>
            </a:endParaRPr>
          </a:p>
          <a:p>
            <a:pPr marL="0" indent="0">
              <a:buNone/>
            </a:pPr>
            <a:endParaRPr lang="en-US" dirty="0" smtClean="0"/>
          </a:p>
          <a:p>
            <a:endParaRPr lang="en-US" dirty="0" smtClean="0"/>
          </a:p>
        </p:txBody>
      </p:sp>
      <p:sp>
        <p:nvSpPr>
          <p:cNvPr id="4" name="Footer Placeholder 3"/>
          <p:cNvSpPr>
            <a:spLocks noGrp="1"/>
          </p:cNvSpPr>
          <p:nvPr>
            <p:ph type="ftr" sz="quarter" idx="10"/>
          </p:nvPr>
        </p:nvSpPr>
        <p:spPr/>
        <p:txBody>
          <a:bodyPr/>
          <a:lstStyle/>
          <a:p>
            <a:pPr>
              <a:defRPr/>
            </a:pPr>
            <a:r>
              <a:rPr lang="en-US" dirty="0" smtClean="0"/>
              <a:t>CGI Federal Proprietary and Confidential</a:t>
            </a:r>
            <a:endParaRPr lang="en-US" dirty="0"/>
          </a:p>
        </p:txBody>
      </p:sp>
      <p:sp>
        <p:nvSpPr>
          <p:cNvPr id="5" name="Slide Number Placeholder 4"/>
          <p:cNvSpPr>
            <a:spLocks noGrp="1"/>
          </p:cNvSpPr>
          <p:nvPr>
            <p:ph type="sldNum" sz="quarter" idx="11"/>
          </p:nvPr>
        </p:nvSpPr>
        <p:spPr/>
        <p:txBody>
          <a:bodyPr/>
          <a:lstStyle/>
          <a:p>
            <a:pPr>
              <a:defRPr/>
            </a:pPr>
            <a:fld id="{5842F1FC-5FDD-41D6-BAD6-160FC7BE3BC4}" type="slidenum">
              <a:rPr lang="en-US" smtClean="0"/>
              <a:pPr>
                <a:defRPr/>
              </a:pPr>
              <a:t>391</a:t>
            </a:fld>
            <a:endParaRPr lang="en-US" dirty="0"/>
          </a:p>
        </p:txBody>
      </p:sp>
    </p:spTree>
    <p:extLst>
      <p:ext uri="{BB962C8B-B14F-4D97-AF65-F5344CB8AC3E}">
        <p14:creationId xmlns:p14="http://schemas.microsoft.com/office/powerpoint/2010/main" val="741587552"/>
      </p:ext>
    </p:extLst>
  </p:cSld>
  <p:clrMapOvr>
    <a:masterClrMapping/>
  </p:clrMapOvr>
  <p:timing>
    <p:tnLst>
      <p:par>
        <p:cTn id="1" dur="indefinite" restart="never" nodeType="tmRoot"/>
      </p:par>
    </p:tnLst>
  </p:timing>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4"/>
          <p:cNvSpPr>
            <a:spLocks noGrp="1" noChangeArrowheads="1"/>
          </p:cNvSpPr>
          <p:nvPr>
            <p:ph type="title"/>
          </p:nvPr>
        </p:nvSpPr>
        <p:spPr/>
        <p:txBody>
          <a:bodyPr/>
          <a:lstStyle/>
          <a:p>
            <a:pPr eaLnBrk="1" hangingPunct="1"/>
            <a:r>
              <a:rPr lang="en-US" sz="2800" dirty="0" smtClean="0"/>
              <a:t>Questions</a:t>
            </a:r>
          </a:p>
        </p:txBody>
      </p:sp>
      <p:sp>
        <p:nvSpPr>
          <p:cNvPr id="17411" name="Footer Placeholder 3"/>
          <p:cNvSpPr>
            <a:spLocks noGrp="1"/>
          </p:cNvSpPr>
          <p:nvPr>
            <p:ph type="ftr" sz="quarter" idx="10"/>
          </p:nvPr>
        </p:nvSpPr>
        <p:spPr>
          <a:noFill/>
        </p:spPr>
        <p:txBody>
          <a:bodyPr/>
          <a:lstStyle/>
          <a:p>
            <a:r>
              <a:rPr lang="en-US" dirty="0" smtClean="0"/>
              <a:t>CGI Federal Proprietary and Confidential</a:t>
            </a:r>
          </a:p>
        </p:txBody>
      </p:sp>
      <p:sp>
        <p:nvSpPr>
          <p:cNvPr id="17412" name="Slide Number Placeholder 4"/>
          <p:cNvSpPr>
            <a:spLocks noGrp="1"/>
          </p:cNvSpPr>
          <p:nvPr>
            <p:ph type="sldNum" sz="quarter" idx="11"/>
          </p:nvPr>
        </p:nvSpPr>
        <p:spPr>
          <a:noFill/>
        </p:spPr>
        <p:txBody>
          <a:bodyPr/>
          <a:lstStyle/>
          <a:p>
            <a:fld id="{3239143A-C58A-4A9C-9BD2-CB1621963AD0}" type="slidenum">
              <a:rPr lang="en-US"/>
              <a:pPr/>
              <a:t>392</a:t>
            </a:fld>
            <a:endParaRPr lang="en-US" dirty="0"/>
          </a:p>
        </p:txBody>
      </p:sp>
      <p:pic>
        <p:nvPicPr>
          <p:cNvPr id="17413" name="Picture 4" descr="MPj03988310000[1]"/>
          <p:cNvPicPr>
            <a:picLocks noChangeAspect="1" noChangeArrowheads="1"/>
          </p:cNvPicPr>
          <p:nvPr/>
        </p:nvPicPr>
        <p:blipFill>
          <a:blip r:embed="rId3" cstate="print"/>
          <a:srcRect t="17149" r="8647"/>
          <a:stretch>
            <a:fillRect/>
          </a:stretch>
        </p:blipFill>
        <p:spPr bwMode="auto">
          <a:xfrm>
            <a:off x="1047750" y="1371600"/>
            <a:ext cx="7048500" cy="4565650"/>
          </a:xfrm>
          <a:prstGeom prst="rect">
            <a:avLst/>
          </a:prstGeom>
          <a:noFill/>
          <a:ln w="9525">
            <a:noFill/>
            <a:miter lim="800000"/>
            <a:headEnd/>
            <a:tailEnd/>
          </a:ln>
        </p:spPr>
      </p:pic>
    </p:spTree>
    <p:extLst>
      <p:ext uri="{BB962C8B-B14F-4D97-AF65-F5344CB8AC3E}">
        <p14:creationId xmlns:p14="http://schemas.microsoft.com/office/powerpoint/2010/main" val="258705577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algn="ctr">
              <a:buNone/>
            </a:pPr>
            <a:endParaRPr lang="en-US" sz="3600" b="1" dirty="0" smtClean="0"/>
          </a:p>
          <a:p>
            <a:pPr algn="ctr">
              <a:buNone/>
            </a:pPr>
            <a:r>
              <a:rPr lang="en-US" sz="3600" b="1" dirty="0" smtClean="0"/>
              <a:t>Segment 1:</a:t>
            </a:r>
          </a:p>
          <a:p>
            <a:pPr algn="ctr">
              <a:buNone/>
            </a:pPr>
            <a:r>
              <a:rPr lang="en-US" sz="3600" dirty="0"/>
              <a:t>Detail Billing Record (DBR) Overview and Key Concepts</a:t>
            </a:r>
          </a:p>
        </p:txBody>
      </p:sp>
      <p:sp>
        <p:nvSpPr>
          <p:cNvPr id="4" name="Footer Placeholder 3"/>
          <p:cNvSpPr>
            <a:spLocks noGrp="1"/>
          </p:cNvSpPr>
          <p:nvPr>
            <p:ph type="ftr" sz="quarter" idx="10"/>
          </p:nvPr>
        </p:nvSpPr>
        <p:spPr/>
        <p:txBody>
          <a:bodyPr/>
          <a:lstStyle/>
          <a:p>
            <a:pPr>
              <a:defRPr/>
            </a:pPr>
            <a:r>
              <a:rPr lang="en-US" dirty="0" smtClean="0"/>
              <a:t>CGI Federal Proprietary and Confidential</a:t>
            </a:r>
            <a:endParaRPr lang="en-US" dirty="0"/>
          </a:p>
        </p:txBody>
      </p:sp>
      <p:sp>
        <p:nvSpPr>
          <p:cNvPr id="5" name="Slide Number Placeholder 4"/>
          <p:cNvSpPr>
            <a:spLocks noGrp="1"/>
          </p:cNvSpPr>
          <p:nvPr>
            <p:ph type="sldNum" sz="quarter" idx="11"/>
          </p:nvPr>
        </p:nvSpPr>
        <p:spPr/>
        <p:txBody>
          <a:bodyPr/>
          <a:lstStyle/>
          <a:p>
            <a:pPr>
              <a:defRPr/>
            </a:pPr>
            <a:fld id="{215F2CEC-58A8-492B-AD0D-C2BF1A7F0D89}" type="slidenum">
              <a:rPr lang="en-US" smtClean="0"/>
              <a:pPr>
                <a:defRPr/>
              </a:pPr>
              <a:t>4</a:t>
            </a:fld>
            <a:endParaRPr lang="en-US" dirty="0"/>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Detail Billing Record Import File</a:t>
            </a:r>
            <a:endParaRPr lang="en-US" dirty="0"/>
          </a:p>
        </p:txBody>
      </p:sp>
      <p:sp>
        <p:nvSpPr>
          <p:cNvPr id="3" name="Content Placeholder 2"/>
          <p:cNvSpPr>
            <a:spLocks noGrp="1"/>
          </p:cNvSpPr>
          <p:nvPr>
            <p:ph idx="1"/>
          </p:nvPr>
        </p:nvSpPr>
        <p:spPr>
          <a:xfrm>
            <a:off x="356531" y="1228125"/>
            <a:ext cx="5701369" cy="4697665"/>
          </a:xfrm>
        </p:spPr>
        <p:txBody>
          <a:bodyPr/>
          <a:lstStyle/>
          <a:p>
            <a:pPr>
              <a:spcBef>
                <a:spcPts val="600"/>
              </a:spcBef>
              <a:spcAft>
                <a:spcPts val="600"/>
              </a:spcAft>
            </a:pPr>
            <a:r>
              <a:rPr lang="en-US" sz="1800" dirty="0" smtClean="0"/>
              <a:t>Detail Billing Records contain transactional pieces of information from the source systems*</a:t>
            </a:r>
          </a:p>
          <a:p>
            <a:pPr lvl="1">
              <a:spcBef>
                <a:spcPts val="600"/>
              </a:spcBef>
              <a:spcAft>
                <a:spcPts val="600"/>
              </a:spcAft>
            </a:pPr>
            <a:r>
              <a:rPr lang="en-US" sz="1500" b="1" u="sng" dirty="0"/>
              <a:t>General</a:t>
            </a:r>
            <a:r>
              <a:rPr lang="en-US" sz="1500" dirty="0"/>
              <a:t> – basic identifying information</a:t>
            </a:r>
          </a:p>
          <a:p>
            <a:pPr lvl="1">
              <a:spcBef>
                <a:spcPts val="600"/>
              </a:spcBef>
              <a:spcAft>
                <a:spcPts val="600"/>
              </a:spcAft>
            </a:pPr>
            <a:r>
              <a:rPr lang="en-US" sz="1500" b="1" u="sng" dirty="0"/>
              <a:t>Accounting</a:t>
            </a:r>
            <a:r>
              <a:rPr lang="en-US" sz="1500" dirty="0"/>
              <a:t> – accounting dimensions and related fields</a:t>
            </a:r>
          </a:p>
          <a:p>
            <a:pPr lvl="1">
              <a:spcBef>
                <a:spcPts val="600"/>
              </a:spcBef>
              <a:spcAft>
                <a:spcPts val="600"/>
              </a:spcAft>
            </a:pPr>
            <a:r>
              <a:rPr lang="en-US" sz="1500" b="1" u="sng" dirty="0" smtClean="0"/>
              <a:t>GSA </a:t>
            </a:r>
            <a:r>
              <a:rPr lang="en-US" sz="1500" b="1" u="sng" dirty="0"/>
              <a:t>Interfund/Intrafund</a:t>
            </a:r>
            <a:r>
              <a:rPr lang="en-US" sz="1500" dirty="0"/>
              <a:t> – fields specific to GSA Interfund/Intrafund transactions</a:t>
            </a:r>
          </a:p>
          <a:p>
            <a:pPr lvl="1">
              <a:spcBef>
                <a:spcPts val="600"/>
              </a:spcBef>
              <a:spcAft>
                <a:spcPts val="600"/>
              </a:spcAft>
            </a:pPr>
            <a:r>
              <a:rPr lang="en-US" sz="1500" b="1" u="sng" dirty="0"/>
              <a:t>Mostly IPAC-related</a:t>
            </a:r>
            <a:r>
              <a:rPr lang="en-US" sz="1500" b="1" dirty="0"/>
              <a:t> </a:t>
            </a:r>
            <a:r>
              <a:rPr lang="en-US" sz="1500" dirty="0"/>
              <a:t>– fields that support IPAC transactions but also populated for other </a:t>
            </a:r>
            <a:r>
              <a:rPr lang="en-US" sz="1500" dirty="0" smtClean="0"/>
              <a:t>transactions</a:t>
            </a:r>
          </a:p>
          <a:p>
            <a:pPr lvl="1">
              <a:spcBef>
                <a:spcPts val="600"/>
              </a:spcBef>
              <a:spcAft>
                <a:spcPts val="600"/>
              </a:spcAft>
            </a:pPr>
            <a:r>
              <a:rPr lang="en-US" sz="1500" b="1" u="sng" dirty="0" smtClean="0"/>
              <a:t>Technical</a:t>
            </a:r>
            <a:r>
              <a:rPr lang="en-US" sz="1500" dirty="0" smtClean="0"/>
              <a:t> </a:t>
            </a:r>
            <a:r>
              <a:rPr lang="en-US" sz="1500" dirty="0"/>
              <a:t>– optional fields that affect processing and the values returned in the response </a:t>
            </a:r>
            <a:r>
              <a:rPr lang="en-US" sz="1500" dirty="0" smtClean="0"/>
              <a:t>files</a:t>
            </a:r>
          </a:p>
          <a:p>
            <a:pPr lvl="1">
              <a:spcBef>
                <a:spcPts val="600"/>
              </a:spcBef>
              <a:spcAft>
                <a:spcPts val="600"/>
              </a:spcAft>
            </a:pPr>
            <a:r>
              <a:rPr lang="en-US" sz="1500" b="1" u="sng" dirty="0"/>
              <a:t>Transaction </a:t>
            </a:r>
            <a:r>
              <a:rPr lang="en-US" sz="1500" b="1" u="sng" dirty="0" smtClean="0"/>
              <a:t>Details</a:t>
            </a:r>
            <a:r>
              <a:rPr lang="en-US" sz="1500" b="1" dirty="0" smtClean="0"/>
              <a:t> </a:t>
            </a:r>
            <a:r>
              <a:rPr lang="en-US" sz="1500" dirty="0" smtClean="0"/>
              <a:t>– Detail Billing Elements</a:t>
            </a:r>
            <a:endParaRPr lang="en-US" sz="1600" dirty="0"/>
          </a:p>
          <a:p>
            <a:pPr>
              <a:spcBef>
                <a:spcPts val="600"/>
              </a:spcBef>
              <a:spcAft>
                <a:spcPts val="600"/>
              </a:spcAft>
            </a:pPr>
            <a:r>
              <a:rPr lang="en-US" sz="1800" dirty="0" smtClean="0"/>
              <a:t>Detail Billing Records have a fixed length format within the import </a:t>
            </a:r>
            <a:r>
              <a:rPr lang="en-US" sz="1800" dirty="0"/>
              <a:t>f</a:t>
            </a:r>
            <a:r>
              <a:rPr lang="en-US" sz="1800" dirty="0" smtClean="0"/>
              <a:t>ile</a:t>
            </a:r>
            <a:endParaRPr lang="en-US" sz="1800" dirty="0"/>
          </a:p>
        </p:txBody>
      </p:sp>
      <p:sp>
        <p:nvSpPr>
          <p:cNvPr id="4" name="Footer Placeholder 3"/>
          <p:cNvSpPr>
            <a:spLocks noGrp="1"/>
          </p:cNvSpPr>
          <p:nvPr>
            <p:ph type="ftr" sz="quarter" idx="10"/>
          </p:nvPr>
        </p:nvSpPr>
        <p:spPr/>
        <p:txBody>
          <a:bodyPr/>
          <a:lstStyle/>
          <a:p>
            <a:pPr>
              <a:defRPr/>
            </a:pPr>
            <a:r>
              <a:rPr lang="en-US" dirty="0" smtClean="0"/>
              <a:t>CGI Federal Proprietary and Confidential</a:t>
            </a:r>
            <a:endParaRPr lang="en-US" dirty="0"/>
          </a:p>
        </p:txBody>
      </p:sp>
      <p:sp>
        <p:nvSpPr>
          <p:cNvPr id="5" name="Slide Number Placeholder 4"/>
          <p:cNvSpPr>
            <a:spLocks noGrp="1"/>
          </p:cNvSpPr>
          <p:nvPr>
            <p:ph type="sldNum" sz="quarter" idx="11"/>
          </p:nvPr>
        </p:nvSpPr>
        <p:spPr>
          <a:xfrm>
            <a:off x="-83128" y="6221475"/>
            <a:ext cx="476662" cy="612775"/>
          </a:xfrm>
        </p:spPr>
        <p:txBody>
          <a:bodyPr/>
          <a:lstStyle/>
          <a:p>
            <a:pPr>
              <a:defRPr/>
            </a:pPr>
            <a:fld id="{5842F1FC-5FDD-41D6-BAD6-160FC7BE3BC4}" type="slidenum">
              <a:rPr lang="en-US" sz="1200" smtClean="0"/>
              <a:pPr>
                <a:defRPr/>
              </a:pPr>
              <a:t>40</a:t>
            </a:fld>
            <a:endParaRPr lang="en-US" sz="1200" dirty="0"/>
          </a:p>
        </p:txBody>
      </p:sp>
      <p:pic>
        <p:nvPicPr>
          <p:cNvPr id="614403"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72836" y="1851058"/>
            <a:ext cx="3086100" cy="3238500"/>
          </a:xfrm>
          <a:prstGeom prst="rect">
            <a:avLst/>
          </a:prstGeom>
          <a:noFill/>
          <a:ln w="317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2236289" y="5877458"/>
            <a:ext cx="4702629" cy="415498"/>
          </a:xfrm>
          <a:prstGeom prst="rect">
            <a:avLst/>
          </a:prstGeom>
          <a:noFill/>
        </p:spPr>
        <p:txBody>
          <a:bodyPr wrap="square" rtlCol="0">
            <a:spAutoFit/>
          </a:bodyPr>
          <a:lstStyle/>
          <a:p>
            <a:pPr algn="ctr"/>
            <a:r>
              <a:rPr lang="en-US" sz="1050" dirty="0" smtClean="0"/>
              <a:t>*The AAS and Telecom  </a:t>
            </a:r>
            <a:r>
              <a:rPr lang="en-US" sz="1050" dirty="0"/>
              <a:t>Billing </a:t>
            </a:r>
            <a:r>
              <a:rPr lang="en-US" sz="1050" dirty="0" smtClean="0"/>
              <a:t>DES documents </a:t>
            </a:r>
            <a:r>
              <a:rPr lang="en-US" sz="1050" dirty="0"/>
              <a:t>can be referred to for a complete list of fields included on the DBRs received from the FMESB</a:t>
            </a:r>
          </a:p>
        </p:txBody>
      </p:sp>
    </p:spTree>
    <p:extLst>
      <p:ext uri="{BB962C8B-B14F-4D97-AF65-F5344CB8AC3E}">
        <p14:creationId xmlns:p14="http://schemas.microsoft.com/office/powerpoint/2010/main" val="238415728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Autofit/>
          </a:bodyPr>
          <a:lstStyle/>
          <a:p>
            <a:r>
              <a:rPr lang="en-US" dirty="0" smtClean="0"/>
              <a:t>AAS Interface Overview</a:t>
            </a:r>
            <a:endParaRPr lang="en-US" b="1" u="sng" dirty="0"/>
          </a:p>
        </p:txBody>
      </p:sp>
      <p:sp>
        <p:nvSpPr>
          <p:cNvPr id="2" name="Slide Number Placeholder 1"/>
          <p:cNvSpPr>
            <a:spLocks noGrp="1"/>
          </p:cNvSpPr>
          <p:nvPr>
            <p:ph type="sldNum" sz="quarter" idx="11"/>
          </p:nvPr>
        </p:nvSpPr>
        <p:spPr/>
        <p:txBody>
          <a:bodyPr/>
          <a:lstStyle/>
          <a:p>
            <a:fld id="{525A3C56-E491-49B2-93F3-63532DF516BC}" type="slidenum">
              <a:rPr lang="en-US" smtClean="0">
                <a:solidFill>
                  <a:srgbClr val="000000"/>
                </a:solidFill>
              </a:rPr>
              <a:pPr/>
              <a:t>41</a:t>
            </a:fld>
            <a:endParaRPr lang="en-US" dirty="0">
              <a:solidFill>
                <a:srgbClr val="000000"/>
              </a:solidFill>
            </a:endParaRPr>
          </a:p>
        </p:txBody>
      </p:sp>
      <p:sp>
        <p:nvSpPr>
          <p:cNvPr id="8" name="Content Placeholder 2"/>
          <p:cNvSpPr>
            <a:spLocks noGrp="1"/>
          </p:cNvSpPr>
          <p:nvPr/>
        </p:nvSpPr>
        <p:spPr bwMode="auto">
          <a:xfrm>
            <a:off x="834654" y="1262617"/>
            <a:ext cx="8229278" cy="525248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a:lstStyle>
          <a:p>
            <a:pPr marL="346075" lvl="1" indent="0" eaLnBrk="1" fontAlgn="auto" hangingPunct="1">
              <a:spcBef>
                <a:spcPts val="1200"/>
              </a:spcBef>
              <a:spcAft>
                <a:spcPts val="1200"/>
              </a:spcAft>
              <a:buFont typeface="Wingdings" pitchFamily="2" charset="2"/>
              <a:buNone/>
            </a:pPr>
            <a:endParaRPr lang="en-US" sz="1600" dirty="0" smtClean="0">
              <a:solidFill>
                <a:srgbClr val="000000"/>
              </a:solidFill>
              <a:cs typeface="Calibri" pitchFamily="34" charset="0"/>
            </a:endParaRPr>
          </a:p>
          <a:p>
            <a:pPr eaLnBrk="1" fontAlgn="auto" hangingPunct="1">
              <a:spcBef>
                <a:spcPts val="1200"/>
              </a:spcBef>
              <a:spcAft>
                <a:spcPts val="1200"/>
              </a:spcAft>
            </a:pPr>
            <a:endParaRPr lang="en-US" sz="1800" b="1" dirty="0" smtClean="0">
              <a:solidFill>
                <a:srgbClr val="000000"/>
              </a:solidFill>
              <a:cs typeface="Calibri" pitchFamily="34" charset="0"/>
            </a:endParaRPr>
          </a:p>
        </p:txBody>
      </p:sp>
      <p:pic>
        <p:nvPicPr>
          <p:cNvPr id="22" name="Picture 3" descr="C:\Users\mlthomps\AppData\Local\Microsoft\Windows\Temporary Internet Files\Content.IE5\E33CIO10\servers-300x224[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49746" y="1953893"/>
            <a:ext cx="1024440" cy="865507"/>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3" name="Diagram 22"/>
          <p:cNvGraphicFramePr/>
          <p:nvPr>
            <p:extLst>
              <p:ext uri="{D42A27DB-BD31-4B8C-83A1-F6EECF244321}">
                <p14:modId xmlns:p14="http://schemas.microsoft.com/office/powerpoint/2010/main" val="3846538858"/>
              </p:ext>
            </p:extLst>
          </p:nvPr>
        </p:nvGraphicFramePr>
        <p:xfrm>
          <a:off x="3375516" y="1836930"/>
          <a:ext cx="5137955" cy="37884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24" name="Diagram 23"/>
          <p:cNvGraphicFramePr/>
          <p:nvPr>
            <p:extLst>
              <p:ext uri="{D42A27DB-BD31-4B8C-83A1-F6EECF244321}">
                <p14:modId xmlns:p14="http://schemas.microsoft.com/office/powerpoint/2010/main" val="2299946866"/>
              </p:ext>
            </p:extLst>
          </p:nvPr>
        </p:nvGraphicFramePr>
        <p:xfrm>
          <a:off x="6347313" y="5301661"/>
          <a:ext cx="2716619" cy="777761"/>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25" name="Bent Arrow 24"/>
          <p:cNvSpPr/>
          <p:nvPr/>
        </p:nvSpPr>
        <p:spPr>
          <a:xfrm flipV="1">
            <a:off x="5944494" y="5551783"/>
            <a:ext cx="352772" cy="353528"/>
          </a:xfrm>
          <a:prstGeom prst="bentArrow">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400" dirty="0">
              <a:solidFill>
                <a:srgbClr val="000000"/>
              </a:solidFill>
            </a:endParaRPr>
          </a:p>
        </p:txBody>
      </p:sp>
      <p:sp>
        <p:nvSpPr>
          <p:cNvPr id="26" name="File"/>
          <p:cNvSpPr>
            <a:spLocks noEditPoints="1" noChangeArrowheads="1"/>
          </p:cNvSpPr>
          <p:nvPr/>
        </p:nvSpPr>
        <p:spPr bwMode="auto">
          <a:xfrm>
            <a:off x="5220594" y="1151000"/>
            <a:ext cx="914575" cy="627511"/>
          </a:xfrm>
          <a:custGeom>
            <a:avLst/>
            <a:gdLst>
              <a:gd name="T0" fmla="*/ 10981 w 21600"/>
              <a:gd name="T1" fmla="*/ 3240 h 21600"/>
              <a:gd name="T2" fmla="*/ 0 w 21600"/>
              <a:gd name="T3" fmla="*/ 10800 h 21600"/>
              <a:gd name="T4" fmla="*/ 10800 w 21600"/>
              <a:gd name="T5" fmla="*/ 21600 h 21600"/>
              <a:gd name="T6" fmla="*/ 21600 w 21600"/>
              <a:gd name="T7" fmla="*/ 10800 h 21600"/>
              <a:gd name="T8" fmla="*/ 0 w 21600"/>
              <a:gd name="T9" fmla="*/ 21600 h 21600"/>
              <a:gd name="T10" fmla="*/ 21600 w 21600"/>
              <a:gd name="T11" fmla="*/ 21600 h 21600"/>
              <a:gd name="T12" fmla="*/ 1086 w 21600"/>
              <a:gd name="T13" fmla="*/ 4628 h 21600"/>
              <a:gd name="T14" fmla="*/ 20635 w 21600"/>
              <a:gd name="T15" fmla="*/ 20289 h 21600"/>
            </a:gdLst>
            <a:ahLst/>
            <a:cxnLst>
              <a:cxn ang="0">
                <a:pos x="T0" y="T1"/>
              </a:cxn>
              <a:cxn ang="0">
                <a:pos x="T2" y="T3"/>
              </a:cxn>
              <a:cxn ang="0">
                <a:pos x="T4" y="T5"/>
              </a:cxn>
              <a:cxn ang="0">
                <a:pos x="T6" y="T7"/>
              </a:cxn>
              <a:cxn ang="0">
                <a:pos x="T8" y="T9"/>
              </a:cxn>
              <a:cxn ang="0">
                <a:pos x="T10" y="T11"/>
              </a:cxn>
            </a:cxnLst>
            <a:rect l="T12" t="T13" r="T14" b="T15"/>
            <a:pathLst>
              <a:path w="21600" h="21600">
                <a:moveTo>
                  <a:pt x="19790" y="3240"/>
                </a:moveTo>
                <a:cubicBezTo>
                  <a:pt x="10981" y="3240"/>
                  <a:pt x="9171" y="3240"/>
                  <a:pt x="9050" y="3086"/>
                </a:cubicBezTo>
                <a:cubicBezTo>
                  <a:pt x="9050" y="2931"/>
                  <a:pt x="8930" y="2777"/>
                  <a:pt x="8930" y="2469"/>
                </a:cubicBezTo>
                <a:cubicBezTo>
                  <a:pt x="8930" y="2160"/>
                  <a:pt x="8809" y="1851"/>
                  <a:pt x="8688" y="1389"/>
                </a:cubicBezTo>
                <a:cubicBezTo>
                  <a:pt x="8568" y="1080"/>
                  <a:pt x="8326" y="771"/>
                  <a:pt x="8085" y="463"/>
                </a:cubicBezTo>
                <a:cubicBezTo>
                  <a:pt x="7723" y="154"/>
                  <a:pt x="7361" y="0"/>
                  <a:pt x="7361" y="0"/>
                </a:cubicBezTo>
                <a:cubicBezTo>
                  <a:pt x="7361" y="0"/>
                  <a:pt x="2293" y="0"/>
                  <a:pt x="2051" y="154"/>
                </a:cubicBezTo>
                <a:cubicBezTo>
                  <a:pt x="1689" y="309"/>
                  <a:pt x="1448" y="463"/>
                  <a:pt x="1327" y="771"/>
                </a:cubicBezTo>
                <a:cubicBezTo>
                  <a:pt x="1207" y="1080"/>
                  <a:pt x="1086" y="1389"/>
                  <a:pt x="965" y="1697"/>
                </a:cubicBezTo>
                <a:cubicBezTo>
                  <a:pt x="845" y="2160"/>
                  <a:pt x="724" y="2314"/>
                  <a:pt x="724" y="2469"/>
                </a:cubicBezTo>
                <a:cubicBezTo>
                  <a:pt x="603" y="2623"/>
                  <a:pt x="603" y="2777"/>
                  <a:pt x="483" y="2931"/>
                </a:cubicBezTo>
                <a:cubicBezTo>
                  <a:pt x="483" y="3086"/>
                  <a:pt x="362" y="3240"/>
                  <a:pt x="241" y="3240"/>
                </a:cubicBezTo>
                <a:lnTo>
                  <a:pt x="0" y="3394"/>
                </a:lnTo>
                <a:lnTo>
                  <a:pt x="0" y="3703"/>
                </a:lnTo>
                <a:lnTo>
                  <a:pt x="0" y="10800"/>
                </a:lnTo>
                <a:lnTo>
                  <a:pt x="0" y="21600"/>
                </a:lnTo>
                <a:lnTo>
                  <a:pt x="10981" y="21600"/>
                </a:lnTo>
                <a:lnTo>
                  <a:pt x="21600" y="21600"/>
                </a:lnTo>
                <a:lnTo>
                  <a:pt x="21600" y="10800"/>
                </a:lnTo>
                <a:lnTo>
                  <a:pt x="21600" y="5246"/>
                </a:lnTo>
                <a:lnTo>
                  <a:pt x="21600" y="4783"/>
                </a:lnTo>
                <a:cubicBezTo>
                  <a:pt x="21479" y="4320"/>
                  <a:pt x="21359" y="4011"/>
                  <a:pt x="21117" y="3703"/>
                </a:cubicBezTo>
                <a:cubicBezTo>
                  <a:pt x="20876" y="3549"/>
                  <a:pt x="20514" y="3394"/>
                  <a:pt x="20152" y="3240"/>
                </a:cubicBezTo>
                <a:close/>
              </a:path>
            </a:pathLst>
          </a:custGeom>
          <a:solidFill>
            <a:srgbClr val="FFFFCC"/>
          </a:solidFill>
          <a:ln w="9525">
            <a:solidFill>
              <a:srgbClr val="000000"/>
            </a:solidFill>
            <a:miter lim="800000"/>
            <a:headEnd/>
            <a:tailEnd/>
          </a:ln>
          <a:effectLst>
            <a:outerShdw dist="107763" dir="2700000" algn="ctr" rotWithShape="0">
              <a:srgbClr val="808080"/>
            </a:outerShdw>
          </a:effectLst>
        </p:spPr>
        <p:txBody>
          <a:bodyPr vert="horz" wrap="square" lIns="91440" tIns="45720" rIns="91440" bIns="45720" numCol="1" anchor="t" anchorCtr="0" compatLnSpc="1">
            <a:prstTxWarp prst="textNoShape">
              <a:avLst/>
            </a:prstTxWarp>
          </a:bodyPr>
          <a:lstStyle/>
          <a:p>
            <a:endParaRPr lang="en-US" sz="1400" dirty="0">
              <a:solidFill>
                <a:srgbClr val="000000"/>
              </a:solidFill>
            </a:endParaRPr>
          </a:p>
        </p:txBody>
      </p:sp>
      <p:sp>
        <p:nvSpPr>
          <p:cNvPr id="27" name="TextBox 26"/>
          <p:cNvSpPr txBox="1"/>
          <p:nvPr/>
        </p:nvSpPr>
        <p:spPr>
          <a:xfrm>
            <a:off x="5274227" y="1305777"/>
            <a:ext cx="846653" cy="461665"/>
          </a:xfrm>
          <a:prstGeom prst="rect">
            <a:avLst/>
          </a:prstGeom>
          <a:noFill/>
        </p:spPr>
        <p:txBody>
          <a:bodyPr wrap="square" rtlCol="0">
            <a:spAutoFit/>
          </a:bodyPr>
          <a:lstStyle/>
          <a:p>
            <a:pPr algn="ctr"/>
            <a:r>
              <a:rPr lang="en-US" sz="1200" b="1" dirty="0" smtClean="0">
                <a:solidFill>
                  <a:srgbClr val="000000"/>
                </a:solidFill>
              </a:rPr>
              <a:t>DBR Files</a:t>
            </a:r>
            <a:endParaRPr lang="en-US" sz="1200" b="1" dirty="0">
              <a:solidFill>
                <a:srgbClr val="000000"/>
              </a:solidFill>
            </a:endParaRPr>
          </a:p>
        </p:txBody>
      </p:sp>
      <p:pic>
        <p:nvPicPr>
          <p:cNvPr id="28" name="Picture 5" descr="http://blogs.msdn.com/blogfiles/willy-peter_schaub/WindowsLiveWriter/KernelDebuggingDay2Interestingsnippetsof_AD6/CLIPART_OF_11154_SM_2.jpg"/>
          <p:cNvPicPr>
            <a:picLocks noChangeAspect="1" noChangeArrowheads="1"/>
          </p:cNvPicPr>
          <p:nvPr/>
        </p:nvPicPr>
        <p:blipFill>
          <a:blip r:embed="rId1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52065" y="2058067"/>
            <a:ext cx="1336605" cy="1336605"/>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5" descr="http://blogs.msdn.com/blogfiles/willy-peter_schaub/WindowsLiveWriter/KernelDebuggingDay2Interestingsnippetsof_AD6/CLIPART_OF_11154_SM_2.jpg"/>
          <p:cNvPicPr>
            <a:picLocks noChangeAspect="1" noChangeArrowheads="1"/>
          </p:cNvPicPr>
          <p:nvPr/>
        </p:nvPicPr>
        <p:blipFill>
          <a:blip r:embed="rId14" cstate="print">
            <a:clrChange>
              <a:clrFrom>
                <a:srgbClr val="FFFFFF"/>
              </a:clrFrom>
              <a:clrTo>
                <a:srgbClr val="FFFFFF">
                  <a:alpha val="0"/>
                </a:srgbClr>
              </a:clrTo>
            </a:clrChange>
            <a:grayscl/>
            <a:extLst>
              <a:ext uri="{28A0092B-C50C-407E-A947-70E740481C1C}">
                <a14:useLocalDpi xmlns:a14="http://schemas.microsoft.com/office/drawing/2010/main" val="0"/>
              </a:ext>
            </a:extLst>
          </a:blip>
          <a:srcRect/>
          <a:stretch>
            <a:fillRect/>
          </a:stretch>
        </p:blipFill>
        <p:spPr bwMode="auto">
          <a:xfrm>
            <a:off x="841532" y="3546312"/>
            <a:ext cx="1359639" cy="1359639"/>
          </a:xfrm>
          <a:prstGeom prst="rect">
            <a:avLst/>
          </a:prstGeom>
          <a:noFill/>
          <a:extLst>
            <a:ext uri="{909E8E84-426E-40DD-AFC4-6F175D3DCCD1}">
              <a14:hiddenFill xmlns:a14="http://schemas.microsoft.com/office/drawing/2010/main">
                <a:solidFill>
                  <a:srgbClr val="FFFFFF"/>
                </a:solidFill>
              </a14:hiddenFill>
            </a:ext>
          </a:extLst>
        </p:spPr>
      </p:pic>
      <p:sp>
        <p:nvSpPr>
          <p:cNvPr id="30" name="Left-Right Arrow 29"/>
          <p:cNvSpPr/>
          <p:nvPr/>
        </p:nvSpPr>
        <p:spPr>
          <a:xfrm>
            <a:off x="1988670" y="2406977"/>
            <a:ext cx="1027211" cy="171955"/>
          </a:xfrm>
          <a:prstGeom prst="leftRightArrow">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400" dirty="0">
              <a:solidFill>
                <a:srgbClr val="FFFFFF"/>
              </a:solidFill>
            </a:endParaRPr>
          </a:p>
        </p:txBody>
      </p:sp>
      <p:sp>
        <p:nvSpPr>
          <p:cNvPr id="31" name="TextBox 30"/>
          <p:cNvSpPr txBox="1"/>
          <p:nvPr/>
        </p:nvSpPr>
        <p:spPr>
          <a:xfrm>
            <a:off x="1518000" y="3016557"/>
            <a:ext cx="1322293" cy="523220"/>
          </a:xfrm>
          <a:prstGeom prst="rect">
            <a:avLst/>
          </a:prstGeom>
          <a:noFill/>
        </p:spPr>
        <p:txBody>
          <a:bodyPr wrap="square" rtlCol="0">
            <a:spAutoFit/>
          </a:bodyPr>
          <a:lstStyle/>
          <a:p>
            <a:r>
              <a:rPr lang="en-US" sz="1400" b="1" dirty="0" smtClean="0">
                <a:solidFill>
                  <a:srgbClr val="000000"/>
                </a:solidFill>
              </a:rPr>
              <a:t>NBA Source System</a:t>
            </a:r>
            <a:endParaRPr lang="en-US" sz="1400" b="1" dirty="0">
              <a:solidFill>
                <a:srgbClr val="000000"/>
              </a:solidFill>
            </a:endParaRPr>
          </a:p>
        </p:txBody>
      </p:sp>
      <p:sp>
        <p:nvSpPr>
          <p:cNvPr id="32" name="TextBox 31"/>
          <p:cNvSpPr txBox="1"/>
          <p:nvPr/>
        </p:nvSpPr>
        <p:spPr>
          <a:xfrm>
            <a:off x="1725435" y="4534371"/>
            <a:ext cx="1355233" cy="523220"/>
          </a:xfrm>
          <a:prstGeom prst="rect">
            <a:avLst/>
          </a:prstGeom>
          <a:noFill/>
        </p:spPr>
        <p:txBody>
          <a:bodyPr wrap="square" rtlCol="0">
            <a:spAutoFit/>
          </a:bodyPr>
          <a:lstStyle/>
          <a:p>
            <a:r>
              <a:rPr lang="en-US" sz="1400" b="1" dirty="0" smtClean="0">
                <a:solidFill>
                  <a:srgbClr val="000000"/>
                </a:solidFill>
              </a:rPr>
              <a:t>RBA Source System</a:t>
            </a:r>
            <a:endParaRPr lang="en-US" sz="1400" b="1" dirty="0">
              <a:solidFill>
                <a:srgbClr val="000000"/>
              </a:solidFill>
            </a:endParaRPr>
          </a:p>
        </p:txBody>
      </p:sp>
      <p:sp>
        <p:nvSpPr>
          <p:cNvPr id="33" name="Left-Right Arrow 32"/>
          <p:cNvSpPr/>
          <p:nvPr/>
        </p:nvSpPr>
        <p:spPr>
          <a:xfrm rot="19221156">
            <a:off x="1991910" y="3390946"/>
            <a:ext cx="1555937" cy="194705"/>
          </a:xfrm>
          <a:prstGeom prst="leftRightArrow">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400" dirty="0">
              <a:solidFill>
                <a:srgbClr val="FFFFFF"/>
              </a:solidFill>
            </a:endParaRPr>
          </a:p>
        </p:txBody>
      </p:sp>
      <p:sp>
        <p:nvSpPr>
          <p:cNvPr id="34" name="TextBox 33"/>
          <p:cNvSpPr txBox="1"/>
          <p:nvPr/>
        </p:nvSpPr>
        <p:spPr>
          <a:xfrm>
            <a:off x="630917" y="1153840"/>
            <a:ext cx="4249418" cy="769441"/>
          </a:xfrm>
          <a:prstGeom prst="rect">
            <a:avLst/>
          </a:prstGeom>
          <a:noFill/>
        </p:spPr>
        <p:txBody>
          <a:bodyPr wrap="square" rtlCol="0">
            <a:spAutoFit/>
          </a:bodyPr>
          <a:lstStyle/>
          <a:p>
            <a:r>
              <a:rPr lang="en-US" sz="1600" b="1" u="sng" dirty="0" smtClean="0">
                <a:solidFill>
                  <a:srgbClr val="000000"/>
                </a:solidFill>
              </a:rPr>
              <a:t>NBA Business Lines (DBR/PCAS Hybrid)</a:t>
            </a:r>
            <a:r>
              <a:rPr lang="en-US" sz="1600" b="1" dirty="0" smtClean="0">
                <a:solidFill>
                  <a:srgbClr val="000000"/>
                </a:solidFill>
              </a:rPr>
              <a:t>:</a:t>
            </a:r>
          </a:p>
          <a:p>
            <a:pPr marL="285750" indent="-285750">
              <a:buFont typeface="Arial" pitchFamily="34" charset="0"/>
              <a:buChar char="•"/>
            </a:pPr>
            <a:r>
              <a:rPr lang="en-US" sz="1400" dirty="0" smtClean="0">
                <a:solidFill>
                  <a:srgbClr val="000000"/>
                </a:solidFill>
              </a:rPr>
              <a:t>HSPD-12 (ITSHSPD12)</a:t>
            </a:r>
          </a:p>
          <a:p>
            <a:pPr marL="285750" indent="-285750">
              <a:buFont typeface="Arial" pitchFamily="34" charset="0"/>
              <a:buChar char="•"/>
            </a:pPr>
            <a:r>
              <a:rPr lang="en-US" sz="1400" dirty="0" smtClean="0">
                <a:solidFill>
                  <a:srgbClr val="000000"/>
                </a:solidFill>
              </a:rPr>
              <a:t>AAS - National - FEDSIM (AASFedSim)</a:t>
            </a:r>
          </a:p>
        </p:txBody>
      </p:sp>
      <p:sp>
        <p:nvSpPr>
          <p:cNvPr id="35" name="TextBox 34"/>
          <p:cNvSpPr txBox="1"/>
          <p:nvPr/>
        </p:nvSpPr>
        <p:spPr>
          <a:xfrm>
            <a:off x="583209" y="5136087"/>
            <a:ext cx="4867322" cy="1415772"/>
          </a:xfrm>
          <a:prstGeom prst="rect">
            <a:avLst/>
          </a:prstGeom>
          <a:noFill/>
        </p:spPr>
        <p:txBody>
          <a:bodyPr wrap="square" rtlCol="0">
            <a:spAutoFit/>
          </a:bodyPr>
          <a:lstStyle/>
          <a:p>
            <a:r>
              <a:rPr lang="en-US" sz="1600" b="1" u="sng" dirty="0" smtClean="0">
                <a:solidFill>
                  <a:srgbClr val="000000"/>
                </a:solidFill>
              </a:rPr>
              <a:t>RBA Business </a:t>
            </a:r>
            <a:r>
              <a:rPr lang="en-US" sz="1600" b="1" u="sng" dirty="0">
                <a:solidFill>
                  <a:srgbClr val="000000"/>
                </a:solidFill>
              </a:rPr>
              <a:t>Lines (DBR/PCAS Hybrid)</a:t>
            </a:r>
            <a:r>
              <a:rPr lang="en-US" sz="1600" b="1" dirty="0" smtClean="0">
                <a:solidFill>
                  <a:srgbClr val="000000"/>
                </a:solidFill>
              </a:rPr>
              <a:t>:</a:t>
            </a:r>
          </a:p>
          <a:p>
            <a:pPr marL="285750" indent="-285750">
              <a:buFont typeface="Arial" pitchFamily="34" charset="0"/>
              <a:buChar char="•"/>
            </a:pPr>
            <a:r>
              <a:rPr lang="en-US" sz="1400" dirty="0" smtClean="0">
                <a:solidFill>
                  <a:srgbClr val="000000"/>
                </a:solidFill>
              </a:rPr>
              <a:t>AAS - Regional - IT (AASREGIT)</a:t>
            </a:r>
          </a:p>
          <a:p>
            <a:pPr marL="285750" indent="-285750">
              <a:buFont typeface="Arial" pitchFamily="34" charset="0"/>
              <a:buChar char="•"/>
            </a:pPr>
            <a:r>
              <a:rPr lang="en-US" sz="1400" dirty="0" smtClean="0">
                <a:solidFill>
                  <a:srgbClr val="000000"/>
                </a:solidFill>
              </a:rPr>
              <a:t>AAS - Integrated Workplace Acquisition Center (IWAC)</a:t>
            </a:r>
          </a:p>
          <a:p>
            <a:pPr marL="285750" indent="-285750">
              <a:buFont typeface="Arial" pitchFamily="34" charset="0"/>
              <a:buChar char="•"/>
            </a:pPr>
            <a:r>
              <a:rPr lang="en-US" sz="1400" dirty="0" smtClean="0">
                <a:solidFill>
                  <a:srgbClr val="000000"/>
                </a:solidFill>
              </a:rPr>
              <a:t>ITS - Regional Network Services-Expanded Services (ITSEXPSER)</a:t>
            </a:r>
          </a:p>
          <a:p>
            <a:pPr marL="285750" indent="-285750">
              <a:buFont typeface="Arial" pitchFamily="34" charset="0"/>
              <a:buChar char="•"/>
            </a:pPr>
            <a:r>
              <a:rPr lang="en-US" sz="1400" dirty="0" smtClean="0">
                <a:solidFill>
                  <a:srgbClr val="000000"/>
                </a:solidFill>
              </a:rPr>
              <a:t>National IT Commodity Program (ITSNATITCM)</a:t>
            </a:r>
          </a:p>
        </p:txBody>
      </p:sp>
      <p:sp>
        <p:nvSpPr>
          <p:cNvPr id="19" name="Footer Placeholder 3"/>
          <p:cNvSpPr>
            <a:spLocks noGrp="1"/>
          </p:cNvSpPr>
          <p:nvPr>
            <p:ph type="ftr" sz="quarter" idx="10"/>
          </p:nvPr>
        </p:nvSpPr>
        <p:spPr>
          <a:xfrm>
            <a:off x="377592" y="6626717"/>
            <a:ext cx="7010400" cy="304800"/>
          </a:xfrm>
        </p:spPr>
        <p:txBody>
          <a:bodyPr/>
          <a:lstStyle/>
          <a:p>
            <a:pPr>
              <a:defRPr/>
            </a:pPr>
            <a:r>
              <a:rPr lang="en-US" dirty="0" smtClean="0">
                <a:solidFill>
                  <a:srgbClr val="000000"/>
                </a:solidFill>
              </a:rPr>
              <a:t>CGI Federal Proprietary and Confidential</a:t>
            </a:r>
            <a:endParaRPr lang="en-US" dirty="0">
              <a:solidFill>
                <a:srgbClr val="000000"/>
              </a:solidFill>
            </a:endParaRPr>
          </a:p>
        </p:txBody>
      </p:sp>
    </p:spTree>
    <p:extLst>
      <p:ext uri="{BB962C8B-B14F-4D97-AF65-F5344CB8AC3E}">
        <p14:creationId xmlns:p14="http://schemas.microsoft.com/office/powerpoint/2010/main" val="303151418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z="2800" dirty="0"/>
              <a:t>AAS </a:t>
            </a:r>
            <a:r>
              <a:rPr lang="en-US" sz="2800" dirty="0" smtClean="0"/>
              <a:t>DBR Summary</a:t>
            </a:r>
            <a:endParaRPr lang="en-US" dirty="0"/>
          </a:p>
        </p:txBody>
      </p:sp>
      <p:sp>
        <p:nvSpPr>
          <p:cNvPr id="7" name="Content Placeholder 6"/>
          <p:cNvSpPr>
            <a:spLocks noGrp="1"/>
          </p:cNvSpPr>
          <p:nvPr>
            <p:ph idx="1"/>
          </p:nvPr>
        </p:nvSpPr>
        <p:spPr>
          <a:xfrm>
            <a:off x="584200" y="1180214"/>
            <a:ext cx="8229600" cy="5065010"/>
          </a:xfrm>
        </p:spPr>
        <p:txBody>
          <a:bodyPr>
            <a:normAutofit/>
          </a:bodyPr>
          <a:lstStyle/>
          <a:p>
            <a:pPr marL="285750" indent="-285750">
              <a:buFont typeface="Arial" panose="020B0604020202020204" pitchFamily="34" charset="0"/>
              <a:buChar char="•"/>
            </a:pPr>
            <a:r>
              <a:rPr lang="en-US" sz="1800" u="sng" dirty="0" smtClean="0"/>
              <a:t>Feeder Systems</a:t>
            </a:r>
            <a:r>
              <a:rPr lang="en-US" sz="1800" dirty="0" smtClean="0"/>
              <a:t>:</a:t>
            </a:r>
            <a:endParaRPr lang="en-US" sz="1800" u="sng" dirty="0" smtClean="0"/>
          </a:p>
          <a:p>
            <a:pPr marL="549275" lvl="1" indent="-285750"/>
            <a:r>
              <a:rPr lang="en-US" sz="1800" dirty="0" smtClean="0"/>
              <a:t>ASSIST Module</a:t>
            </a:r>
          </a:p>
          <a:p>
            <a:pPr marL="895350" lvl="2" indent="-285750"/>
            <a:r>
              <a:rPr lang="en-US" sz="1800" b="1" dirty="0" smtClean="0"/>
              <a:t>Regional </a:t>
            </a:r>
            <a:r>
              <a:rPr lang="en-US" sz="1800" b="1" dirty="0"/>
              <a:t>Business Application (RBA) </a:t>
            </a:r>
            <a:endParaRPr lang="en-US" sz="1800" b="1" dirty="0" smtClean="0"/>
          </a:p>
          <a:p>
            <a:pPr marL="895350" lvl="2" indent="-285750"/>
            <a:r>
              <a:rPr lang="en-US" sz="1800" b="1" dirty="0" smtClean="0"/>
              <a:t>National </a:t>
            </a:r>
            <a:r>
              <a:rPr lang="en-US" sz="1800" b="1" dirty="0"/>
              <a:t>Business Application (NBA) </a:t>
            </a:r>
            <a:endParaRPr lang="en-US" sz="1800" b="1" dirty="0" smtClean="0"/>
          </a:p>
          <a:p>
            <a:pPr marL="549275" lvl="1" indent="-285750"/>
            <a:endParaRPr lang="en-US" sz="1800" dirty="0"/>
          </a:p>
          <a:p>
            <a:pPr marL="285750" indent="-285750">
              <a:buFont typeface="Arial" panose="020B0604020202020204" pitchFamily="34" charset="0"/>
              <a:buChar char="•"/>
            </a:pPr>
            <a:r>
              <a:rPr lang="en-US" sz="1800" u="sng" dirty="0" smtClean="0"/>
              <a:t>Business Lines</a:t>
            </a:r>
            <a:r>
              <a:rPr lang="en-US" sz="1800" dirty="0" smtClean="0"/>
              <a:t>:</a:t>
            </a:r>
            <a:endParaRPr lang="en-US" sz="1800" u="sng" dirty="0" smtClean="0"/>
          </a:p>
          <a:p>
            <a:pPr lvl="2" indent="0">
              <a:buNone/>
            </a:pPr>
            <a:endParaRPr lang="en-US" sz="1800" b="1" u="sng" dirty="0" smtClean="0"/>
          </a:p>
        </p:txBody>
      </p:sp>
      <p:sp>
        <p:nvSpPr>
          <p:cNvPr id="2" name="Slide Number Placeholder 1"/>
          <p:cNvSpPr>
            <a:spLocks noGrp="1"/>
          </p:cNvSpPr>
          <p:nvPr>
            <p:ph type="sldNum" sz="quarter" idx="11"/>
          </p:nvPr>
        </p:nvSpPr>
        <p:spPr/>
        <p:txBody>
          <a:bodyPr/>
          <a:lstStyle/>
          <a:p>
            <a:fld id="{525A3C56-E491-49B2-93F3-63532DF516BC}" type="slidenum">
              <a:rPr lang="en-US" smtClean="0">
                <a:solidFill>
                  <a:srgbClr val="000000"/>
                </a:solidFill>
              </a:rPr>
              <a:pPr/>
              <a:t>42</a:t>
            </a:fld>
            <a:endParaRPr lang="en-US" dirty="0">
              <a:solidFill>
                <a:srgbClr val="000000"/>
              </a:solidFill>
            </a:endParaRPr>
          </a:p>
        </p:txBody>
      </p:sp>
      <p:sp>
        <p:nvSpPr>
          <p:cNvPr id="3" name="Footer Placeholder 2"/>
          <p:cNvSpPr>
            <a:spLocks noGrp="1"/>
          </p:cNvSpPr>
          <p:nvPr>
            <p:ph type="ftr" sz="quarter" idx="10"/>
          </p:nvPr>
        </p:nvSpPr>
        <p:spPr/>
        <p:txBody>
          <a:bodyPr/>
          <a:lstStyle/>
          <a:p>
            <a:pPr>
              <a:defRPr/>
            </a:pPr>
            <a:r>
              <a:rPr lang="en-US" dirty="0" smtClean="0">
                <a:solidFill>
                  <a:srgbClr val="000000"/>
                </a:solidFill>
              </a:rPr>
              <a:t>CGI Federal Proprietary and Confidential</a:t>
            </a:r>
            <a:endParaRPr lang="en-US" dirty="0">
              <a:solidFill>
                <a:srgbClr val="000000"/>
              </a:solidFill>
            </a:endParaRPr>
          </a:p>
        </p:txBody>
      </p:sp>
      <p:graphicFrame>
        <p:nvGraphicFramePr>
          <p:cNvPr id="8" name="Table 7"/>
          <p:cNvGraphicFramePr>
            <a:graphicFrameLocks noGrp="1"/>
          </p:cNvGraphicFramePr>
          <p:nvPr>
            <p:extLst>
              <p:ext uri="{D42A27DB-BD31-4B8C-83A1-F6EECF244321}">
                <p14:modId xmlns:p14="http://schemas.microsoft.com/office/powerpoint/2010/main" val="3922027029"/>
              </p:ext>
            </p:extLst>
          </p:nvPr>
        </p:nvGraphicFramePr>
        <p:xfrm>
          <a:off x="1068430" y="3247834"/>
          <a:ext cx="7421734" cy="2785148"/>
        </p:xfrm>
        <a:graphic>
          <a:graphicData uri="http://schemas.openxmlformats.org/drawingml/2006/table">
            <a:tbl>
              <a:tblPr firstRow="1" bandRow="1">
                <a:tableStyleId>{5C22544A-7EE6-4342-B048-85BDC9FD1C3A}</a:tableStyleId>
              </a:tblPr>
              <a:tblGrid>
                <a:gridCol w="4471129"/>
                <a:gridCol w="2950605"/>
              </a:tblGrid>
              <a:tr h="0">
                <a:tc>
                  <a:txBody>
                    <a:bodyPr/>
                    <a:lstStyle/>
                    <a:p>
                      <a:r>
                        <a:rPr lang="en-US" sz="1400" dirty="0" smtClean="0">
                          <a:solidFill>
                            <a:schemeClr val="tx1"/>
                          </a:solidFill>
                        </a:rPr>
                        <a:t>Business Line Name</a:t>
                      </a:r>
                      <a:endParaRPr lang="en-US" sz="1400" dirty="0">
                        <a:solidFill>
                          <a:schemeClr val="tx1"/>
                        </a:solidFill>
                      </a:endParaRPr>
                    </a:p>
                  </a:txBody>
                  <a:tcPr/>
                </a:tc>
                <a:tc>
                  <a:txBody>
                    <a:bodyPr/>
                    <a:lstStyle/>
                    <a:p>
                      <a:r>
                        <a:rPr lang="en-US" sz="1400" dirty="0" smtClean="0">
                          <a:solidFill>
                            <a:schemeClr val="tx1"/>
                          </a:solidFill>
                        </a:rPr>
                        <a:t>Pegasys Business Line Value</a:t>
                      </a:r>
                      <a:endParaRPr lang="en-US" sz="1400" dirty="0">
                        <a:solidFill>
                          <a:schemeClr val="tx1"/>
                        </a:solidFill>
                      </a:endParaRPr>
                    </a:p>
                  </a:txBody>
                  <a:tcPr/>
                </a:tc>
              </a:tr>
              <a:tr h="303205">
                <a:tc gridSpan="2">
                  <a:txBody>
                    <a:bodyPr/>
                    <a:lstStyle/>
                    <a:p>
                      <a:r>
                        <a:rPr lang="en-US" sz="1400" dirty="0" smtClean="0">
                          <a:solidFill>
                            <a:schemeClr val="tx1"/>
                          </a:solidFill>
                        </a:rPr>
                        <a:t>RBA:</a:t>
                      </a:r>
                      <a:endParaRPr lang="en-US" sz="1400" dirty="0">
                        <a:solidFill>
                          <a:schemeClr val="tx1"/>
                        </a:solidFill>
                      </a:endParaRPr>
                    </a:p>
                  </a:txBody>
                  <a:tcPr/>
                </a:tc>
                <a:tc hMerge="1">
                  <a:txBody>
                    <a:bodyPr/>
                    <a:lstStyle/>
                    <a:p>
                      <a:endParaRPr lang="en-US"/>
                    </a:p>
                  </a:txBody>
                  <a:tcPr/>
                </a:tc>
              </a:tr>
              <a:tr h="322998">
                <a:tc>
                  <a:txBody>
                    <a:bodyPr/>
                    <a:lstStyle/>
                    <a:p>
                      <a:pPr lvl="1"/>
                      <a:r>
                        <a:rPr lang="en-US" sz="1400" kern="0" dirty="0" smtClean="0"/>
                        <a:t>Regional Assisted Acquisition Services</a:t>
                      </a:r>
                      <a:endParaRPr lang="en-US" sz="1400" dirty="0"/>
                    </a:p>
                  </a:txBody>
                  <a:tcPr/>
                </a:tc>
                <a:tc>
                  <a:txBody>
                    <a:bodyPr/>
                    <a:lstStyle/>
                    <a:p>
                      <a:pPr lvl="1"/>
                      <a:r>
                        <a:rPr lang="en-US" sz="1400" kern="0" dirty="0" smtClean="0"/>
                        <a:t>AASREGIT</a:t>
                      </a:r>
                      <a:endParaRPr lang="en-US" sz="1400" dirty="0"/>
                    </a:p>
                  </a:txBody>
                  <a:tcPr/>
                </a:tc>
              </a:tr>
              <a:tr h="308758">
                <a:tc>
                  <a:txBody>
                    <a:bodyPr/>
                    <a:lstStyle/>
                    <a:p>
                      <a:pPr lvl="1"/>
                      <a:r>
                        <a:rPr lang="en-US" sz="1400" dirty="0" smtClean="0"/>
                        <a:t>Integrated Workplace Acquisition Center</a:t>
                      </a:r>
                      <a:endParaRPr lang="en-US" sz="1400" dirty="0"/>
                    </a:p>
                  </a:txBody>
                  <a:tcPr/>
                </a:tc>
                <a:tc>
                  <a:txBody>
                    <a:bodyPr/>
                    <a:lstStyle/>
                    <a:p>
                      <a:pPr lvl="1"/>
                      <a:r>
                        <a:rPr lang="en-US" sz="1400" dirty="0" smtClean="0"/>
                        <a:t>IWAC</a:t>
                      </a:r>
                      <a:endParaRPr lang="en-US" sz="1400" dirty="0"/>
                    </a:p>
                  </a:txBody>
                  <a:tcPr/>
                </a:tc>
              </a:tr>
              <a:tr h="308759">
                <a:tc>
                  <a:txBody>
                    <a:bodyPr/>
                    <a:lstStyle/>
                    <a:p>
                      <a:pPr lvl="1"/>
                      <a:r>
                        <a:rPr lang="en-US" sz="1400" dirty="0" smtClean="0"/>
                        <a:t>Regional Network Services - Expanded</a:t>
                      </a:r>
                      <a:r>
                        <a:rPr lang="en-US" sz="1400" baseline="0" dirty="0" smtClean="0"/>
                        <a:t> </a:t>
                      </a:r>
                      <a:r>
                        <a:rPr lang="en-US" sz="1400" dirty="0" smtClean="0"/>
                        <a:t>Services</a:t>
                      </a:r>
                      <a:endParaRPr lang="en-US" sz="1400" dirty="0"/>
                    </a:p>
                  </a:txBody>
                  <a:tcPr/>
                </a:tc>
                <a:tc>
                  <a:txBody>
                    <a:bodyPr/>
                    <a:lstStyle/>
                    <a:p>
                      <a:pPr lvl="1"/>
                      <a:r>
                        <a:rPr lang="en-US" sz="1400" dirty="0" smtClean="0"/>
                        <a:t>ITSEXPSER</a:t>
                      </a:r>
                      <a:endParaRPr lang="en-US" sz="1400" dirty="0"/>
                    </a:p>
                  </a:txBody>
                  <a:tcPr/>
                </a:tc>
              </a:tr>
              <a:tr h="320633">
                <a:tc>
                  <a:txBody>
                    <a:bodyPr/>
                    <a:lstStyle/>
                    <a:p>
                      <a:pPr lvl="1"/>
                      <a:r>
                        <a:rPr lang="en-US" sz="1400" dirty="0" smtClean="0"/>
                        <a:t>National IT Commodity Program</a:t>
                      </a:r>
                      <a:endParaRPr lang="en-US" sz="1400" dirty="0"/>
                    </a:p>
                  </a:txBody>
                  <a:tcPr/>
                </a:tc>
                <a:tc>
                  <a:txBody>
                    <a:bodyPr/>
                    <a:lstStyle/>
                    <a:p>
                      <a:pPr lvl="1"/>
                      <a:r>
                        <a:rPr lang="en-US" sz="1400" dirty="0" smtClean="0"/>
                        <a:t>ITSNATITCM</a:t>
                      </a:r>
                      <a:endParaRPr lang="en-US" sz="1400" dirty="0"/>
                    </a:p>
                  </a:txBody>
                  <a:tcPr/>
                </a:tc>
              </a:tr>
              <a:tr h="285008">
                <a:tc gridSpan="2">
                  <a:txBody>
                    <a:bodyPr/>
                    <a:lstStyle/>
                    <a:p>
                      <a:pPr marL="0" lvl="1" algn="l" defTabSz="914400" rtl="0" eaLnBrk="1" latinLnBrk="0" hangingPunct="1"/>
                      <a:r>
                        <a:rPr lang="en-US" sz="1400" kern="1200" dirty="0" smtClean="0">
                          <a:solidFill>
                            <a:schemeClr val="tx1"/>
                          </a:solidFill>
                          <a:latin typeface="+mn-lt"/>
                          <a:ea typeface="+mn-ea"/>
                          <a:cs typeface="+mn-cs"/>
                        </a:rPr>
                        <a:t>NBA:</a:t>
                      </a:r>
                      <a:endParaRPr lang="en-US" sz="1400" kern="1200" dirty="0">
                        <a:solidFill>
                          <a:schemeClr val="tx1"/>
                        </a:solidFill>
                        <a:latin typeface="+mn-lt"/>
                        <a:ea typeface="+mn-ea"/>
                        <a:cs typeface="+mn-cs"/>
                      </a:endParaRPr>
                    </a:p>
                  </a:txBody>
                  <a:tcPr/>
                </a:tc>
                <a:tc hMerge="1">
                  <a:txBody>
                    <a:bodyPr/>
                    <a:lstStyle/>
                    <a:p>
                      <a:pPr lvl="1"/>
                      <a:endParaRPr lang="en-US" sz="1400" dirty="0"/>
                    </a:p>
                  </a:txBody>
                  <a:tcPr/>
                </a:tc>
              </a:tr>
              <a:tr h="285008">
                <a:tc>
                  <a:txBody>
                    <a:bodyPr/>
                    <a:lstStyle/>
                    <a:p>
                      <a:pPr lvl="1"/>
                      <a:r>
                        <a:rPr lang="en-US" sz="1400" kern="0" dirty="0" smtClean="0"/>
                        <a:t>National Assisted Acquisition Services</a:t>
                      </a:r>
                      <a:endParaRPr lang="en-US" sz="1400" dirty="0"/>
                    </a:p>
                  </a:txBody>
                  <a:tcPr/>
                </a:tc>
                <a:tc>
                  <a:txBody>
                    <a:bodyPr/>
                    <a:lstStyle/>
                    <a:p>
                      <a:pPr lvl="1"/>
                      <a:r>
                        <a:rPr lang="en-US" sz="1400" kern="0" dirty="0" smtClean="0"/>
                        <a:t>AASFEDSIM</a:t>
                      </a:r>
                      <a:endParaRPr lang="en-US" sz="1400" dirty="0"/>
                    </a:p>
                  </a:txBody>
                  <a:tcPr/>
                </a:tc>
              </a:tr>
              <a:tr h="285008">
                <a:tc>
                  <a:txBody>
                    <a:bodyPr/>
                    <a:lstStyle/>
                    <a:p>
                      <a:pPr lvl="1"/>
                      <a:r>
                        <a:rPr lang="en-US" sz="1400" dirty="0" smtClean="0"/>
                        <a:t>HSPD-12</a:t>
                      </a:r>
                      <a:endParaRPr lang="en-US" sz="1400" dirty="0"/>
                    </a:p>
                  </a:txBody>
                  <a:tcPr/>
                </a:tc>
                <a:tc>
                  <a:txBody>
                    <a:bodyPr/>
                    <a:lstStyle/>
                    <a:p>
                      <a:pPr lvl="1"/>
                      <a:r>
                        <a:rPr lang="en-US" sz="1400" dirty="0" smtClean="0"/>
                        <a:t>ITSHSPD12</a:t>
                      </a:r>
                      <a:endParaRPr lang="en-US" sz="1400" dirty="0"/>
                    </a:p>
                  </a:txBody>
                  <a:tcPr/>
                </a:tc>
              </a:tr>
            </a:tbl>
          </a:graphicData>
        </a:graphic>
      </p:graphicFrame>
    </p:spTree>
    <p:extLst>
      <p:ext uri="{BB962C8B-B14F-4D97-AF65-F5344CB8AC3E}">
        <p14:creationId xmlns:p14="http://schemas.microsoft.com/office/powerpoint/2010/main" val="46689383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AAS DBR Attributes</a:t>
            </a:r>
            <a:endParaRPr lang="en-US" dirty="0"/>
          </a:p>
        </p:txBody>
      </p:sp>
      <p:sp>
        <p:nvSpPr>
          <p:cNvPr id="3" name="Content Placeholder 2"/>
          <p:cNvSpPr>
            <a:spLocks noGrp="1"/>
          </p:cNvSpPr>
          <p:nvPr>
            <p:ph idx="1"/>
          </p:nvPr>
        </p:nvSpPr>
        <p:spPr>
          <a:xfrm>
            <a:off x="455612" y="1153318"/>
            <a:ext cx="8688387" cy="4525962"/>
          </a:xfrm>
        </p:spPr>
        <p:txBody>
          <a:bodyPr/>
          <a:lstStyle/>
          <a:p>
            <a:pPr>
              <a:spcBef>
                <a:spcPts val="300"/>
              </a:spcBef>
              <a:spcAft>
                <a:spcPts val="300"/>
              </a:spcAft>
            </a:pPr>
            <a:r>
              <a:rPr lang="en-US" sz="2000" u="sng" dirty="0" smtClean="0"/>
              <a:t>Billing Methods</a:t>
            </a:r>
            <a:r>
              <a:rPr lang="en-US" sz="2000" dirty="0" smtClean="0"/>
              <a:t>:</a:t>
            </a:r>
            <a:endParaRPr lang="en-US" sz="2000" u="sng" dirty="0"/>
          </a:p>
          <a:p>
            <a:pPr lvl="1">
              <a:spcBef>
                <a:spcPts val="300"/>
              </a:spcBef>
              <a:spcAft>
                <a:spcPts val="300"/>
              </a:spcAft>
            </a:pPr>
            <a:r>
              <a:rPr lang="en-US" sz="1800" dirty="0"/>
              <a:t>Non Federal – </a:t>
            </a:r>
            <a:r>
              <a:rPr lang="en-US" sz="1800" dirty="0" smtClean="0"/>
              <a:t>Non-IPAC</a:t>
            </a:r>
          </a:p>
          <a:p>
            <a:pPr lvl="1">
              <a:spcBef>
                <a:spcPts val="300"/>
              </a:spcBef>
              <a:spcAft>
                <a:spcPts val="300"/>
              </a:spcAft>
            </a:pPr>
            <a:r>
              <a:rPr lang="en-US" sz="1800" dirty="0"/>
              <a:t>Federal – </a:t>
            </a:r>
            <a:r>
              <a:rPr lang="en-US" sz="1800" dirty="0" smtClean="0"/>
              <a:t>Non-IPAC/IPAC/Interfund</a:t>
            </a:r>
          </a:p>
          <a:p>
            <a:pPr>
              <a:spcBef>
                <a:spcPts val="300"/>
              </a:spcBef>
              <a:spcAft>
                <a:spcPts val="300"/>
              </a:spcAft>
            </a:pPr>
            <a:endParaRPr lang="en-US" sz="1800" u="sng" dirty="0"/>
          </a:p>
          <a:p>
            <a:pPr>
              <a:spcBef>
                <a:spcPts val="300"/>
              </a:spcBef>
              <a:spcAft>
                <a:spcPts val="300"/>
              </a:spcAft>
            </a:pPr>
            <a:r>
              <a:rPr lang="en-US" sz="2000" u="sng" dirty="0" smtClean="0"/>
              <a:t>Billing Vehicle </a:t>
            </a:r>
            <a:r>
              <a:rPr lang="en-US" sz="2000" u="sng" dirty="0"/>
              <a:t>– DBR/PCAS Hybrid</a:t>
            </a:r>
            <a:r>
              <a:rPr lang="en-US" sz="2000" dirty="0" smtClean="0"/>
              <a:t>:</a:t>
            </a:r>
            <a:endParaRPr lang="en-US" sz="1800" dirty="0" smtClean="0"/>
          </a:p>
          <a:p>
            <a:pPr lvl="2">
              <a:spcBef>
                <a:spcPts val="300"/>
              </a:spcBef>
              <a:spcAft>
                <a:spcPts val="300"/>
              </a:spcAft>
            </a:pPr>
            <a:r>
              <a:rPr lang="en-US" sz="1800" dirty="0" smtClean="0"/>
              <a:t>Bills generated </a:t>
            </a:r>
            <a:r>
              <a:rPr lang="en-US" sz="1800" dirty="0"/>
              <a:t>via </a:t>
            </a:r>
            <a:r>
              <a:rPr lang="en-US" sz="1800" dirty="0" smtClean="0"/>
              <a:t>DBRs</a:t>
            </a:r>
            <a:endParaRPr lang="en-US" sz="1800" dirty="0"/>
          </a:p>
          <a:p>
            <a:pPr lvl="3">
              <a:spcBef>
                <a:spcPts val="300"/>
              </a:spcBef>
              <a:spcAft>
                <a:spcPts val="300"/>
              </a:spcAft>
            </a:pPr>
            <a:r>
              <a:rPr lang="en-US" sz="1800" dirty="0" smtClean="0"/>
              <a:t>DBRs will contain an </a:t>
            </a:r>
            <a:r>
              <a:rPr lang="en-US" sz="1800" u="sng" dirty="0" smtClean="0"/>
              <a:t>Agreement reference</a:t>
            </a:r>
          </a:p>
          <a:p>
            <a:pPr lvl="3">
              <a:spcBef>
                <a:spcPts val="300"/>
              </a:spcBef>
              <a:spcAft>
                <a:spcPts val="300"/>
              </a:spcAft>
            </a:pPr>
            <a:r>
              <a:rPr lang="en-US" sz="1800" dirty="0" smtClean="0"/>
              <a:t>DBRs associated to the Agreement will be viewable through the Billing Documents or Internal Vouchers referencing the Agreement</a:t>
            </a:r>
          </a:p>
          <a:p>
            <a:pPr lvl="2">
              <a:spcBef>
                <a:spcPts val="300"/>
              </a:spcBef>
              <a:spcAft>
                <a:spcPts val="300"/>
              </a:spcAft>
            </a:pPr>
            <a:r>
              <a:rPr lang="en-US" sz="1800" dirty="0" smtClean="0"/>
              <a:t>Bills generated </a:t>
            </a:r>
            <a:r>
              <a:rPr lang="en-US" sz="1800" b="1" u="sng" dirty="0"/>
              <a:t>semi-monthly</a:t>
            </a:r>
            <a:r>
              <a:rPr lang="en-US" sz="1800" dirty="0"/>
              <a:t> (2x/month)</a:t>
            </a:r>
            <a:endParaRPr lang="en-US" sz="1800" dirty="0" smtClean="0"/>
          </a:p>
          <a:p>
            <a:pPr lvl="2">
              <a:spcBef>
                <a:spcPts val="300"/>
              </a:spcBef>
              <a:spcAft>
                <a:spcPts val="300"/>
              </a:spcAft>
            </a:pPr>
            <a:r>
              <a:rPr lang="en-US" sz="1800" dirty="0" smtClean="0"/>
              <a:t>Advances and Advance Offsets</a:t>
            </a:r>
            <a:endParaRPr lang="en-US" sz="1800" u="sng" dirty="0" smtClean="0"/>
          </a:p>
          <a:p>
            <a:pPr>
              <a:spcBef>
                <a:spcPts val="300"/>
              </a:spcBef>
              <a:spcAft>
                <a:spcPts val="300"/>
              </a:spcAft>
            </a:pPr>
            <a:endParaRPr lang="en-US" sz="2000" u="sng" dirty="0" smtClean="0"/>
          </a:p>
          <a:p>
            <a:pPr>
              <a:spcBef>
                <a:spcPts val="300"/>
              </a:spcBef>
              <a:spcAft>
                <a:spcPts val="300"/>
              </a:spcAft>
            </a:pPr>
            <a:r>
              <a:rPr lang="en-US" sz="2000" u="sng" dirty="0" smtClean="0"/>
              <a:t>Receivables Lifecycle</a:t>
            </a:r>
            <a:endParaRPr lang="en-US" sz="2000" u="sng" dirty="0"/>
          </a:p>
          <a:p>
            <a:pPr lvl="1">
              <a:spcBef>
                <a:spcPts val="300"/>
              </a:spcBef>
              <a:spcAft>
                <a:spcPts val="300"/>
              </a:spcAft>
            </a:pPr>
            <a:r>
              <a:rPr lang="en-US" sz="1800" dirty="0" smtClean="0"/>
              <a:t>DBR/PCAS Hybrid </a:t>
            </a:r>
            <a:r>
              <a:rPr lang="en-US" sz="1800" dirty="0"/>
              <a:t>Receivables Lifecycle is used to support the processing of </a:t>
            </a:r>
            <a:r>
              <a:rPr lang="en-US" sz="1800" dirty="0" smtClean="0"/>
              <a:t>AAS Agreements, DBRs </a:t>
            </a:r>
            <a:r>
              <a:rPr lang="en-US" sz="1800" dirty="0"/>
              <a:t>and </a:t>
            </a:r>
            <a:r>
              <a:rPr lang="en-US" sz="1800" dirty="0" smtClean="0"/>
              <a:t>other associated transactions</a:t>
            </a:r>
            <a:endParaRPr lang="en-US" sz="1800" dirty="0"/>
          </a:p>
          <a:p>
            <a:endParaRPr lang="en-US" sz="2000" dirty="0"/>
          </a:p>
        </p:txBody>
      </p:sp>
      <p:sp>
        <p:nvSpPr>
          <p:cNvPr id="4" name="Footer Placeholder 3"/>
          <p:cNvSpPr>
            <a:spLocks noGrp="1"/>
          </p:cNvSpPr>
          <p:nvPr>
            <p:ph type="ftr" sz="quarter" idx="10"/>
          </p:nvPr>
        </p:nvSpPr>
        <p:spPr/>
        <p:txBody>
          <a:bodyPr/>
          <a:lstStyle/>
          <a:p>
            <a:pPr>
              <a:defRPr/>
            </a:pPr>
            <a:r>
              <a:rPr lang="en-US" dirty="0" smtClean="0">
                <a:solidFill>
                  <a:srgbClr val="000000"/>
                </a:solidFill>
              </a:rPr>
              <a:t>CGI Federal Proprietary and Confidential</a:t>
            </a:r>
            <a:endParaRPr lang="en-US" dirty="0">
              <a:solidFill>
                <a:srgbClr val="000000"/>
              </a:solidFill>
            </a:endParaRPr>
          </a:p>
        </p:txBody>
      </p:sp>
      <p:sp>
        <p:nvSpPr>
          <p:cNvPr id="5" name="Slide Number Placeholder 4"/>
          <p:cNvSpPr>
            <a:spLocks noGrp="1"/>
          </p:cNvSpPr>
          <p:nvPr>
            <p:ph type="sldNum" sz="quarter" idx="11"/>
          </p:nvPr>
        </p:nvSpPr>
        <p:spPr/>
        <p:txBody>
          <a:bodyPr/>
          <a:lstStyle/>
          <a:p>
            <a:pPr>
              <a:defRPr/>
            </a:pPr>
            <a:fld id="{215F2CEC-58A8-492B-AD0D-C2BF1A7F0D89}" type="slidenum">
              <a:rPr lang="en-US" smtClean="0">
                <a:solidFill>
                  <a:srgbClr val="000000"/>
                </a:solidFill>
              </a:rPr>
              <a:pPr>
                <a:defRPr/>
              </a:pPr>
              <a:t>43</a:t>
            </a:fld>
            <a:endParaRPr lang="en-US" dirty="0">
              <a:solidFill>
                <a:srgbClr val="000000"/>
              </a:solidFill>
            </a:endParaRPr>
          </a:p>
        </p:txBody>
      </p:sp>
    </p:spTree>
    <p:extLst>
      <p:ext uri="{BB962C8B-B14F-4D97-AF65-F5344CB8AC3E}">
        <p14:creationId xmlns:p14="http://schemas.microsoft.com/office/powerpoint/2010/main" val="20661551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Autofit/>
          </a:bodyPr>
          <a:lstStyle/>
          <a:p>
            <a:r>
              <a:rPr lang="en-US" dirty="0" smtClean="0"/>
              <a:t>Telecom/WAN Interface Overview</a:t>
            </a:r>
            <a:endParaRPr lang="en-US" b="1" u="sng" dirty="0"/>
          </a:p>
        </p:txBody>
      </p:sp>
      <p:sp>
        <p:nvSpPr>
          <p:cNvPr id="2" name="Slide Number Placeholder 1"/>
          <p:cNvSpPr>
            <a:spLocks noGrp="1"/>
          </p:cNvSpPr>
          <p:nvPr>
            <p:ph type="sldNum" sz="quarter" idx="11"/>
          </p:nvPr>
        </p:nvSpPr>
        <p:spPr/>
        <p:txBody>
          <a:bodyPr/>
          <a:lstStyle/>
          <a:p>
            <a:fld id="{525A3C56-E491-49B2-93F3-63532DF516BC}" type="slidenum">
              <a:rPr lang="en-US" smtClean="0">
                <a:solidFill>
                  <a:srgbClr val="000000"/>
                </a:solidFill>
              </a:rPr>
              <a:pPr/>
              <a:t>44</a:t>
            </a:fld>
            <a:endParaRPr lang="en-US" dirty="0">
              <a:solidFill>
                <a:srgbClr val="000000"/>
              </a:solidFill>
            </a:endParaRPr>
          </a:p>
        </p:txBody>
      </p:sp>
      <p:sp>
        <p:nvSpPr>
          <p:cNvPr id="7" name="File"/>
          <p:cNvSpPr>
            <a:spLocks noEditPoints="1" noChangeArrowheads="1"/>
          </p:cNvSpPr>
          <p:nvPr/>
        </p:nvSpPr>
        <p:spPr bwMode="auto">
          <a:xfrm>
            <a:off x="1447800" y="3390900"/>
            <a:ext cx="1080319" cy="752475"/>
          </a:xfrm>
          <a:custGeom>
            <a:avLst/>
            <a:gdLst>
              <a:gd name="T0" fmla="*/ 10981 w 21600"/>
              <a:gd name="T1" fmla="*/ 3240 h 21600"/>
              <a:gd name="T2" fmla="*/ 0 w 21600"/>
              <a:gd name="T3" fmla="*/ 10800 h 21600"/>
              <a:gd name="T4" fmla="*/ 10800 w 21600"/>
              <a:gd name="T5" fmla="*/ 21600 h 21600"/>
              <a:gd name="T6" fmla="*/ 21600 w 21600"/>
              <a:gd name="T7" fmla="*/ 10800 h 21600"/>
              <a:gd name="T8" fmla="*/ 0 w 21600"/>
              <a:gd name="T9" fmla="*/ 21600 h 21600"/>
              <a:gd name="T10" fmla="*/ 21600 w 21600"/>
              <a:gd name="T11" fmla="*/ 21600 h 21600"/>
              <a:gd name="T12" fmla="*/ 1086 w 21600"/>
              <a:gd name="T13" fmla="*/ 4628 h 21600"/>
              <a:gd name="T14" fmla="*/ 20635 w 21600"/>
              <a:gd name="T15" fmla="*/ 20289 h 21600"/>
            </a:gdLst>
            <a:ahLst/>
            <a:cxnLst>
              <a:cxn ang="0">
                <a:pos x="T0" y="T1"/>
              </a:cxn>
              <a:cxn ang="0">
                <a:pos x="T2" y="T3"/>
              </a:cxn>
              <a:cxn ang="0">
                <a:pos x="T4" y="T5"/>
              </a:cxn>
              <a:cxn ang="0">
                <a:pos x="T6" y="T7"/>
              </a:cxn>
              <a:cxn ang="0">
                <a:pos x="T8" y="T9"/>
              </a:cxn>
              <a:cxn ang="0">
                <a:pos x="T10" y="T11"/>
              </a:cxn>
            </a:cxnLst>
            <a:rect l="T12" t="T13" r="T14" b="T15"/>
            <a:pathLst>
              <a:path w="21600" h="21600">
                <a:moveTo>
                  <a:pt x="19790" y="3240"/>
                </a:moveTo>
                <a:cubicBezTo>
                  <a:pt x="10981" y="3240"/>
                  <a:pt x="9171" y="3240"/>
                  <a:pt x="9050" y="3086"/>
                </a:cubicBezTo>
                <a:cubicBezTo>
                  <a:pt x="9050" y="2931"/>
                  <a:pt x="8930" y="2777"/>
                  <a:pt x="8930" y="2469"/>
                </a:cubicBezTo>
                <a:cubicBezTo>
                  <a:pt x="8930" y="2160"/>
                  <a:pt x="8809" y="1851"/>
                  <a:pt x="8688" y="1389"/>
                </a:cubicBezTo>
                <a:cubicBezTo>
                  <a:pt x="8568" y="1080"/>
                  <a:pt x="8326" y="771"/>
                  <a:pt x="8085" y="463"/>
                </a:cubicBezTo>
                <a:cubicBezTo>
                  <a:pt x="7723" y="154"/>
                  <a:pt x="7361" y="0"/>
                  <a:pt x="7361" y="0"/>
                </a:cubicBezTo>
                <a:cubicBezTo>
                  <a:pt x="7361" y="0"/>
                  <a:pt x="2293" y="0"/>
                  <a:pt x="2051" y="154"/>
                </a:cubicBezTo>
                <a:cubicBezTo>
                  <a:pt x="1689" y="309"/>
                  <a:pt x="1448" y="463"/>
                  <a:pt x="1327" y="771"/>
                </a:cubicBezTo>
                <a:cubicBezTo>
                  <a:pt x="1207" y="1080"/>
                  <a:pt x="1086" y="1389"/>
                  <a:pt x="965" y="1697"/>
                </a:cubicBezTo>
                <a:cubicBezTo>
                  <a:pt x="845" y="2160"/>
                  <a:pt x="724" y="2314"/>
                  <a:pt x="724" y="2469"/>
                </a:cubicBezTo>
                <a:cubicBezTo>
                  <a:pt x="603" y="2623"/>
                  <a:pt x="603" y="2777"/>
                  <a:pt x="483" y="2931"/>
                </a:cubicBezTo>
                <a:cubicBezTo>
                  <a:pt x="483" y="3086"/>
                  <a:pt x="362" y="3240"/>
                  <a:pt x="241" y="3240"/>
                </a:cubicBezTo>
                <a:lnTo>
                  <a:pt x="0" y="3394"/>
                </a:lnTo>
                <a:lnTo>
                  <a:pt x="0" y="3703"/>
                </a:lnTo>
                <a:lnTo>
                  <a:pt x="0" y="10800"/>
                </a:lnTo>
                <a:lnTo>
                  <a:pt x="0" y="21600"/>
                </a:lnTo>
                <a:lnTo>
                  <a:pt x="10981" y="21600"/>
                </a:lnTo>
                <a:lnTo>
                  <a:pt x="21600" y="21600"/>
                </a:lnTo>
                <a:lnTo>
                  <a:pt x="21600" y="10800"/>
                </a:lnTo>
                <a:lnTo>
                  <a:pt x="21600" y="5246"/>
                </a:lnTo>
                <a:lnTo>
                  <a:pt x="21600" y="4783"/>
                </a:lnTo>
                <a:cubicBezTo>
                  <a:pt x="21479" y="4320"/>
                  <a:pt x="21359" y="4011"/>
                  <a:pt x="21117" y="3703"/>
                </a:cubicBezTo>
                <a:cubicBezTo>
                  <a:pt x="20876" y="3549"/>
                  <a:pt x="20514" y="3394"/>
                  <a:pt x="20152" y="3240"/>
                </a:cubicBezTo>
                <a:close/>
              </a:path>
            </a:pathLst>
          </a:custGeom>
          <a:solidFill>
            <a:srgbClr val="FFFFCC"/>
          </a:solidFill>
          <a:ln w="9525">
            <a:solidFill>
              <a:srgbClr val="000000"/>
            </a:solidFill>
            <a:miter lim="800000"/>
            <a:headEnd/>
            <a:tailEnd/>
          </a:ln>
          <a:effectLst>
            <a:outerShdw dist="107763" dir="2700000" algn="ctr" rotWithShape="0">
              <a:srgbClr val="808080"/>
            </a:outerShdw>
          </a:effec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graphicFrame>
        <p:nvGraphicFramePr>
          <p:cNvPr id="8" name="Content Placeholder 5"/>
          <p:cNvGraphicFramePr>
            <a:graphicFrameLocks noGrp="1"/>
          </p:cNvGraphicFramePr>
          <p:nvPr>
            <p:ph idx="1"/>
            <p:extLst/>
          </p:nvPr>
        </p:nvGraphicFramePr>
        <p:xfrm>
          <a:off x="457200" y="1219200"/>
          <a:ext cx="3048000" cy="2819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9" name="Diagram 8"/>
          <p:cNvGraphicFramePr/>
          <p:nvPr>
            <p:extLst/>
          </p:nvPr>
        </p:nvGraphicFramePr>
        <p:xfrm>
          <a:off x="2985319" y="1913860"/>
          <a:ext cx="5403769" cy="3829747"/>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aphicFrame>
        <p:nvGraphicFramePr>
          <p:cNvPr id="10" name="Diagram 9"/>
          <p:cNvGraphicFramePr/>
          <p:nvPr>
            <p:extLst/>
          </p:nvPr>
        </p:nvGraphicFramePr>
        <p:xfrm>
          <a:off x="6310423" y="5235775"/>
          <a:ext cx="2730059" cy="838200"/>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sp>
        <p:nvSpPr>
          <p:cNvPr id="11" name="Bent Arrow 10"/>
          <p:cNvSpPr/>
          <p:nvPr/>
        </p:nvSpPr>
        <p:spPr>
          <a:xfrm flipV="1">
            <a:off x="5784999" y="5574373"/>
            <a:ext cx="456314" cy="381000"/>
          </a:xfrm>
          <a:prstGeom prst="bentArrow">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solidFill>
                <a:srgbClr val="000000"/>
              </a:solidFill>
            </a:endParaRPr>
          </a:p>
        </p:txBody>
      </p:sp>
      <p:sp>
        <p:nvSpPr>
          <p:cNvPr id="12" name="Bent-Up Arrow 11"/>
          <p:cNvSpPr/>
          <p:nvPr/>
        </p:nvSpPr>
        <p:spPr>
          <a:xfrm rot="5400000" flipH="1">
            <a:off x="3082275" y="2239756"/>
            <a:ext cx="617127" cy="838199"/>
          </a:xfrm>
          <a:prstGeom prst="bentUpArrow">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solidFill>
                <a:srgbClr val="FFFFFF"/>
              </a:solidFill>
            </a:endParaRPr>
          </a:p>
        </p:txBody>
      </p:sp>
      <p:sp>
        <p:nvSpPr>
          <p:cNvPr id="13" name="L-Shape 12"/>
          <p:cNvSpPr/>
          <p:nvPr/>
        </p:nvSpPr>
        <p:spPr>
          <a:xfrm flipH="1">
            <a:off x="2819400" y="2946154"/>
            <a:ext cx="304800" cy="828674"/>
          </a:xfrm>
          <a:prstGeom prst="corner">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solidFill>
                <a:srgbClr val="FFFFFF"/>
              </a:solidFill>
            </a:endParaRPr>
          </a:p>
        </p:txBody>
      </p:sp>
      <p:sp>
        <p:nvSpPr>
          <p:cNvPr id="14" name="File"/>
          <p:cNvSpPr>
            <a:spLocks noEditPoints="1" noChangeArrowheads="1"/>
          </p:cNvSpPr>
          <p:nvPr/>
        </p:nvSpPr>
        <p:spPr bwMode="auto">
          <a:xfrm>
            <a:off x="5029200" y="1091605"/>
            <a:ext cx="987757" cy="676274"/>
          </a:xfrm>
          <a:custGeom>
            <a:avLst/>
            <a:gdLst>
              <a:gd name="T0" fmla="*/ 10981 w 21600"/>
              <a:gd name="T1" fmla="*/ 3240 h 21600"/>
              <a:gd name="T2" fmla="*/ 0 w 21600"/>
              <a:gd name="T3" fmla="*/ 10800 h 21600"/>
              <a:gd name="T4" fmla="*/ 10800 w 21600"/>
              <a:gd name="T5" fmla="*/ 21600 h 21600"/>
              <a:gd name="T6" fmla="*/ 21600 w 21600"/>
              <a:gd name="T7" fmla="*/ 10800 h 21600"/>
              <a:gd name="T8" fmla="*/ 0 w 21600"/>
              <a:gd name="T9" fmla="*/ 21600 h 21600"/>
              <a:gd name="T10" fmla="*/ 21600 w 21600"/>
              <a:gd name="T11" fmla="*/ 21600 h 21600"/>
              <a:gd name="T12" fmla="*/ 1086 w 21600"/>
              <a:gd name="T13" fmla="*/ 4628 h 21600"/>
              <a:gd name="T14" fmla="*/ 20635 w 21600"/>
              <a:gd name="T15" fmla="*/ 20289 h 21600"/>
            </a:gdLst>
            <a:ahLst/>
            <a:cxnLst>
              <a:cxn ang="0">
                <a:pos x="T0" y="T1"/>
              </a:cxn>
              <a:cxn ang="0">
                <a:pos x="T2" y="T3"/>
              </a:cxn>
              <a:cxn ang="0">
                <a:pos x="T4" y="T5"/>
              </a:cxn>
              <a:cxn ang="0">
                <a:pos x="T6" y="T7"/>
              </a:cxn>
              <a:cxn ang="0">
                <a:pos x="T8" y="T9"/>
              </a:cxn>
              <a:cxn ang="0">
                <a:pos x="T10" y="T11"/>
              </a:cxn>
            </a:cxnLst>
            <a:rect l="T12" t="T13" r="T14" b="T15"/>
            <a:pathLst>
              <a:path w="21600" h="21600">
                <a:moveTo>
                  <a:pt x="19790" y="3240"/>
                </a:moveTo>
                <a:cubicBezTo>
                  <a:pt x="10981" y="3240"/>
                  <a:pt x="9171" y="3240"/>
                  <a:pt x="9050" y="3086"/>
                </a:cubicBezTo>
                <a:cubicBezTo>
                  <a:pt x="9050" y="2931"/>
                  <a:pt x="8930" y="2777"/>
                  <a:pt x="8930" y="2469"/>
                </a:cubicBezTo>
                <a:cubicBezTo>
                  <a:pt x="8930" y="2160"/>
                  <a:pt x="8809" y="1851"/>
                  <a:pt x="8688" y="1389"/>
                </a:cubicBezTo>
                <a:cubicBezTo>
                  <a:pt x="8568" y="1080"/>
                  <a:pt x="8326" y="771"/>
                  <a:pt x="8085" y="463"/>
                </a:cubicBezTo>
                <a:cubicBezTo>
                  <a:pt x="7723" y="154"/>
                  <a:pt x="7361" y="0"/>
                  <a:pt x="7361" y="0"/>
                </a:cubicBezTo>
                <a:cubicBezTo>
                  <a:pt x="7361" y="0"/>
                  <a:pt x="2293" y="0"/>
                  <a:pt x="2051" y="154"/>
                </a:cubicBezTo>
                <a:cubicBezTo>
                  <a:pt x="1689" y="309"/>
                  <a:pt x="1448" y="463"/>
                  <a:pt x="1327" y="771"/>
                </a:cubicBezTo>
                <a:cubicBezTo>
                  <a:pt x="1207" y="1080"/>
                  <a:pt x="1086" y="1389"/>
                  <a:pt x="965" y="1697"/>
                </a:cubicBezTo>
                <a:cubicBezTo>
                  <a:pt x="845" y="2160"/>
                  <a:pt x="724" y="2314"/>
                  <a:pt x="724" y="2469"/>
                </a:cubicBezTo>
                <a:cubicBezTo>
                  <a:pt x="603" y="2623"/>
                  <a:pt x="603" y="2777"/>
                  <a:pt x="483" y="2931"/>
                </a:cubicBezTo>
                <a:cubicBezTo>
                  <a:pt x="483" y="3086"/>
                  <a:pt x="362" y="3240"/>
                  <a:pt x="241" y="3240"/>
                </a:cubicBezTo>
                <a:lnTo>
                  <a:pt x="0" y="3394"/>
                </a:lnTo>
                <a:lnTo>
                  <a:pt x="0" y="3703"/>
                </a:lnTo>
                <a:lnTo>
                  <a:pt x="0" y="10800"/>
                </a:lnTo>
                <a:lnTo>
                  <a:pt x="0" y="21600"/>
                </a:lnTo>
                <a:lnTo>
                  <a:pt x="10981" y="21600"/>
                </a:lnTo>
                <a:lnTo>
                  <a:pt x="21600" y="21600"/>
                </a:lnTo>
                <a:lnTo>
                  <a:pt x="21600" y="10800"/>
                </a:lnTo>
                <a:lnTo>
                  <a:pt x="21600" y="5246"/>
                </a:lnTo>
                <a:lnTo>
                  <a:pt x="21600" y="4783"/>
                </a:lnTo>
                <a:cubicBezTo>
                  <a:pt x="21479" y="4320"/>
                  <a:pt x="21359" y="4011"/>
                  <a:pt x="21117" y="3703"/>
                </a:cubicBezTo>
                <a:cubicBezTo>
                  <a:pt x="20876" y="3549"/>
                  <a:pt x="20514" y="3394"/>
                  <a:pt x="20152" y="3240"/>
                </a:cubicBezTo>
                <a:close/>
              </a:path>
            </a:pathLst>
          </a:custGeom>
          <a:solidFill>
            <a:srgbClr val="FFFFCC"/>
          </a:solidFill>
          <a:ln w="9525">
            <a:solidFill>
              <a:srgbClr val="000000"/>
            </a:solidFill>
            <a:miter lim="800000"/>
            <a:headEnd/>
            <a:tailEnd/>
          </a:ln>
          <a:effectLst>
            <a:outerShdw dist="107763" dir="2700000" algn="ctr" rotWithShape="0">
              <a:srgbClr val="808080"/>
            </a:outerShdw>
          </a:effec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15" name="TextBox 14"/>
          <p:cNvSpPr txBox="1"/>
          <p:nvPr/>
        </p:nvSpPr>
        <p:spPr>
          <a:xfrm>
            <a:off x="5105400" y="1330837"/>
            <a:ext cx="914400" cy="276999"/>
          </a:xfrm>
          <a:prstGeom prst="rect">
            <a:avLst/>
          </a:prstGeom>
          <a:noFill/>
        </p:spPr>
        <p:txBody>
          <a:bodyPr wrap="square" rtlCol="0">
            <a:spAutoFit/>
          </a:bodyPr>
          <a:lstStyle/>
          <a:p>
            <a:r>
              <a:rPr lang="en-US" sz="1200" b="1" dirty="0" smtClean="0">
                <a:solidFill>
                  <a:srgbClr val="000000"/>
                </a:solidFill>
              </a:rPr>
              <a:t>DBR Files</a:t>
            </a:r>
            <a:endParaRPr lang="en-US" sz="1200" b="1" dirty="0">
              <a:solidFill>
                <a:srgbClr val="000000"/>
              </a:solidFill>
            </a:endParaRPr>
          </a:p>
        </p:txBody>
      </p:sp>
      <p:sp>
        <p:nvSpPr>
          <p:cNvPr id="16" name="TextBox 15"/>
          <p:cNvSpPr txBox="1"/>
          <p:nvPr/>
        </p:nvSpPr>
        <p:spPr>
          <a:xfrm>
            <a:off x="609538" y="4930647"/>
            <a:ext cx="3473364" cy="1107996"/>
          </a:xfrm>
          <a:prstGeom prst="rect">
            <a:avLst/>
          </a:prstGeom>
          <a:noFill/>
        </p:spPr>
        <p:txBody>
          <a:bodyPr wrap="square" rtlCol="0">
            <a:spAutoFit/>
          </a:bodyPr>
          <a:lstStyle/>
          <a:p>
            <a:r>
              <a:rPr lang="en-US" b="1" u="sng" dirty="0" smtClean="0">
                <a:solidFill>
                  <a:srgbClr val="000000"/>
                </a:solidFill>
              </a:rPr>
              <a:t>Business Lines:</a:t>
            </a:r>
          </a:p>
          <a:p>
            <a:pPr marL="285750" indent="-285750">
              <a:buFont typeface="Arial" pitchFamily="34" charset="0"/>
              <a:buChar char="•"/>
            </a:pPr>
            <a:r>
              <a:rPr lang="en-US" sz="1600" dirty="0" smtClean="0">
                <a:solidFill>
                  <a:srgbClr val="000000"/>
                </a:solidFill>
              </a:rPr>
              <a:t>Regional Network Services-Telecom (ITSREGTEL)</a:t>
            </a:r>
          </a:p>
          <a:p>
            <a:pPr marL="285750" indent="-285750">
              <a:buFont typeface="Arial" pitchFamily="34" charset="0"/>
              <a:buChar char="•"/>
            </a:pPr>
            <a:r>
              <a:rPr lang="en-US" sz="1600" dirty="0" smtClean="0">
                <a:solidFill>
                  <a:srgbClr val="000000"/>
                </a:solidFill>
              </a:rPr>
              <a:t>Wide Area Network - (ITSWAN)</a:t>
            </a:r>
            <a:endParaRPr lang="en-US" sz="1600" dirty="0">
              <a:solidFill>
                <a:srgbClr val="000000"/>
              </a:solidFill>
            </a:endParaRPr>
          </a:p>
        </p:txBody>
      </p:sp>
      <p:sp>
        <p:nvSpPr>
          <p:cNvPr id="3" name="Footer Placeholder 2"/>
          <p:cNvSpPr>
            <a:spLocks noGrp="1"/>
          </p:cNvSpPr>
          <p:nvPr>
            <p:ph type="ftr" sz="quarter" idx="10"/>
          </p:nvPr>
        </p:nvSpPr>
        <p:spPr/>
        <p:txBody>
          <a:bodyPr/>
          <a:lstStyle/>
          <a:p>
            <a:pPr>
              <a:defRPr/>
            </a:pPr>
            <a:r>
              <a:rPr lang="en-US" dirty="0" smtClean="0">
                <a:solidFill>
                  <a:srgbClr val="000000"/>
                </a:solidFill>
              </a:rPr>
              <a:t>CGI Federal Proprietary and Confidential</a:t>
            </a:r>
            <a:endParaRPr lang="en-US" dirty="0">
              <a:solidFill>
                <a:srgbClr val="000000"/>
              </a:solidFill>
            </a:endParaRPr>
          </a:p>
        </p:txBody>
      </p:sp>
    </p:spTree>
    <p:extLst>
      <p:ext uri="{BB962C8B-B14F-4D97-AF65-F5344CB8AC3E}">
        <p14:creationId xmlns:p14="http://schemas.microsoft.com/office/powerpoint/2010/main" val="54792663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Telecom/WAN </a:t>
            </a:r>
            <a:r>
              <a:rPr lang="en-US" dirty="0" smtClean="0"/>
              <a:t>DBR Summary</a:t>
            </a:r>
            <a:endParaRPr lang="en-US" dirty="0"/>
          </a:p>
        </p:txBody>
      </p:sp>
      <p:sp>
        <p:nvSpPr>
          <p:cNvPr id="7" name="Content Placeholder 6"/>
          <p:cNvSpPr>
            <a:spLocks noGrp="1"/>
          </p:cNvSpPr>
          <p:nvPr>
            <p:ph idx="1"/>
          </p:nvPr>
        </p:nvSpPr>
        <p:spPr>
          <a:xfrm>
            <a:off x="425302" y="1461294"/>
            <a:ext cx="8718698" cy="4525962"/>
          </a:xfrm>
        </p:spPr>
        <p:txBody>
          <a:bodyPr>
            <a:normAutofit/>
          </a:bodyPr>
          <a:lstStyle/>
          <a:p>
            <a:pPr marL="285750" indent="-285750">
              <a:buFont typeface="Arial" panose="020B0604020202020204" pitchFamily="34" charset="0"/>
              <a:buChar char="•"/>
            </a:pPr>
            <a:r>
              <a:rPr lang="en-US" sz="2000" u="sng" dirty="0" smtClean="0"/>
              <a:t>Feeder Systems</a:t>
            </a:r>
            <a:r>
              <a:rPr lang="en-US" sz="2000" dirty="0" smtClean="0"/>
              <a:t>:</a:t>
            </a:r>
            <a:endParaRPr lang="en-US" sz="2000" u="sng" dirty="0" smtClean="0"/>
          </a:p>
          <a:p>
            <a:pPr marL="549275" lvl="1" indent="-285750"/>
            <a:r>
              <a:rPr lang="en-US" sz="2000" dirty="0" smtClean="0"/>
              <a:t>Pegasys Connect Module</a:t>
            </a:r>
          </a:p>
          <a:p>
            <a:pPr marL="895350" lvl="2" indent="-285750"/>
            <a:r>
              <a:rPr lang="en-US" sz="2000" b="1" dirty="0" smtClean="0"/>
              <a:t>Telecom </a:t>
            </a:r>
            <a:r>
              <a:rPr lang="en-US" sz="2000" b="1" dirty="0"/>
              <a:t>Ordering and Pricing System (TOPS</a:t>
            </a:r>
            <a:r>
              <a:rPr lang="en-US" sz="2000" b="1" dirty="0" smtClean="0"/>
              <a:t>)</a:t>
            </a:r>
          </a:p>
          <a:p>
            <a:pPr marL="895350" lvl="2" indent="-285750"/>
            <a:r>
              <a:rPr lang="en-US" sz="2000" b="1" dirty="0"/>
              <a:t>Washington Interagency Telecommunications System (WITS</a:t>
            </a:r>
            <a:r>
              <a:rPr lang="en-US" sz="2000" b="1" dirty="0" smtClean="0"/>
              <a:t>)</a:t>
            </a:r>
          </a:p>
          <a:p>
            <a:pPr marL="895350" lvl="2" indent="-285750"/>
            <a:r>
              <a:rPr lang="en-US" sz="2000" b="1" dirty="0"/>
              <a:t>Enhanced Monthly On-Line Records and Reports of Information Technology Service (E-MORRIS) </a:t>
            </a:r>
            <a:endParaRPr lang="en-US" sz="2000" b="1" dirty="0" smtClean="0"/>
          </a:p>
          <a:p>
            <a:pPr marL="549275" lvl="1" indent="-285750"/>
            <a:endParaRPr lang="en-US" sz="2000" dirty="0"/>
          </a:p>
          <a:p>
            <a:pPr marL="285750" indent="-285750">
              <a:buFont typeface="Arial" panose="020B0604020202020204" pitchFamily="34" charset="0"/>
              <a:buChar char="•"/>
            </a:pPr>
            <a:r>
              <a:rPr lang="en-US" sz="2000" u="sng" dirty="0" smtClean="0"/>
              <a:t>Business Lines</a:t>
            </a:r>
            <a:r>
              <a:rPr lang="en-US" sz="2000" dirty="0" smtClean="0"/>
              <a:t>:</a:t>
            </a:r>
            <a:endParaRPr lang="en-US" sz="2000" u="sng" dirty="0" smtClean="0"/>
          </a:p>
          <a:p>
            <a:pPr marL="263525" lvl="1" indent="0">
              <a:buNone/>
            </a:pPr>
            <a:endParaRPr lang="en-US" sz="1900" dirty="0" smtClean="0"/>
          </a:p>
          <a:p>
            <a:pPr lvl="2" indent="0">
              <a:buNone/>
            </a:pPr>
            <a:endParaRPr lang="en-US" b="1" u="sng" dirty="0" smtClean="0">
              <a:latin typeface="+mn-lt"/>
            </a:endParaRPr>
          </a:p>
        </p:txBody>
      </p:sp>
      <p:sp>
        <p:nvSpPr>
          <p:cNvPr id="2" name="Slide Number Placeholder 1"/>
          <p:cNvSpPr>
            <a:spLocks noGrp="1"/>
          </p:cNvSpPr>
          <p:nvPr>
            <p:ph type="sldNum" sz="quarter" idx="11"/>
          </p:nvPr>
        </p:nvSpPr>
        <p:spPr/>
        <p:txBody>
          <a:bodyPr/>
          <a:lstStyle/>
          <a:p>
            <a:fld id="{525A3C56-E491-49B2-93F3-63532DF516BC}" type="slidenum">
              <a:rPr lang="en-US" smtClean="0">
                <a:solidFill>
                  <a:srgbClr val="000000"/>
                </a:solidFill>
              </a:rPr>
              <a:pPr/>
              <a:t>45</a:t>
            </a:fld>
            <a:endParaRPr lang="en-US" dirty="0">
              <a:solidFill>
                <a:srgbClr val="000000"/>
              </a:solidFill>
            </a:endParaRPr>
          </a:p>
        </p:txBody>
      </p:sp>
      <p:sp>
        <p:nvSpPr>
          <p:cNvPr id="3" name="Footer Placeholder 2"/>
          <p:cNvSpPr>
            <a:spLocks noGrp="1"/>
          </p:cNvSpPr>
          <p:nvPr>
            <p:ph type="ftr" sz="quarter" idx="10"/>
          </p:nvPr>
        </p:nvSpPr>
        <p:spPr/>
        <p:txBody>
          <a:bodyPr/>
          <a:lstStyle/>
          <a:p>
            <a:pPr>
              <a:defRPr/>
            </a:pPr>
            <a:r>
              <a:rPr lang="en-US" dirty="0" smtClean="0">
                <a:solidFill>
                  <a:srgbClr val="000000"/>
                </a:solidFill>
              </a:rPr>
              <a:t>CGI Federal Proprietary and Confidential</a:t>
            </a:r>
            <a:endParaRPr lang="en-US" dirty="0">
              <a:solidFill>
                <a:srgbClr val="000000"/>
              </a:solidFill>
            </a:endParaRPr>
          </a:p>
        </p:txBody>
      </p:sp>
      <p:graphicFrame>
        <p:nvGraphicFramePr>
          <p:cNvPr id="8" name="Table 7"/>
          <p:cNvGraphicFramePr>
            <a:graphicFrameLocks noGrp="1"/>
          </p:cNvGraphicFramePr>
          <p:nvPr>
            <p:extLst>
              <p:ext uri="{D42A27DB-BD31-4B8C-83A1-F6EECF244321}">
                <p14:modId xmlns:p14="http://schemas.microsoft.com/office/powerpoint/2010/main" val="3941816263"/>
              </p:ext>
            </p:extLst>
          </p:nvPr>
        </p:nvGraphicFramePr>
        <p:xfrm>
          <a:off x="1146629" y="4485434"/>
          <a:ext cx="7451953" cy="1537871"/>
        </p:xfrm>
        <a:graphic>
          <a:graphicData uri="http://schemas.openxmlformats.org/drawingml/2006/table">
            <a:tbl>
              <a:tblPr firstRow="1" bandRow="1">
                <a:tableStyleId>{5C22544A-7EE6-4342-B048-85BDC9FD1C3A}</a:tableStyleId>
              </a:tblPr>
              <a:tblGrid>
                <a:gridCol w="4470400"/>
                <a:gridCol w="2981553"/>
              </a:tblGrid>
              <a:tr h="314713">
                <a:tc>
                  <a:txBody>
                    <a:bodyPr/>
                    <a:lstStyle/>
                    <a:p>
                      <a:r>
                        <a:rPr lang="en-US" sz="1400" dirty="0" smtClean="0">
                          <a:solidFill>
                            <a:schemeClr val="tx1"/>
                          </a:solidFill>
                        </a:rPr>
                        <a:t>Business Line Name</a:t>
                      </a:r>
                      <a:endParaRPr lang="en-US" sz="1400" dirty="0">
                        <a:solidFill>
                          <a:schemeClr val="tx1"/>
                        </a:solidFill>
                      </a:endParaRPr>
                    </a:p>
                  </a:txBody>
                  <a:tcPr/>
                </a:tc>
                <a:tc>
                  <a:txBody>
                    <a:bodyPr/>
                    <a:lstStyle/>
                    <a:p>
                      <a:r>
                        <a:rPr lang="en-US" sz="1400" dirty="0" smtClean="0">
                          <a:solidFill>
                            <a:schemeClr val="tx1"/>
                          </a:solidFill>
                        </a:rPr>
                        <a:t>Pegasys Business Line Value</a:t>
                      </a:r>
                      <a:endParaRPr lang="en-US" sz="1400" dirty="0">
                        <a:solidFill>
                          <a:schemeClr val="tx1"/>
                        </a:solidFill>
                      </a:endParaRPr>
                    </a:p>
                  </a:txBody>
                  <a:tcPr/>
                </a:tc>
              </a:tr>
              <a:tr h="308758">
                <a:tc gridSpan="2">
                  <a:txBody>
                    <a:bodyPr/>
                    <a:lstStyle/>
                    <a:p>
                      <a:r>
                        <a:rPr lang="en-US" sz="1400" dirty="0" smtClean="0"/>
                        <a:t>TOPS and WITS:</a:t>
                      </a:r>
                      <a:endParaRPr lang="en-US" sz="1400" dirty="0"/>
                    </a:p>
                  </a:txBody>
                  <a:tcPr>
                    <a:lnB w="12700" cmpd="sng">
                      <a:noFill/>
                    </a:lnB>
                  </a:tcPr>
                </a:tc>
                <a:tc hMerge="1">
                  <a:txBody>
                    <a:bodyPr/>
                    <a:lstStyle/>
                    <a:p>
                      <a:endParaRPr lang="en-US"/>
                    </a:p>
                  </a:txBody>
                  <a:tcPr/>
                </a:tc>
              </a:tr>
              <a:tr h="288966">
                <a:tc>
                  <a:txBody>
                    <a:bodyPr/>
                    <a:lstStyle/>
                    <a:p>
                      <a:pPr lvl="1"/>
                      <a:r>
                        <a:rPr lang="en-US" sz="1400" kern="0" dirty="0" smtClean="0"/>
                        <a:t>Regional Network Services-Telecom</a:t>
                      </a:r>
                      <a:endParaRPr lang="en-US" sz="1400" dirty="0"/>
                    </a:p>
                  </a:txBody>
                  <a:tcPr>
                    <a:lnT w="12700" cmpd="sng">
                      <a:noFill/>
                    </a:lnT>
                    <a:lnB w="12700" cmpd="sng">
                      <a:noFill/>
                    </a:lnB>
                  </a:tcPr>
                </a:tc>
                <a:tc>
                  <a:txBody>
                    <a:bodyPr/>
                    <a:lstStyle/>
                    <a:p>
                      <a:pPr lvl="1"/>
                      <a:r>
                        <a:rPr lang="en-US" sz="1400" kern="0" dirty="0" smtClean="0"/>
                        <a:t>ITSREGTEL</a:t>
                      </a:r>
                      <a:endParaRPr lang="en-US" sz="1400" dirty="0"/>
                    </a:p>
                  </a:txBody>
                  <a:tcPr>
                    <a:lnT w="12700" cmpd="sng">
                      <a:noFill/>
                    </a:lnT>
                    <a:lnB w="12700" cmpd="sng">
                      <a:noFill/>
                    </a:lnB>
                  </a:tcPr>
                </a:tc>
              </a:tr>
              <a:tr h="288966">
                <a:tc gridSpan="2">
                  <a:txBody>
                    <a:bodyPr/>
                    <a:lstStyle/>
                    <a:p>
                      <a:pPr marL="0" lvl="1" algn="l" defTabSz="914400" rtl="0" eaLnBrk="1" latinLnBrk="0" hangingPunct="1"/>
                      <a:r>
                        <a:rPr lang="en-US" sz="1400" kern="1200" dirty="0" smtClean="0">
                          <a:solidFill>
                            <a:schemeClr val="dk1"/>
                          </a:solidFill>
                          <a:latin typeface="+mn-lt"/>
                          <a:ea typeface="+mn-ea"/>
                          <a:cs typeface="+mn-cs"/>
                        </a:rPr>
                        <a:t>E-MORRIS:</a:t>
                      </a:r>
                      <a:endParaRPr lang="en-US" sz="1400" kern="1200" dirty="0">
                        <a:solidFill>
                          <a:schemeClr val="dk1"/>
                        </a:solidFill>
                        <a:latin typeface="+mn-lt"/>
                        <a:ea typeface="+mn-ea"/>
                        <a:cs typeface="+mn-cs"/>
                      </a:endParaRPr>
                    </a:p>
                  </a:txBody>
                  <a:tcPr>
                    <a:lnT w="12700" cmpd="sng">
                      <a:noFill/>
                    </a:lnT>
                    <a:lnB w="12700" cmpd="sng">
                      <a:noFill/>
                    </a:lnB>
                  </a:tcPr>
                </a:tc>
                <a:tc hMerge="1">
                  <a:txBody>
                    <a:bodyPr/>
                    <a:lstStyle/>
                    <a:p>
                      <a:pPr lvl="1"/>
                      <a:endParaRPr lang="en-US" sz="1400" dirty="0"/>
                    </a:p>
                  </a:txBody>
                  <a:tcPr>
                    <a:lnT w="12700" cmpd="sng">
                      <a:noFill/>
                    </a:lnT>
                    <a:lnB w="12700" cmpd="sng">
                      <a:noFill/>
                    </a:lnB>
                  </a:tcPr>
                </a:tc>
              </a:tr>
              <a:tr h="288966">
                <a:tc>
                  <a:txBody>
                    <a:bodyPr/>
                    <a:lstStyle/>
                    <a:p>
                      <a:pPr lvl="1"/>
                      <a:r>
                        <a:rPr lang="en-US" sz="1400" kern="0" dirty="0" smtClean="0"/>
                        <a:t>Wide Area Network</a:t>
                      </a:r>
                      <a:endParaRPr lang="en-US" sz="1400" dirty="0"/>
                    </a:p>
                  </a:txBody>
                  <a:tcPr>
                    <a:lnT w="12700" cmpd="sng">
                      <a:noFill/>
                    </a:lnT>
                  </a:tcPr>
                </a:tc>
                <a:tc>
                  <a:txBody>
                    <a:bodyPr/>
                    <a:lstStyle/>
                    <a:p>
                      <a:pPr lvl="1"/>
                      <a:r>
                        <a:rPr lang="en-US" sz="1400" dirty="0" smtClean="0"/>
                        <a:t>ITSWAN</a:t>
                      </a:r>
                      <a:endParaRPr lang="en-US" sz="1400" dirty="0"/>
                    </a:p>
                  </a:txBody>
                  <a:tcPr>
                    <a:lnT w="12700" cmpd="sng">
                      <a:noFill/>
                    </a:lnT>
                  </a:tcPr>
                </a:tc>
              </a:tr>
            </a:tbl>
          </a:graphicData>
        </a:graphic>
      </p:graphicFrame>
    </p:spTree>
    <p:extLst>
      <p:ext uri="{BB962C8B-B14F-4D97-AF65-F5344CB8AC3E}">
        <p14:creationId xmlns:p14="http://schemas.microsoft.com/office/powerpoint/2010/main" val="2128843089"/>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Telecom/WAN DBR Attributes</a:t>
            </a:r>
            <a:endParaRPr lang="en-US" dirty="0"/>
          </a:p>
        </p:txBody>
      </p:sp>
      <p:sp>
        <p:nvSpPr>
          <p:cNvPr id="3" name="Content Placeholder 2"/>
          <p:cNvSpPr>
            <a:spLocks noGrp="1"/>
          </p:cNvSpPr>
          <p:nvPr>
            <p:ph idx="1"/>
          </p:nvPr>
        </p:nvSpPr>
        <p:spPr>
          <a:xfrm>
            <a:off x="712788" y="1461294"/>
            <a:ext cx="8229600" cy="4525962"/>
          </a:xfrm>
        </p:spPr>
        <p:txBody>
          <a:bodyPr/>
          <a:lstStyle/>
          <a:p>
            <a:r>
              <a:rPr lang="en-US" sz="2000" u="sng" dirty="0"/>
              <a:t>Bill Methods</a:t>
            </a:r>
          </a:p>
          <a:p>
            <a:pPr lvl="1"/>
            <a:r>
              <a:rPr lang="en-US" sz="2000" dirty="0"/>
              <a:t>Non Federal – </a:t>
            </a:r>
            <a:r>
              <a:rPr lang="en-US" sz="2000" dirty="0" smtClean="0"/>
              <a:t>Non-IPAC</a:t>
            </a:r>
          </a:p>
          <a:p>
            <a:pPr lvl="1"/>
            <a:r>
              <a:rPr lang="en-US" sz="2000" dirty="0" smtClean="0"/>
              <a:t>Federal </a:t>
            </a:r>
            <a:r>
              <a:rPr lang="en-US" sz="2000" dirty="0"/>
              <a:t>– </a:t>
            </a:r>
            <a:r>
              <a:rPr lang="en-US" sz="2000" dirty="0" smtClean="0"/>
              <a:t>Non-IPAC/IPAC/Interfund</a:t>
            </a:r>
          </a:p>
          <a:p>
            <a:pPr marL="346075" lvl="1" indent="0">
              <a:buNone/>
            </a:pPr>
            <a:endParaRPr lang="en-US" sz="2000" dirty="0" smtClean="0"/>
          </a:p>
          <a:p>
            <a:r>
              <a:rPr lang="en-US" sz="2000" u="sng" dirty="0" smtClean="0"/>
              <a:t>Billing Vehicle</a:t>
            </a:r>
          </a:p>
          <a:p>
            <a:pPr lvl="1"/>
            <a:r>
              <a:rPr lang="en-US" sz="2000" dirty="0" smtClean="0"/>
              <a:t>Bills generated </a:t>
            </a:r>
            <a:r>
              <a:rPr lang="en-US" sz="2000" dirty="0"/>
              <a:t>via </a:t>
            </a:r>
            <a:r>
              <a:rPr lang="en-US" sz="2000" dirty="0" smtClean="0"/>
              <a:t>DBRs</a:t>
            </a:r>
            <a:endParaRPr lang="en-US" sz="2000" dirty="0"/>
          </a:p>
          <a:p>
            <a:pPr lvl="2"/>
            <a:r>
              <a:rPr lang="en-US" sz="2000" dirty="0"/>
              <a:t>Bills generated </a:t>
            </a:r>
            <a:r>
              <a:rPr lang="en-US" sz="2000" b="1" u="sng" dirty="0" smtClean="0"/>
              <a:t>monthly</a:t>
            </a:r>
            <a:endParaRPr lang="en-US" sz="2000" dirty="0" smtClean="0"/>
          </a:p>
          <a:p>
            <a:pPr marL="682625" lvl="2" indent="0">
              <a:buNone/>
            </a:pPr>
            <a:endParaRPr lang="en-US" sz="2000" dirty="0" smtClean="0"/>
          </a:p>
          <a:p>
            <a:r>
              <a:rPr lang="en-US" sz="2000" u="sng" dirty="0" smtClean="0"/>
              <a:t>Receivables Lifecycle</a:t>
            </a:r>
            <a:endParaRPr lang="en-US" sz="2000" u="sng" dirty="0"/>
          </a:p>
          <a:p>
            <a:pPr lvl="1"/>
            <a:r>
              <a:rPr lang="en-US" sz="2000" dirty="0" smtClean="0"/>
              <a:t>DBR Receivables </a:t>
            </a:r>
            <a:r>
              <a:rPr lang="en-US" sz="2000" dirty="0"/>
              <a:t>Lifecycle is used to support the processing of </a:t>
            </a:r>
            <a:r>
              <a:rPr lang="en-US" sz="2000" dirty="0" smtClean="0"/>
              <a:t>Telecom and Wan DBRs and other associated transactions</a:t>
            </a:r>
            <a:endParaRPr lang="en-US" sz="2000" dirty="0"/>
          </a:p>
          <a:p>
            <a:endParaRPr lang="en-US" sz="2000" dirty="0"/>
          </a:p>
        </p:txBody>
      </p:sp>
      <p:sp>
        <p:nvSpPr>
          <p:cNvPr id="4" name="Footer Placeholder 3"/>
          <p:cNvSpPr>
            <a:spLocks noGrp="1"/>
          </p:cNvSpPr>
          <p:nvPr>
            <p:ph type="ftr" sz="quarter" idx="10"/>
          </p:nvPr>
        </p:nvSpPr>
        <p:spPr/>
        <p:txBody>
          <a:bodyPr/>
          <a:lstStyle/>
          <a:p>
            <a:pPr>
              <a:defRPr/>
            </a:pPr>
            <a:r>
              <a:rPr lang="en-US" dirty="0" smtClean="0">
                <a:solidFill>
                  <a:srgbClr val="000000"/>
                </a:solidFill>
              </a:rPr>
              <a:t>CGI Federal Proprietary and Confidential</a:t>
            </a:r>
            <a:endParaRPr lang="en-US" dirty="0">
              <a:solidFill>
                <a:srgbClr val="000000"/>
              </a:solidFill>
            </a:endParaRPr>
          </a:p>
        </p:txBody>
      </p:sp>
      <p:sp>
        <p:nvSpPr>
          <p:cNvPr id="5" name="Slide Number Placeholder 4"/>
          <p:cNvSpPr>
            <a:spLocks noGrp="1"/>
          </p:cNvSpPr>
          <p:nvPr>
            <p:ph type="sldNum" sz="quarter" idx="11"/>
          </p:nvPr>
        </p:nvSpPr>
        <p:spPr/>
        <p:txBody>
          <a:bodyPr/>
          <a:lstStyle/>
          <a:p>
            <a:pPr>
              <a:defRPr/>
            </a:pPr>
            <a:fld id="{215F2CEC-58A8-492B-AD0D-C2BF1A7F0D89}" type="slidenum">
              <a:rPr lang="en-US" smtClean="0">
                <a:solidFill>
                  <a:srgbClr val="000000"/>
                </a:solidFill>
              </a:rPr>
              <a:pPr>
                <a:defRPr/>
              </a:pPr>
              <a:t>46</a:t>
            </a:fld>
            <a:endParaRPr lang="en-US" dirty="0">
              <a:solidFill>
                <a:srgbClr val="000000"/>
              </a:solidFill>
            </a:endParaRPr>
          </a:p>
        </p:txBody>
      </p:sp>
    </p:spTree>
    <p:extLst>
      <p:ext uri="{BB962C8B-B14F-4D97-AF65-F5344CB8AC3E}">
        <p14:creationId xmlns:p14="http://schemas.microsoft.com/office/powerpoint/2010/main" val="2905823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bwMode="auto">
          <a:xfrm>
            <a:off x="7467600" y="5870528"/>
            <a:ext cx="1493520" cy="835072"/>
          </a:xfrm>
          <a:prstGeom prst="rect">
            <a:avLst/>
          </a:pr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endParaRPr lang="en-US" dirty="0" smtClean="0">
              <a:solidFill>
                <a:srgbClr val="000000"/>
              </a:solidFill>
            </a:endParaRPr>
          </a:p>
        </p:txBody>
      </p:sp>
      <p:sp>
        <p:nvSpPr>
          <p:cNvPr id="2" name="Title 1"/>
          <p:cNvSpPr>
            <a:spLocks noGrp="1"/>
          </p:cNvSpPr>
          <p:nvPr>
            <p:ph type="title"/>
          </p:nvPr>
        </p:nvSpPr>
        <p:spPr/>
        <p:txBody>
          <a:bodyPr/>
          <a:lstStyle/>
          <a:p>
            <a:r>
              <a:rPr lang="en-US" dirty="0" smtClean="0"/>
              <a:t>DBR </a:t>
            </a:r>
            <a:r>
              <a:rPr lang="en-US" dirty="0"/>
              <a:t> –  </a:t>
            </a:r>
            <a:r>
              <a:rPr lang="en-US" dirty="0" smtClean="0"/>
              <a:t>General and Vendor Fields</a:t>
            </a:r>
            <a:endParaRPr lang="en-US" dirty="0"/>
          </a:p>
        </p:txBody>
      </p:sp>
      <p:sp>
        <p:nvSpPr>
          <p:cNvPr id="4" name="Footer Placeholder 3"/>
          <p:cNvSpPr>
            <a:spLocks noGrp="1"/>
          </p:cNvSpPr>
          <p:nvPr>
            <p:ph type="ftr" sz="quarter" idx="4294967295"/>
          </p:nvPr>
        </p:nvSpPr>
        <p:spPr>
          <a:xfrm>
            <a:off x="457200" y="6553200"/>
            <a:ext cx="7010400" cy="304800"/>
          </a:xfrm>
          <a:prstGeom prst="rect">
            <a:avLst/>
          </a:prstGeom>
        </p:spPr>
        <p:txBody>
          <a:bodyPr/>
          <a:lstStyle/>
          <a:p>
            <a:pPr>
              <a:defRPr/>
            </a:pPr>
            <a:r>
              <a:rPr lang="en-US" dirty="0" smtClean="0">
                <a:solidFill>
                  <a:srgbClr val="000000"/>
                </a:solidFill>
              </a:rPr>
              <a:t>CGI Federal Proprietary and Confidential</a:t>
            </a:r>
            <a:endParaRPr lang="en-US" dirty="0">
              <a:solidFill>
                <a:srgbClr val="000000"/>
              </a:solidFill>
            </a:endParaRPr>
          </a:p>
        </p:txBody>
      </p:sp>
      <p:sp>
        <p:nvSpPr>
          <p:cNvPr id="5" name="Slide Number Placeholder 4"/>
          <p:cNvSpPr>
            <a:spLocks noGrp="1"/>
          </p:cNvSpPr>
          <p:nvPr>
            <p:ph type="sldNum" sz="quarter" idx="11"/>
          </p:nvPr>
        </p:nvSpPr>
        <p:spPr/>
        <p:txBody>
          <a:bodyPr/>
          <a:lstStyle/>
          <a:p>
            <a:pPr>
              <a:defRPr/>
            </a:pPr>
            <a:fld id="{215F2CEC-58A8-492B-AD0D-C2BF1A7F0D89}" type="slidenum">
              <a:rPr lang="en-US" smtClean="0">
                <a:solidFill>
                  <a:srgbClr val="000000"/>
                </a:solidFill>
              </a:rPr>
              <a:pPr>
                <a:defRPr/>
              </a:pPr>
              <a:t>47</a:t>
            </a:fld>
            <a:endParaRPr lang="en-US" dirty="0">
              <a:solidFill>
                <a:srgbClr val="000000"/>
              </a:solidFill>
            </a:endParaRPr>
          </a:p>
        </p:txBody>
      </p:sp>
      <p:pic>
        <p:nvPicPr>
          <p:cNvPr id="962562" name="Picture 2"/>
          <p:cNvPicPr>
            <a:picLocks noChangeAspect="1" noChangeArrowheads="1"/>
          </p:cNvPicPr>
          <p:nvPr/>
        </p:nvPicPr>
        <p:blipFill>
          <a:blip r:embed="rId3" cstate="print"/>
          <a:srcRect/>
          <a:stretch>
            <a:fillRect/>
          </a:stretch>
        </p:blipFill>
        <p:spPr bwMode="auto">
          <a:xfrm>
            <a:off x="3681565" y="2345512"/>
            <a:ext cx="1590675" cy="133350"/>
          </a:xfrm>
          <a:prstGeom prst="rect">
            <a:avLst/>
          </a:prstGeom>
          <a:noFill/>
          <a:ln w="9525">
            <a:noFill/>
            <a:miter lim="800000"/>
            <a:headEnd/>
            <a:tailEnd/>
          </a:ln>
        </p:spPr>
      </p:pic>
      <p:pic>
        <p:nvPicPr>
          <p:cNvPr id="962563" name="Picture 3"/>
          <p:cNvPicPr>
            <a:picLocks noChangeAspect="1" noChangeArrowheads="1"/>
          </p:cNvPicPr>
          <p:nvPr/>
        </p:nvPicPr>
        <p:blipFill>
          <a:blip r:embed="rId3" cstate="print"/>
          <a:srcRect/>
          <a:stretch>
            <a:fillRect/>
          </a:stretch>
        </p:blipFill>
        <p:spPr bwMode="auto">
          <a:xfrm>
            <a:off x="3637674" y="2382089"/>
            <a:ext cx="1590675" cy="133350"/>
          </a:xfrm>
          <a:prstGeom prst="rect">
            <a:avLst/>
          </a:prstGeom>
          <a:noFill/>
          <a:ln w="9525">
            <a:noFill/>
            <a:miter lim="800000"/>
            <a:headEnd/>
            <a:tailEnd/>
          </a:ln>
        </p:spPr>
      </p:pic>
      <p:pic>
        <p:nvPicPr>
          <p:cNvPr id="962564" name="Picture 4"/>
          <p:cNvPicPr>
            <a:picLocks noChangeAspect="1" noChangeArrowheads="1"/>
          </p:cNvPicPr>
          <p:nvPr/>
        </p:nvPicPr>
        <p:blipFill>
          <a:blip r:embed="rId3" cstate="print"/>
          <a:srcRect/>
          <a:stretch>
            <a:fillRect/>
          </a:stretch>
        </p:blipFill>
        <p:spPr bwMode="auto">
          <a:xfrm>
            <a:off x="5312855" y="2323566"/>
            <a:ext cx="1590675" cy="133350"/>
          </a:xfrm>
          <a:prstGeom prst="rect">
            <a:avLst/>
          </a:prstGeom>
          <a:noFill/>
          <a:ln w="9525">
            <a:noFill/>
            <a:miter lim="800000"/>
            <a:headEnd/>
            <a:tailEnd/>
          </a:ln>
        </p:spPr>
      </p:pic>
      <p:pic>
        <p:nvPicPr>
          <p:cNvPr id="962565" name="Picture 5"/>
          <p:cNvPicPr>
            <a:picLocks noChangeAspect="1" noChangeArrowheads="1"/>
          </p:cNvPicPr>
          <p:nvPr/>
        </p:nvPicPr>
        <p:blipFill>
          <a:blip r:embed="rId3" cstate="print"/>
          <a:srcRect/>
          <a:stretch>
            <a:fillRect/>
          </a:stretch>
        </p:blipFill>
        <p:spPr bwMode="auto">
          <a:xfrm>
            <a:off x="4193629" y="2360142"/>
            <a:ext cx="1590675" cy="133350"/>
          </a:xfrm>
          <a:prstGeom prst="rect">
            <a:avLst/>
          </a:prstGeom>
          <a:noFill/>
          <a:ln w="9525">
            <a:noFill/>
            <a:miter lim="800000"/>
            <a:headEnd/>
            <a:tailEnd/>
          </a:ln>
        </p:spPr>
      </p:pic>
      <p:pic>
        <p:nvPicPr>
          <p:cNvPr id="962566" name="Picture 6"/>
          <p:cNvPicPr>
            <a:picLocks noChangeAspect="1" noChangeArrowheads="1"/>
          </p:cNvPicPr>
          <p:nvPr/>
        </p:nvPicPr>
        <p:blipFill>
          <a:blip r:embed="rId3" cstate="print"/>
          <a:srcRect/>
          <a:stretch>
            <a:fillRect/>
          </a:stretch>
        </p:blipFill>
        <p:spPr bwMode="auto">
          <a:xfrm>
            <a:off x="5137290" y="2411349"/>
            <a:ext cx="1590675" cy="133350"/>
          </a:xfrm>
          <a:prstGeom prst="rect">
            <a:avLst/>
          </a:prstGeom>
          <a:noFill/>
          <a:ln w="9525">
            <a:noFill/>
            <a:miter lim="800000"/>
            <a:headEnd/>
            <a:tailEnd/>
          </a:ln>
        </p:spPr>
      </p:pic>
      <p:pic>
        <p:nvPicPr>
          <p:cNvPr id="962567" name="Picture 7"/>
          <p:cNvPicPr>
            <a:picLocks noChangeAspect="1" noChangeArrowheads="1"/>
          </p:cNvPicPr>
          <p:nvPr/>
        </p:nvPicPr>
        <p:blipFill>
          <a:blip r:embed="rId3" cstate="print"/>
          <a:srcRect/>
          <a:stretch>
            <a:fillRect/>
          </a:stretch>
        </p:blipFill>
        <p:spPr bwMode="auto">
          <a:xfrm>
            <a:off x="5298225" y="2382088"/>
            <a:ext cx="1590675" cy="133350"/>
          </a:xfrm>
          <a:prstGeom prst="rect">
            <a:avLst/>
          </a:prstGeom>
          <a:noFill/>
          <a:ln w="9525">
            <a:noFill/>
            <a:miter lim="800000"/>
            <a:headEnd/>
            <a:tailEnd/>
          </a:ln>
        </p:spPr>
      </p:pic>
      <p:pic>
        <p:nvPicPr>
          <p:cNvPr id="6553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0845" y="1054846"/>
            <a:ext cx="6391275" cy="5438775"/>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962568" name="Picture 8"/>
          <p:cNvPicPr>
            <a:picLocks noChangeAspect="1" noChangeArrowheads="1"/>
          </p:cNvPicPr>
          <p:nvPr/>
        </p:nvPicPr>
        <p:blipFill>
          <a:blip r:embed="rId3" cstate="print"/>
          <a:srcRect/>
          <a:stretch>
            <a:fillRect/>
          </a:stretch>
        </p:blipFill>
        <p:spPr bwMode="auto">
          <a:xfrm>
            <a:off x="3315805" y="2382088"/>
            <a:ext cx="1590675" cy="133350"/>
          </a:xfrm>
          <a:prstGeom prst="rect">
            <a:avLst/>
          </a:prstGeom>
          <a:noFill/>
          <a:ln w="9525">
            <a:noFill/>
            <a:miter lim="800000"/>
            <a:headEnd/>
            <a:tailEnd/>
          </a:ln>
        </p:spPr>
      </p:pic>
      <p:sp>
        <p:nvSpPr>
          <p:cNvPr id="20" name="TextBox 19"/>
          <p:cNvSpPr txBox="1"/>
          <p:nvPr/>
        </p:nvSpPr>
        <p:spPr>
          <a:xfrm>
            <a:off x="6093562" y="1215763"/>
            <a:ext cx="2427318" cy="1077218"/>
          </a:xfrm>
          <a:prstGeom prst="rect">
            <a:avLst/>
          </a:prstGeom>
          <a:solidFill>
            <a:schemeClr val="bg1"/>
          </a:solidFill>
          <a:ln w="22225">
            <a:solidFill>
              <a:schemeClr val="tx1"/>
            </a:solidFill>
          </a:ln>
        </p:spPr>
        <p:txBody>
          <a:bodyPr wrap="square" rtlCol="0">
            <a:spAutoFit/>
          </a:bodyPr>
          <a:lstStyle/>
          <a:p>
            <a:pPr>
              <a:defRPr/>
            </a:pPr>
            <a:r>
              <a:rPr lang="en-US" sz="1600" dirty="0" smtClean="0"/>
              <a:t>General fields</a:t>
            </a:r>
            <a:endParaRPr lang="en-US" sz="1600" dirty="0"/>
          </a:p>
          <a:p>
            <a:pPr marL="285750" indent="-285750">
              <a:buFont typeface="Arial" pitchFamily="34" charset="0"/>
              <a:buChar char="•"/>
              <a:defRPr/>
            </a:pPr>
            <a:r>
              <a:rPr lang="en-US" sz="1600" dirty="0" smtClean="0"/>
              <a:t>Record Identifier</a:t>
            </a:r>
          </a:p>
          <a:p>
            <a:pPr marL="285750" indent="-285750">
              <a:buFont typeface="Arial" pitchFamily="34" charset="0"/>
              <a:buChar char="•"/>
              <a:defRPr/>
            </a:pPr>
            <a:r>
              <a:rPr lang="en-US" sz="1600" dirty="0" smtClean="0"/>
              <a:t>Record Date</a:t>
            </a:r>
          </a:p>
          <a:p>
            <a:pPr marL="285750" indent="-285750">
              <a:buFont typeface="Arial" pitchFamily="34" charset="0"/>
              <a:buChar char="•"/>
              <a:defRPr/>
            </a:pPr>
            <a:r>
              <a:rPr lang="en-US" sz="1600" dirty="0" smtClean="0"/>
              <a:t>External System ID</a:t>
            </a:r>
          </a:p>
        </p:txBody>
      </p:sp>
      <p:sp>
        <p:nvSpPr>
          <p:cNvPr id="21" name="TextBox 20"/>
          <p:cNvSpPr txBox="1"/>
          <p:nvPr/>
        </p:nvSpPr>
        <p:spPr>
          <a:xfrm>
            <a:off x="4939121" y="3487297"/>
            <a:ext cx="3928817" cy="2800767"/>
          </a:xfrm>
          <a:prstGeom prst="rect">
            <a:avLst/>
          </a:prstGeom>
          <a:solidFill>
            <a:schemeClr val="bg1"/>
          </a:solidFill>
          <a:ln w="22225">
            <a:solidFill>
              <a:schemeClr val="tx1"/>
            </a:solidFill>
          </a:ln>
        </p:spPr>
        <p:txBody>
          <a:bodyPr wrap="square" rtlCol="0">
            <a:spAutoFit/>
          </a:bodyPr>
          <a:lstStyle/>
          <a:p>
            <a:pPr>
              <a:defRPr/>
            </a:pPr>
            <a:r>
              <a:rPr lang="en-US" sz="1600" b="1" dirty="0" smtClean="0"/>
              <a:t>Vendor Information</a:t>
            </a:r>
          </a:p>
          <a:p>
            <a:pPr marL="285750" indent="-285750">
              <a:buFont typeface="Arial" pitchFamily="34" charset="0"/>
              <a:buChar char="•"/>
              <a:defRPr/>
            </a:pPr>
            <a:r>
              <a:rPr lang="en-US" sz="1600" dirty="0" smtClean="0"/>
              <a:t>Vendor Code</a:t>
            </a:r>
          </a:p>
          <a:p>
            <a:pPr marL="742950" lvl="1" indent="-285750">
              <a:buFont typeface="Arial" pitchFamily="34" charset="0"/>
              <a:buChar char="•"/>
              <a:defRPr/>
            </a:pPr>
            <a:r>
              <a:rPr lang="en-US" sz="1600" dirty="0"/>
              <a:t>Also known as </a:t>
            </a:r>
            <a:r>
              <a:rPr lang="en-US" sz="1600" b="1" u="sng" dirty="0" smtClean="0"/>
              <a:t>BOAC2</a:t>
            </a:r>
            <a:r>
              <a:rPr lang="en-US" sz="1600" dirty="0" smtClean="0"/>
              <a:t> </a:t>
            </a:r>
            <a:r>
              <a:rPr lang="en-US" sz="1600" dirty="0"/>
              <a:t>(i.e., the recipient of the goods/services</a:t>
            </a:r>
          </a:p>
          <a:p>
            <a:pPr marL="285750" indent="-285750">
              <a:buFont typeface="Arial" pitchFamily="34" charset="0"/>
              <a:buChar char="•"/>
              <a:defRPr/>
            </a:pPr>
            <a:r>
              <a:rPr lang="en-US" sz="1600" dirty="0" smtClean="0"/>
              <a:t>Designated Agent – ALC</a:t>
            </a:r>
          </a:p>
          <a:p>
            <a:pPr marL="742950" lvl="1" indent="-285750">
              <a:buFont typeface="Arial" pitchFamily="34" charset="0"/>
              <a:buChar char="•"/>
              <a:defRPr/>
            </a:pPr>
            <a:r>
              <a:rPr lang="en-US" sz="1600" dirty="0" smtClean="0"/>
              <a:t>AAS and WAN will populate with </a:t>
            </a:r>
            <a:r>
              <a:rPr lang="en-US" sz="1600" b="1" u="sng" dirty="0" smtClean="0"/>
              <a:t>BOAC1</a:t>
            </a:r>
            <a:r>
              <a:rPr lang="en-US" sz="1600" dirty="0" smtClean="0"/>
              <a:t> (i.e., the recipient of the bill) if applicable</a:t>
            </a:r>
          </a:p>
          <a:p>
            <a:pPr marL="742950" lvl="1" indent="-285750">
              <a:buFont typeface="Arial" pitchFamily="34" charset="0"/>
              <a:buChar char="•"/>
              <a:defRPr/>
            </a:pPr>
            <a:r>
              <a:rPr lang="en-US" sz="1600" dirty="0" smtClean="0"/>
              <a:t>Not the ALC of the Vendor Code</a:t>
            </a:r>
          </a:p>
          <a:p>
            <a:pPr marL="742950" lvl="1" indent="-285750">
              <a:buFont typeface="Arial" pitchFamily="34" charset="0"/>
              <a:buChar char="•"/>
              <a:defRPr/>
            </a:pPr>
            <a:r>
              <a:rPr lang="en-US" sz="1600" dirty="0" smtClean="0"/>
              <a:t>If blank, BOAC2 is the same as BOAC1 </a:t>
            </a:r>
          </a:p>
        </p:txBody>
      </p:sp>
    </p:spTree>
    <p:extLst>
      <p:ext uri="{BB962C8B-B14F-4D97-AF65-F5344CB8AC3E}">
        <p14:creationId xmlns:p14="http://schemas.microsoft.com/office/powerpoint/2010/main" val="401026969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bwMode="auto">
          <a:xfrm>
            <a:off x="7467600" y="5870528"/>
            <a:ext cx="1493520" cy="835072"/>
          </a:xfrm>
          <a:prstGeom prst="rect">
            <a:avLst/>
          </a:pr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endParaRPr lang="en-US" dirty="0" smtClean="0">
              <a:solidFill>
                <a:srgbClr val="000000"/>
              </a:solidFill>
            </a:endParaRPr>
          </a:p>
        </p:txBody>
      </p:sp>
      <p:sp>
        <p:nvSpPr>
          <p:cNvPr id="2" name="Title 1"/>
          <p:cNvSpPr>
            <a:spLocks noGrp="1"/>
          </p:cNvSpPr>
          <p:nvPr>
            <p:ph type="title"/>
          </p:nvPr>
        </p:nvSpPr>
        <p:spPr/>
        <p:txBody>
          <a:bodyPr/>
          <a:lstStyle/>
          <a:p>
            <a:r>
              <a:rPr lang="en-US" dirty="0" smtClean="0"/>
              <a:t>DBR </a:t>
            </a:r>
            <a:r>
              <a:rPr lang="en-US" dirty="0"/>
              <a:t> –  </a:t>
            </a:r>
            <a:r>
              <a:rPr lang="en-US" dirty="0" smtClean="0"/>
              <a:t>Amounts and Accounting Fields</a:t>
            </a:r>
            <a:endParaRPr lang="en-US" dirty="0"/>
          </a:p>
        </p:txBody>
      </p:sp>
      <p:sp>
        <p:nvSpPr>
          <p:cNvPr id="4" name="Footer Placeholder 3"/>
          <p:cNvSpPr>
            <a:spLocks noGrp="1"/>
          </p:cNvSpPr>
          <p:nvPr>
            <p:ph type="ftr" sz="quarter" idx="4294967295"/>
          </p:nvPr>
        </p:nvSpPr>
        <p:spPr>
          <a:xfrm>
            <a:off x="457200" y="6553200"/>
            <a:ext cx="7010400" cy="304800"/>
          </a:xfrm>
          <a:prstGeom prst="rect">
            <a:avLst/>
          </a:prstGeom>
        </p:spPr>
        <p:txBody>
          <a:bodyPr/>
          <a:lstStyle/>
          <a:p>
            <a:pPr>
              <a:defRPr/>
            </a:pPr>
            <a:r>
              <a:rPr lang="en-US" dirty="0" smtClean="0">
                <a:solidFill>
                  <a:srgbClr val="000000"/>
                </a:solidFill>
              </a:rPr>
              <a:t>CGI Federal Proprietary and Confidential</a:t>
            </a:r>
            <a:endParaRPr lang="en-US" dirty="0">
              <a:solidFill>
                <a:srgbClr val="000000"/>
              </a:solidFill>
            </a:endParaRPr>
          </a:p>
        </p:txBody>
      </p:sp>
      <p:sp>
        <p:nvSpPr>
          <p:cNvPr id="5" name="Slide Number Placeholder 4"/>
          <p:cNvSpPr>
            <a:spLocks noGrp="1"/>
          </p:cNvSpPr>
          <p:nvPr>
            <p:ph type="sldNum" sz="quarter" idx="11"/>
          </p:nvPr>
        </p:nvSpPr>
        <p:spPr/>
        <p:txBody>
          <a:bodyPr/>
          <a:lstStyle/>
          <a:p>
            <a:pPr>
              <a:defRPr/>
            </a:pPr>
            <a:fld id="{215F2CEC-58A8-492B-AD0D-C2BF1A7F0D89}" type="slidenum">
              <a:rPr lang="en-US" smtClean="0">
                <a:solidFill>
                  <a:srgbClr val="000000"/>
                </a:solidFill>
              </a:rPr>
              <a:pPr>
                <a:defRPr/>
              </a:pPr>
              <a:t>48</a:t>
            </a:fld>
            <a:endParaRPr lang="en-US" dirty="0">
              <a:solidFill>
                <a:srgbClr val="000000"/>
              </a:solidFill>
            </a:endParaRPr>
          </a:p>
        </p:txBody>
      </p:sp>
      <p:pic>
        <p:nvPicPr>
          <p:cNvPr id="665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2891" y="1358873"/>
            <a:ext cx="8581109" cy="4756919"/>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11" name="TextBox 10"/>
          <p:cNvSpPr txBox="1"/>
          <p:nvPr/>
        </p:nvSpPr>
        <p:spPr>
          <a:xfrm>
            <a:off x="4604260" y="1869512"/>
            <a:ext cx="3610100" cy="2031325"/>
          </a:xfrm>
          <a:prstGeom prst="rect">
            <a:avLst/>
          </a:prstGeom>
          <a:solidFill>
            <a:schemeClr val="bg1"/>
          </a:solidFill>
          <a:ln w="22225">
            <a:solidFill>
              <a:schemeClr val="tx1"/>
            </a:solidFill>
          </a:ln>
        </p:spPr>
        <p:txBody>
          <a:bodyPr wrap="square" rtlCol="0">
            <a:spAutoFit/>
          </a:bodyPr>
          <a:lstStyle/>
          <a:p>
            <a:pPr>
              <a:defRPr/>
            </a:pPr>
            <a:r>
              <a:rPr lang="en-US" b="1" dirty="0" smtClean="0">
                <a:solidFill>
                  <a:srgbClr val="000000"/>
                </a:solidFill>
              </a:rPr>
              <a:t>Amount</a:t>
            </a:r>
            <a:r>
              <a:rPr lang="en-US" dirty="0" smtClean="0">
                <a:solidFill>
                  <a:srgbClr val="000000"/>
                </a:solidFill>
              </a:rPr>
              <a:t> </a:t>
            </a:r>
            <a:r>
              <a:rPr lang="en-US" b="1" dirty="0" smtClean="0">
                <a:solidFill>
                  <a:srgbClr val="000000"/>
                </a:solidFill>
              </a:rPr>
              <a:t>fields</a:t>
            </a:r>
            <a:endParaRPr lang="en-US" b="1" dirty="0">
              <a:solidFill>
                <a:srgbClr val="000000"/>
              </a:solidFill>
            </a:endParaRPr>
          </a:p>
          <a:p>
            <a:pPr marL="285750" indent="-285750">
              <a:buFont typeface="Arial" pitchFamily="34" charset="0"/>
              <a:buChar char="•"/>
              <a:defRPr/>
            </a:pPr>
            <a:r>
              <a:rPr lang="en-US" dirty="0" smtClean="0">
                <a:solidFill>
                  <a:srgbClr val="000000"/>
                </a:solidFill>
              </a:rPr>
              <a:t>Amount</a:t>
            </a:r>
          </a:p>
          <a:p>
            <a:pPr marL="285750" indent="-285750">
              <a:buFont typeface="Arial" pitchFamily="34" charset="0"/>
              <a:buChar char="•"/>
              <a:defRPr/>
            </a:pPr>
            <a:r>
              <a:rPr lang="en-US" dirty="0" smtClean="0">
                <a:solidFill>
                  <a:srgbClr val="000000"/>
                </a:solidFill>
              </a:rPr>
              <a:t>Quantity</a:t>
            </a:r>
          </a:p>
          <a:p>
            <a:pPr marL="285750" indent="-285750">
              <a:buFont typeface="Arial" pitchFamily="34" charset="0"/>
              <a:buChar char="•"/>
              <a:defRPr/>
            </a:pPr>
            <a:r>
              <a:rPr lang="en-US" dirty="0">
                <a:solidFill>
                  <a:srgbClr val="000000"/>
                </a:solidFill>
              </a:rPr>
              <a:t>Eligible for Discount</a:t>
            </a:r>
          </a:p>
          <a:p>
            <a:pPr marL="285750" indent="-285750">
              <a:buFont typeface="Arial" pitchFamily="34" charset="0"/>
              <a:buChar char="•"/>
              <a:defRPr/>
            </a:pPr>
            <a:r>
              <a:rPr lang="en-US" dirty="0">
                <a:solidFill>
                  <a:srgbClr val="000000"/>
                </a:solidFill>
              </a:rPr>
              <a:t>Eligible for </a:t>
            </a:r>
            <a:r>
              <a:rPr lang="en-US" dirty="0" smtClean="0">
                <a:solidFill>
                  <a:srgbClr val="000000"/>
                </a:solidFill>
              </a:rPr>
              <a:t>Surcharge</a:t>
            </a:r>
          </a:p>
          <a:p>
            <a:pPr>
              <a:defRPr/>
            </a:pPr>
            <a:r>
              <a:rPr lang="en-US" b="1" dirty="0" smtClean="0">
                <a:solidFill>
                  <a:srgbClr val="000000"/>
                </a:solidFill>
              </a:rPr>
              <a:t>Accounting Dimensions</a:t>
            </a:r>
          </a:p>
          <a:p>
            <a:pPr marL="285750" indent="-285750">
              <a:buFont typeface="Arial" pitchFamily="34" charset="0"/>
              <a:buChar char="•"/>
              <a:defRPr/>
            </a:pPr>
            <a:r>
              <a:rPr lang="en-US" dirty="0" smtClean="0">
                <a:solidFill>
                  <a:srgbClr val="000000"/>
                </a:solidFill>
              </a:rPr>
              <a:t>Template</a:t>
            </a:r>
            <a:endParaRPr lang="en-US" dirty="0">
              <a:solidFill>
                <a:srgbClr val="000000"/>
              </a:solidFill>
            </a:endParaRPr>
          </a:p>
        </p:txBody>
      </p:sp>
    </p:spTree>
    <p:extLst>
      <p:ext uri="{BB962C8B-B14F-4D97-AF65-F5344CB8AC3E}">
        <p14:creationId xmlns:p14="http://schemas.microsoft.com/office/powerpoint/2010/main" val="389667069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DBR </a:t>
            </a:r>
            <a:r>
              <a:rPr lang="en-US" dirty="0"/>
              <a:t> –  </a:t>
            </a:r>
            <a:r>
              <a:rPr lang="en-US" dirty="0" smtClean="0"/>
              <a:t>Internal </a:t>
            </a:r>
            <a:r>
              <a:rPr lang="en-US" dirty="0"/>
              <a:t>F</a:t>
            </a:r>
            <a:r>
              <a:rPr lang="en-US" dirty="0" smtClean="0"/>
              <a:t>ields</a:t>
            </a:r>
            <a:endParaRPr lang="en-US" dirty="0"/>
          </a:p>
        </p:txBody>
      </p:sp>
      <p:sp>
        <p:nvSpPr>
          <p:cNvPr id="4" name="Footer Placeholder 3"/>
          <p:cNvSpPr>
            <a:spLocks noGrp="1"/>
          </p:cNvSpPr>
          <p:nvPr>
            <p:ph type="ftr" sz="quarter" idx="4294967295"/>
          </p:nvPr>
        </p:nvSpPr>
        <p:spPr>
          <a:xfrm>
            <a:off x="457200" y="6553200"/>
            <a:ext cx="7010400" cy="304800"/>
          </a:xfrm>
          <a:prstGeom prst="rect">
            <a:avLst/>
          </a:prstGeom>
        </p:spPr>
        <p:txBody>
          <a:bodyPr/>
          <a:lstStyle/>
          <a:p>
            <a:pPr>
              <a:defRPr/>
            </a:pPr>
            <a:r>
              <a:rPr lang="en-US" dirty="0" smtClean="0">
                <a:solidFill>
                  <a:srgbClr val="000000"/>
                </a:solidFill>
              </a:rPr>
              <a:t>CGI Federal Proprietary and Confidential</a:t>
            </a:r>
            <a:endParaRPr lang="en-US" dirty="0">
              <a:solidFill>
                <a:srgbClr val="000000"/>
              </a:solidFill>
            </a:endParaRPr>
          </a:p>
        </p:txBody>
      </p:sp>
      <p:sp>
        <p:nvSpPr>
          <p:cNvPr id="5" name="Slide Number Placeholder 4"/>
          <p:cNvSpPr>
            <a:spLocks noGrp="1"/>
          </p:cNvSpPr>
          <p:nvPr>
            <p:ph type="sldNum" sz="quarter" idx="11"/>
          </p:nvPr>
        </p:nvSpPr>
        <p:spPr/>
        <p:txBody>
          <a:bodyPr/>
          <a:lstStyle/>
          <a:p>
            <a:pPr>
              <a:defRPr/>
            </a:pPr>
            <a:fld id="{215F2CEC-58A8-492B-AD0D-C2BF1A7F0D89}" type="slidenum">
              <a:rPr lang="en-US" smtClean="0">
                <a:solidFill>
                  <a:srgbClr val="000000"/>
                </a:solidFill>
              </a:rPr>
              <a:pPr>
                <a:defRPr/>
              </a:pPr>
              <a:t>49</a:t>
            </a:fld>
            <a:endParaRPr lang="en-US" dirty="0">
              <a:solidFill>
                <a:srgbClr val="000000"/>
              </a:solidFill>
            </a:endParaRPr>
          </a:p>
        </p:txBody>
      </p:sp>
      <p:pic>
        <p:nvPicPr>
          <p:cNvPr id="675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2861" y="2305050"/>
            <a:ext cx="8571139" cy="2193914"/>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6" name="TextBox 5"/>
          <p:cNvSpPr txBox="1"/>
          <p:nvPr/>
        </p:nvSpPr>
        <p:spPr>
          <a:xfrm>
            <a:off x="4972132" y="4228296"/>
            <a:ext cx="3927867" cy="1477328"/>
          </a:xfrm>
          <a:prstGeom prst="rect">
            <a:avLst/>
          </a:prstGeom>
          <a:solidFill>
            <a:schemeClr val="bg1"/>
          </a:solidFill>
          <a:ln w="22225">
            <a:solidFill>
              <a:schemeClr val="tx1"/>
            </a:solidFill>
          </a:ln>
        </p:spPr>
        <p:txBody>
          <a:bodyPr wrap="square" rtlCol="0">
            <a:spAutoFit/>
          </a:bodyPr>
          <a:lstStyle/>
          <a:p>
            <a:pPr>
              <a:defRPr/>
            </a:pPr>
            <a:r>
              <a:rPr lang="en-US" b="1" dirty="0" smtClean="0">
                <a:solidFill>
                  <a:srgbClr val="000000"/>
                </a:solidFill>
              </a:rPr>
              <a:t>Populated for Internal DBRs only</a:t>
            </a:r>
          </a:p>
          <a:p>
            <a:pPr>
              <a:defRPr/>
            </a:pPr>
            <a:r>
              <a:rPr lang="en-US" dirty="0" smtClean="0">
                <a:solidFill>
                  <a:srgbClr val="000000"/>
                </a:solidFill>
              </a:rPr>
              <a:t>Accounting Elements</a:t>
            </a:r>
          </a:p>
          <a:p>
            <a:pPr marL="285750" indent="-285750">
              <a:buFont typeface="Arial" pitchFamily="34" charset="0"/>
              <a:buChar char="•"/>
              <a:defRPr/>
            </a:pPr>
            <a:r>
              <a:rPr lang="en-US" dirty="0" smtClean="0">
                <a:solidFill>
                  <a:srgbClr val="000000"/>
                </a:solidFill>
              </a:rPr>
              <a:t>Template</a:t>
            </a:r>
          </a:p>
          <a:p>
            <a:pPr marL="285750" indent="-285750">
              <a:buFont typeface="Arial" pitchFamily="34" charset="0"/>
              <a:buChar char="•"/>
              <a:defRPr/>
            </a:pPr>
            <a:r>
              <a:rPr lang="en-US" dirty="0">
                <a:solidFill>
                  <a:srgbClr val="000000"/>
                </a:solidFill>
              </a:rPr>
              <a:t>For Interfund/Intrafund DBRs, the </a:t>
            </a:r>
            <a:r>
              <a:rPr lang="en-US" b="1" u="sng" dirty="0" smtClean="0">
                <a:solidFill>
                  <a:srgbClr val="000000"/>
                </a:solidFill>
              </a:rPr>
              <a:t>Buyer’s</a:t>
            </a:r>
            <a:r>
              <a:rPr lang="en-US" dirty="0" smtClean="0">
                <a:solidFill>
                  <a:srgbClr val="000000"/>
                </a:solidFill>
              </a:rPr>
              <a:t> </a:t>
            </a:r>
            <a:r>
              <a:rPr lang="en-US" dirty="0">
                <a:solidFill>
                  <a:srgbClr val="000000"/>
                </a:solidFill>
              </a:rPr>
              <a:t>Accounting </a:t>
            </a:r>
            <a:r>
              <a:rPr lang="en-US" dirty="0" smtClean="0">
                <a:solidFill>
                  <a:srgbClr val="000000"/>
                </a:solidFill>
              </a:rPr>
              <a:t>Dimensions</a:t>
            </a:r>
            <a:endParaRPr lang="en-US" dirty="0">
              <a:solidFill>
                <a:srgbClr val="000000"/>
              </a:solidFill>
            </a:endParaRPr>
          </a:p>
        </p:txBody>
      </p:sp>
    </p:spTree>
    <p:extLst>
      <p:ext uri="{BB962C8B-B14F-4D97-AF65-F5344CB8AC3E}">
        <p14:creationId xmlns:p14="http://schemas.microsoft.com/office/powerpoint/2010/main" val="152508473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427511" y="1163145"/>
            <a:ext cx="8716489" cy="998164"/>
          </a:xfrm>
          <a:prstGeom prst="rect">
            <a:avLst/>
          </a:prstGeom>
          <a:solidFill>
            <a:srgbClr val="FFFF0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6146" name="Rectangle 6"/>
          <p:cNvSpPr>
            <a:spLocks noGrp="1" noChangeArrowheads="1"/>
          </p:cNvSpPr>
          <p:nvPr>
            <p:ph type="title"/>
          </p:nvPr>
        </p:nvSpPr>
        <p:spPr/>
        <p:txBody>
          <a:bodyPr/>
          <a:lstStyle/>
          <a:p>
            <a:pPr eaLnBrk="1" hangingPunct="1"/>
            <a:r>
              <a:rPr lang="en-US" dirty="0" smtClean="0"/>
              <a:t>Table of Contents</a:t>
            </a:r>
          </a:p>
        </p:txBody>
      </p:sp>
      <p:sp>
        <p:nvSpPr>
          <p:cNvPr id="7" name="Rectangle 7"/>
          <p:cNvSpPr>
            <a:spLocks noGrp="1" noChangeArrowheads="1"/>
          </p:cNvSpPr>
          <p:nvPr>
            <p:ph idx="1"/>
          </p:nvPr>
        </p:nvSpPr>
        <p:spPr>
          <a:xfrm>
            <a:off x="712788" y="1211283"/>
            <a:ext cx="8229600" cy="5072559"/>
          </a:xfrm>
        </p:spPr>
        <p:txBody>
          <a:bodyPr/>
          <a:lstStyle/>
          <a:p>
            <a:pPr marL="288925" indent="-288925" eaLnBrk="1" hangingPunct="1">
              <a:spcBef>
                <a:spcPts val="600"/>
              </a:spcBef>
              <a:spcAft>
                <a:spcPts val="0"/>
              </a:spcAft>
            </a:pPr>
            <a:r>
              <a:rPr lang="en-US" sz="1600" b="1" dirty="0" smtClean="0"/>
              <a:t>Segment 1:    </a:t>
            </a:r>
            <a:r>
              <a:rPr lang="en-US" sz="1600" dirty="0" smtClean="0"/>
              <a:t>Detail </a:t>
            </a:r>
            <a:r>
              <a:rPr lang="en-US" sz="1600" dirty="0"/>
              <a:t>Billing Record (DBR) </a:t>
            </a:r>
            <a:r>
              <a:rPr lang="en-US" sz="1600" dirty="0" smtClean="0"/>
              <a:t>Overview and Key Concepts</a:t>
            </a:r>
          </a:p>
          <a:p>
            <a:pPr marL="625475" lvl="1" indent="-288925" eaLnBrk="1" hangingPunct="1">
              <a:spcBef>
                <a:spcPts val="400"/>
              </a:spcBef>
              <a:spcAft>
                <a:spcPts val="400"/>
              </a:spcAft>
            </a:pPr>
            <a:r>
              <a:rPr lang="en-US" sz="1400" dirty="0" smtClean="0"/>
              <a:t>DBR Overview</a:t>
            </a:r>
          </a:p>
          <a:p>
            <a:pPr marL="625475" lvl="1" indent="-288925" eaLnBrk="1" hangingPunct="1">
              <a:spcBef>
                <a:spcPts val="400"/>
              </a:spcBef>
              <a:spcAft>
                <a:spcPts val="400"/>
              </a:spcAft>
            </a:pPr>
            <a:r>
              <a:rPr lang="en-US" sz="1400" dirty="0" smtClean="0"/>
              <a:t>Billing Process Overview</a:t>
            </a:r>
          </a:p>
          <a:p>
            <a:pPr marL="288925" indent="-288925" eaLnBrk="1" hangingPunct="1">
              <a:spcBef>
                <a:spcPts val="600"/>
              </a:spcBef>
              <a:spcAft>
                <a:spcPts val="0"/>
              </a:spcAft>
            </a:pPr>
            <a:r>
              <a:rPr lang="en-US" sz="1600" b="1" dirty="0" smtClean="0">
                <a:solidFill>
                  <a:schemeClr val="bg1">
                    <a:lumMod val="50000"/>
                  </a:schemeClr>
                </a:solidFill>
              </a:rPr>
              <a:t>Segment 2:    </a:t>
            </a:r>
            <a:r>
              <a:rPr lang="en-US" sz="1600" dirty="0" smtClean="0">
                <a:solidFill>
                  <a:schemeClr val="bg1">
                    <a:lumMod val="50000"/>
                  </a:schemeClr>
                </a:solidFill>
              </a:rPr>
              <a:t>DBRs and Associated Batch Processing </a:t>
            </a:r>
            <a:endParaRPr lang="en-US" sz="1600" b="1" dirty="0" smtClean="0">
              <a:solidFill>
                <a:schemeClr val="bg1">
                  <a:lumMod val="50000"/>
                </a:schemeClr>
              </a:solidFill>
            </a:endParaRPr>
          </a:p>
          <a:p>
            <a:pPr marL="288925" indent="-288925" eaLnBrk="1" hangingPunct="1">
              <a:spcBef>
                <a:spcPts val="600"/>
              </a:spcBef>
              <a:spcAft>
                <a:spcPts val="0"/>
              </a:spcAft>
            </a:pPr>
            <a:r>
              <a:rPr lang="en-US" sz="1600" b="1" dirty="0" smtClean="0">
                <a:solidFill>
                  <a:schemeClr val="bg1">
                    <a:lumMod val="50000"/>
                  </a:schemeClr>
                </a:solidFill>
              </a:rPr>
              <a:t>Segment 3</a:t>
            </a:r>
            <a:r>
              <a:rPr lang="en-US" sz="1600" dirty="0" smtClean="0">
                <a:solidFill>
                  <a:schemeClr val="bg1">
                    <a:lumMod val="50000"/>
                  </a:schemeClr>
                </a:solidFill>
              </a:rPr>
              <a:t>:    DBR Query	</a:t>
            </a:r>
          </a:p>
          <a:p>
            <a:pPr marL="288925" indent="-288925" eaLnBrk="1" hangingPunct="1">
              <a:spcBef>
                <a:spcPts val="600"/>
              </a:spcBef>
              <a:spcAft>
                <a:spcPts val="0"/>
              </a:spcAft>
            </a:pPr>
            <a:r>
              <a:rPr lang="en-US" sz="1600" b="1" dirty="0" smtClean="0">
                <a:solidFill>
                  <a:schemeClr val="bg1">
                    <a:lumMod val="50000"/>
                  </a:schemeClr>
                </a:solidFill>
              </a:rPr>
              <a:t>Segment 4:</a:t>
            </a:r>
            <a:r>
              <a:rPr lang="en-US" sz="1600" dirty="0" smtClean="0">
                <a:solidFill>
                  <a:schemeClr val="bg1">
                    <a:lumMod val="50000"/>
                  </a:schemeClr>
                </a:solidFill>
              </a:rPr>
              <a:t>    AAS Agreements		</a:t>
            </a:r>
          </a:p>
          <a:p>
            <a:pPr marL="288925" indent="-288925" eaLnBrk="1" hangingPunct="1">
              <a:spcBef>
                <a:spcPts val="600"/>
              </a:spcBef>
              <a:spcAft>
                <a:spcPts val="0"/>
              </a:spcAft>
            </a:pPr>
            <a:r>
              <a:rPr lang="en-US" sz="1600" b="1" dirty="0" smtClean="0">
                <a:solidFill>
                  <a:schemeClr val="bg1">
                    <a:lumMod val="50000"/>
                  </a:schemeClr>
                </a:solidFill>
              </a:rPr>
              <a:t>Segment 5:    </a:t>
            </a:r>
            <a:r>
              <a:rPr lang="en-US" sz="1600" dirty="0" smtClean="0">
                <a:solidFill>
                  <a:schemeClr val="bg1">
                    <a:lumMod val="50000"/>
                  </a:schemeClr>
                </a:solidFill>
              </a:rPr>
              <a:t>Pegasys </a:t>
            </a:r>
            <a:r>
              <a:rPr lang="en-US" sz="1600" dirty="0">
                <a:solidFill>
                  <a:schemeClr val="bg1">
                    <a:lumMod val="50000"/>
                  </a:schemeClr>
                </a:solidFill>
              </a:rPr>
              <a:t>Billing Transactions </a:t>
            </a:r>
            <a:r>
              <a:rPr lang="en-US" sz="1600" dirty="0" smtClean="0">
                <a:solidFill>
                  <a:schemeClr val="bg1">
                    <a:lumMod val="50000"/>
                  </a:schemeClr>
                </a:solidFill>
              </a:rPr>
              <a:t>Overview		</a:t>
            </a:r>
          </a:p>
          <a:p>
            <a:pPr marL="288925" indent="-288925" eaLnBrk="1" hangingPunct="1">
              <a:spcBef>
                <a:spcPts val="600"/>
              </a:spcBef>
              <a:spcAft>
                <a:spcPts val="0"/>
              </a:spcAft>
            </a:pPr>
            <a:r>
              <a:rPr lang="en-US" sz="1600" b="1" dirty="0" smtClean="0">
                <a:solidFill>
                  <a:schemeClr val="bg1">
                    <a:lumMod val="50000"/>
                  </a:schemeClr>
                </a:solidFill>
              </a:rPr>
              <a:t>Segment 6:    </a:t>
            </a:r>
            <a:r>
              <a:rPr lang="en-US" sz="1600" dirty="0" smtClean="0">
                <a:solidFill>
                  <a:schemeClr val="bg1">
                    <a:lumMod val="50000"/>
                  </a:schemeClr>
                </a:solidFill>
              </a:rPr>
              <a:t>DBR Billing </a:t>
            </a:r>
            <a:r>
              <a:rPr lang="en-US" sz="1600" dirty="0">
                <a:solidFill>
                  <a:schemeClr val="bg1">
                    <a:lumMod val="50000"/>
                  </a:schemeClr>
                </a:solidFill>
              </a:rPr>
              <a:t>Methods and Resulting </a:t>
            </a:r>
            <a:r>
              <a:rPr lang="en-US" sz="1600" dirty="0" smtClean="0">
                <a:solidFill>
                  <a:schemeClr val="bg1">
                    <a:lumMod val="50000"/>
                  </a:schemeClr>
                </a:solidFill>
              </a:rPr>
              <a:t>Transactions</a:t>
            </a:r>
            <a:endParaRPr lang="en-US" sz="1600" dirty="0">
              <a:solidFill>
                <a:schemeClr val="bg1">
                  <a:lumMod val="50000"/>
                </a:schemeClr>
              </a:solidFill>
            </a:endParaRPr>
          </a:p>
          <a:p>
            <a:pPr marL="288925" indent="-288925" eaLnBrk="1" hangingPunct="1">
              <a:spcBef>
                <a:spcPts val="600"/>
              </a:spcBef>
              <a:spcAft>
                <a:spcPts val="0"/>
              </a:spcAft>
            </a:pPr>
            <a:r>
              <a:rPr lang="en-US" sz="1600" b="1" dirty="0" smtClean="0">
                <a:solidFill>
                  <a:schemeClr val="bg1">
                    <a:lumMod val="50000"/>
                  </a:schemeClr>
                </a:solidFill>
              </a:rPr>
              <a:t>Segment 7:    </a:t>
            </a:r>
            <a:r>
              <a:rPr lang="en-US" sz="1600" dirty="0" smtClean="0">
                <a:solidFill>
                  <a:schemeClr val="bg1">
                    <a:lumMod val="50000"/>
                  </a:schemeClr>
                </a:solidFill>
              </a:rPr>
              <a:t>DBR Billing Processes</a:t>
            </a:r>
            <a:r>
              <a:rPr lang="en-US" sz="1600" dirty="0">
                <a:solidFill>
                  <a:schemeClr val="bg1">
                    <a:lumMod val="50000"/>
                  </a:schemeClr>
                </a:solidFill>
              </a:rPr>
              <a:t>	</a:t>
            </a:r>
            <a:endParaRPr lang="en-US" sz="1600" dirty="0" smtClean="0">
              <a:solidFill>
                <a:schemeClr val="bg1">
                  <a:lumMod val="50000"/>
                </a:schemeClr>
              </a:solidFill>
            </a:endParaRPr>
          </a:p>
          <a:p>
            <a:pPr marL="288925" indent="-288925" eaLnBrk="1" hangingPunct="1">
              <a:spcBef>
                <a:spcPts val="600"/>
              </a:spcBef>
              <a:spcAft>
                <a:spcPts val="0"/>
              </a:spcAft>
            </a:pPr>
            <a:r>
              <a:rPr lang="en-US" sz="1600" b="1" dirty="0">
                <a:solidFill>
                  <a:schemeClr val="bg1">
                    <a:lumMod val="50000"/>
                  </a:schemeClr>
                </a:solidFill>
              </a:rPr>
              <a:t>Segment 8:    </a:t>
            </a:r>
            <a:r>
              <a:rPr lang="en-US" sz="1600" dirty="0">
                <a:solidFill>
                  <a:schemeClr val="bg1">
                    <a:lumMod val="50000"/>
                  </a:schemeClr>
                </a:solidFill>
              </a:rPr>
              <a:t>Advances	</a:t>
            </a:r>
          </a:p>
          <a:p>
            <a:pPr marL="288925" indent="-288925" eaLnBrk="1" hangingPunct="1">
              <a:spcBef>
                <a:spcPts val="600"/>
              </a:spcBef>
              <a:spcAft>
                <a:spcPts val="0"/>
              </a:spcAft>
            </a:pPr>
            <a:r>
              <a:rPr lang="en-US" sz="1600" b="1" dirty="0">
                <a:solidFill>
                  <a:schemeClr val="bg1">
                    <a:lumMod val="50000"/>
                  </a:schemeClr>
                </a:solidFill>
              </a:rPr>
              <a:t>Segment 9:    </a:t>
            </a:r>
            <a:r>
              <a:rPr lang="en-US" sz="1600" dirty="0">
                <a:solidFill>
                  <a:schemeClr val="bg1">
                    <a:lumMod val="50000"/>
                  </a:schemeClr>
                </a:solidFill>
              </a:rPr>
              <a:t>Accruals	</a:t>
            </a:r>
          </a:p>
          <a:p>
            <a:pPr marL="288925" indent="-288925" eaLnBrk="1" hangingPunct="1">
              <a:spcBef>
                <a:spcPts val="600"/>
              </a:spcBef>
              <a:spcAft>
                <a:spcPts val="0"/>
              </a:spcAft>
            </a:pPr>
            <a:r>
              <a:rPr lang="en-US" sz="1600" b="1" dirty="0">
                <a:solidFill>
                  <a:schemeClr val="bg1">
                    <a:lumMod val="50000"/>
                  </a:schemeClr>
                </a:solidFill>
              </a:rPr>
              <a:t>Segment 10:  </a:t>
            </a:r>
            <a:r>
              <a:rPr lang="en-US" sz="1600" dirty="0" smtClean="0">
                <a:solidFill>
                  <a:schemeClr val="bg1">
                    <a:lumMod val="50000"/>
                  </a:schemeClr>
                </a:solidFill>
              </a:rPr>
              <a:t>Billing-Related </a:t>
            </a:r>
            <a:r>
              <a:rPr lang="en-US" sz="1600" dirty="0">
                <a:solidFill>
                  <a:schemeClr val="bg1">
                    <a:lumMod val="50000"/>
                  </a:schemeClr>
                </a:solidFill>
              </a:rPr>
              <a:t>Queries				</a:t>
            </a:r>
          </a:p>
          <a:p>
            <a:pPr marL="288925" indent="-288925" eaLnBrk="1" hangingPunct="1">
              <a:spcBef>
                <a:spcPts val="600"/>
              </a:spcBef>
              <a:spcAft>
                <a:spcPts val="0"/>
              </a:spcAft>
            </a:pPr>
            <a:r>
              <a:rPr lang="en-US" sz="1600" b="1" dirty="0">
                <a:solidFill>
                  <a:schemeClr val="bg1">
                    <a:lumMod val="50000"/>
                  </a:schemeClr>
                </a:solidFill>
              </a:rPr>
              <a:t>Segment 11:  </a:t>
            </a:r>
            <a:r>
              <a:rPr lang="en-US" sz="1600" dirty="0">
                <a:solidFill>
                  <a:schemeClr val="bg1">
                    <a:lumMod val="50000"/>
                  </a:schemeClr>
                </a:solidFill>
              </a:rPr>
              <a:t>Credit Management		</a:t>
            </a:r>
            <a:r>
              <a:rPr lang="en-US" sz="1600" b="1" dirty="0">
                <a:solidFill>
                  <a:schemeClr val="bg1">
                    <a:lumMod val="50000"/>
                  </a:schemeClr>
                </a:solidFill>
              </a:rPr>
              <a:t>		</a:t>
            </a:r>
            <a:endParaRPr lang="en-US" sz="1600" dirty="0">
              <a:solidFill>
                <a:schemeClr val="bg1">
                  <a:lumMod val="50000"/>
                </a:schemeClr>
              </a:solidFill>
            </a:endParaRPr>
          </a:p>
          <a:p>
            <a:pPr marL="288925" indent="-288925" eaLnBrk="1" hangingPunct="1">
              <a:spcBef>
                <a:spcPts val="600"/>
              </a:spcBef>
              <a:spcAft>
                <a:spcPts val="0"/>
              </a:spcAft>
            </a:pPr>
            <a:r>
              <a:rPr lang="en-US" sz="1600" b="1" dirty="0">
                <a:solidFill>
                  <a:schemeClr val="bg1">
                    <a:lumMod val="50000"/>
                  </a:schemeClr>
                </a:solidFill>
              </a:rPr>
              <a:t>Segment 12:  </a:t>
            </a:r>
            <a:r>
              <a:rPr lang="en-US" sz="1600" dirty="0" smtClean="0">
                <a:solidFill>
                  <a:schemeClr val="bg1">
                    <a:lumMod val="50000"/>
                  </a:schemeClr>
                </a:solidFill>
              </a:rPr>
              <a:t>Reports Related to DBR Billing</a:t>
            </a:r>
            <a:r>
              <a:rPr lang="en-US" sz="1600" dirty="0">
                <a:solidFill>
                  <a:schemeClr val="bg1">
                    <a:lumMod val="50000"/>
                  </a:schemeClr>
                </a:solidFill>
              </a:rPr>
              <a:t>			</a:t>
            </a:r>
          </a:p>
          <a:p>
            <a:pPr marL="288925" indent="-288925" eaLnBrk="1" hangingPunct="1">
              <a:spcBef>
                <a:spcPts val="600"/>
              </a:spcBef>
              <a:spcAft>
                <a:spcPts val="0"/>
              </a:spcAft>
            </a:pPr>
            <a:r>
              <a:rPr lang="en-US" sz="1600" b="1" dirty="0">
                <a:solidFill>
                  <a:schemeClr val="bg1">
                    <a:lumMod val="50000"/>
                  </a:schemeClr>
                </a:solidFill>
              </a:rPr>
              <a:t>Segment 13:  </a:t>
            </a:r>
            <a:r>
              <a:rPr lang="en-US" sz="1600" dirty="0">
                <a:solidFill>
                  <a:schemeClr val="bg1">
                    <a:lumMod val="50000"/>
                  </a:schemeClr>
                </a:solidFill>
              </a:rPr>
              <a:t>Mass Import	</a:t>
            </a:r>
            <a:r>
              <a:rPr lang="en-US" sz="1600" dirty="0"/>
              <a:t>					</a:t>
            </a:r>
          </a:p>
        </p:txBody>
      </p:sp>
      <p:sp>
        <p:nvSpPr>
          <p:cNvPr id="5" name="Footer Placeholder 3"/>
          <p:cNvSpPr>
            <a:spLocks noGrp="1"/>
          </p:cNvSpPr>
          <p:nvPr>
            <p:ph type="ftr" sz="quarter" idx="10"/>
          </p:nvPr>
        </p:nvSpPr>
        <p:spPr>
          <a:xfrm>
            <a:off x="457200" y="6553200"/>
            <a:ext cx="7010400" cy="304800"/>
          </a:xfrm>
        </p:spPr>
        <p:txBody>
          <a:bodyPr/>
          <a:lstStyle/>
          <a:p>
            <a:pPr>
              <a:defRPr/>
            </a:pPr>
            <a:r>
              <a:rPr lang="en-US" dirty="0" smtClean="0"/>
              <a:t>CGI Federal Proprietary and Confidential</a:t>
            </a:r>
            <a:endParaRPr lang="en-US" dirty="0"/>
          </a:p>
        </p:txBody>
      </p:sp>
      <p:sp>
        <p:nvSpPr>
          <p:cNvPr id="6" name="Slide Number Placeholder 4"/>
          <p:cNvSpPr>
            <a:spLocks noGrp="1"/>
          </p:cNvSpPr>
          <p:nvPr>
            <p:ph type="sldNum" sz="quarter" idx="11"/>
          </p:nvPr>
        </p:nvSpPr>
        <p:spPr>
          <a:xfrm>
            <a:off x="-35625" y="6245225"/>
            <a:ext cx="476662" cy="612775"/>
          </a:xfrm>
        </p:spPr>
        <p:txBody>
          <a:bodyPr/>
          <a:lstStyle/>
          <a:p>
            <a:pPr>
              <a:defRPr/>
            </a:pPr>
            <a:fld id="{215F2CEC-58A8-492B-AD0D-C2BF1A7F0D89}" type="slidenum">
              <a:rPr lang="en-US" smtClean="0"/>
              <a:pPr>
                <a:defRPr/>
              </a:pPr>
              <a:t>5</a:t>
            </a:fld>
            <a:endParaRPr lang="en-US" dirty="0"/>
          </a:p>
        </p:txBody>
      </p:sp>
    </p:spTree>
    <p:extLst>
      <p:ext uri="{BB962C8B-B14F-4D97-AF65-F5344CB8AC3E}">
        <p14:creationId xmlns:p14="http://schemas.microsoft.com/office/powerpoint/2010/main" val="349103838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6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2425" y="1754950"/>
            <a:ext cx="8791575" cy="5086350"/>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2" name="Title 1"/>
          <p:cNvSpPr>
            <a:spLocks noGrp="1"/>
          </p:cNvSpPr>
          <p:nvPr>
            <p:ph type="title"/>
          </p:nvPr>
        </p:nvSpPr>
        <p:spPr/>
        <p:txBody>
          <a:bodyPr/>
          <a:lstStyle/>
          <a:p>
            <a:r>
              <a:rPr lang="en-US" dirty="0" smtClean="0"/>
              <a:t>DBR</a:t>
            </a:r>
            <a:r>
              <a:rPr lang="en-US" dirty="0"/>
              <a:t>  –  </a:t>
            </a:r>
            <a:r>
              <a:rPr lang="en-US" dirty="0" smtClean="0"/>
              <a:t>IPAC Fields</a:t>
            </a:r>
            <a:endParaRPr lang="en-US" dirty="0"/>
          </a:p>
        </p:txBody>
      </p:sp>
      <p:sp>
        <p:nvSpPr>
          <p:cNvPr id="5" name="Slide Number Placeholder 4"/>
          <p:cNvSpPr>
            <a:spLocks noGrp="1"/>
          </p:cNvSpPr>
          <p:nvPr>
            <p:ph type="sldNum" sz="quarter" idx="11"/>
          </p:nvPr>
        </p:nvSpPr>
        <p:spPr/>
        <p:txBody>
          <a:bodyPr/>
          <a:lstStyle/>
          <a:p>
            <a:pPr>
              <a:defRPr/>
            </a:pPr>
            <a:fld id="{215F2CEC-58A8-492B-AD0D-C2BF1A7F0D89}" type="slidenum">
              <a:rPr lang="en-US" smtClean="0">
                <a:solidFill>
                  <a:srgbClr val="000000"/>
                </a:solidFill>
              </a:rPr>
              <a:pPr>
                <a:defRPr/>
              </a:pPr>
              <a:t>50</a:t>
            </a:fld>
            <a:endParaRPr lang="en-US" dirty="0">
              <a:solidFill>
                <a:srgbClr val="000000"/>
              </a:solidFill>
            </a:endParaRPr>
          </a:p>
        </p:txBody>
      </p:sp>
      <p:sp>
        <p:nvSpPr>
          <p:cNvPr id="6" name="TextBox 5"/>
          <p:cNvSpPr txBox="1"/>
          <p:nvPr/>
        </p:nvSpPr>
        <p:spPr>
          <a:xfrm>
            <a:off x="4298712" y="1225826"/>
            <a:ext cx="4521374" cy="2554545"/>
          </a:xfrm>
          <a:prstGeom prst="rect">
            <a:avLst/>
          </a:prstGeom>
          <a:solidFill>
            <a:schemeClr val="bg1"/>
          </a:solidFill>
          <a:ln w="22225">
            <a:solidFill>
              <a:schemeClr val="tx1"/>
            </a:solidFill>
          </a:ln>
        </p:spPr>
        <p:txBody>
          <a:bodyPr wrap="square" rtlCol="0">
            <a:spAutoFit/>
          </a:bodyPr>
          <a:lstStyle/>
          <a:p>
            <a:pPr>
              <a:defRPr/>
            </a:pPr>
            <a:r>
              <a:rPr lang="en-US" sz="1600" b="1" dirty="0" smtClean="0">
                <a:solidFill>
                  <a:srgbClr val="000000"/>
                </a:solidFill>
              </a:rPr>
              <a:t>IPAC fields</a:t>
            </a:r>
          </a:p>
          <a:p>
            <a:pPr marL="285750" indent="-285750">
              <a:buFont typeface="Arial" pitchFamily="34" charset="0"/>
              <a:buChar char="•"/>
              <a:defRPr/>
            </a:pPr>
            <a:r>
              <a:rPr lang="en-US" sz="1600" dirty="0" smtClean="0">
                <a:solidFill>
                  <a:srgbClr val="000000"/>
                </a:solidFill>
              </a:rPr>
              <a:t>Customer Treasury Symbol components</a:t>
            </a:r>
          </a:p>
          <a:p>
            <a:pPr marL="285750" indent="-285750">
              <a:buFont typeface="Arial" pitchFamily="34" charset="0"/>
              <a:buChar char="•"/>
              <a:defRPr/>
            </a:pPr>
            <a:r>
              <a:rPr lang="en-US" sz="1600" dirty="0" smtClean="0">
                <a:solidFill>
                  <a:srgbClr val="000000"/>
                </a:solidFill>
              </a:rPr>
              <a:t>Customer Funding Source</a:t>
            </a:r>
          </a:p>
          <a:p>
            <a:pPr marL="285750" indent="-285750">
              <a:buFont typeface="Arial" pitchFamily="34" charset="0"/>
              <a:buChar char="•"/>
              <a:defRPr/>
            </a:pPr>
            <a:r>
              <a:rPr lang="en-US" sz="1600" dirty="0" smtClean="0">
                <a:solidFill>
                  <a:srgbClr val="000000"/>
                </a:solidFill>
              </a:rPr>
              <a:t>Requisition Number</a:t>
            </a:r>
          </a:p>
          <a:p>
            <a:pPr marL="285750" indent="-285750">
              <a:buFont typeface="Arial" pitchFamily="34" charset="0"/>
              <a:buChar char="•"/>
              <a:defRPr/>
            </a:pPr>
            <a:r>
              <a:rPr lang="en-US" sz="1600" dirty="0" smtClean="0">
                <a:solidFill>
                  <a:srgbClr val="000000"/>
                </a:solidFill>
              </a:rPr>
              <a:t>JAS Number</a:t>
            </a:r>
          </a:p>
          <a:p>
            <a:pPr marL="285750" indent="-285750">
              <a:buFont typeface="Arial" pitchFamily="34" charset="0"/>
              <a:buChar char="•"/>
              <a:defRPr/>
            </a:pPr>
            <a:r>
              <a:rPr lang="en-US" sz="1600" dirty="0" smtClean="0">
                <a:solidFill>
                  <a:srgbClr val="000000"/>
                </a:solidFill>
              </a:rPr>
              <a:t>Unit and Unit Price Amount</a:t>
            </a:r>
          </a:p>
          <a:p>
            <a:pPr marL="285750" indent="-285750">
              <a:buFont typeface="Arial" pitchFamily="34" charset="0"/>
              <a:buChar char="•"/>
              <a:defRPr/>
            </a:pPr>
            <a:r>
              <a:rPr lang="en-US" sz="1600" dirty="0" smtClean="0">
                <a:solidFill>
                  <a:srgbClr val="000000"/>
                </a:solidFill>
              </a:rPr>
              <a:t>Articles or Services</a:t>
            </a:r>
          </a:p>
          <a:p>
            <a:pPr marL="285750" indent="-285750">
              <a:buFont typeface="Arial" pitchFamily="34" charset="0"/>
              <a:buChar char="•"/>
              <a:defRPr/>
            </a:pPr>
            <a:r>
              <a:rPr lang="en-US" sz="1600" dirty="0" smtClean="0">
                <a:solidFill>
                  <a:srgbClr val="000000"/>
                </a:solidFill>
              </a:rPr>
              <a:t>Accounting Classification Code</a:t>
            </a:r>
          </a:p>
          <a:p>
            <a:pPr marL="285750" indent="-285750">
              <a:buFont typeface="Arial" pitchFamily="34" charset="0"/>
              <a:buChar char="•"/>
              <a:defRPr/>
            </a:pPr>
            <a:r>
              <a:rPr lang="en-US" sz="1600" dirty="0" smtClean="0">
                <a:solidFill>
                  <a:srgbClr val="000000"/>
                </a:solidFill>
              </a:rPr>
              <a:t>Accounting Classification Reference Number</a:t>
            </a:r>
          </a:p>
          <a:p>
            <a:pPr marL="285750" indent="-285750">
              <a:buFont typeface="Arial" pitchFamily="34" charset="0"/>
              <a:buChar char="•"/>
              <a:defRPr/>
            </a:pPr>
            <a:r>
              <a:rPr lang="en-US" sz="1600" dirty="0" smtClean="0">
                <a:solidFill>
                  <a:srgbClr val="000000"/>
                </a:solidFill>
              </a:rPr>
              <a:t>Fiscal Station Number</a:t>
            </a:r>
            <a:endParaRPr lang="en-US" sz="1600" dirty="0">
              <a:solidFill>
                <a:srgbClr val="000000"/>
              </a:solidFill>
            </a:endParaRPr>
          </a:p>
        </p:txBody>
      </p:sp>
    </p:spTree>
    <p:extLst>
      <p:ext uri="{BB962C8B-B14F-4D97-AF65-F5344CB8AC3E}">
        <p14:creationId xmlns:p14="http://schemas.microsoft.com/office/powerpoint/2010/main" val="4063299375"/>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DBR </a:t>
            </a:r>
            <a:r>
              <a:rPr lang="en-US" dirty="0"/>
              <a:t> –  </a:t>
            </a:r>
            <a:r>
              <a:rPr lang="en-US" dirty="0" smtClean="0"/>
              <a:t>User-Defined Fields and Description</a:t>
            </a:r>
            <a:endParaRPr lang="en-US" dirty="0"/>
          </a:p>
        </p:txBody>
      </p:sp>
      <p:sp>
        <p:nvSpPr>
          <p:cNvPr id="4" name="Footer Placeholder 3"/>
          <p:cNvSpPr>
            <a:spLocks noGrp="1"/>
          </p:cNvSpPr>
          <p:nvPr>
            <p:ph type="ftr" sz="quarter" idx="4294967295"/>
          </p:nvPr>
        </p:nvSpPr>
        <p:spPr>
          <a:xfrm>
            <a:off x="457200" y="6553200"/>
            <a:ext cx="7010400" cy="304800"/>
          </a:xfrm>
          <a:prstGeom prst="rect">
            <a:avLst/>
          </a:prstGeom>
        </p:spPr>
        <p:txBody>
          <a:bodyPr/>
          <a:lstStyle/>
          <a:p>
            <a:pPr>
              <a:defRPr/>
            </a:pPr>
            <a:r>
              <a:rPr lang="en-US" dirty="0" smtClean="0">
                <a:solidFill>
                  <a:srgbClr val="000000"/>
                </a:solidFill>
              </a:rPr>
              <a:t>CGI Federal Proprietary and Confidential</a:t>
            </a:r>
            <a:endParaRPr lang="en-US" dirty="0">
              <a:solidFill>
                <a:srgbClr val="000000"/>
              </a:solidFill>
            </a:endParaRPr>
          </a:p>
        </p:txBody>
      </p:sp>
      <p:sp>
        <p:nvSpPr>
          <p:cNvPr id="5" name="Slide Number Placeholder 4"/>
          <p:cNvSpPr>
            <a:spLocks noGrp="1"/>
          </p:cNvSpPr>
          <p:nvPr>
            <p:ph type="sldNum" sz="quarter" idx="11"/>
          </p:nvPr>
        </p:nvSpPr>
        <p:spPr/>
        <p:txBody>
          <a:bodyPr/>
          <a:lstStyle/>
          <a:p>
            <a:pPr>
              <a:defRPr/>
            </a:pPr>
            <a:fld id="{215F2CEC-58A8-492B-AD0D-C2BF1A7F0D89}" type="slidenum">
              <a:rPr lang="en-US" smtClean="0">
                <a:solidFill>
                  <a:srgbClr val="000000"/>
                </a:solidFill>
              </a:rPr>
              <a:pPr>
                <a:defRPr/>
              </a:pPr>
              <a:t>51</a:t>
            </a:fld>
            <a:endParaRPr lang="en-US" dirty="0">
              <a:solidFill>
                <a:srgbClr val="000000"/>
              </a:solidFill>
            </a:endParaRPr>
          </a:p>
        </p:txBody>
      </p:sp>
      <p:pic>
        <p:nvPicPr>
          <p:cNvPr id="6963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2524" y="2341913"/>
            <a:ext cx="5486400" cy="1295400"/>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9" name="TextBox 8"/>
          <p:cNvSpPr txBox="1"/>
          <p:nvPr/>
        </p:nvSpPr>
        <p:spPr>
          <a:xfrm>
            <a:off x="3436465" y="4138581"/>
            <a:ext cx="3933325" cy="1077218"/>
          </a:xfrm>
          <a:prstGeom prst="rect">
            <a:avLst/>
          </a:prstGeom>
          <a:solidFill>
            <a:schemeClr val="bg1"/>
          </a:solidFill>
          <a:ln w="22225">
            <a:solidFill>
              <a:schemeClr val="tx1"/>
            </a:solidFill>
          </a:ln>
        </p:spPr>
        <p:txBody>
          <a:bodyPr wrap="square" rtlCol="0">
            <a:spAutoFit/>
          </a:bodyPr>
          <a:lstStyle/>
          <a:p>
            <a:pPr>
              <a:defRPr/>
            </a:pPr>
            <a:r>
              <a:rPr lang="en-US" sz="1600" dirty="0" smtClean="0"/>
              <a:t>Task/Subtask</a:t>
            </a:r>
          </a:p>
          <a:p>
            <a:pPr marL="285750" indent="-285750">
              <a:buFont typeface="Arial" pitchFamily="34" charset="0"/>
              <a:buChar char="•"/>
              <a:defRPr/>
            </a:pPr>
            <a:r>
              <a:rPr lang="en-US" sz="1600" dirty="0">
                <a:solidFill>
                  <a:srgbClr val="000000"/>
                </a:solidFill>
              </a:rPr>
              <a:t>From NBA/RBA component systems; comes in through interface</a:t>
            </a:r>
          </a:p>
          <a:p>
            <a:pPr marL="285750" indent="-285750">
              <a:buFont typeface="Arial" pitchFamily="34" charset="0"/>
              <a:buChar char="•"/>
              <a:defRPr/>
            </a:pPr>
            <a:r>
              <a:rPr lang="en-US" sz="1600" b="1" u="sng" dirty="0">
                <a:solidFill>
                  <a:srgbClr val="000000"/>
                </a:solidFill>
              </a:rPr>
              <a:t>NBA only uses Task</a:t>
            </a:r>
            <a:r>
              <a:rPr lang="en-US" sz="1600" dirty="0">
                <a:solidFill>
                  <a:srgbClr val="000000"/>
                </a:solidFill>
              </a:rPr>
              <a:t>; no Subtask</a:t>
            </a:r>
          </a:p>
        </p:txBody>
      </p:sp>
    </p:spTree>
    <p:extLst>
      <p:ext uri="{BB962C8B-B14F-4D97-AF65-F5344CB8AC3E}">
        <p14:creationId xmlns:p14="http://schemas.microsoft.com/office/powerpoint/2010/main" val="3033598711"/>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65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8806" y="1473035"/>
            <a:ext cx="5362575" cy="2819400"/>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2" name="Title 1"/>
          <p:cNvSpPr>
            <a:spLocks noGrp="1"/>
          </p:cNvSpPr>
          <p:nvPr>
            <p:ph type="title"/>
          </p:nvPr>
        </p:nvSpPr>
        <p:spPr/>
        <p:txBody>
          <a:bodyPr/>
          <a:lstStyle/>
          <a:p>
            <a:r>
              <a:rPr lang="en-US" dirty="0" smtClean="0"/>
              <a:t>DBR </a:t>
            </a:r>
            <a:r>
              <a:rPr lang="en-US" dirty="0"/>
              <a:t> –  </a:t>
            </a:r>
            <a:r>
              <a:rPr lang="en-US" dirty="0" smtClean="0"/>
              <a:t>Detail Billing Elements Fields</a:t>
            </a:r>
            <a:endParaRPr lang="en-US" dirty="0"/>
          </a:p>
        </p:txBody>
      </p:sp>
      <p:sp>
        <p:nvSpPr>
          <p:cNvPr id="4" name="Footer Placeholder 3"/>
          <p:cNvSpPr>
            <a:spLocks noGrp="1"/>
          </p:cNvSpPr>
          <p:nvPr>
            <p:ph type="ftr" sz="quarter" idx="4294967295"/>
          </p:nvPr>
        </p:nvSpPr>
        <p:spPr>
          <a:xfrm>
            <a:off x="457200" y="6553200"/>
            <a:ext cx="7010400" cy="304800"/>
          </a:xfrm>
          <a:prstGeom prst="rect">
            <a:avLst/>
          </a:prstGeom>
        </p:spPr>
        <p:txBody>
          <a:bodyPr/>
          <a:lstStyle/>
          <a:p>
            <a:pPr>
              <a:defRPr/>
            </a:pPr>
            <a:r>
              <a:rPr lang="en-US" dirty="0" smtClean="0">
                <a:solidFill>
                  <a:srgbClr val="000000"/>
                </a:solidFill>
              </a:rPr>
              <a:t>CGI Federal Proprietary and Confidential</a:t>
            </a:r>
            <a:endParaRPr lang="en-US" dirty="0">
              <a:solidFill>
                <a:srgbClr val="000000"/>
              </a:solidFill>
            </a:endParaRPr>
          </a:p>
        </p:txBody>
      </p:sp>
      <p:sp>
        <p:nvSpPr>
          <p:cNvPr id="5" name="Slide Number Placeholder 4"/>
          <p:cNvSpPr>
            <a:spLocks noGrp="1"/>
          </p:cNvSpPr>
          <p:nvPr>
            <p:ph type="sldNum" sz="quarter" idx="11"/>
          </p:nvPr>
        </p:nvSpPr>
        <p:spPr/>
        <p:txBody>
          <a:bodyPr/>
          <a:lstStyle/>
          <a:p>
            <a:pPr>
              <a:defRPr/>
            </a:pPr>
            <a:fld id="{215F2CEC-58A8-492B-AD0D-C2BF1A7F0D89}" type="slidenum">
              <a:rPr lang="en-US" smtClean="0">
                <a:solidFill>
                  <a:srgbClr val="000000"/>
                </a:solidFill>
              </a:rPr>
              <a:pPr>
                <a:defRPr/>
              </a:pPr>
              <a:t>52</a:t>
            </a:fld>
            <a:endParaRPr lang="en-US" dirty="0">
              <a:solidFill>
                <a:srgbClr val="000000"/>
              </a:solidFill>
            </a:endParaRPr>
          </a:p>
        </p:txBody>
      </p:sp>
      <p:sp>
        <p:nvSpPr>
          <p:cNvPr id="6" name="TextBox 5"/>
          <p:cNvSpPr txBox="1"/>
          <p:nvPr/>
        </p:nvSpPr>
        <p:spPr>
          <a:xfrm>
            <a:off x="4514850" y="3627141"/>
            <a:ext cx="4263653" cy="2308324"/>
          </a:xfrm>
          <a:prstGeom prst="rect">
            <a:avLst/>
          </a:prstGeom>
          <a:solidFill>
            <a:schemeClr val="bg1"/>
          </a:solidFill>
          <a:ln w="22225">
            <a:solidFill>
              <a:schemeClr val="tx1"/>
            </a:solidFill>
          </a:ln>
        </p:spPr>
        <p:txBody>
          <a:bodyPr wrap="square" rtlCol="0">
            <a:spAutoFit/>
          </a:bodyPr>
          <a:lstStyle/>
          <a:p>
            <a:pPr>
              <a:defRPr/>
            </a:pPr>
            <a:r>
              <a:rPr lang="en-US" b="1" dirty="0" smtClean="0">
                <a:solidFill>
                  <a:srgbClr val="000000"/>
                </a:solidFill>
              </a:rPr>
              <a:t>General Detail Billing Elements:</a:t>
            </a:r>
          </a:p>
          <a:p>
            <a:pPr marL="285750" indent="-285750">
              <a:buFont typeface="Arial" pitchFamily="34" charset="0"/>
              <a:buChar char="•"/>
              <a:defRPr/>
            </a:pPr>
            <a:r>
              <a:rPr lang="en-US" dirty="0" smtClean="0">
                <a:solidFill>
                  <a:srgbClr val="000000"/>
                </a:solidFill>
              </a:rPr>
              <a:t>Credit/Adjustment Indicator</a:t>
            </a:r>
          </a:p>
          <a:p>
            <a:pPr marL="285750" indent="-285750">
              <a:buFont typeface="Arial" pitchFamily="34" charset="0"/>
              <a:buChar char="•"/>
              <a:defRPr/>
            </a:pPr>
            <a:r>
              <a:rPr lang="en-US" dirty="0">
                <a:solidFill>
                  <a:srgbClr val="000000"/>
                </a:solidFill>
              </a:rPr>
              <a:t>Advance Indicator</a:t>
            </a:r>
          </a:p>
          <a:p>
            <a:pPr marL="285750" indent="-285750">
              <a:buFont typeface="Arial" pitchFamily="34" charset="0"/>
              <a:buChar char="•"/>
              <a:defRPr/>
            </a:pPr>
            <a:r>
              <a:rPr lang="en-US" dirty="0" smtClean="0">
                <a:solidFill>
                  <a:srgbClr val="000000"/>
                </a:solidFill>
              </a:rPr>
              <a:t>Interfund Indicator</a:t>
            </a:r>
          </a:p>
          <a:p>
            <a:pPr marL="285750" indent="-285750">
              <a:buFont typeface="Arial" pitchFamily="34" charset="0"/>
              <a:buChar char="•"/>
              <a:defRPr/>
            </a:pPr>
            <a:r>
              <a:rPr lang="en-US" dirty="0" smtClean="0">
                <a:solidFill>
                  <a:srgbClr val="000000"/>
                </a:solidFill>
              </a:rPr>
              <a:t>DBE Period of Performance</a:t>
            </a:r>
            <a:endParaRPr lang="en-US" dirty="0">
              <a:solidFill>
                <a:srgbClr val="000000"/>
              </a:solidFill>
            </a:endParaRPr>
          </a:p>
          <a:p>
            <a:pPr>
              <a:defRPr/>
            </a:pPr>
            <a:endParaRPr lang="en-US" dirty="0" smtClean="0">
              <a:solidFill>
                <a:srgbClr val="000000"/>
              </a:solidFill>
            </a:endParaRPr>
          </a:p>
          <a:p>
            <a:pPr>
              <a:defRPr/>
            </a:pPr>
            <a:r>
              <a:rPr lang="en-US" b="1" dirty="0" smtClean="0">
                <a:solidFill>
                  <a:srgbClr val="000000"/>
                </a:solidFill>
              </a:rPr>
              <a:t>AAS/ITS Detail Billing Elements:</a:t>
            </a:r>
          </a:p>
          <a:p>
            <a:pPr marL="285750" indent="-285750">
              <a:buFont typeface="Arial" pitchFamily="34" charset="0"/>
              <a:buChar char="•"/>
              <a:defRPr/>
            </a:pPr>
            <a:r>
              <a:rPr lang="en-US" dirty="0" smtClean="0">
                <a:solidFill>
                  <a:srgbClr val="000000"/>
                </a:solidFill>
              </a:rPr>
              <a:t>Bill Level Indicator</a:t>
            </a:r>
            <a:endParaRPr lang="en-US" dirty="0">
              <a:solidFill>
                <a:srgbClr val="000000"/>
              </a:solidFill>
            </a:endParaRPr>
          </a:p>
        </p:txBody>
      </p:sp>
    </p:spTree>
    <p:extLst>
      <p:ext uri="{BB962C8B-B14F-4D97-AF65-F5344CB8AC3E}">
        <p14:creationId xmlns:p14="http://schemas.microsoft.com/office/powerpoint/2010/main" val="522361958"/>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pPr>
              <a:defRPr/>
            </a:pPr>
            <a:fld id="{215F2CEC-58A8-492B-AD0D-C2BF1A7F0D89}" type="slidenum">
              <a:rPr lang="en-US" smtClean="0"/>
              <a:pPr>
                <a:defRPr/>
              </a:pPr>
              <a:t>53</a:t>
            </a:fld>
            <a:endParaRPr lang="en-US" dirty="0"/>
          </a:p>
        </p:txBody>
      </p:sp>
      <p:graphicFrame>
        <p:nvGraphicFramePr>
          <p:cNvPr id="15" name="Table 14"/>
          <p:cNvGraphicFramePr>
            <a:graphicFrameLocks noGrp="1"/>
          </p:cNvGraphicFramePr>
          <p:nvPr>
            <p:extLst>
              <p:ext uri="{D42A27DB-BD31-4B8C-83A1-F6EECF244321}">
                <p14:modId xmlns:p14="http://schemas.microsoft.com/office/powerpoint/2010/main" val="2709667648"/>
              </p:ext>
            </p:extLst>
          </p:nvPr>
        </p:nvGraphicFramePr>
        <p:xfrm>
          <a:off x="518613" y="1201034"/>
          <a:ext cx="7328848" cy="4862776"/>
        </p:xfrm>
        <a:graphic>
          <a:graphicData uri="http://schemas.openxmlformats.org/drawingml/2006/table">
            <a:tbl>
              <a:tblPr firstRow="1" firstCol="1" bandRow="1">
                <a:tableStyleId>{21E4AEA4-8DFA-4A89-87EB-49C32662AFE0}</a:tableStyleId>
              </a:tblPr>
              <a:tblGrid>
                <a:gridCol w="251717"/>
                <a:gridCol w="2511377"/>
                <a:gridCol w="2039075"/>
                <a:gridCol w="2526679"/>
              </a:tblGrid>
              <a:tr h="206036">
                <a:tc>
                  <a:txBody>
                    <a:bodyPr/>
                    <a:lstStyle/>
                    <a:p>
                      <a:pPr marL="0" marR="0">
                        <a:spcBef>
                          <a:spcPts val="100"/>
                        </a:spcBef>
                        <a:spcAft>
                          <a:spcPts val="0"/>
                        </a:spcAft>
                      </a:pPr>
                      <a:r>
                        <a:rPr lang="en-US" sz="1150" dirty="0">
                          <a:effectLst/>
                        </a:rPr>
                        <a:t> </a:t>
                      </a:r>
                      <a:endParaRPr lang="en-US" sz="1150" b="1" dirty="0">
                        <a:effectLst/>
                        <a:latin typeface="Arial Narrow"/>
                        <a:ea typeface="SimSun"/>
                        <a:cs typeface="Times New Roman"/>
                      </a:endParaRPr>
                    </a:p>
                  </a:txBody>
                  <a:tcPr marL="8841" marR="8841" marT="4420" marB="4420"/>
                </a:tc>
                <a:tc>
                  <a:txBody>
                    <a:bodyPr/>
                    <a:lstStyle/>
                    <a:p>
                      <a:pPr marL="0" marR="0">
                        <a:spcBef>
                          <a:spcPts val="100"/>
                        </a:spcBef>
                        <a:spcAft>
                          <a:spcPts val="0"/>
                        </a:spcAft>
                      </a:pPr>
                      <a:r>
                        <a:rPr lang="en-US" sz="1150" dirty="0">
                          <a:effectLst/>
                        </a:rPr>
                        <a:t>Description</a:t>
                      </a:r>
                      <a:endParaRPr lang="en-US" sz="1150" b="1" dirty="0">
                        <a:effectLst/>
                        <a:latin typeface="Arial Narrow"/>
                        <a:ea typeface="SimSun"/>
                        <a:cs typeface="Times New Roman"/>
                      </a:endParaRPr>
                    </a:p>
                  </a:txBody>
                  <a:tcPr marL="8841" marR="8841" marT="4420" marB="4420"/>
                </a:tc>
                <a:tc>
                  <a:txBody>
                    <a:bodyPr/>
                    <a:lstStyle/>
                    <a:p>
                      <a:pPr marL="0" marR="0">
                        <a:spcBef>
                          <a:spcPts val="100"/>
                        </a:spcBef>
                        <a:spcAft>
                          <a:spcPts val="0"/>
                        </a:spcAft>
                      </a:pPr>
                      <a:r>
                        <a:rPr lang="en-US" sz="1150" dirty="0" smtClean="0">
                          <a:effectLst/>
                        </a:rPr>
                        <a:t>AAS/ITS Record</a:t>
                      </a:r>
                      <a:endParaRPr lang="en-US" sz="1150" b="1" dirty="0">
                        <a:effectLst/>
                        <a:latin typeface="Arial Narrow"/>
                        <a:ea typeface="SimSun"/>
                        <a:cs typeface="Times New Roman"/>
                      </a:endParaRPr>
                    </a:p>
                  </a:txBody>
                  <a:tcPr marL="8841" marR="8841" marT="4420" marB="4420"/>
                </a:tc>
                <a:tc>
                  <a:txBody>
                    <a:bodyPr/>
                    <a:lstStyle/>
                    <a:p>
                      <a:pPr marL="0" marR="0">
                        <a:spcBef>
                          <a:spcPts val="100"/>
                        </a:spcBef>
                        <a:spcAft>
                          <a:spcPts val="0"/>
                        </a:spcAft>
                      </a:pPr>
                      <a:r>
                        <a:rPr lang="en-US" sz="1150" dirty="0" smtClean="0">
                          <a:effectLst/>
                        </a:rPr>
                        <a:t>Telecom/WAN</a:t>
                      </a:r>
                      <a:r>
                        <a:rPr lang="en-US" sz="1150" baseline="0" dirty="0" smtClean="0">
                          <a:effectLst/>
                        </a:rPr>
                        <a:t> </a:t>
                      </a:r>
                      <a:r>
                        <a:rPr lang="en-US" sz="1150" dirty="0" smtClean="0">
                          <a:effectLst/>
                        </a:rPr>
                        <a:t>Record</a:t>
                      </a:r>
                      <a:endParaRPr lang="en-US" sz="1150" b="1" dirty="0">
                        <a:effectLst/>
                        <a:latin typeface="Arial Narrow"/>
                        <a:ea typeface="SimSun"/>
                        <a:cs typeface="Times New Roman"/>
                      </a:endParaRPr>
                    </a:p>
                  </a:txBody>
                  <a:tcPr marL="8841" marR="8841" marT="4420" marB="4420"/>
                </a:tc>
              </a:tr>
              <a:tr h="105664">
                <a:tc>
                  <a:txBody>
                    <a:bodyPr/>
                    <a:lstStyle/>
                    <a:p>
                      <a:endParaRPr lang="en-US" sz="1150" dirty="0">
                        <a:effectLst/>
                        <a:latin typeface="Arial"/>
                        <a:ea typeface="SimSun"/>
                        <a:cs typeface="Times New Roman"/>
                      </a:endParaRPr>
                    </a:p>
                  </a:txBody>
                  <a:tcPr marL="8841" marR="8841" marT="4420" marB="4420"/>
                </a:tc>
                <a:tc>
                  <a:txBody>
                    <a:bodyPr/>
                    <a:lstStyle/>
                    <a:p>
                      <a:pPr marL="0" marR="0">
                        <a:spcBef>
                          <a:spcPts val="100"/>
                        </a:spcBef>
                        <a:spcAft>
                          <a:spcPts val="0"/>
                        </a:spcAft>
                      </a:pPr>
                      <a:r>
                        <a:rPr lang="en-US" sz="1150" dirty="0">
                          <a:effectLst/>
                        </a:rPr>
                        <a:t>Detail Record Indicator</a:t>
                      </a:r>
                      <a:endParaRPr lang="en-US" sz="1150" dirty="0">
                        <a:effectLst/>
                        <a:latin typeface="Arial Narrow"/>
                        <a:ea typeface="SimSun"/>
                        <a:cs typeface="Times New Roman"/>
                      </a:endParaRPr>
                    </a:p>
                  </a:txBody>
                  <a:tcPr marL="8841" marR="8841" marT="4420" marB="4420"/>
                </a:tc>
                <a:tc>
                  <a:txBody>
                    <a:bodyPr/>
                    <a:lstStyle/>
                    <a:p>
                      <a:pPr marL="0" marR="0">
                        <a:spcBef>
                          <a:spcPts val="100"/>
                        </a:spcBef>
                        <a:spcAft>
                          <a:spcPts val="0"/>
                        </a:spcAft>
                      </a:pPr>
                      <a:r>
                        <a:rPr lang="en-US" sz="1150" dirty="0">
                          <a:effectLst/>
                        </a:rPr>
                        <a:t>DTL</a:t>
                      </a:r>
                      <a:endParaRPr lang="en-US" sz="1150" dirty="0">
                        <a:effectLst/>
                        <a:latin typeface="Arial Narrow"/>
                        <a:ea typeface="SimSun"/>
                        <a:cs typeface="Times New Roman"/>
                      </a:endParaRPr>
                    </a:p>
                  </a:txBody>
                  <a:tcPr marL="8841" marR="8841" marT="4420" marB="4420"/>
                </a:tc>
                <a:tc>
                  <a:txBody>
                    <a:bodyPr/>
                    <a:lstStyle/>
                    <a:p>
                      <a:pPr marL="0" marR="0">
                        <a:spcBef>
                          <a:spcPts val="100"/>
                        </a:spcBef>
                        <a:spcAft>
                          <a:spcPts val="0"/>
                        </a:spcAft>
                      </a:pPr>
                      <a:r>
                        <a:rPr lang="en-US" sz="1150" dirty="0">
                          <a:effectLst/>
                        </a:rPr>
                        <a:t>DTL</a:t>
                      </a:r>
                      <a:endParaRPr lang="en-US" sz="1150" dirty="0">
                        <a:effectLst/>
                        <a:latin typeface="Arial Narrow"/>
                        <a:ea typeface="SimSun"/>
                        <a:cs typeface="Times New Roman"/>
                      </a:endParaRPr>
                    </a:p>
                  </a:txBody>
                  <a:tcPr marL="8841" marR="8841" marT="4420" marB="4420"/>
                </a:tc>
              </a:tr>
              <a:tr h="122451">
                <a:tc>
                  <a:txBody>
                    <a:bodyPr/>
                    <a:lstStyle/>
                    <a:p>
                      <a:endParaRPr lang="en-US" sz="1150" dirty="0">
                        <a:effectLst/>
                        <a:latin typeface="Arial"/>
                        <a:ea typeface="SimSun"/>
                        <a:cs typeface="Times New Roman"/>
                      </a:endParaRPr>
                    </a:p>
                  </a:txBody>
                  <a:tcPr marL="8841" marR="8841" marT="4420" marB="4420"/>
                </a:tc>
                <a:tc>
                  <a:txBody>
                    <a:bodyPr/>
                    <a:lstStyle/>
                    <a:p>
                      <a:pPr marL="0" marR="0">
                        <a:spcBef>
                          <a:spcPts val="100"/>
                        </a:spcBef>
                        <a:spcAft>
                          <a:spcPts val="0"/>
                        </a:spcAft>
                      </a:pPr>
                      <a:r>
                        <a:rPr lang="en-US" sz="1150" dirty="0">
                          <a:effectLst/>
                        </a:rPr>
                        <a:t>Record ID</a:t>
                      </a:r>
                      <a:endParaRPr lang="en-US" sz="1150" dirty="0">
                        <a:effectLst/>
                        <a:latin typeface="Arial Narrow"/>
                        <a:ea typeface="SimSun"/>
                        <a:cs typeface="Times New Roman"/>
                      </a:endParaRPr>
                    </a:p>
                  </a:txBody>
                  <a:tcPr marL="8841" marR="8841" marT="4420" marB="4420"/>
                </a:tc>
                <a:tc>
                  <a:txBody>
                    <a:bodyPr/>
                    <a:lstStyle/>
                    <a:p>
                      <a:pPr marL="0" marR="0">
                        <a:spcBef>
                          <a:spcPts val="100"/>
                        </a:spcBef>
                        <a:spcAft>
                          <a:spcPts val="0"/>
                        </a:spcAft>
                      </a:pPr>
                      <a:r>
                        <a:rPr lang="en-US" sz="1150" kern="1200" dirty="0" smtClean="0">
                          <a:solidFill>
                            <a:schemeClr val="dk1"/>
                          </a:solidFill>
                          <a:effectLst/>
                          <a:latin typeface="+mn-lt"/>
                          <a:ea typeface="+mn-ea"/>
                          <a:cs typeface="+mn-cs"/>
                        </a:rPr>
                        <a:t>"RNB” + MMDDYYYY#######</a:t>
                      </a:r>
                      <a:endParaRPr lang="en-US" sz="1150" kern="1200" dirty="0">
                        <a:solidFill>
                          <a:schemeClr val="dk1"/>
                        </a:solidFill>
                        <a:effectLst/>
                        <a:latin typeface="+mn-lt"/>
                        <a:ea typeface="+mn-ea"/>
                        <a:cs typeface="+mn-cs"/>
                      </a:endParaRPr>
                    </a:p>
                  </a:txBody>
                  <a:tcPr marL="8841" marR="8841" marT="4420" marB="4420"/>
                </a:tc>
                <a:tc>
                  <a:txBody>
                    <a:bodyPr/>
                    <a:lstStyle/>
                    <a:p>
                      <a:pPr marL="0" marR="0">
                        <a:spcBef>
                          <a:spcPts val="100"/>
                        </a:spcBef>
                        <a:spcAft>
                          <a:spcPts val="0"/>
                        </a:spcAft>
                      </a:pPr>
                      <a:r>
                        <a:rPr lang="en-US" sz="1150" kern="1200" dirty="0" smtClean="0">
                          <a:solidFill>
                            <a:schemeClr val="dk1"/>
                          </a:solidFill>
                          <a:effectLst/>
                          <a:latin typeface="+mn-lt"/>
                          <a:ea typeface="+mn-ea"/>
                          <a:cs typeface="+mn-cs"/>
                        </a:rPr>
                        <a:t>"TLC" + MMDDYYYY#######</a:t>
                      </a:r>
                      <a:endParaRPr lang="en-US" sz="1150" kern="1200" dirty="0">
                        <a:solidFill>
                          <a:schemeClr val="dk1"/>
                        </a:solidFill>
                        <a:effectLst/>
                        <a:latin typeface="+mn-lt"/>
                        <a:ea typeface="+mn-ea"/>
                        <a:cs typeface="+mn-cs"/>
                      </a:endParaRPr>
                    </a:p>
                  </a:txBody>
                  <a:tcPr marL="8841" marR="8841" marT="4420" marB="4420"/>
                </a:tc>
              </a:tr>
              <a:tr h="105664">
                <a:tc>
                  <a:txBody>
                    <a:bodyPr/>
                    <a:lstStyle/>
                    <a:p>
                      <a:endParaRPr lang="en-US" sz="1150" dirty="0">
                        <a:effectLst/>
                        <a:latin typeface="Arial"/>
                        <a:ea typeface="SimSun"/>
                        <a:cs typeface="Times New Roman"/>
                      </a:endParaRPr>
                    </a:p>
                  </a:txBody>
                  <a:tcPr marL="8841" marR="8841" marT="4420" marB="4420"/>
                </a:tc>
                <a:tc>
                  <a:txBody>
                    <a:bodyPr/>
                    <a:lstStyle/>
                    <a:p>
                      <a:pPr marL="0" marR="0">
                        <a:spcBef>
                          <a:spcPts val="100"/>
                        </a:spcBef>
                        <a:spcAft>
                          <a:spcPts val="0"/>
                        </a:spcAft>
                      </a:pPr>
                      <a:r>
                        <a:rPr lang="en-US" sz="1150" dirty="0">
                          <a:effectLst/>
                        </a:rPr>
                        <a:t>External System ID</a:t>
                      </a:r>
                      <a:endParaRPr lang="en-US" sz="1150" dirty="0">
                        <a:effectLst/>
                        <a:latin typeface="Arial Narrow"/>
                        <a:ea typeface="SimSun"/>
                        <a:cs typeface="Times New Roman"/>
                      </a:endParaRPr>
                    </a:p>
                  </a:txBody>
                  <a:tcPr marL="8841" marR="8841" marT="4420" marB="4420"/>
                </a:tc>
                <a:tc>
                  <a:txBody>
                    <a:bodyPr/>
                    <a:lstStyle/>
                    <a:p>
                      <a:pPr marL="0" marR="0">
                        <a:spcBef>
                          <a:spcPts val="100"/>
                        </a:spcBef>
                        <a:spcAft>
                          <a:spcPts val="0"/>
                        </a:spcAft>
                      </a:pPr>
                      <a:r>
                        <a:rPr lang="en-US" sz="1150" dirty="0" smtClean="0">
                          <a:effectLst/>
                          <a:latin typeface="+mn-lt"/>
                          <a:ea typeface="+mn-ea"/>
                          <a:cs typeface="+mn-cs"/>
                        </a:rPr>
                        <a:t>NBA</a:t>
                      </a:r>
                    </a:p>
                    <a:p>
                      <a:pPr marL="0" marR="0">
                        <a:spcBef>
                          <a:spcPts val="100"/>
                        </a:spcBef>
                        <a:spcAft>
                          <a:spcPts val="0"/>
                        </a:spcAft>
                      </a:pPr>
                      <a:r>
                        <a:rPr lang="en-US" sz="1150" dirty="0" smtClean="0">
                          <a:effectLst/>
                          <a:latin typeface="+mn-lt"/>
                          <a:ea typeface="+mn-ea"/>
                          <a:cs typeface="+mn-cs"/>
                        </a:rPr>
                        <a:t>RBA</a:t>
                      </a:r>
                      <a:endParaRPr lang="en-US" sz="1150" dirty="0">
                        <a:effectLst/>
                        <a:latin typeface="Arial Narrow"/>
                        <a:ea typeface="SimSun"/>
                        <a:cs typeface="Times New Roman"/>
                      </a:endParaRPr>
                    </a:p>
                  </a:txBody>
                  <a:tcPr marL="8841" marR="8841" marT="4420" marB="4420"/>
                </a:tc>
                <a:tc>
                  <a:txBody>
                    <a:bodyPr/>
                    <a:lstStyle/>
                    <a:p>
                      <a:pPr marL="0" marR="0">
                        <a:spcBef>
                          <a:spcPts val="100"/>
                        </a:spcBef>
                        <a:spcAft>
                          <a:spcPts val="0"/>
                        </a:spcAft>
                      </a:pPr>
                      <a:r>
                        <a:rPr lang="en-US" sz="1150" dirty="0" smtClean="0">
                          <a:effectLst/>
                          <a:latin typeface="+mn-lt"/>
                          <a:ea typeface="+mn-ea"/>
                          <a:cs typeface="+mn-cs"/>
                        </a:rPr>
                        <a:t>TOPS</a:t>
                      </a:r>
                    </a:p>
                    <a:p>
                      <a:pPr marL="0" marR="0">
                        <a:spcBef>
                          <a:spcPts val="100"/>
                        </a:spcBef>
                        <a:spcAft>
                          <a:spcPts val="0"/>
                        </a:spcAft>
                      </a:pPr>
                      <a:r>
                        <a:rPr lang="en-US" sz="1150" dirty="0" smtClean="0">
                          <a:effectLst/>
                          <a:latin typeface="+mn-lt"/>
                          <a:ea typeface="+mn-ea"/>
                          <a:cs typeface="+mn-cs"/>
                        </a:rPr>
                        <a:t>WITS</a:t>
                      </a:r>
                    </a:p>
                    <a:p>
                      <a:pPr marL="0" marR="0">
                        <a:spcBef>
                          <a:spcPts val="100"/>
                        </a:spcBef>
                        <a:spcAft>
                          <a:spcPts val="0"/>
                        </a:spcAft>
                      </a:pPr>
                      <a:r>
                        <a:rPr lang="en-US" sz="1150" dirty="0" smtClean="0">
                          <a:effectLst/>
                          <a:latin typeface="+mn-lt"/>
                          <a:ea typeface="+mn-ea"/>
                          <a:cs typeface="+mn-cs"/>
                        </a:rPr>
                        <a:t>EMORRIS</a:t>
                      </a:r>
                      <a:endParaRPr lang="en-US" sz="1150" dirty="0">
                        <a:effectLst/>
                        <a:latin typeface="Arial Narrow"/>
                        <a:ea typeface="SimSun"/>
                        <a:cs typeface="Times New Roman"/>
                      </a:endParaRPr>
                    </a:p>
                  </a:txBody>
                  <a:tcPr marL="8841" marR="8841" marT="4420" marB="4420"/>
                </a:tc>
              </a:tr>
              <a:tr h="105664">
                <a:tc>
                  <a:txBody>
                    <a:bodyPr/>
                    <a:lstStyle/>
                    <a:p>
                      <a:endParaRPr lang="en-US" sz="1150" dirty="0">
                        <a:effectLst/>
                        <a:latin typeface="Arial"/>
                        <a:ea typeface="SimSun"/>
                        <a:cs typeface="Times New Roman"/>
                      </a:endParaRPr>
                    </a:p>
                  </a:txBody>
                  <a:tcPr marL="8841" marR="8841" marT="4420" marB="4420"/>
                </a:tc>
                <a:tc>
                  <a:txBody>
                    <a:bodyPr/>
                    <a:lstStyle/>
                    <a:p>
                      <a:pPr marL="0" marR="0">
                        <a:spcBef>
                          <a:spcPts val="100"/>
                        </a:spcBef>
                        <a:spcAft>
                          <a:spcPts val="0"/>
                        </a:spcAft>
                      </a:pPr>
                      <a:r>
                        <a:rPr lang="en-US" sz="1150" kern="1200" dirty="0" smtClean="0">
                          <a:solidFill>
                            <a:schemeClr val="dk1"/>
                          </a:solidFill>
                          <a:effectLst/>
                          <a:latin typeface="+mn-lt"/>
                          <a:ea typeface="+mn-ea"/>
                          <a:cs typeface="+mn-cs"/>
                        </a:rPr>
                        <a:t>Amount</a:t>
                      </a:r>
                      <a:endParaRPr lang="en-US" sz="1150" kern="1200" dirty="0">
                        <a:solidFill>
                          <a:schemeClr val="dk1"/>
                        </a:solidFill>
                        <a:effectLst/>
                        <a:latin typeface="+mn-lt"/>
                        <a:ea typeface="+mn-ea"/>
                        <a:cs typeface="+mn-cs"/>
                      </a:endParaRPr>
                    </a:p>
                  </a:txBody>
                  <a:tcPr marL="8841" marR="8841" marT="4420" marB="4420"/>
                </a:tc>
                <a:tc>
                  <a:txBody>
                    <a:bodyPr/>
                    <a:lstStyle/>
                    <a:p>
                      <a:pPr marL="0" marR="0">
                        <a:spcBef>
                          <a:spcPts val="100"/>
                        </a:spcBef>
                        <a:spcAft>
                          <a:spcPts val="0"/>
                        </a:spcAft>
                      </a:pPr>
                      <a:r>
                        <a:rPr lang="en-US" sz="1150" kern="1200" dirty="0" smtClean="0">
                          <a:solidFill>
                            <a:schemeClr val="dk1"/>
                          </a:solidFill>
                          <a:effectLst/>
                          <a:latin typeface="+mn-lt"/>
                          <a:ea typeface="+mn-ea"/>
                          <a:cs typeface="+mn-cs"/>
                        </a:rPr>
                        <a:t>000000000100.99</a:t>
                      </a:r>
                    </a:p>
                    <a:p>
                      <a:pPr marL="0" marR="0">
                        <a:spcBef>
                          <a:spcPts val="100"/>
                        </a:spcBef>
                        <a:spcAft>
                          <a:spcPts val="0"/>
                        </a:spcAft>
                      </a:pPr>
                      <a:r>
                        <a:rPr lang="en-US" sz="1150" kern="1200" dirty="0" smtClean="0">
                          <a:solidFill>
                            <a:schemeClr val="dk1"/>
                          </a:solidFill>
                          <a:effectLst/>
                          <a:latin typeface="+mn-lt"/>
                          <a:ea typeface="+mn-ea"/>
                          <a:cs typeface="+mn-cs"/>
                        </a:rPr>
                        <a:t>-000000000100.99</a:t>
                      </a:r>
                      <a:endParaRPr lang="en-US" sz="1150" kern="1200" dirty="0">
                        <a:solidFill>
                          <a:schemeClr val="dk1"/>
                        </a:solidFill>
                        <a:effectLst/>
                        <a:latin typeface="+mn-lt"/>
                        <a:ea typeface="+mn-ea"/>
                        <a:cs typeface="+mn-cs"/>
                      </a:endParaRPr>
                    </a:p>
                  </a:txBody>
                  <a:tcPr marL="8841" marR="8841" marT="4420" marB="4420"/>
                </a:tc>
                <a:tc>
                  <a:txBody>
                    <a:bodyPr/>
                    <a:lstStyle/>
                    <a:p>
                      <a:pPr marL="0" marR="0">
                        <a:spcBef>
                          <a:spcPts val="100"/>
                        </a:spcBef>
                        <a:spcAft>
                          <a:spcPts val="0"/>
                        </a:spcAft>
                      </a:pPr>
                      <a:r>
                        <a:rPr lang="en-US" sz="1150" kern="1200" dirty="0" smtClean="0">
                          <a:solidFill>
                            <a:schemeClr val="dk1"/>
                          </a:solidFill>
                          <a:effectLst/>
                          <a:latin typeface="+mn-lt"/>
                          <a:ea typeface="+mn-ea"/>
                          <a:cs typeface="+mn-cs"/>
                        </a:rPr>
                        <a:t>000000000100.99</a:t>
                      </a:r>
                    </a:p>
                    <a:p>
                      <a:pPr marL="0" marR="0">
                        <a:spcBef>
                          <a:spcPts val="100"/>
                        </a:spcBef>
                        <a:spcAft>
                          <a:spcPts val="0"/>
                        </a:spcAft>
                      </a:pPr>
                      <a:r>
                        <a:rPr lang="en-US" sz="1150" kern="1200" dirty="0" smtClean="0">
                          <a:solidFill>
                            <a:schemeClr val="dk1"/>
                          </a:solidFill>
                          <a:effectLst/>
                          <a:latin typeface="+mn-lt"/>
                          <a:ea typeface="+mn-ea"/>
                          <a:cs typeface="+mn-cs"/>
                        </a:rPr>
                        <a:t>-000000000100.99</a:t>
                      </a:r>
                    </a:p>
                  </a:txBody>
                  <a:tcPr marL="8841" marR="8841" marT="4420" marB="4420"/>
                </a:tc>
              </a:tr>
              <a:tr h="105664">
                <a:tc>
                  <a:txBody>
                    <a:bodyPr/>
                    <a:lstStyle/>
                    <a:p>
                      <a:endParaRPr lang="en-US" sz="1150" dirty="0">
                        <a:effectLst/>
                        <a:latin typeface="Arial"/>
                        <a:ea typeface="SimSun"/>
                        <a:cs typeface="Times New Roman"/>
                      </a:endParaRPr>
                    </a:p>
                  </a:txBody>
                  <a:tcPr marL="8841" marR="8841" marT="4420" marB="4420"/>
                </a:tc>
                <a:tc>
                  <a:txBody>
                    <a:bodyPr/>
                    <a:lstStyle/>
                    <a:p>
                      <a:pPr marL="0" marR="0">
                        <a:spcBef>
                          <a:spcPts val="100"/>
                        </a:spcBef>
                        <a:spcAft>
                          <a:spcPts val="0"/>
                        </a:spcAft>
                      </a:pPr>
                      <a:r>
                        <a:rPr lang="en-US" sz="1150" kern="1200" dirty="0" smtClean="0">
                          <a:solidFill>
                            <a:schemeClr val="dk1"/>
                          </a:solidFill>
                          <a:effectLst/>
                          <a:latin typeface="+mn-lt"/>
                          <a:ea typeface="+mn-ea"/>
                          <a:cs typeface="+mn-cs"/>
                        </a:rPr>
                        <a:t>Vendor (Customer) Code</a:t>
                      </a:r>
                      <a:endParaRPr lang="en-US" sz="1150" kern="1200" dirty="0">
                        <a:solidFill>
                          <a:schemeClr val="dk1"/>
                        </a:solidFill>
                        <a:effectLst/>
                        <a:latin typeface="+mn-lt"/>
                        <a:ea typeface="+mn-ea"/>
                        <a:cs typeface="+mn-cs"/>
                      </a:endParaRPr>
                    </a:p>
                  </a:txBody>
                  <a:tcPr marL="8841" marR="8841" marT="4420" marB="4420"/>
                </a:tc>
                <a:tc>
                  <a:txBody>
                    <a:bodyPr/>
                    <a:lstStyle/>
                    <a:p>
                      <a:pPr marL="0" marR="0">
                        <a:spcBef>
                          <a:spcPts val="100"/>
                        </a:spcBef>
                        <a:spcAft>
                          <a:spcPts val="0"/>
                        </a:spcAft>
                      </a:pPr>
                      <a:r>
                        <a:rPr lang="en-US" sz="1150" kern="1200" dirty="0" smtClean="0">
                          <a:solidFill>
                            <a:schemeClr val="dk1"/>
                          </a:solidFill>
                          <a:effectLst/>
                          <a:latin typeface="+mn-lt"/>
                          <a:ea typeface="+mn-ea"/>
                          <a:cs typeface="+mn-cs"/>
                        </a:rPr>
                        <a:t>[BOAC2]</a:t>
                      </a:r>
                      <a:endParaRPr lang="en-US" sz="1150" kern="1200" dirty="0">
                        <a:solidFill>
                          <a:schemeClr val="dk1"/>
                        </a:solidFill>
                        <a:effectLst/>
                        <a:latin typeface="+mn-lt"/>
                        <a:ea typeface="+mn-ea"/>
                        <a:cs typeface="+mn-cs"/>
                      </a:endParaRPr>
                    </a:p>
                  </a:txBody>
                  <a:tcPr marL="8841" marR="8841" marT="4420" marB="4420"/>
                </a:tc>
                <a:tc>
                  <a:txBody>
                    <a:bodyPr/>
                    <a:lstStyle/>
                    <a:p>
                      <a:r>
                        <a:rPr lang="en-US" sz="1150" kern="1200" dirty="0" smtClean="0">
                          <a:solidFill>
                            <a:schemeClr val="dk1"/>
                          </a:solidFill>
                          <a:effectLst/>
                          <a:latin typeface="+mn-lt"/>
                          <a:ea typeface="+mn-ea"/>
                          <a:cs typeface="+mn-cs"/>
                        </a:rPr>
                        <a:t>TOPS/WITS: “T-“ + [Customer Number BOAC]</a:t>
                      </a:r>
                    </a:p>
                    <a:p>
                      <a:r>
                        <a:rPr lang="en-US" sz="1150" kern="1200" dirty="0" smtClean="0">
                          <a:solidFill>
                            <a:schemeClr val="dk1"/>
                          </a:solidFill>
                          <a:effectLst/>
                          <a:latin typeface="+mn-lt"/>
                          <a:ea typeface="+mn-ea"/>
                          <a:cs typeface="+mn-cs"/>
                        </a:rPr>
                        <a:t>E-MORRIS: [BOAC2]</a:t>
                      </a:r>
                      <a:endParaRPr lang="en-US" sz="1150" kern="1200" dirty="0">
                        <a:solidFill>
                          <a:schemeClr val="dk1"/>
                        </a:solidFill>
                        <a:effectLst/>
                        <a:latin typeface="+mn-lt"/>
                        <a:ea typeface="+mn-ea"/>
                        <a:cs typeface="+mn-cs"/>
                      </a:endParaRPr>
                    </a:p>
                  </a:txBody>
                  <a:tcPr marL="8841" marR="8841" marT="4420" marB="4420"/>
                </a:tc>
              </a:tr>
              <a:tr h="105664">
                <a:tc>
                  <a:txBody>
                    <a:bodyPr/>
                    <a:lstStyle/>
                    <a:p>
                      <a:endParaRPr lang="en-US" sz="1150" dirty="0">
                        <a:effectLst/>
                        <a:latin typeface="Arial"/>
                        <a:ea typeface="SimSun"/>
                        <a:cs typeface="Times New Roman"/>
                      </a:endParaRPr>
                    </a:p>
                  </a:txBody>
                  <a:tcPr marL="8841" marR="8841" marT="4420" marB="4420"/>
                </a:tc>
                <a:tc>
                  <a:txBody>
                    <a:bodyPr/>
                    <a:lstStyle/>
                    <a:p>
                      <a:pPr marL="0" marR="0" indent="0" algn="l" defTabSz="914400" rtl="0" eaLnBrk="1" fontAlgn="auto" latinLnBrk="0" hangingPunct="1">
                        <a:lnSpc>
                          <a:spcPct val="100000"/>
                        </a:lnSpc>
                        <a:spcBef>
                          <a:spcPts val="100"/>
                        </a:spcBef>
                        <a:spcAft>
                          <a:spcPts val="0"/>
                        </a:spcAft>
                        <a:buClrTx/>
                        <a:buSzTx/>
                        <a:buFontTx/>
                        <a:buNone/>
                        <a:tabLst/>
                        <a:defRPr/>
                      </a:pPr>
                      <a:r>
                        <a:rPr lang="en-US" sz="1150" kern="1200" dirty="0" smtClean="0">
                          <a:solidFill>
                            <a:schemeClr val="dk1"/>
                          </a:solidFill>
                          <a:effectLst/>
                          <a:latin typeface="+mn-lt"/>
                          <a:ea typeface="+mn-ea"/>
                          <a:cs typeface="+mn-cs"/>
                        </a:rPr>
                        <a:t>Designated Agent Code</a:t>
                      </a:r>
                    </a:p>
                  </a:txBody>
                  <a:tcPr marL="8841" marR="8841" marT="4420" marB="4420"/>
                </a:tc>
                <a:tc>
                  <a:txBody>
                    <a:bodyPr/>
                    <a:lstStyle/>
                    <a:p>
                      <a:r>
                        <a:rPr lang="en-US" sz="1150" kern="1200" dirty="0" smtClean="0">
                          <a:solidFill>
                            <a:schemeClr val="dk1"/>
                          </a:solidFill>
                          <a:effectLst/>
                          <a:latin typeface="+mn-lt"/>
                          <a:ea typeface="+mn-ea"/>
                          <a:cs typeface="+mn-cs"/>
                        </a:rPr>
                        <a:t>If [BOAC1] is not the same as [BOAC2], set to [BOAC1]</a:t>
                      </a:r>
                    </a:p>
                    <a:p>
                      <a:r>
                        <a:rPr lang="en-US" sz="1150" kern="1200" dirty="0" smtClean="0">
                          <a:solidFill>
                            <a:schemeClr val="dk1"/>
                          </a:solidFill>
                          <a:effectLst/>
                          <a:latin typeface="+mn-lt"/>
                          <a:ea typeface="+mn-ea"/>
                          <a:cs typeface="+mn-cs"/>
                        </a:rPr>
                        <a:t>Otherwise, leave blank</a:t>
                      </a:r>
                      <a:endParaRPr lang="en-US" sz="1150" kern="1200" dirty="0">
                        <a:solidFill>
                          <a:schemeClr val="dk1"/>
                        </a:solidFill>
                        <a:effectLst/>
                        <a:latin typeface="+mn-lt"/>
                        <a:ea typeface="+mn-ea"/>
                        <a:cs typeface="+mn-cs"/>
                      </a:endParaRPr>
                    </a:p>
                  </a:txBody>
                  <a:tcPr marL="8841" marR="8841" marT="4420" marB="4420"/>
                </a:tc>
                <a:tc>
                  <a:txBody>
                    <a:bodyPr/>
                    <a:lstStyle/>
                    <a:p>
                      <a:r>
                        <a:rPr lang="en-US" sz="1150" kern="1200" dirty="0" smtClean="0">
                          <a:solidFill>
                            <a:schemeClr val="dk1"/>
                          </a:solidFill>
                          <a:effectLst/>
                          <a:latin typeface="+mn-lt"/>
                          <a:ea typeface="+mn-ea"/>
                          <a:cs typeface="+mn-cs"/>
                        </a:rPr>
                        <a:t>TOPS/WITS: </a:t>
                      </a:r>
                    </a:p>
                    <a:p>
                      <a:pPr lvl="0"/>
                      <a:r>
                        <a:rPr lang="en-US" sz="1150" kern="1200" dirty="0" smtClean="0">
                          <a:solidFill>
                            <a:schemeClr val="dk1"/>
                          </a:solidFill>
                          <a:effectLst/>
                          <a:latin typeface="+mn-lt"/>
                          <a:ea typeface="+mn-ea"/>
                          <a:cs typeface="+mn-cs"/>
                        </a:rPr>
                        <a:t>If [Bill Level ID] is “B” or blank, leave blank</a:t>
                      </a:r>
                    </a:p>
                    <a:p>
                      <a:pPr lvl="0"/>
                      <a:r>
                        <a:rPr lang="en-US" sz="1150" kern="1200" dirty="0" smtClean="0">
                          <a:solidFill>
                            <a:schemeClr val="dk1"/>
                          </a:solidFill>
                          <a:effectLst/>
                          <a:latin typeface="+mn-lt"/>
                          <a:ea typeface="+mn-ea"/>
                          <a:cs typeface="+mn-cs"/>
                        </a:rPr>
                        <a:t>If [Bill Level ID] is “A” or “C”, set to [Customer ALC]</a:t>
                      </a:r>
                    </a:p>
                    <a:p>
                      <a:r>
                        <a:rPr lang="en-US" sz="1150" kern="1200" dirty="0" smtClean="0">
                          <a:solidFill>
                            <a:schemeClr val="dk1"/>
                          </a:solidFill>
                          <a:effectLst/>
                          <a:latin typeface="+mn-lt"/>
                          <a:ea typeface="+mn-ea"/>
                          <a:cs typeface="+mn-cs"/>
                        </a:rPr>
                        <a:t>E-MORRIS: </a:t>
                      </a:r>
                    </a:p>
                    <a:p>
                      <a:pPr lvl="0"/>
                      <a:r>
                        <a:rPr lang="en-US" sz="1150" kern="1200" dirty="0" smtClean="0">
                          <a:solidFill>
                            <a:schemeClr val="dk1"/>
                          </a:solidFill>
                          <a:effectLst/>
                          <a:latin typeface="+mn-lt"/>
                          <a:ea typeface="+mn-ea"/>
                          <a:cs typeface="+mn-cs"/>
                        </a:rPr>
                        <a:t>If [BOAC1] does not equal [BOAC2, set to [BOAC1]</a:t>
                      </a:r>
                    </a:p>
                    <a:p>
                      <a:r>
                        <a:rPr lang="en-US" sz="1150" kern="1200" dirty="0" smtClean="0">
                          <a:solidFill>
                            <a:schemeClr val="dk1"/>
                          </a:solidFill>
                          <a:effectLst/>
                          <a:latin typeface="+mn-lt"/>
                          <a:ea typeface="+mn-ea"/>
                          <a:cs typeface="+mn-cs"/>
                        </a:rPr>
                        <a:t>Otherwise, leave blank</a:t>
                      </a:r>
                      <a:endParaRPr lang="en-US" sz="1150" kern="1200" dirty="0">
                        <a:solidFill>
                          <a:schemeClr val="dk1"/>
                        </a:solidFill>
                        <a:effectLst/>
                        <a:latin typeface="+mn-lt"/>
                        <a:ea typeface="+mn-ea"/>
                        <a:cs typeface="+mn-cs"/>
                      </a:endParaRPr>
                    </a:p>
                  </a:txBody>
                  <a:tcPr marL="8841" marR="8841" marT="4420" marB="4420"/>
                </a:tc>
              </a:tr>
              <a:tr h="105664">
                <a:tc>
                  <a:txBody>
                    <a:bodyPr/>
                    <a:lstStyle/>
                    <a:p>
                      <a:endParaRPr lang="en-US" sz="1150" dirty="0">
                        <a:effectLst/>
                        <a:latin typeface="Arial"/>
                        <a:ea typeface="SimSun"/>
                        <a:cs typeface="Times New Roman"/>
                      </a:endParaRPr>
                    </a:p>
                  </a:txBody>
                  <a:tcPr marL="8841" marR="8841" marT="4420" marB="4420"/>
                </a:tc>
                <a:tc>
                  <a:txBody>
                    <a:bodyPr/>
                    <a:lstStyle/>
                    <a:p>
                      <a:pPr marL="0" marR="0">
                        <a:spcBef>
                          <a:spcPts val="100"/>
                        </a:spcBef>
                        <a:spcAft>
                          <a:spcPts val="0"/>
                        </a:spcAft>
                      </a:pPr>
                      <a:r>
                        <a:rPr lang="en-US" sz="1150" kern="1200" dirty="0" smtClean="0">
                          <a:solidFill>
                            <a:schemeClr val="dk1"/>
                          </a:solidFill>
                          <a:effectLst/>
                          <a:latin typeface="+mn-lt"/>
                          <a:ea typeface="+mn-ea"/>
                          <a:cs typeface="+mn-cs"/>
                        </a:rPr>
                        <a:t>Billing Method</a:t>
                      </a:r>
                      <a:endParaRPr lang="en-US" sz="1150" kern="1200" dirty="0">
                        <a:solidFill>
                          <a:schemeClr val="dk1"/>
                        </a:solidFill>
                        <a:effectLst/>
                        <a:latin typeface="+mn-lt"/>
                        <a:ea typeface="+mn-ea"/>
                        <a:cs typeface="+mn-cs"/>
                      </a:endParaRPr>
                    </a:p>
                  </a:txBody>
                  <a:tcPr marL="8841" marR="8841" marT="4420" marB="4420"/>
                </a:tc>
                <a:tc>
                  <a:txBody>
                    <a:bodyPr/>
                    <a:lstStyle/>
                    <a:p>
                      <a:pPr marL="0" marR="0">
                        <a:spcBef>
                          <a:spcPts val="100"/>
                        </a:spcBef>
                        <a:spcAft>
                          <a:spcPts val="0"/>
                        </a:spcAft>
                      </a:pPr>
                      <a:r>
                        <a:rPr lang="en-US" sz="1150" kern="1200" dirty="0" smtClean="0">
                          <a:solidFill>
                            <a:schemeClr val="dk1"/>
                          </a:solidFill>
                          <a:effectLst/>
                          <a:latin typeface="+mn-lt"/>
                          <a:ea typeface="+mn-ea"/>
                          <a:cs typeface="+mn-cs"/>
                        </a:rPr>
                        <a:t>Leave blank</a:t>
                      </a:r>
                      <a:endParaRPr lang="en-US" sz="1150" kern="1200" dirty="0">
                        <a:solidFill>
                          <a:schemeClr val="dk1"/>
                        </a:solidFill>
                        <a:effectLst/>
                        <a:latin typeface="+mn-lt"/>
                        <a:ea typeface="+mn-ea"/>
                        <a:cs typeface="+mn-cs"/>
                      </a:endParaRPr>
                    </a:p>
                  </a:txBody>
                  <a:tcPr marL="8841" marR="8841" marT="4420" marB="4420"/>
                </a:tc>
                <a:tc>
                  <a:txBody>
                    <a:bodyPr/>
                    <a:lstStyle/>
                    <a:p>
                      <a:r>
                        <a:rPr lang="en-US" sz="1150" kern="1200" dirty="0" smtClean="0">
                          <a:solidFill>
                            <a:schemeClr val="dk1"/>
                          </a:solidFill>
                          <a:effectLst/>
                          <a:latin typeface="+mn-lt"/>
                          <a:ea typeface="+mn-ea"/>
                          <a:cs typeface="+mn-cs"/>
                        </a:rPr>
                        <a:t>TOPS/WITS:</a:t>
                      </a:r>
                    </a:p>
                    <a:p>
                      <a:pPr lvl="0"/>
                      <a:r>
                        <a:rPr lang="en-US" sz="1150" kern="1200" dirty="0" smtClean="0">
                          <a:solidFill>
                            <a:schemeClr val="dk1"/>
                          </a:solidFill>
                          <a:effectLst/>
                          <a:latin typeface="+mn-lt"/>
                          <a:ea typeface="+mn-ea"/>
                          <a:cs typeface="+mn-cs"/>
                        </a:rPr>
                        <a:t>If [Bill Statement Number]  starts with J, set to “IPAC”</a:t>
                      </a:r>
                    </a:p>
                    <a:p>
                      <a:pPr lvl="0"/>
                      <a:r>
                        <a:rPr lang="en-US" sz="1150" kern="1200" dirty="0" smtClean="0">
                          <a:solidFill>
                            <a:schemeClr val="dk1"/>
                          </a:solidFill>
                          <a:effectLst/>
                          <a:latin typeface="+mn-lt"/>
                          <a:ea typeface="+mn-ea"/>
                          <a:cs typeface="+mn-cs"/>
                        </a:rPr>
                        <a:t>If [Bill Statement Number]  starts with B, leave blank (which equates to non-IPAC billing)</a:t>
                      </a:r>
                    </a:p>
                    <a:p>
                      <a:r>
                        <a:rPr lang="en-US" sz="1150" kern="1200" dirty="0" smtClean="0">
                          <a:solidFill>
                            <a:schemeClr val="dk1"/>
                          </a:solidFill>
                          <a:effectLst/>
                          <a:latin typeface="+mn-lt"/>
                          <a:ea typeface="+mn-ea"/>
                          <a:cs typeface="+mn-cs"/>
                        </a:rPr>
                        <a:t>E-MORRIS: leave blank</a:t>
                      </a:r>
                      <a:endParaRPr lang="en-US" sz="1150" kern="1200" dirty="0">
                        <a:solidFill>
                          <a:schemeClr val="dk1"/>
                        </a:solidFill>
                        <a:effectLst/>
                        <a:latin typeface="+mn-lt"/>
                        <a:ea typeface="+mn-ea"/>
                        <a:cs typeface="+mn-cs"/>
                      </a:endParaRPr>
                    </a:p>
                  </a:txBody>
                  <a:tcPr marL="8841" marR="8841" marT="4420" marB="4420"/>
                </a:tc>
              </a:tr>
            </a:tbl>
          </a:graphicData>
        </a:graphic>
      </p:graphicFrame>
      <p:sp>
        <p:nvSpPr>
          <p:cNvPr id="13" name="Content Placeholder 2"/>
          <p:cNvSpPr>
            <a:spLocks noGrp="1"/>
          </p:cNvSpPr>
          <p:nvPr>
            <p:ph idx="1"/>
          </p:nvPr>
        </p:nvSpPr>
        <p:spPr>
          <a:xfrm>
            <a:off x="453392" y="6072296"/>
            <a:ext cx="8311487" cy="700644"/>
          </a:xfrm>
        </p:spPr>
        <p:txBody>
          <a:bodyPr/>
          <a:lstStyle/>
          <a:p>
            <a:r>
              <a:rPr lang="en-US" sz="1200" dirty="0" smtClean="0"/>
              <a:t>Please refer to the AAS Billing DES and Telecom Billing DES for comprehensive </a:t>
            </a:r>
          </a:p>
          <a:p>
            <a:pPr marL="0" indent="0">
              <a:buNone/>
            </a:pPr>
            <a:r>
              <a:rPr lang="en-US" sz="1200" dirty="0"/>
              <a:t> </a:t>
            </a:r>
            <a:r>
              <a:rPr lang="en-US" sz="1200" dirty="0" smtClean="0"/>
              <a:t>    field comparisons</a:t>
            </a:r>
          </a:p>
          <a:p>
            <a:r>
              <a:rPr lang="en-US" sz="1200" dirty="0" smtClean="0"/>
              <a:t>Fields in brackets (e.g., [BOAC1]) refer to fields in the corresponding feeder system</a:t>
            </a:r>
            <a:endParaRPr lang="en-US" sz="1200" dirty="0"/>
          </a:p>
          <a:p>
            <a:pPr marL="0" indent="0">
              <a:buNone/>
            </a:pPr>
            <a:endParaRPr lang="en-US" sz="1400" dirty="0" smtClean="0"/>
          </a:p>
        </p:txBody>
      </p:sp>
      <p:sp>
        <p:nvSpPr>
          <p:cNvPr id="16" name="Title 1"/>
          <p:cNvSpPr>
            <a:spLocks noGrp="1"/>
          </p:cNvSpPr>
          <p:nvPr>
            <p:ph type="title"/>
          </p:nvPr>
        </p:nvSpPr>
        <p:spPr>
          <a:xfrm>
            <a:off x="455614" y="331788"/>
            <a:ext cx="8403378" cy="563562"/>
          </a:xfrm>
        </p:spPr>
        <p:txBody>
          <a:bodyPr/>
          <a:lstStyle/>
          <a:p>
            <a:r>
              <a:rPr lang="en-US" dirty="0" smtClean="0"/>
              <a:t>AAS/ITS Record vs</a:t>
            </a:r>
            <a:r>
              <a:rPr lang="en-US" dirty="0"/>
              <a:t>. </a:t>
            </a:r>
            <a:r>
              <a:rPr lang="en-US" dirty="0" smtClean="0"/>
              <a:t>Telecom/WAN Record</a:t>
            </a:r>
            <a:endParaRPr lang="en-US" dirty="0"/>
          </a:p>
        </p:txBody>
      </p:sp>
    </p:spTree>
    <p:extLst>
      <p:ext uri="{BB962C8B-B14F-4D97-AF65-F5344CB8AC3E}">
        <p14:creationId xmlns:p14="http://schemas.microsoft.com/office/powerpoint/2010/main" val="425194667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pPr>
              <a:defRPr/>
            </a:pPr>
            <a:fld id="{215F2CEC-58A8-492B-AD0D-C2BF1A7F0D89}" type="slidenum">
              <a:rPr lang="en-US" smtClean="0"/>
              <a:pPr>
                <a:defRPr/>
              </a:pPr>
              <a:t>54</a:t>
            </a:fld>
            <a:endParaRPr lang="en-US" dirty="0"/>
          </a:p>
        </p:txBody>
      </p:sp>
      <p:graphicFrame>
        <p:nvGraphicFramePr>
          <p:cNvPr id="15" name="Table 14"/>
          <p:cNvGraphicFramePr>
            <a:graphicFrameLocks noGrp="1"/>
          </p:cNvGraphicFramePr>
          <p:nvPr>
            <p:extLst>
              <p:ext uri="{D42A27DB-BD31-4B8C-83A1-F6EECF244321}">
                <p14:modId xmlns:p14="http://schemas.microsoft.com/office/powerpoint/2010/main" val="1167692417"/>
              </p:ext>
            </p:extLst>
          </p:nvPr>
        </p:nvGraphicFramePr>
        <p:xfrm>
          <a:off x="529245" y="1105341"/>
          <a:ext cx="7328848" cy="5044486"/>
        </p:xfrm>
        <a:graphic>
          <a:graphicData uri="http://schemas.openxmlformats.org/drawingml/2006/table">
            <a:tbl>
              <a:tblPr firstRow="1" firstCol="1" bandRow="1">
                <a:tableStyleId>{21E4AEA4-8DFA-4A89-87EB-49C32662AFE0}</a:tableStyleId>
              </a:tblPr>
              <a:tblGrid>
                <a:gridCol w="251717"/>
                <a:gridCol w="2511377"/>
                <a:gridCol w="2039075"/>
                <a:gridCol w="2526679"/>
              </a:tblGrid>
              <a:tr h="206036">
                <a:tc>
                  <a:txBody>
                    <a:bodyPr/>
                    <a:lstStyle/>
                    <a:p>
                      <a:pPr marL="0" marR="0">
                        <a:spcBef>
                          <a:spcPts val="100"/>
                        </a:spcBef>
                        <a:spcAft>
                          <a:spcPts val="0"/>
                        </a:spcAft>
                      </a:pPr>
                      <a:r>
                        <a:rPr lang="en-US" sz="1150" dirty="0">
                          <a:effectLst/>
                        </a:rPr>
                        <a:t> </a:t>
                      </a:r>
                      <a:endParaRPr lang="en-US" sz="1150" b="1" dirty="0">
                        <a:effectLst/>
                        <a:latin typeface="Arial Narrow"/>
                        <a:ea typeface="SimSun"/>
                        <a:cs typeface="Times New Roman"/>
                      </a:endParaRPr>
                    </a:p>
                  </a:txBody>
                  <a:tcPr marL="8841" marR="8841" marT="4420" marB="4420"/>
                </a:tc>
                <a:tc>
                  <a:txBody>
                    <a:bodyPr/>
                    <a:lstStyle/>
                    <a:p>
                      <a:pPr marL="0" marR="0">
                        <a:spcBef>
                          <a:spcPts val="100"/>
                        </a:spcBef>
                        <a:spcAft>
                          <a:spcPts val="0"/>
                        </a:spcAft>
                      </a:pPr>
                      <a:r>
                        <a:rPr lang="en-US" sz="1150" dirty="0">
                          <a:effectLst/>
                        </a:rPr>
                        <a:t>Description</a:t>
                      </a:r>
                      <a:endParaRPr lang="en-US" sz="1150" b="1" dirty="0">
                        <a:effectLst/>
                        <a:latin typeface="Arial Narrow"/>
                        <a:ea typeface="SimSun"/>
                        <a:cs typeface="Times New Roman"/>
                      </a:endParaRPr>
                    </a:p>
                  </a:txBody>
                  <a:tcPr marL="8841" marR="8841" marT="4420" marB="4420"/>
                </a:tc>
                <a:tc>
                  <a:txBody>
                    <a:bodyPr/>
                    <a:lstStyle/>
                    <a:p>
                      <a:pPr marL="0" marR="0">
                        <a:spcBef>
                          <a:spcPts val="100"/>
                        </a:spcBef>
                        <a:spcAft>
                          <a:spcPts val="0"/>
                        </a:spcAft>
                      </a:pPr>
                      <a:r>
                        <a:rPr lang="en-US" sz="1150" dirty="0" smtClean="0">
                          <a:effectLst/>
                        </a:rPr>
                        <a:t>AAS/ITS Record</a:t>
                      </a:r>
                      <a:endParaRPr lang="en-US" sz="1150" b="1" dirty="0">
                        <a:effectLst/>
                        <a:latin typeface="Arial Narrow"/>
                        <a:ea typeface="SimSun"/>
                        <a:cs typeface="Times New Roman"/>
                      </a:endParaRPr>
                    </a:p>
                  </a:txBody>
                  <a:tcPr marL="8841" marR="8841" marT="4420" marB="4420"/>
                </a:tc>
                <a:tc>
                  <a:txBody>
                    <a:bodyPr/>
                    <a:lstStyle/>
                    <a:p>
                      <a:pPr marL="0" marR="0">
                        <a:spcBef>
                          <a:spcPts val="100"/>
                        </a:spcBef>
                        <a:spcAft>
                          <a:spcPts val="0"/>
                        </a:spcAft>
                      </a:pPr>
                      <a:r>
                        <a:rPr lang="en-US" sz="1150" dirty="0" smtClean="0">
                          <a:effectLst/>
                        </a:rPr>
                        <a:t>Telecom/WAN</a:t>
                      </a:r>
                      <a:r>
                        <a:rPr lang="en-US" sz="1150" baseline="0" dirty="0" smtClean="0">
                          <a:effectLst/>
                        </a:rPr>
                        <a:t> </a:t>
                      </a:r>
                      <a:r>
                        <a:rPr lang="en-US" sz="1150" dirty="0" smtClean="0">
                          <a:effectLst/>
                        </a:rPr>
                        <a:t>Record</a:t>
                      </a:r>
                      <a:endParaRPr lang="en-US" sz="1150" b="1" dirty="0">
                        <a:effectLst/>
                        <a:latin typeface="Arial Narrow"/>
                        <a:ea typeface="SimSun"/>
                        <a:cs typeface="Times New Roman"/>
                      </a:endParaRPr>
                    </a:p>
                  </a:txBody>
                  <a:tcPr marL="8841" marR="8841" marT="4420" marB="4420"/>
                </a:tc>
              </a:tr>
              <a:tr h="105664">
                <a:tc>
                  <a:txBody>
                    <a:bodyPr/>
                    <a:lstStyle/>
                    <a:p>
                      <a:endParaRPr lang="en-US" sz="1150" dirty="0">
                        <a:effectLst/>
                        <a:latin typeface="Arial"/>
                        <a:ea typeface="SimSun"/>
                        <a:cs typeface="Times New Roman"/>
                      </a:endParaRPr>
                    </a:p>
                  </a:txBody>
                  <a:tcPr marL="8841" marR="8841" marT="4420" marB="4420"/>
                </a:tc>
                <a:tc>
                  <a:txBody>
                    <a:bodyPr/>
                    <a:lstStyle/>
                    <a:p>
                      <a:pPr marL="0" marR="0">
                        <a:spcBef>
                          <a:spcPts val="100"/>
                        </a:spcBef>
                        <a:spcAft>
                          <a:spcPts val="0"/>
                        </a:spcAft>
                      </a:pPr>
                      <a:r>
                        <a:rPr lang="en-US" sz="1150" kern="1200" dirty="0" smtClean="0">
                          <a:solidFill>
                            <a:schemeClr val="dk1"/>
                          </a:solidFill>
                          <a:effectLst/>
                          <a:latin typeface="+mn-lt"/>
                          <a:ea typeface="+mn-ea"/>
                          <a:cs typeface="+mn-cs"/>
                        </a:rPr>
                        <a:t>External System Document Number</a:t>
                      </a:r>
                      <a:endParaRPr lang="en-US" sz="1150" kern="1200" dirty="0">
                        <a:solidFill>
                          <a:schemeClr val="dk1"/>
                        </a:solidFill>
                        <a:effectLst/>
                        <a:latin typeface="+mn-lt"/>
                        <a:ea typeface="+mn-ea"/>
                        <a:cs typeface="+mn-cs"/>
                      </a:endParaRPr>
                    </a:p>
                  </a:txBody>
                  <a:tcPr marL="8841" marR="8841" marT="4420" marB="4420"/>
                </a:tc>
                <a:tc>
                  <a:txBody>
                    <a:bodyPr/>
                    <a:lstStyle/>
                    <a:p>
                      <a:pPr marL="0" marR="0">
                        <a:spcBef>
                          <a:spcPts val="100"/>
                        </a:spcBef>
                        <a:spcAft>
                          <a:spcPts val="0"/>
                        </a:spcAft>
                      </a:pPr>
                      <a:r>
                        <a:rPr lang="en-US" sz="1150" kern="1200" dirty="0" smtClean="0">
                          <a:solidFill>
                            <a:schemeClr val="dk1"/>
                          </a:solidFill>
                          <a:effectLst/>
                          <a:latin typeface="+mn-lt"/>
                          <a:ea typeface="+mn-ea"/>
                          <a:cs typeface="+mn-cs"/>
                        </a:rPr>
                        <a:t>ACT_NO on the FMIS VAT</a:t>
                      </a:r>
                      <a:endParaRPr lang="en-US" sz="1150" kern="1200" dirty="0">
                        <a:solidFill>
                          <a:schemeClr val="dk1"/>
                        </a:solidFill>
                        <a:effectLst/>
                        <a:latin typeface="+mn-lt"/>
                        <a:ea typeface="+mn-ea"/>
                        <a:cs typeface="+mn-cs"/>
                      </a:endParaRPr>
                    </a:p>
                  </a:txBody>
                  <a:tcPr marL="8841" marR="8841" marT="4420" marB="4420"/>
                </a:tc>
                <a:tc>
                  <a:txBody>
                    <a:bodyPr/>
                    <a:lstStyle/>
                    <a:p>
                      <a:r>
                        <a:rPr lang="en-US" sz="1150" kern="1200" dirty="0" smtClean="0">
                          <a:solidFill>
                            <a:schemeClr val="dk1"/>
                          </a:solidFill>
                          <a:effectLst/>
                          <a:latin typeface="+mn-lt"/>
                          <a:ea typeface="+mn-ea"/>
                          <a:cs typeface="+mn-cs"/>
                        </a:rPr>
                        <a:t>TOPS/WITS: leave blank</a:t>
                      </a:r>
                    </a:p>
                    <a:p>
                      <a:r>
                        <a:rPr lang="en-US" sz="1150" kern="1200" dirty="0" smtClean="0">
                          <a:solidFill>
                            <a:schemeClr val="dk1"/>
                          </a:solidFill>
                          <a:effectLst/>
                          <a:latin typeface="+mn-lt"/>
                          <a:ea typeface="+mn-ea"/>
                          <a:cs typeface="+mn-cs"/>
                        </a:rPr>
                        <a:t>E-MORRIS: [Task Order/Cust. ID]</a:t>
                      </a:r>
                      <a:endParaRPr lang="en-US" sz="1150" kern="1200" dirty="0">
                        <a:solidFill>
                          <a:schemeClr val="dk1"/>
                        </a:solidFill>
                        <a:effectLst/>
                        <a:latin typeface="+mn-lt"/>
                        <a:ea typeface="+mn-ea"/>
                        <a:cs typeface="+mn-cs"/>
                      </a:endParaRPr>
                    </a:p>
                  </a:txBody>
                  <a:tcPr marL="8841" marR="8841" marT="4420" marB="4420"/>
                </a:tc>
              </a:tr>
              <a:tr h="105664">
                <a:tc>
                  <a:txBody>
                    <a:bodyPr/>
                    <a:lstStyle/>
                    <a:p>
                      <a:endParaRPr lang="en-US" sz="1150" dirty="0">
                        <a:effectLst/>
                        <a:latin typeface="Arial"/>
                        <a:ea typeface="SimSun"/>
                        <a:cs typeface="Times New Roman"/>
                      </a:endParaRPr>
                    </a:p>
                  </a:txBody>
                  <a:tcPr marL="8841" marR="8841" marT="4420" marB="4420"/>
                </a:tc>
                <a:tc>
                  <a:txBody>
                    <a:bodyPr/>
                    <a:lstStyle/>
                    <a:p>
                      <a:pPr marL="0" marR="0">
                        <a:spcBef>
                          <a:spcPts val="100"/>
                        </a:spcBef>
                        <a:spcAft>
                          <a:spcPts val="0"/>
                        </a:spcAft>
                      </a:pPr>
                      <a:r>
                        <a:rPr lang="en-US" sz="1150" kern="1200" dirty="0" smtClean="0">
                          <a:solidFill>
                            <a:schemeClr val="dk1"/>
                          </a:solidFill>
                          <a:effectLst/>
                          <a:latin typeface="+mn-lt"/>
                          <a:ea typeface="+mn-ea"/>
                          <a:cs typeface="+mn-cs"/>
                        </a:rPr>
                        <a:t>Agreement Number</a:t>
                      </a:r>
                      <a:endParaRPr lang="en-US" sz="1150" kern="1200" dirty="0">
                        <a:solidFill>
                          <a:schemeClr val="dk1"/>
                        </a:solidFill>
                        <a:effectLst/>
                        <a:latin typeface="+mn-lt"/>
                        <a:ea typeface="+mn-ea"/>
                        <a:cs typeface="+mn-cs"/>
                      </a:endParaRPr>
                    </a:p>
                  </a:txBody>
                  <a:tcPr marL="8841" marR="8841" marT="4420" marB="4420"/>
                </a:tc>
                <a:tc>
                  <a:txBody>
                    <a:bodyPr/>
                    <a:lstStyle/>
                    <a:p>
                      <a:pPr lvl="0"/>
                      <a:r>
                        <a:rPr lang="en-US" sz="1150" kern="1200" dirty="0" smtClean="0">
                          <a:solidFill>
                            <a:schemeClr val="dk1"/>
                          </a:solidFill>
                          <a:effectLst/>
                          <a:latin typeface="+mn-lt"/>
                          <a:ea typeface="+mn-ea"/>
                          <a:cs typeface="+mn-cs"/>
                        </a:rPr>
                        <a:t>For RBA, set  to “X” + RBA-assigned unique value</a:t>
                      </a:r>
                    </a:p>
                    <a:p>
                      <a:r>
                        <a:rPr lang="en-US" sz="1150" kern="1200" dirty="0" smtClean="0">
                          <a:solidFill>
                            <a:schemeClr val="dk1"/>
                          </a:solidFill>
                          <a:effectLst/>
                          <a:latin typeface="+mn-lt"/>
                          <a:ea typeface="+mn-ea"/>
                          <a:cs typeface="+mn-cs"/>
                        </a:rPr>
                        <a:t>For NBA, set  to “Z” + NBA-assigned unique value</a:t>
                      </a:r>
                      <a:endParaRPr lang="en-US" sz="1150" kern="1200" dirty="0">
                        <a:solidFill>
                          <a:schemeClr val="dk1"/>
                        </a:solidFill>
                        <a:effectLst/>
                        <a:latin typeface="+mn-lt"/>
                        <a:ea typeface="+mn-ea"/>
                        <a:cs typeface="+mn-cs"/>
                      </a:endParaRPr>
                    </a:p>
                  </a:txBody>
                  <a:tcPr marL="8841" marR="8841" marT="4420" marB="4420"/>
                </a:tc>
                <a:tc>
                  <a:txBody>
                    <a:bodyPr/>
                    <a:lstStyle/>
                    <a:p>
                      <a:pPr marL="0" marR="0">
                        <a:spcBef>
                          <a:spcPts val="100"/>
                        </a:spcBef>
                        <a:spcAft>
                          <a:spcPts val="0"/>
                        </a:spcAft>
                      </a:pPr>
                      <a:r>
                        <a:rPr lang="en-US" sz="1150" kern="1200" dirty="0" smtClean="0">
                          <a:solidFill>
                            <a:schemeClr val="dk1"/>
                          </a:solidFill>
                          <a:effectLst/>
                          <a:latin typeface="+mn-lt"/>
                          <a:ea typeface="+mn-ea"/>
                          <a:cs typeface="+mn-cs"/>
                        </a:rPr>
                        <a:t>n/a</a:t>
                      </a:r>
                      <a:endParaRPr lang="en-US" sz="1150" kern="1200" dirty="0">
                        <a:solidFill>
                          <a:schemeClr val="dk1"/>
                        </a:solidFill>
                        <a:effectLst/>
                        <a:latin typeface="+mn-lt"/>
                        <a:ea typeface="+mn-ea"/>
                        <a:cs typeface="+mn-cs"/>
                      </a:endParaRPr>
                    </a:p>
                  </a:txBody>
                  <a:tcPr marL="8841" marR="8841" marT="4420" marB="4420"/>
                </a:tc>
              </a:tr>
              <a:tr h="105664">
                <a:tc>
                  <a:txBody>
                    <a:bodyPr/>
                    <a:lstStyle/>
                    <a:p>
                      <a:endParaRPr lang="en-US" sz="1150" dirty="0">
                        <a:effectLst/>
                        <a:latin typeface="Arial"/>
                        <a:ea typeface="SimSun"/>
                        <a:cs typeface="Times New Roman"/>
                      </a:endParaRPr>
                    </a:p>
                  </a:txBody>
                  <a:tcPr marL="8841" marR="8841" marT="4420" marB="4420"/>
                </a:tc>
                <a:tc>
                  <a:txBody>
                    <a:bodyPr/>
                    <a:lstStyle/>
                    <a:p>
                      <a:pPr marL="0" marR="0">
                        <a:spcBef>
                          <a:spcPts val="100"/>
                        </a:spcBef>
                        <a:spcAft>
                          <a:spcPts val="0"/>
                        </a:spcAft>
                      </a:pPr>
                      <a:r>
                        <a:rPr lang="en-US" sz="1150" kern="1200" dirty="0" smtClean="0">
                          <a:solidFill>
                            <a:schemeClr val="dk1"/>
                          </a:solidFill>
                          <a:effectLst/>
                          <a:latin typeface="+mn-lt"/>
                          <a:ea typeface="+mn-ea"/>
                          <a:cs typeface="+mn-cs"/>
                        </a:rPr>
                        <a:t>Agreement Line Number</a:t>
                      </a:r>
                      <a:endParaRPr lang="en-US" sz="1150" kern="1200" dirty="0">
                        <a:solidFill>
                          <a:schemeClr val="dk1"/>
                        </a:solidFill>
                        <a:effectLst/>
                        <a:latin typeface="+mn-lt"/>
                        <a:ea typeface="+mn-ea"/>
                        <a:cs typeface="+mn-cs"/>
                      </a:endParaRPr>
                    </a:p>
                  </a:txBody>
                  <a:tcPr marL="8841" marR="8841" marT="4420" marB="4420"/>
                </a:tc>
                <a:tc>
                  <a:txBody>
                    <a:bodyPr/>
                    <a:lstStyle/>
                    <a:p>
                      <a:pPr marL="0" marR="0">
                        <a:spcBef>
                          <a:spcPts val="100"/>
                        </a:spcBef>
                        <a:spcAft>
                          <a:spcPts val="0"/>
                        </a:spcAft>
                      </a:pPr>
                      <a:r>
                        <a:rPr lang="en-US" sz="1150" kern="1200" dirty="0" smtClean="0">
                          <a:solidFill>
                            <a:schemeClr val="dk1"/>
                          </a:solidFill>
                          <a:effectLst/>
                          <a:latin typeface="+mn-lt"/>
                          <a:ea typeface="+mn-ea"/>
                          <a:cs typeface="+mn-cs"/>
                        </a:rPr>
                        <a:t>1</a:t>
                      </a:r>
                      <a:endParaRPr lang="en-US" sz="1150" kern="1200" dirty="0">
                        <a:solidFill>
                          <a:schemeClr val="dk1"/>
                        </a:solidFill>
                        <a:effectLst/>
                        <a:latin typeface="+mn-lt"/>
                        <a:ea typeface="+mn-ea"/>
                        <a:cs typeface="+mn-cs"/>
                      </a:endParaRPr>
                    </a:p>
                  </a:txBody>
                  <a:tcPr marL="8841" marR="8841" marT="4420" marB="4420"/>
                </a:tc>
                <a:tc>
                  <a:txBody>
                    <a:bodyPr/>
                    <a:lstStyle/>
                    <a:p>
                      <a:pPr marL="0" marR="0">
                        <a:spcBef>
                          <a:spcPts val="100"/>
                        </a:spcBef>
                        <a:spcAft>
                          <a:spcPts val="0"/>
                        </a:spcAft>
                      </a:pPr>
                      <a:r>
                        <a:rPr lang="en-US" sz="1150" kern="1200" dirty="0" smtClean="0">
                          <a:solidFill>
                            <a:schemeClr val="dk1"/>
                          </a:solidFill>
                          <a:effectLst/>
                          <a:latin typeface="+mn-lt"/>
                          <a:ea typeface="+mn-ea"/>
                          <a:cs typeface="+mn-cs"/>
                        </a:rPr>
                        <a:t>n/a</a:t>
                      </a:r>
                      <a:endParaRPr lang="en-US" sz="1150" kern="1200" dirty="0">
                        <a:solidFill>
                          <a:schemeClr val="dk1"/>
                        </a:solidFill>
                        <a:effectLst/>
                        <a:latin typeface="+mn-lt"/>
                        <a:ea typeface="+mn-ea"/>
                        <a:cs typeface="+mn-cs"/>
                      </a:endParaRPr>
                    </a:p>
                  </a:txBody>
                  <a:tcPr marL="8841" marR="8841" marT="4420" marB="4420"/>
                </a:tc>
              </a:tr>
              <a:tr h="105664">
                <a:tc>
                  <a:txBody>
                    <a:bodyPr/>
                    <a:lstStyle/>
                    <a:p>
                      <a:endParaRPr lang="en-US" sz="1150" dirty="0">
                        <a:effectLst/>
                        <a:latin typeface="Arial"/>
                        <a:ea typeface="SimSun"/>
                        <a:cs typeface="Times New Roman"/>
                      </a:endParaRPr>
                    </a:p>
                  </a:txBody>
                  <a:tcPr marL="8841" marR="8841" marT="4420" marB="4420"/>
                </a:tc>
                <a:tc>
                  <a:txBody>
                    <a:bodyPr/>
                    <a:lstStyle/>
                    <a:p>
                      <a:pPr marL="0" marR="0">
                        <a:spcBef>
                          <a:spcPts val="100"/>
                        </a:spcBef>
                        <a:spcAft>
                          <a:spcPts val="0"/>
                        </a:spcAft>
                      </a:pPr>
                      <a:r>
                        <a:rPr lang="en-US" sz="1150" kern="1200" dirty="0" smtClean="0">
                          <a:solidFill>
                            <a:schemeClr val="dk1"/>
                          </a:solidFill>
                          <a:effectLst/>
                          <a:latin typeface="+mn-lt"/>
                          <a:ea typeface="+mn-ea"/>
                          <a:cs typeface="+mn-cs"/>
                        </a:rPr>
                        <a:t>Credit Indicator</a:t>
                      </a:r>
                      <a:endParaRPr lang="en-US" sz="1150" kern="1200" dirty="0">
                        <a:solidFill>
                          <a:schemeClr val="dk1"/>
                        </a:solidFill>
                        <a:effectLst/>
                        <a:latin typeface="+mn-lt"/>
                        <a:ea typeface="+mn-ea"/>
                        <a:cs typeface="+mn-cs"/>
                      </a:endParaRPr>
                    </a:p>
                  </a:txBody>
                  <a:tcPr marL="8841" marR="8841" marT="4420" marB="4420"/>
                </a:tc>
                <a:tc>
                  <a:txBody>
                    <a:bodyPr/>
                    <a:lstStyle/>
                    <a:p>
                      <a:pPr marL="0" marR="0" lvl="0" indent="0">
                        <a:spcBef>
                          <a:spcPts val="100"/>
                        </a:spcBef>
                        <a:spcAft>
                          <a:spcPts val="0"/>
                        </a:spcAft>
                        <a:buClr>
                          <a:srgbClr val="5F5F5F"/>
                        </a:buClr>
                        <a:buFont typeface="Wingdings"/>
                        <a:buNone/>
                        <a:tabLst>
                          <a:tab pos="228600" algn="l"/>
                          <a:tab pos="146685" algn="l"/>
                        </a:tabLst>
                      </a:pPr>
                      <a:r>
                        <a:rPr lang="en-US" sz="1150" kern="1200" dirty="0" smtClean="0">
                          <a:solidFill>
                            <a:schemeClr val="dk1"/>
                          </a:solidFill>
                          <a:effectLst/>
                          <a:latin typeface="+mn-lt"/>
                          <a:ea typeface="+mn-ea"/>
                          <a:cs typeface="+mn-cs"/>
                        </a:rPr>
                        <a:t>If </a:t>
                      </a:r>
                      <a:r>
                        <a:rPr lang="en-US" sz="1150" kern="1200" dirty="0">
                          <a:solidFill>
                            <a:schemeClr val="dk1"/>
                          </a:solidFill>
                          <a:effectLst/>
                          <a:latin typeface="+mn-lt"/>
                          <a:ea typeface="+mn-ea"/>
                          <a:cs typeface="+mn-cs"/>
                        </a:rPr>
                        <a:t>[Credit Bill Indicator] is blank, leave blank</a:t>
                      </a:r>
                    </a:p>
                    <a:p>
                      <a:pPr marL="0" marR="0" lvl="0" indent="0">
                        <a:spcBef>
                          <a:spcPts val="100"/>
                        </a:spcBef>
                        <a:spcAft>
                          <a:spcPts val="0"/>
                        </a:spcAft>
                        <a:buClr>
                          <a:srgbClr val="5F5F5F"/>
                        </a:buClr>
                        <a:buFont typeface="Wingdings"/>
                        <a:buNone/>
                        <a:tabLst>
                          <a:tab pos="228600" algn="l"/>
                          <a:tab pos="146685" algn="l"/>
                        </a:tabLst>
                      </a:pPr>
                      <a:r>
                        <a:rPr lang="en-US" sz="1150" kern="1200" dirty="0">
                          <a:solidFill>
                            <a:schemeClr val="dk1"/>
                          </a:solidFill>
                          <a:effectLst/>
                          <a:latin typeface="+mn-lt"/>
                          <a:ea typeface="+mn-ea"/>
                          <a:cs typeface="+mn-cs"/>
                        </a:rPr>
                        <a:t>If [Credit Bill Indicator] = Y, set to “C”</a:t>
                      </a:r>
                    </a:p>
                  </a:txBody>
                  <a:tcPr marL="36830" marR="36830" marT="18415" marB="18415"/>
                </a:tc>
                <a:tc>
                  <a:txBody>
                    <a:bodyPr/>
                    <a:lstStyle/>
                    <a:p>
                      <a:pPr lvl="0"/>
                      <a:r>
                        <a:rPr lang="en-US" sz="1150" kern="1200" dirty="0" smtClean="0">
                          <a:solidFill>
                            <a:schemeClr val="dk1"/>
                          </a:solidFill>
                          <a:effectLst/>
                          <a:latin typeface="+mn-lt"/>
                          <a:ea typeface="+mn-ea"/>
                          <a:cs typeface="+mn-cs"/>
                        </a:rPr>
                        <a:t>If [Credit Bill Indicator is blank, leave blank</a:t>
                      </a:r>
                    </a:p>
                    <a:p>
                      <a:r>
                        <a:rPr lang="en-US" sz="1150" kern="1200" dirty="0" smtClean="0">
                          <a:solidFill>
                            <a:schemeClr val="dk1"/>
                          </a:solidFill>
                          <a:effectLst/>
                          <a:latin typeface="+mn-lt"/>
                          <a:ea typeface="+mn-ea"/>
                          <a:cs typeface="+mn-cs"/>
                        </a:rPr>
                        <a:t>If [Credit Bill Indicator = Y, set to “C”</a:t>
                      </a:r>
                      <a:endParaRPr lang="en-US" sz="1150" kern="1200" dirty="0">
                        <a:solidFill>
                          <a:schemeClr val="dk1"/>
                        </a:solidFill>
                        <a:effectLst/>
                        <a:latin typeface="+mn-lt"/>
                        <a:ea typeface="+mn-ea"/>
                        <a:cs typeface="+mn-cs"/>
                      </a:endParaRPr>
                    </a:p>
                  </a:txBody>
                  <a:tcPr marL="8841" marR="8841" marT="4420" marB="4420"/>
                </a:tc>
              </a:tr>
              <a:tr h="105664">
                <a:tc>
                  <a:txBody>
                    <a:bodyPr/>
                    <a:lstStyle/>
                    <a:p>
                      <a:endParaRPr lang="en-US" sz="1150" dirty="0">
                        <a:effectLst/>
                        <a:latin typeface="Arial"/>
                        <a:ea typeface="SimSun"/>
                        <a:cs typeface="Times New Roman"/>
                      </a:endParaRPr>
                    </a:p>
                  </a:txBody>
                  <a:tcPr marL="8841" marR="8841" marT="4420" marB="4420"/>
                </a:tc>
                <a:tc>
                  <a:txBody>
                    <a:bodyPr/>
                    <a:lstStyle/>
                    <a:p>
                      <a:pPr marL="0" marR="0">
                        <a:spcBef>
                          <a:spcPts val="100"/>
                        </a:spcBef>
                        <a:spcAft>
                          <a:spcPts val="0"/>
                        </a:spcAft>
                      </a:pPr>
                      <a:r>
                        <a:rPr lang="en-US" sz="1150" kern="1200" dirty="0" smtClean="0">
                          <a:solidFill>
                            <a:schemeClr val="dk1"/>
                          </a:solidFill>
                          <a:effectLst/>
                          <a:latin typeface="+mn-lt"/>
                          <a:ea typeface="+mn-ea"/>
                          <a:cs typeface="+mn-cs"/>
                        </a:rPr>
                        <a:t>Advance Indicator</a:t>
                      </a:r>
                      <a:endParaRPr lang="en-US" sz="1150" kern="1200" dirty="0">
                        <a:solidFill>
                          <a:schemeClr val="dk1"/>
                        </a:solidFill>
                        <a:effectLst/>
                        <a:latin typeface="+mn-lt"/>
                        <a:ea typeface="+mn-ea"/>
                        <a:cs typeface="+mn-cs"/>
                      </a:endParaRPr>
                    </a:p>
                  </a:txBody>
                  <a:tcPr marL="8841" marR="8841" marT="4420" marB="4420"/>
                </a:tc>
                <a:tc>
                  <a:txBody>
                    <a:bodyPr/>
                    <a:lstStyle/>
                    <a:p>
                      <a:pPr marL="0" marR="0">
                        <a:spcBef>
                          <a:spcPts val="100"/>
                        </a:spcBef>
                        <a:spcAft>
                          <a:spcPts val="0"/>
                        </a:spcAft>
                      </a:pPr>
                      <a:r>
                        <a:rPr lang="en-US" sz="1150" kern="1200" dirty="0">
                          <a:solidFill>
                            <a:schemeClr val="dk1"/>
                          </a:solidFill>
                          <a:effectLst/>
                          <a:latin typeface="+mn-lt"/>
                          <a:ea typeface="+mn-ea"/>
                          <a:cs typeface="+mn-cs"/>
                        </a:rPr>
                        <a:t>"T" for advance</a:t>
                      </a:r>
                    </a:p>
                    <a:p>
                      <a:pPr marL="0" marR="0">
                        <a:spcBef>
                          <a:spcPts val="100"/>
                        </a:spcBef>
                        <a:spcAft>
                          <a:spcPts val="0"/>
                        </a:spcAft>
                      </a:pPr>
                      <a:r>
                        <a:rPr lang="en-US" sz="1150" kern="1200" dirty="0">
                          <a:solidFill>
                            <a:schemeClr val="dk1"/>
                          </a:solidFill>
                          <a:effectLst/>
                          <a:latin typeface="+mn-lt"/>
                          <a:ea typeface="+mn-ea"/>
                          <a:cs typeface="+mn-cs"/>
                        </a:rPr>
                        <a:t>“O” for advance offset</a:t>
                      </a:r>
                      <a:br>
                        <a:rPr lang="en-US" sz="1150" kern="1200" dirty="0">
                          <a:solidFill>
                            <a:schemeClr val="dk1"/>
                          </a:solidFill>
                          <a:effectLst/>
                          <a:latin typeface="+mn-lt"/>
                          <a:ea typeface="+mn-ea"/>
                          <a:cs typeface="+mn-cs"/>
                        </a:rPr>
                      </a:br>
                      <a:r>
                        <a:rPr lang="en-US" sz="1150" kern="1200" dirty="0">
                          <a:solidFill>
                            <a:schemeClr val="dk1"/>
                          </a:solidFill>
                          <a:effectLst/>
                          <a:latin typeface="+mn-lt"/>
                          <a:ea typeface="+mn-ea"/>
                          <a:cs typeface="+mn-cs"/>
                        </a:rPr>
                        <a:t>"F" otherwise</a:t>
                      </a:r>
                    </a:p>
                  </a:txBody>
                  <a:tcPr marL="36830" marR="36830" marT="18415" marB="18415"/>
                </a:tc>
                <a:tc>
                  <a:txBody>
                    <a:bodyPr/>
                    <a:lstStyle/>
                    <a:p>
                      <a:pPr marL="0" marR="0">
                        <a:spcBef>
                          <a:spcPts val="100"/>
                        </a:spcBef>
                        <a:spcAft>
                          <a:spcPts val="0"/>
                        </a:spcAft>
                      </a:pPr>
                      <a:r>
                        <a:rPr lang="en-US" sz="1150" kern="1200" dirty="0" smtClean="0">
                          <a:solidFill>
                            <a:schemeClr val="dk1"/>
                          </a:solidFill>
                          <a:effectLst/>
                          <a:latin typeface="+mn-lt"/>
                          <a:ea typeface="+mn-ea"/>
                          <a:cs typeface="+mn-cs"/>
                        </a:rPr>
                        <a:t>"T" for advance</a:t>
                      </a:r>
                      <a:br>
                        <a:rPr lang="en-US" sz="1150" kern="1200" dirty="0" smtClean="0">
                          <a:solidFill>
                            <a:schemeClr val="dk1"/>
                          </a:solidFill>
                          <a:effectLst/>
                          <a:latin typeface="+mn-lt"/>
                          <a:ea typeface="+mn-ea"/>
                          <a:cs typeface="+mn-cs"/>
                        </a:rPr>
                      </a:br>
                      <a:r>
                        <a:rPr lang="en-US" sz="1150" kern="1200" dirty="0" smtClean="0">
                          <a:solidFill>
                            <a:schemeClr val="dk1"/>
                          </a:solidFill>
                          <a:effectLst/>
                          <a:latin typeface="+mn-lt"/>
                          <a:ea typeface="+mn-ea"/>
                          <a:cs typeface="+mn-cs"/>
                        </a:rPr>
                        <a:t>"F" otherwise</a:t>
                      </a:r>
                    </a:p>
                    <a:p>
                      <a:pPr marL="0" marR="0">
                        <a:spcBef>
                          <a:spcPts val="100"/>
                        </a:spcBef>
                        <a:spcAft>
                          <a:spcPts val="0"/>
                        </a:spcAft>
                      </a:pPr>
                      <a:r>
                        <a:rPr lang="en-US" sz="1150" kern="1200" dirty="0" smtClean="0">
                          <a:solidFill>
                            <a:schemeClr val="dk1"/>
                          </a:solidFill>
                          <a:effectLst/>
                          <a:latin typeface="+mn-lt"/>
                          <a:ea typeface="+mn-ea"/>
                          <a:cs typeface="+mn-cs"/>
                        </a:rPr>
                        <a:t>Required. This field is provided for potential future use. For the BAAR Phase 3 implementation, it will always be set to “F”.</a:t>
                      </a:r>
                      <a:endParaRPr lang="en-US" sz="1150" kern="1200" dirty="0">
                        <a:solidFill>
                          <a:schemeClr val="dk1"/>
                        </a:solidFill>
                        <a:effectLst/>
                        <a:latin typeface="+mn-lt"/>
                        <a:ea typeface="+mn-ea"/>
                        <a:cs typeface="+mn-cs"/>
                      </a:endParaRPr>
                    </a:p>
                  </a:txBody>
                  <a:tcPr marL="8841" marR="8841" marT="4420" marB="4420"/>
                </a:tc>
              </a:tr>
              <a:tr h="105664">
                <a:tc>
                  <a:txBody>
                    <a:bodyPr/>
                    <a:lstStyle/>
                    <a:p>
                      <a:endParaRPr lang="en-US" sz="1150" dirty="0">
                        <a:effectLst/>
                        <a:latin typeface="Arial"/>
                        <a:ea typeface="SimSun"/>
                        <a:cs typeface="Times New Roman"/>
                      </a:endParaRPr>
                    </a:p>
                  </a:txBody>
                  <a:tcPr marL="8841" marR="8841" marT="4420" marB="4420"/>
                </a:tc>
                <a:tc>
                  <a:txBody>
                    <a:bodyPr/>
                    <a:lstStyle/>
                    <a:p>
                      <a:pPr marL="0" marR="0">
                        <a:spcBef>
                          <a:spcPts val="100"/>
                        </a:spcBef>
                        <a:spcAft>
                          <a:spcPts val="0"/>
                        </a:spcAft>
                      </a:pPr>
                      <a:r>
                        <a:rPr lang="en-US" sz="1150" kern="1200" dirty="0" smtClean="0">
                          <a:solidFill>
                            <a:schemeClr val="dk1"/>
                          </a:solidFill>
                          <a:effectLst/>
                          <a:latin typeface="+mn-lt"/>
                          <a:ea typeface="+mn-ea"/>
                          <a:cs typeface="+mn-cs"/>
                        </a:rPr>
                        <a:t>Interfund Indicator</a:t>
                      </a:r>
                      <a:endParaRPr lang="en-US" sz="1150" kern="1200" dirty="0">
                        <a:solidFill>
                          <a:schemeClr val="dk1"/>
                        </a:solidFill>
                        <a:effectLst/>
                        <a:latin typeface="+mn-lt"/>
                        <a:ea typeface="+mn-ea"/>
                        <a:cs typeface="+mn-cs"/>
                      </a:endParaRPr>
                    </a:p>
                  </a:txBody>
                  <a:tcPr marL="8841" marR="8841" marT="4420" marB="4420"/>
                </a:tc>
                <a:tc>
                  <a:txBody>
                    <a:bodyPr/>
                    <a:lstStyle/>
                    <a:p>
                      <a:pPr lvl="0"/>
                      <a:r>
                        <a:rPr lang="en-US" sz="1150" kern="1200" dirty="0" smtClean="0">
                          <a:solidFill>
                            <a:schemeClr val="dk1"/>
                          </a:solidFill>
                          <a:effectLst/>
                          <a:latin typeface="+mn-lt"/>
                          <a:ea typeface="+mn-ea"/>
                          <a:cs typeface="+mn-cs"/>
                        </a:rPr>
                        <a:t>If [Transaction Type] is N, set to “F”</a:t>
                      </a:r>
                    </a:p>
                    <a:p>
                      <a:r>
                        <a:rPr lang="en-US" sz="1150" kern="1200" dirty="0" smtClean="0">
                          <a:solidFill>
                            <a:schemeClr val="dk1"/>
                          </a:solidFill>
                          <a:effectLst/>
                          <a:latin typeface="+mn-lt"/>
                          <a:ea typeface="+mn-ea"/>
                          <a:cs typeface="+mn-cs"/>
                        </a:rPr>
                        <a:t>If [Transaction Type] is Y, set to “A” for intrafund transactions or “T” for interfund </a:t>
                      </a:r>
                      <a:endParaRPr lang="en-US" sz="1150" kern="1200" dirty="0">
                        <a:solidFill>
                          <a:schemeClr val="dk1"/>
                        </a:solidFill>
                        <a:effectLst/>
                        <a:latin typeface="+mn-lt"/>
                        <a:ea typeface="+mn-ea"/>
                        <a:cs typeface="+mn-cs"/>
                      </a:endParaRPr>
                    </a:p>
                  </a:txBody>
                  <a:tcPr marL="36830" marR="36830" marT="18415" marB="18415"/>
                </a:tc>
                <a:tc>
                  <a:txBody>
                    <a:bodyPr/>
                    <a:lstStyle/>
                    <a:p>
                      <a:r>
                        <a:rPr lang="en-US" sz="1150" kern="1200" dirty="0" smtClean="0">
                          <a:solidFill>
                            <a:schemeClr val="dk1"/>
                          </a:solidFill>
                          <a:effectLst/>
                          <a:latin typeface="+mn-lt"/>
                          <a:ea typeface="+mn-ea"/>
                          <a:cs typeface="+mn-cs"/>
                        </a:rPr>
                        <a:t>TOPS/WITS:</a:t>
                      </a:r>
                    </a:p>
                    <a:p>
                      <a:pPr lvl="0"/>
                      <a:r>
                        <a:rPr lang="en-US" sz="1150" kern="1200" dirty="0" smtClean="0">
                          <a:solidFill>
                            <a:schemeClr val="dk1"/>
                          </a:solidFill>
                          <a:effectLst/>
                          <a:latin typeface="+mn-lt"/>
                          <a:ea typeface="+mn-ea"/>
                          <a:cs typeface="+mn-cs"/>
                        </a:rPr>
                        <a:t>If [Interfund Ind] is blank, set to “F”</a:t>
                      </a:r>
                    </a:p>
                    <a:p>
                      <a:pPr lvl="0"/>
                      <a:r>
                        <a:rPr lang="en-US" sz="1150" kern="1200" dirty="0" smtClean="0">
                          <a:solidFill>
                            <a:schemeClr val="dk1"/>
                          </a:solidFill>
                          <a:effectLst/>
                          <a:latin typeface="+mn-lt"/>
                          <a:ea typeface="+mn-ea"/>
                          <a:cs typeface="+mn-cs"/>
                        </a:rPr>
                        <a:t>If [Interfund Ind] is Y, set to “A” for intrafund transactions or “T” for interfund transactions</a:t>
                      </a:r>
                    </a:p>
                    <a:p>
                      <a:r>
                        <a:rPr lang="en-US" sz="1150" kern="1200" dirty="0" smtClean="0">
                          <a:solidFill>
                            <a:schemeClr val="dk1"/>
                          </a:solidFill>
                          <a:effectLst/>
                          <a:latin typeface="+mn-lt"/>
                          <a:ea typeface="+mn-ea"/>
                          <a:cs typeface="+mn-cs"/>
                        </a:rPr>
                        <a:t>E-MORRIS</a:t>
                      </a:r>
                    </a:p>
                    <a:p>
                      <a:pPr lvl="0"/>
                      <a:r>
                        <a:rPr lang="en-US" sz="1150" kern="1200" dirty="0" smtClean="0">
                          <a:solidFill>
                            <a:schemeClr val="dk1"/>
                          </a:solidFill>
                          <a:effectLst/>
                          <a:latin typeface="+mn-lt"/>
                          <a:ea typeface="+mn-ea"/>
                          <a:cs typeface="+mn-cs"/>
                        </a:rPr>
                        <a:t>If [Transaction Type] is N, set to “F”</a:t>
                      </a:r>
                    </a:p>
                    <a:p>
                      <a:r>
                        <a:rPr lang="en-US" sz="1150" kern="1200" dirty="0" smtClean="0">
                          <a:solidFill>
                            <a:schemeClr val="dk1"/>
                          </a:solidFill>
                          <a:effectLst/>
                          <a:latin typeface="+mn-lt"/>
                          <a:ea typeface="+mn-ea"/>
                          <a:cs typeface="+mn-cs"/>
                        </a:rPr>
                        <a:t>If [Transaction Type] is Y, set to “A” for intrafund transactions or “T” for interfund transactions</a:t>
                      </a:r>
                      <a:endParaRPr lang="en-US" sz="1150" kern="1200" dirty="0">
                        <a:solidFill>
                          <a:schemeClr val="dk1"/>
                        </a:solidFill>
                        <a:effectLst/>
                        <a:latin typeface="+mn-lt"/>
                        <a:ea typeface="+mn-ea"/>
                        <a:cs typeface="+mn-cs"/>
                      </a:endParaRPr>
                    </a:p>
                  </a:txBody>
                  <a:tcPr marL="8841" marR="8841" marT="4420" marB="4420"/>
                </a:tc>
              </a:tr>
            </a:tbl>
          </a:graphicData>
        </a:graphic>
      </p:graphicFrame>
      <p:sp>
        <p:nvSpPr>
          <p:cNvPr id="16" name="Title 1"/>
          <p:cNvSpPr>
            <a:spLocks noGrp="1"/>
          </p:cNvSpPr>
          <p:nvPr>
            <p:ph type="title"/>
          </p:nvPr>
        </p:nvSpPr>
        <p:spPr>
          <a:xfrm>
            <a:off x="455614" y="331788"/>
            <a:ext cx="8403378" cy="563562"/>
          </a:xfrm>
        </p:spPr>
        <p:txBody>
          <a:bodyPr/>
          <a:lstStyle/>
          <a:p>
            <a:r>
              <a:rPr lang="en-US" dirty="0" smtClean="0"/>
              <a:t>AAS/ITS Record vs</a:t>
            </a:r>
            <a:r>
              <a:rPr lang="en-US" dirty="0"/>
              <a:t>. </a:t>
            </a:r>
            <a:r>
              <a:rPr lang="en-US" dirty="0" smtClean="0"/>
              <a:t>Telecom/WAN Record</a:t>
            </a:r>
            <a:endParaRPr lang="en-US" dirty="0"/>
          </a:p>
        </p:txBody>
      </p:sp>
      <p:sp>
        <p:nvSpPr>
          <p:cNvPr id="6" name="Content Placeholder 2"/>
          <p:cNvSpPr>
            <a:spLocks noGrp="1"/>
          </p:cNvSpPr>
          <p:nvPr>
            <p:ph idx="1"/>
          </p:nvPr>
        </p:nvSpPr>
        <p:spPr>
          <a:xfrm>
            <a:off x="453392" y="6157356"/>
            <a:ext cx="8311487" cy="700644"/>
          </a:xfrm>
        </p:spPr>
        <p:txBody>
          <a:bodyPr/>
          <a:lstStyle/>
          <a:p>
            <a:r>
              <a:rPr lang="en-US" sz="1200" dirty="0" smtClean="0"/>
              <a:t>Please refer to the AAS Billing DES and Telecom Billing DES for comprehensive </a:t>
            </a:r>
          </a:p>
          <a:p>
            <a:pPr marL="0" indent="0">
              <a:buNone/>
            </a:pPr>
            <a:r>
              <a:rPr lang="en-US" sz="1200" dirty="0"/>
              <a:t> </a:t>
            </a:r>
            <a:r>
              <a:rPr lang="en-US" sz="1200" dirty="0" smtClean="0"/>
              <a:t>    field comparisons</a:t>
            </a:r>
          </a:p>
          <a:p>
            <a:r>
              <a:rPr lang="en-US" sz="1200" dirty="0" smtClean="0"/>
              <a:t>Fields in brackets (e.g., [BOAC1]) refer to fields in the corresponding feeder system</a:t>
            </a:r>
            <a:endParaRPr lang="en-US" sz="1200" dirty="0"/>
          </a:p>
          <a:p>
            <a:pPr marL="0" indent="0">
              <a:buNone/>
            </a:pPr>
            <a:endParaRPr lang="en-US" sz="1400" dirty="0" smtClean="0"/>
          </a:p>
        </p:txBody>
      </p:sp>
    </p:spTree>
    <p:extLst>
      <p:ext uri="{BB962C8B-B14F-4D97-AF65-F5344CB8AC3E}">
        <p14:creationId xmlns:p14="http://schemas.microsoft.com/office/powerpoint/2010/main" val="222221632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pPr>
              <a:defRPr/>
            </a:pPr>
            <a:fld id="{215F2CEC-58A8-492B-AD0D-C2BF1A7F0D89}" type="slidenum">
              <a:rPr lang="en-US" smtClean="0"/>
              <a:pPr>
                <a:defRPr/>
              </a:pPr>
              <a:t>55</a:t>
            </a:fld>
            <a:endParaRPr lang="en-US" dirty="0"/>
          </a:p>
        </p:txBody>
      </p:sp>
      <p:graphicFrame>
        <p:nvGraphicFramePr>
          <p:cNvPr id="15" name="Table 14"/>
          <p:cNvGraphicFramePr>
            <a:graphicFrameLocks noGrp="1"/>
          </p:cNvGraphicFramePr>
          <p:nvPr>
            <p:extLst>
              <p:ext uri="{D42A27DB-BD31-4B8C-83A1-F6EECF244321}">
                <p14:modId xmlns:p14="http://schemas.microsoft.com/office/powerpoint/2010/main" val="702991786"/>
              </p:ext>
            </p:extLst>
          </p:nvPr>
        </p:nvGraphicFramePr>
        <p:xfrm>
          <a:off x="518613" y="1201034"/>
          <a:ext cx="7328848" cy="4486856"/>
        </p:xfrm>
        <a:graphic>
          <a:graphicData uri="http://schemas.openxmlformats.org/drawingml/2006/table">
            <a:tbl>
              <a:tblPr firstRow="1" firstCol="1" bandRow="1">
                <a:tableStyleId>{21E4AEA4-8DFA-4A89-87EB-49C32662AFE0}</a:tableStyleId>
              </a:tblPr>
              <a:tblGrid>
                <a:gridCol w="251717"/>
                <a:gridCol w="2511377"/>
                <a:gridCol w="2039075"/>
                <a:gridCol w="2526679"/>
              </a:tblGrid>
              <a:tr h="206036">
                <a:tc>
                  <a:txBody>
                    <a:bodyPr/>
                    <a:lstStyle/>
                    <a:p>
                      <a:pPr marL="0" marR="0">
                        <a:spcBef>
                          <a:spcPts val="100"/>
                        </a:spcBef>
                        <a:spcAft>
                          <a:spcPts val="0"/>
                        </a:spcAft>
                      </a:pPr>
                      <a:r>
                        <a:rPr lang="en-US" sz="1150" dirty="0">
                          <a:effectLst/>
                        </a:rPr>
                        <a:t> </a:t>
                      </a:r>
                      <a:endParaRPr lang="en-US" sz="1150" b="1" dirty="0">
                        <a:effectLst/>
                        <a:latin typeface="Arial Narrow"/>
                        <a:ea typeface="SimSun"/>
                        <a:cs typeface="Times New Roman"/>
                      </a:endParaRPr>
                    </a:p>
                  </a:txBody>
                  <a:tcPr marL="8841" marR="8841" marT="4420" marB="4420"/>
                </a:tc>
                <a:tc>
                  <a:txBody>
                    <a:bodyPr/>
                    <a:lstStyle/>
                    <a:p>
                      <a:pPr marL="0" marR="0">
                        <a:spcBef>
                          <a:spcPts val="100"/>
                        </a:spcBef>
                        <a:spcAft>
                          <a:spcPts val="0"/>
                        </a:spcAft>
                      </a:pPr>
                      <a:r>
                        <a:rPr lang="en-US" sz="1150" dirty="0">
                          <a:effectLst/>
                        </a:rPr>
                        <a:t>Description</a:t>
                      </a:r>
                      <a:endParaRPr lang="en-US" sz="1150" b="1" dirty="0">
                        <a:effectLst/>
                        <a:latin typeface="Arial Narrow"/>
                        <a:ea typeface="SimSun"/>
                        <a:cs typeface="Times New Roman"/>
                      </a:endParaRPr>
                    </a:p>
                  </a:txBody>
                  <a:tcPr marL="8841" marR="8841" marT="4420" marB="4420"/>
                </a:tc>
                <a:tc>
                  <a:txBody>
                    <a:bodyPr/>
                    <a:lstStyle/>
                    <a:p>
                      <a:pPr marL="0" marR="0">
                        <a:spcBef>
                          <a:spcPts val="100"/>
                        </a:spcBef>
                        <a:spcAft>
                          <a:spcPts val="0"/>
                        </a:spcAft>
                      </a:pPr>
                      <a:r>
                        <a:rPr lang="en-US" sz="1150" dirty="0" smtClean="0">
                          <a:effectLst/>
                        </a:rPr>
                        <a:t>AAS/ITS Record</a:t>
                      </a:r>
                      <a:endParaRPr lang="en-US" sz="1150" b="1" dirty="0">
                        <a:effectLst/>
                        <a:latin typeface="Arial Narrow"/>
                        <a:ea typeface="SimSun"/>
                        <a:cs typeface="Times New Roman"/>
                      </a:endParaRPr>
                    </a:p>
                  </a:txBody>
                  <a:tcPr marL="8841" marR="8841" marT="4420" marB="4420"/>
                </a:tc>
                <a:tc>
                  <a:txBody>
                    <a:bodyPr/>
                    <a:lstStyle/>
                    <a:p>
                      <a:pPr marL="0" marR="0">
                        <a:spcBef>
                          <a:spcPts val="100"/>
                        </a:spcBef>
                        <a:spcAft>
                          <a:spcPts val="0"/>
                        </a:spcAft>
                      </a:pPr>
                      <a:r>
                        <a:rPr lang="en-US" sz="1150" dirty="0" smtClean="0">
                          <a:effectLst/>
                        </a:rPr>
                        <a:t>Telecom/WAN</a:t>
                      </a:r>
                      <a:r>
                        <a:rPr lang="en-US" sz="1150" baseline="0" dirty="0" smtClean="0">
                          <a:effectLst/>
                        </a:rPr>
                        <a:t> </a:t>
                      </a:r>
                      <a:r>
                        <a:rPr lang="en-US" sz="1150" dirty="0" smtClean="0">
                          <a:effectLst/>
                        </a:rPr>
                        <a:t>Record</a:t>
                      </a:r>
                      <a:endParaRPr lang="en-US" sz="1150" b="1" dirty="0">
                        <a:effectLst/>
                        <a:latin typeface="Arial Narrow"/>
                        <a:ea typeface="SimSun"/>
                        <a:cs typeface="Times New Roman"/>
                      </a:endParaRPr>
                    </a:p>
                  </a:txBody>
                  <a:tcPr marL="8841" marR="8841" marT="4420" marB="4420"/>
                </a:tc>
              </a:tr>
              <a:tr h="105664">
                <a:tc>
                  <a:txBody>
                    <a:bodyPr/>
                    <a:lstStyle/>
                    <a:p>
                      <a:endParaRPr lang="en-US" sz="1150" dirty="0">
                        <a:effectLst/>
                        <a:latin typeface="Arial"/>
                        <a:ea typeface="SimSun"/>
                        <a:cs typeface="Times New Roman"/>
                      </a:endParaRPr>
                    </a:p>
                  </a:txBody>
                  <a:tcPr marL="8841" marR="8841" marT="4420" marB="4420"/>
                </a:tc>
                <a:tc>
                  <a:txBody>
                    <a:bodyPr/>
                    <a:lstStyle/>
                    <a:p>
                      <a:pPr marL="0" marR="0">
                        <a:spcBef>
                          <a:spcPts val="100"/>
                        </a:spcBef>
                        <a:spcAft>
                          <a:spcPts val="0"/>
                        </a:spcAft>
                      </a:pPr>
                      <a:r>
                        <a:rPr lang="en-US" sz="1150" kern="1200" dirty="0" smtClean="0">
                          <a:solidFill>
                            <a:schemeClr val="dk1"/>
                          </a:solidFill>
                          <a:effectLst/>
                          <a:latin typeface="+mn-lt"/>
                          <a:ea typeface="+mn-ea"/>
                          <a:cs typeface="+mn-cs"/>
                        </a:rPr>
                        <a:t>Accounting Classification Code</a:t>
                      </a:r>
                      <a:endParaRPr lang="en-US" sz="1150" kern="1200" dirty="0">
                        <a:solidFill>
                          <a:schemeClr val="dk1"/>
                        </a:solidFill>
                        <a:effectLst/>
                        <a:latin typeface="+mn-lt"/>
                        <a:ea typeface="+mn-ea"/>
                        <a:cs typeface="+mn-cs"/>
                      </a:endParaRPr>
                    </a:p>
                  </a:txBody>
                  <a:tcPr marL="8841" marR="8841" marT="4420" marB="4420"/>
                </a:tc>
                <a:tc>
                  <a:txBody>
                    <a:bodyPr/>
                    <a:lstStyle/>
                    <a:p>
                      <a:pPr marL="0" marR="0">
                        <a:spcBef>
                          <a:spcPts val="100"/>
                        </a:spcBef>
                        <a:spcAft>
                          <a:spcPts val="0"/>
                        </a:spcAft>
                      </a:pPr>
                      <a:r>
                        <a:rPr lang="en-US" sz="1150" kern="1200" dirty="0" smtClean="0">
                          <a:solidFill>
                            <a:schemeClr val="dk1"/>
                          </a:solidFill>
                          <a:effectLst/>
                          <a:latin typeface="+mn-lt"/>
                          <a:ea typeface="+mn-ea"/>
                          <a:cs typeface="+mn-cs"/>
                        </a:rPr>
                        <a:t>[BOAC1]</a:t>
                      </a:r>
                      <a:endParaRPr lang="en-US" sz="1150" kern="1200" dirty="0">
                        <a:solidFill>
                          <a:schemeClr val="dk1"/>
                        </a:solidFill>
                        <a:effectLst/>
                        <a:latin typeface="+mn-lt"/>
                        <a:ea typeface="+mn-ea"/>
                        <a:cs typeface="+mn-cs"/>
                      </a:endParaRPr>
                    </a:p>
                  </a:txBody>
                  <a:tcPr marL="8841" marR="8841" marT="4420" marB="4420"/>
                </a:tc>
                <a:tc>
                  <a:txBody>
                    <a:bodyPr/>
                    <a:lstStyle/>
                    <a:p>
                      <a:r>
                        <a:rPr lang="en-US" sz="1150" kern="1200" dirty="0" smtClean="0">
                          <a:solidFill>
                            <a:schemeClr val="dk1"/>
                          </a:solidFill>
                          <a:effectLst/>
                          <a:latin typeface="+mn-lt"/>
                          <a:ea typeface="+mn-ea"/>
                          <a:cs typeface="+mn-cs"/>
                        </a:rPr>
                        <a:t>TOPS/WITS: “T-“ + [Customer Number BOAC]</a:t>
                      </a:r>
                    </a:p>
                    <a:p>
                      <a:r>
                        <a:rPr lang="en-US" sz="1150" kern="1200" dirty="0" smtClean="0">
                          <a:solidFill>
                            <a:schemeClr val="dk1"/>
                          </a:solidFill>
                          <a:effectLst/>
                          <a:latin typeface="+mn-lt"/>
                          <a:ea typeface="+mn-ea"/>
                          <a:cs typeface="+mn-cs"/>
                        </a:rPr>
                        <a:t>E-MORRIS: [BOAC1]</a:t>
                      </a:r>
                      <a:endParaRPr lang="en-US" sz="1150" kern="1200" dirty="0">
                        <a:solidFill>
                          <a:schemeClr val="dk1"/>
                        </a:solidFill>
                        <a:effectLst/>
                        <a:latin typeface="+mn-lt"/>
                        <a:ea typeface="+mn-ea"/>
                        <a:cs typeface="+mn-cs"/>
                      </a:endParaRPr>
                    </a:p>
                  </a:txBody>
                  <a:tcPr marL="8841" marR="8841" marT="4420" marB="4420"/>
                </a:tc>
              </a:tr>
              <a:tr h="105664">
                <a:tc>
                  <a:txBody>
                    <a:bodyPr/>
                    <a:lstStyle/>
                    <a:p>
                      <a:endParaRPr lang="en-US" sz="1150" dirty="0">
                        <a:effectLst/>
                        <a:latin typeface="Arial"/>
                        <a:ea typeface="SimSun"/>
                        <a:cs typeface="Times New Roman"/>
                      </a:endParaRPr>
                    </a:p>
                  </a:txBody>
                  <a:tcPr marL="8841" marR="8841" marT="4420" marB="4420"/>
                </a:tc>
                <a:tc>
                  <a:txBody>
                    <a:bodyPr/>
                    <a:lstStyle/>
                    <a:p>
                      <a:pPr marL="0" marR="0">
                        <a:spcBef>
                          <a:spcPts val="100"/>
                        </a:spcBef>
                        <a:spcAft>
                          <a:spcPts val="0"/>
                        </a:spcAft>
                      </a:pPr>
                      <a:r>
                        <a:rPr lang="en-US" sz="1150" kern="1200" dirty="0" smtClean="0">
                          <a:solidFill>
                            <a:schemeClr val="dk1"/>
                          </a:solidFill>
                          <a:effectLst/>
                          <a:latin typeface="+mn-lt"/>
                          <a:ea typeface="+mn-ea"/>
                          <a:cs typeface="+mn-cs"/>
                        </a:rPr>
                        <a:t>Accounting Classification Reference Number</a:t>
                      </a:r>
                      <a:endParaRPr lang="en-US" sz="1150" kern="1200" dirty="0">
                        <a:solidFill>
                          <a:schemeClr val="dk1"/>
                        </a:solidFill>
                        <a:effectLst/>
                        <a:latin typeface="+mn-lt"/>
                        <a:ea typeface="+mn-ea"/>
                        <a:cs typeface="+mn-cs"/>
                      </a:endParaRPr>
                    </a:p>
                  </a:txBody>
                  <a:tcPr marL="8841" marR="8841" marT="4420" marB="4420"/>
                </a:tc>
                <a:tc>
                  <a:txBody>
                    <a:bodyPr/>
                    <a:lstStyle/>
                    <a:p>
                      <a:pPr marL="0" marR="0">
                        <a:spcBef>
                          <a:spcPts val="100"/>
                        </a:spcBef>
                        <a:spcAft>
                          <a:spcPts val="0"/>
                        </a:spcAft>
                      </a:pPr>
                      <a:r>
                        <a:rPr lang="en-US" sz="1150" kern="1200" dirty="0" smtClean="0">
                          <a:solidFill>
                            <a:schemeClr val="dk1"/>
                          </a:solidFill>
                          <a:effectLst/>
                          <a:latin typeface="+mn-lt"/>
                          <a:ea typeface="+mn-ea"/>
                          <a:cs typeface="+mn-cs"/>
                        </a:rPr>
                        <a:t>[Task Order/Cust. ID] + [Subtask]</a:t>
                      </a:r>
                    </a:p>
                    <a:p>
                      <a:pPr marL="0" marR="0">
                        <a:spcBef>
                          <a:spcPts val="100"/>
                        </a:spcBef>
                        <a:spcAft>
                          <a:spcPts val="0"/>
                        </a:spcAft>
                      </a:pPr>
                      <a:r>
                        <a:rPr lang="en-US" sz="1150" kern="1200" dirty="0" smtClean="0">
                          <a:solidFill>
                            <a:schemeClr val="dk1"/>
                          </a:solidFill>
                          <a:effectLst/>
                          <a:latin typeface="+mn-lt"/>
                          <a:ea typeface="+mn-ea"/>
                          <a:cs typeface="+mn-cs"/>
                        </a:rPr>
                        <a:t> [Subtask] is not used for NBA, so this field will contain only [Task Order/Cust. ID] for NBA</a:t>
                      </a:r>
                      <a:endParaRPr lang="en-US" sz="1150" kern="1200" dirty="0">
                        <a:solidFill>
                          <a:schemeClr val="dk1"/>
                        </a:solidFill>
                        <a:effectLst/>
                        <a:latin typeface="+mn-lt"/>
                        <a:ea typeface="+mn-ea"/>
                        <a:cs typeface="+mn-cs"/>
                      </a:endParaRPr>
                    </a:p>
                  </a:txBody>
                  <a:tcPr marL="8841" marR="8841" marT="4420" marB="4420"/>
                </a:tc>
                <a:tc>
                  <a:txBody>
                    <a:bodyPr/>
                    <a:lstStyle/>
                    <a:p>
                      <a:r>
                        <a:rPr lang="en-US" sz="1150" kern="1200" dirty="0" smtClean="0">
                          <a:solidFill>
                            <a:schemeClr val="dk1"/>
                          </a:solidFill>
                          <a:effectLst/>
                          <a:latin typeface="+mn-lt"/>
                          <a:ea typeface="+mn-ea"/>
                          <a:cs typeface="+mn-cs"/>
                        </a:rPr>
                        <a:t>TOPS/WITS: leave blank</a:t>
                      </a:r>
                    </a:p>
                    <a:p>
                      <a:r>
                        <a:rPr lang="en-US" sz="1150" kern="1200" dirty="0" smtClean="0">
                          <a:solidFill>
                            <a:schemeClr val="dk1"/>
                          </a:solidFill>
                          <a:effectLst/>
                          <a:latin typeface="+mn-lt"/>
                          <a:ea typeface="+mn-ea"/>
                          <a:cs typeface="+mn-cs"/>
                        </a:rPr>
                        <a:t>E-MORRIS: [Task Order/Cust. ID] + [Subtask]</a:t>
                      </a:r>
                      <a:endParaRPr lang="en-US" sz="1150" kern="1200" dirty="0">
                        <a:solidFill>
                          <a:schemeClr val="dk1"/>
                        </a:solidFill>
                        <a:effectLst/>
                        <a:latin typeface="+mn-lt"/>
                        <a:ea typeface="+mn-ea"/>
                        <a:cs typeface="+mn-cs"/>
                      </a:endParaRPr>
                    </a:p>
                  </a:txBody>
                  <a:tcPr marL="8841" marR="8841" marT="4420" marB="4420"/>
                </a:tc>
              </a:tr>
              <a:tr h="105664">
                <a:tc>
                  <a:txBody>
                    <a:bodyPr/>
                    <a:lstStyle/>
                    <a:p>
                      <a:endParaRPr lang="en-US" sz="1150" dirty="0">
                        <a:effectLst/>
                        <a:latin typeface="Arial"/>
                        <a:ea typeface="SimSun"/>
                        <a:cs typeface="Times New Roman"/>
                      </a:endParaRPr>
                    </a:p>
                  </a:txBody>
                  <a:tcPr marL="8841" marR="8841" marT="4420" marB="4420"/>
                </a:tc>
                <a:tc>
                  <a:txBody>
                    <a:bodyPr/>
                    <a:lstStyle/>
                    <a:p>
                      <a:pPr marL="0" marR="0">
                        <a:spcBef>
                          <a:spcPts val="100"/>
                        </a:spcBef>
                        <a:spcAft>
                          <a:spcPts val="0"/>
                        </a:spcAft>
                      </a:pPr>
                      <a:r>
                        <a:rPr lang="en-US" sz="1150" kern="1200" dirty="0" smtClean="0">
                          <a:solidFill>
                            <a:schemeClr val="dk1"/>
                          </a:solidFill>
                          <a:effectLst/>
                          <a:latin typeface="+mn-lt"/>
                          <a:ea typeface="+mn-ea"/>
                          <a:cs typeface="+mn-cs"/>
                        </a:rPr>
                        <a:t>Articles or Services Description</a:t>
                      </a:r>
                      <a:endParaRPr lang="en-US" sz="1150" kern="1200" dirty="0">
                        <a:solidFill>
                          <a:schemeClr val="dk1"/>
                        </a:solidFill>
                        <a:effectLst/>
                        <a:latin typeface="+mn-lt"/>
                        <a:ea typeface="+mn-ea"/>
                        <a:cs typeface="+mn-cs"/>
                      </a:endParaRPr>
                    </a:p>
                  </a:txBody>
                  <a:tcPr marL="8841" marR="8841" marT="4420" marB="4420"/>
                </a:tc>
                <a:tc>
                  <a:txBody>
                    <a:bodyPr/>
                    <a:lstStyle/>
                    <a:p>
                      <a:pPr lvl="0"/>
                      <a:r>
                        <a:rPr lang="en-US" sz="1150" kern="1200" dirty="0" smtClean="0">
                          <a:solidFill>
                            <a:schemeClr val="dk1"/>
                          </a:solidFill>
                          <a:effectLst/>
                          <a:latin typeface="+mn-lt"/>
                          <a:ea typeface="+mn-ea"/>
                          <a:cs typeface="+mn-cs"/>
                        </a:rPr>
                        <a:t>If the Interfund Indicator is F, set to [Cust. Purchase Order]</a:t>
                      </a:r>
                    </a:p>
                    <a:p>
                      <a:r>
                        <a:rPr lang="en-US" sz="1150" kern="1200" dirty="0" smtClean="0">
                          <a:solidFill>
                            <a:schemeClr val="dk1"/>
                          </a:solidFill>
                          <a:effectLst/>
                          <a:latin typeface="+mn-lt"/>
                          <a:ea typeface="+mn-ea"/>
                          <a:cs typeface="+mn-cs"/>
                        </a:rPr>
                        <a:t>Otherwise, leave blank</a:t>
                      </a:r>
                      <a:endParaRPr lang="en-US" sz="1150" kern="1200" dirty="0">
                        <a:solidFill>
                          <a:schemeClr val="dk1"/>
                        </a:solidFill>
                        <a:effectLst/>
                        <a:latin typeface="+mn-lt"/>
                        <a:ea typeface="+mn-ea"/>
                        <a:cs typeface="+mn-cs"/>
                      </a:endParaRPr>
                    </a:p>
                  </a:txBody>
                  <a:tcPr marL="8841" marR="8841" marT="4420" marB="4420"/>
                </a:tc>
                <a:tc>
                  <a:txBody>
                    <a:bodyPr/>
                    <a:lstStyle/>
                    <a:p>
                      <a:r>
                        <a:rPr lang="en-US" sz="1150" kern="1200" dirty="0" smtClean="0">
                          <a:solidFill>
                            <a:schemeClr val="dk1"/>
                          </a:solidFill>
                          <a:effectLst/>
                          <a:latin typeface="+mn-lt"/>
                          <a:ea typeface="+mn-ea"/>
                          <a:cs typeface="+mn-cs"/>
                        </a:rPr>
                        <a:t>TOPS/WITS:</a:t>
                      </a:r>
                    </a:p>
                    <a:p>
                      <a:pPr lvl="0"/>
                      <a:r>
                        <a:rPr lang="en-US" sz="1150" kern="1200" dirty="0" smtClean="0">
                          <a:solidFill>
                            <a:schemeClr val="dk1"/>
                          </a:solidFill>
                          <a:effectLst/>
                          <a:latin typeface="+mn-lt"/>
                          <a:ea typeface="+mn-ea"/>
                          <a:cs typeface="+mn-cs"/>
                        </a:rPr>
                        <a:t>If the [Interfund Ind] is blank, set to [Customer LOA]</a:t>
                      </a:r>
                    </a:p>
                    <a:p>
                      <a:pPr lvl="0"/>
                      <a:r>
                        <a:rPr lang="en-US" sz="1150" kern="1200" dirty="0" smtClean="0">
                          <a:solidFill>
                            <a:schemeClr val="dk1"/>
                          </a:solidFill>
                          <a:effectLst/>
                          <a:latin typeface="+mn-lt"/>
                          <a:ea typeface="+mn-ea"/>
                          <a:cs typeface="+mn-cs"/>
                        </a:rPr>
                        <a:t>If the [Interfund Ind] is Y, leave blank.</a:t>
                      </a:r>
                    </a:p>
                    <a:p>
                      <a:r>
                        <a:rPr lang="en-US" sz="1150" kern="1200" dirty="0" smtClean="0">
                          <a:solidFill>
                            <a:schemeClr val="dk1"/>
                          </a:solidFill>
                          <a:effectLst/>
                          <a:latin typeface="+mn-lt"/>
                          <a:ea typeface="+mn-ea"/>
                          <a:cs typeface="+mn-cs"/>
                        </a:rPr>
                        <a:t>E-MORRIS:</a:t>
                      </a:r>
                    </a:p>
                    <a:p>
                      <a:pPr lvl="0"/>
                      <a:r>
                        <a:rPr lang="en-US" sz="1150" kern="1200" dirty="0" smtClean="0">
                          <a:solidFill>
                            <a:schemeClr val="dk1"/>
                          </a:solidFill>
                          <a:effectLst/>
                          <a:latin typeface="+mn-lt"/>
                          <a:ea typeface="+mn-ea"/>
                          <a:cs typeface="+mn-cs"/>
                        </a:rPr>
                        <a:t>If the [Transaction Type] is N, populate as shown in Exhibit 5‑9</a:t>
                      </a:r>
                    </a:p>
                    <a:p>
                      <a:r>
                        <a:rPr lang="en-US" sz="1150" kern="1200" dirty="0" smtClean="0">
                          <a:solidFill>
                            <a:schemeClr val="dk1"/>
                          </a:solidFill>
                          <a:effectLst/>
                          <a:latin typeface="+mn-lt"/>
                          <a:ea typeface="+mn-ea"/>
                          <a:cs typeface="+mn-cs"/>
                        </a:rPr>
                        <a:t>If the [Transaction Type] is Y, leave blank</a:t>
                      </a:r>
                      <a:endParaRPr lang="en-US" sz="1150" kern="1200" dirty="0">
                        <a:solidFill>
                          <a:schemeClr val="dk1"/>
                        </a:solidFill>
                        <a:effectLst/>
                        <a:latin typeface="+mn-lt"/>
                        <a:ea typeface="+mn-ea"/>
                        <a:cs typeface="+mn-cs"/>
                      </a:endParaRPr>
                    </a:p>
                  </a:txBody>
                  <a:tcPr marL="8841" marR="8841" marT="4420" marB="4420"/>
                </a:tc>
              </a:tr>
              <a:tr h="105664">
                <a:tc>
                  <a:txBody>
                    <a:bodyPr/>
                    <a:lstStyle/>
                    <a:p>
                      <a:endParaRPr lang="en-US" sz="1150" dirty="0">
                        <a:effectLst/>
                        <a:latin typeface="Arial"/>
                        <a:ea typeface="SimSun"/>
                        <a:cs typeface="Times New Roman"/>
                      </a:endParaRPr>
                    </a:p>
                  </a:txBody>
                  <a:tcPr marL="8841" marR="8841" marT="4420" marB="4420"/>
                </a:tc>
                <a:tc>
                  <a:txBody>
                    <a:bodyPr/>
                    <a:lstStyle/>
                    <a:p>
                      <a:pPr marL="0" marR="0">
                        <a:spcBef>
                          <a:spcPts val="100"/>
                        </a:spcBef>
                        <a:spcAft>
                          <a:spcPts val="0"/>
                        </a:spcAft>
                      </a:pPr>
                      <a:r>
                        <a:rPr lang="en-US" sz="1150" kern="1200" dirty="0" smtClean="0">
                          <a:solidFill>
                            <a:schemeClr val="dk1"/>
                          </a:solidFill>
                          <a:effectLst/>
                          <a:latin typeface="+mn-lt"/>
                          <a:ea typeface="+mn-ea"/>
                          <a:cs typeface="+mn-cs"/>
                        </a:rPr>
                        <a:t>Customer ALC</a:t>
                      </a:r>
                      <a:endParaRPr lang="en-US" sz="1150" kern="1200" dirty="0">
                        <a:solidFill>
                          <a:schemeClr val="dk1"/>
                        </a:solidFill>
                        <a:effectLst/>
                        <a:latin typeface="+mn-lt"/>
                        <a:ea typeface="+mn-ea"/>
                        <a:cs typeface="+mn-cs"/>
                      </a:endParaRPr>
                    </a:p>
                  </a:txBody>
                  <a:tcPr marL="8841" marR="8841" marT="4420" marB="4420"/>
                </a:tc>
                <a:tc>
                  <a:txBody>
                    <a:bodyPr/>
                    <a:lstStyle/>
                    <a:p>
                      <a:r>
                        <a:rPr lang="en-US" sz="1150" kern="1200" dirty="0" smtClean="0">
                          <a:solidFill>
                            <a:schemeClr val="dk1"/>
                          </a:solidFill>
                          <a:effectLst/>
                          <a:latin typeface="+mn-lt"/>
                          <a:ea typeface="+mn-ea"/>
                          <a:cs typeface="+mn-cs"/>
                        </a:rPr>
                        <a:t>Leave blank</a:t>
                      </a:r>
                      <a:endParaRPr lang="en-US" sz="1150" kern="1200" dirty="0">
                        <a:solidFill>
                          <a:schemeClr val="dk1"/>
                        </a:solidFill>
                        <a:effectLst/>
                        <a:latin typeface="+mn-lt"/>
                        <a:ea typeface="+mn-ea"/>
                        <a:cs typeface="+mn-cs"/>
                      </a:endParaRPr>
                    </a:p>
                  </a:txBody>
                  <a:tcPr marL="8841" marR="8841" marT="4420" marB="4420"/>
                </a:tc>
                <a:tc>
                  <a:txBody>
                    <a:bodyPr/>
                    <a:lstStyle/>
                    <a:p>
                      <a:r>
                        <a:rPr lang="en-US" sz="1150" kern="1200" dirty="0" smtClean="0">
                          <a:solidFill>
                            <a:schemeClr val="dk1"/>
                          </a:solidFill>
                          <a:effectLst/>
                          <a:latin typeface="+mn-lt"/>
                          <a:ea typeface="+mn-ea"/>
                          <a:cs typeface="+mn-cs"/>
                        </a:rPr>
                        <a:t>TOPS/WITS: [Customer ALC]</a:t>
                      </a:r>
                    </a:p>
                    <a:p>
                      <a:r>
                        <a:rPr lang="en-US" sz="1150" kern="1200" dirty="0" smtClean="0">
                          <a:solidFill>
                            <a:schemeClr val="dk1"/>
                          </a:solidFill>
                          <a:effectLst/>
                          <a:latin typeface="+mn-lt"/>
                          <a:ea typeface="+mn-ea"/>
                          <a:cs typeface="+mn-cs"/>
                        </a:rPr>
                        <a:t>E-MORRIS: leave blank</a:t>
                      </a:r>
                      <a:endParaRPr lang="en-US" sz="1150" kern="1200" dirty="0">
                        <a:solidFill>
                          <a:schemeClr val="dk1"/>
                        </a:solidFill>
                        <a:effectLst/>
                        <a:latin typeface="+mn-lt"/>
                        <a:ea typeface="+mn-ea"/>
                        <a:cs typeface="+mn-cs"/>
                      </a:endParaRPr>
                    </a:p>
                  </a:txBody>
                  <a:tcPr marL="8841" marR="8841" marT="4420" marB="4420"/>
                </a:tc>
              </a:tr>
              <a:tr h="105664">
                <a:tc>
                  <a:txBody>
                    <a:bodyPr/>
                    <a:lstStyle/>
                    <a:p>
                      <a:endParaRPr lang="en-US" sz="1150" dirty="0">
                        <a:effectLst/>
                        <a:latin typeface="Arial"/>
                        <a:ea typeface="SimSun"/>
                        <a:cs typeface="Times New Roman"/>
                      </a:endParaRPr>
                    </a:p>
                  </a:txBody>
                  <a:tcPr marL="8841" marR="8841" marT="4420" marB="4420"/>
                </a:tc>
                <a:tc>
                  <a:txBody>
                    <a:bodyPr/>
                    <a:lstStyle/>
                    <a:p>
                      <a:pPr marL="0" marR="0">
                        <a:spcBef>
                          <a:spcPts val="100"/>
                        </a:spcBef>
                        <a:spcAft>
                          <a:spcPts val="0"/>
                        </a:spcAft>
                      </a:pPr>
                      <a:r>
                        <a:rPr lang="en-US" sz="1150" kern="1200" dirty="0" smtClean="0">
                          <a:solidFill>
                            <a:schemeClr val="dk1"/>
                          </a:solidFill>
                          <a:effectLst/>
                          <a:latin typeface="+mn-lt"/>
                          <a:ea typeface="+mn-ea"/>
                          <a:cs typeface="+mn-cs"/>
                        </a:rPr>
                        <a:t>Quantity</a:t>
                      </a:r>
                      <a:endParaRPr lang="en-US" sz="1150" kern="1200" dirty="0">
                        <a:solidFill>
                          <a:schemeClr val="dk1"/>
                        </a:solidFill>
                        <a:effectLst/>
                        <a:latin typeface="+mn-lt"/>
                        <a:ea typeface="+mn-ea"/>
                        <a:cs typeface="+mn-cs"/>
                      </a:endParaRPr>
                    </a:p>
                  </a:txBody>
                  <a:tcPr marL="8841" marR="8841" marT="4420" marB="4420"/>
                </a:tc>
                <a:tc>
                  <a:txBody>
                    <a:bodyPr/>
                    <a:lstStyle/>
                    <a:p>
                      <a:pPr marL="0" marR="0">
                        <a:spcBef>
                          <a:spcPts val="100"/>
                        </a:spcBef>
                        <a:spcAft>
                          <a:spcPts val="0"/>
                        </a:spcAft>
                      </a:pPr>
                      <a:r>
                        <a:rPr lang="en-US" sz="1150" kern="1200" dirty="0" smtClean="0">
                          <a:solidFill>
                            <a:schemeClr val="dk1"/>
                          </a:solidFill>
                          <a:effectLst/>
                          <a:latin typeface="+mn-lt"/>
                          <a:ea typeface="+mn-ea"/>
                          <a:cs typeface="+mn-cs"/>
                        </a:rPr>
                        <a:t>1</a:t>
                      </a:r>
                      <a:endParaRPr lang="en-US" sz="1150" kern="1200" dirty="0">
                        <a:solidFill>
                          <a:schemeClr val="dk1"/>
                        </a:solidFill>
                        <a:effectLst/>
                        <a:latin typeface="+mn-lt"/>
                        <a:ea typeface="+mn-ea"/>
                        <a:cs typeface="+mn-cs"/>
                      </a:endParaRPr>
                    </a:p>
                  </a:txBody>
                  <a:tcPr marL="8841" marR="8841" marT="4420" marB="4420"/>
                </a:tc>
                <a:tc>
                  <a:txBody>
                    <a:bodyPr/>
                    <a:lstStyle/>
                    <a:p>
                      <a:pPr marL="0" marR="0">
                        <a:spcBef>
                          <a:spcPts val="100"/>
                        </a:spcBef>
                        <a:spcAft>
                          <a:spcPts val="0"/>
                        </a:spcAft>
                      </a:pPr>
                      <a:r>
                        <a:rPr lang="en-US" sz="1150" kern="1200" dirty="0" smtClean="0">
                          <a:solidFill>
                            <a:schemeClr val="dk1"/>
                          </a:solidFill>
                          <a:effectLst/>
                          <a:latin typeface="+mn-lt"/>
                          <a:ea typeface="+mn-ea"/>
                          <a:cs typeface="+mn-cs"/>
                        </a:rPr>
                        <a:t>1</a:t>
                      </a:r>
                      <a:endParaRPr lang="en-US" sz="1150" kern="1200" dirty="0">
                        <a:solidFill>
                          <a:schemeClr val="dk1"/>
                        </a:solidFill>
                        <a:effectLst/>
                        <a:latin typeface="+mn-lt"/>
                        <a:ea typeface="+mn-ea"/>
                        <a:cs typeface="+mn-cs"/>
                      </a:endParaRPr>
                    </a:p>
                  </a:txBody>
                  <a:tcPr marL="8841" marR="8841" marT="4420" marB="4420"/>
                </a:tc>
              </a:tr>
              <a:tr h="105664">
                <a:tc>
                  <a:txBody>
                    <a:bodyPr/>
                    <a:lstStyle/>
                    <a:p>
                      <a:endParaRPr lang="en-US" sz="1150" dirty="0">
                        <a:effectLst/>
                        <a:latin typeface="Arial"/>
                        <a:ea typeface="SimSun"/>
                        <a:cs typeface="Times New Roman"/>
                      </a:endParaRPr>
                    </a:p>
                  </a:txBody>
                  <a:tcPr marL="8841" marR="8841" marT="4420" marB="4420"/>
                </a:tc>
                <a:tc>
                  <a:txBody>
                    <a:bodyPr/>
                    <a:lstStyle/>
                    <a:p>
                      <a:pPr marL="0" marR="0">
                        <a:spcBef>
                          <a:spcPts val="100"/>
                        </a:spcBef>
                        <a:spcAft>
                          <a:spcPts val="0"/>
                        </a:spcAft>
                      </a:pPr>
                      <a:r>
                        <a:rPr lang="en-US" sz="1150" kern="1200" dirty="0" smtClean="0">
                          <a:solidFill>
                            <a:schemeClr val="dk1"/>
                          </a:solidFill>
                          <a:effectLst/>
                          <a:latin typeface="+mn-lt"/>
                          <a:ea typeface="+mn-ea"/>
                          <a:cs typeface="+mn-cs"/>
                        </a:rPr>
                        <a:t>Unit</a:t>
                      </a:r>
                      <a:r>
                        <a:rPr lang="en-US" sz="1150" kern="1200" baseline="0" dirty="0" smtClean="0">
                          <a:solidFill>
                            <a:schemeClr val="dk1"/>
                          </a:solidFill>
                          <a:effectLst/>
                          <a:latin typeface="+mn-lt"/>
                          <a:ea typeface="+mn-ea"/>
                          <a:cs typeface="+mn-cs"/>
                        </a:rPr>
                        <a:t> of Issue</a:t>
                      </a:r>
                      <a:endParaRPr lang="en-US" sz="1150" kern="1200" dirty="0">
                        <a:solidFill>
                          <a:schemeClr val="dk1"/>
                        </a:solidFill>
                        <a:effectLst/>
                        <a:latin typeface="+mn-lt"/>
                        <a:ea typeface="+mn-ea"/>
                        <a:cs typeface="+mn-cs"/>
                      </a:endParaRPr>
                    </a:p>
                  </a:txBody>
                  <a:tcPr marL="8841" marR="8841" marT="4420" marB="4420"/>
                </a:tc>
                <a:tc>
                  <a:txBody>
                    <a:bodyPr/>
                    <a:lstStyle/>
                    <a:p>
                      <a:pPr marL="0" marR="0">
                        <a:spcBef>
                          <a:spcPts val="100"/>
                        </a:spcBef>
                        <a:spcAft>
                          <a:spcPts val="0"/>
                        </a:spcAft>
                      </a:pPr>
                      <a:r>
                        <a:rPr lang="en-US" sz="1150" kern="1200" dirty="0" smtClean="0">
                          <a:solidFill>
                            <a:schemeClr val="dk1"/>
                          </a:solidFill>
                          <a:effectLst/>
                          <a:latin typeface="+mn-lt"/>
                          <a:ea typeface="+mn-ea"/>
                          <a:cs typeface="+mn-cs"/>
                        </a:rPr>
                        <a:t>EA</a:t>
                      </a:r>
                      <a:endParaRPr lang="en-US" sz="1150" kern="1200" dirty="0">
                        <a:solidFill>
                          <a:schemeClr val="dk1"/>
                        </a:solidFill>
                        <a:effectLst/>
                        <a:latin typeface="+mn-lt"/>
                        <a:ea typeface="+mn-ea"/>
                        <a:cs typeface="+mn-cs"/>
                      </a:endParaRPr>
                    </a:p>
                  </a:txBody>
                  <a:tcPr marL="8841" marR="8841" marT="4420" marB="4420"/>
                </a:tc>
                <a:tc>
                  <a:txBody>
                    <a:bodyPr/>
                    <a:lstStyle/>
                    <a:p>
                      <a:pPr marL="0" marR="0">
                        <a:spcBef>
                          <a:spcPts val="100"/>
                        </a:spcBef>
                        <a:spcAft>
                          <a:spcPts val="0"/>
                        </a:spcAft>
                      </a:pPr>
                      <a:r>
                        <a:rPr lang="en-US" sz="1150" kern="1200" dirty="0" smtClean="0">
                          <a:solidFill>
                            <a:schemeClr val="dk1"/>
                          </a:solidFill>
                          <a:effectLst/>
                          <a:latin typeface="+mn-lt"/>
                          <a:ea typeface="+mn-ea"/>
                          <a:cs typeface="+mn-cs"/>
                        </a:rPr>
                        <a:t>EA</a:t>
                      </a:r>
                      <a:endParaRPr lang="en-US" sz="1150" kern="1200" dirty="0">
                        <a:solidFill>
                          <a:schemeClr val="dk1"/>
                        </a:solidFill>
                        <a:effectLst/>
                        <a:latin typeface="+mn-lt"/>
                        <a:ea typeface="+mn-ea"/>
                        <a:cs typeface="+mn-cs"/>
                      </a:endParaRPr>
                    </a:p>
                  </a:txBody>
                  <a:tcPr marL="8841" marR="8841" marT="4420" marB="4420"/>
                </a:tc>
              </a:tr>
              <a:tr h="105664">
                <a:tc>
                  <a:txBody>
                    <a:bodyPr/>
                    <a:lstStyle/>
                    <a:p>
                      <a:endParaRPr lang="en-US" sz="1150" dirty="0">
                        <a:effectLst/>
                        <a:latin typeface="Arial"/>
                        <a:ea typeface="SimSun"/>
                        <a:cs typeface="Times New Roman"/>
                      </a:endParaRPr>
                    </a:p>
                  </a:txBody>
                  <a:tcPr marL="8841" marR="8841" marT="4420" marB="4420"/>
                </a:tc>
                <a:tc>
                  <a:txBody>
                    <a:bodyPr/>
                    <a:lstStyle/>
                    <a:p>
                      <a:pPr marL="0" marR="0" indent="0" algn="l" defTabSz="914400" rtl="0" eaLnBrk="1" fontAlgn="auto" latinLnBrk="0" hangingPunct="1">
                        <a:lnSpc>
                          <a:spcPct val="100000"/>
                        </a:lnSpc>
                        <a:spcBef>
                          <a:spcPts val="100"/>
                        </a:spcBef>
                        <a:spcAft>
                          <a:spcPts val="0"/>
                        </a:spcAft>
                        <a:buClrTx/>
                        <a:buSzTx/>
                        <a:buFontTx/>
                        <a:buNone/>
                        <a:tabLst/>
                        <a:defRPr/>
                      </a:pPr>
                      <a:r>
                        <a:rPr lang="en-US" sz="1150" kern="1200" dirty="0" smtClean="0">
                          <a:solidFill>
                            <a:schemeClr val="dk1"/>
                          </a:solidFill>
                          <a:effectLst/>
                          <a:latin typeface="+mn-lt"/>
                          <a:ea typeface="+mn-ea"/>
                          <a:cs typeface="+mn-cs"/>
                        </a:rPr>
                        <a:t>Description of Services</a:t>
                      </a:r>
                    </a:p>
                  </a:txBody>
                  <a:tcPr marL="8841" marR="8841" marT="4420" marB="4420"/>
                </a:tc>
                <a:tc>
                  <a:txBody>
                    <a:bodyPr/>
                    <a:lstStyle/>
                    <a:p>
                      <a:pPr marL="0" marR="0">
                        <a:spcBef>
                          <a:spcPts val="100"/>
                        </a:spcBef>
                        <a:spcAft>
                          <a:spcPts val="0"/>
                        </a:spcAft>
                      </a:pPr>
                      <a:r>
                        <a:rPr lang="en-US" sz="1150" kern="1200" dirty="0" smtClean="0">
                          <a:solidFill>
                            <a:schemeClr val="dk1"/>
                          </a:solidFill>
                          <a:effectLst/>
                          <a:latin typeface="+mn-lt"/>
                          <a:ea typeface="+mn-ea"/>
                          <a:cs typeface="+mn-cs"/>
                        </a:rPr>
                        <a:t>The first 22 characters are mapped to the Purchase Order field in the IPAC Bulk file</a:t>
                      </a:r>
                      <a:endParaRPr lang="en-US" sz="1150" kern="1200" dirty="0">
                        <a:solidFill>
                          <a:schemeClr val="dk1"/>
                        </a:solidFill>
                        <a:effectLst/>
                        <a:latin typeface="+mn-lt"/>
                        <a:ea typeface="+mn-ea"/>
                        <a:cs typeface="+mn-cs"/>
                      </a:endParaRPr>
                    </a:p>
                  </a:txBody>
                  <a:tcPr marL="8841" marR="8841" marT="4420" marB="4420"/>
                </a:tc>
                <a:tc>
                  <a:txBody>
                    <a:bodyPr/>
                    <a:lstStyle/>
                    <a:p>
                      <a:r>
                        <a:rPr lang="en-US" sz="1150" kern="1200" dirty="0" smtClean="0">
                          <a:solidFill>
                            <a:schemeClr val="dk1"/>
                          </a:solidFill>
                          <a:effectLst/>
                          <a:latin typeface="+mn-lt"/>
                          <a:ea typeface="+mn-ea"/>
                          <a:cs typeface="+mn-cs"/>
                        </a:rPr>
                        <a:t>TOPS/WITS: leave blank</a:t>
                      </a:r>
                    </a:p>
                    <a:p>
                      <a:r>
                        <a:rPr lang="en-US" sz="1150" kern="1200" dirty="0" smtClean="0">
                          <a:solidFill>
                            <a:schemeClr val="dk1"/>
                          </a:solidFill>
                          <a:effectLst/>
                          <a:latin typeface="+mn-lt"/>
                          <a:ea typeface="+mn-ea"/>
                          <a:cs typeface="+mn-cs"/>
                        </a:rPr>
                        <a:t>E-MORRIS: [Description of Services]</a:t>
                      </a:r>
                      <a:endParaRPr lang="en-US" sz="1150" kern="1200" dirty="0">
                        <a:solidFill>
                          <a:schemeClr val="dk1"/>
                        </a:solidFill>
                        <a:effectLst/>
                        <a:latin typeface="+mn-lt"/>
                        <a:ea typeface="+mn-ea"/>
                        <a:cs typeface="+mn-cs"/>
                      </a:endParaRPr>
                    </a:p>
                  </a:txBody>
                  <a:tcPr marL="8841" marR="8841" marT="4420" marB="4420"/>
                </a:tc>
              </a:tr>
            </a:tbl>
          </a:graphicData>
        </a:graphic>
      </p:graphicFrame>
      <p:sp>
        <p:nvSpPr>
          <p:cNvPr id="16" name="Title 1"/>
          <p:cNvSpPr>
            <a:spLocks noGrp="1"/>
          </p:cNvSpPr>
          <p:nvPr>
            <p:ph type="title"/>
          </p:nvPr>
        </p:nvSpPr>
        <p:spPr>
          <a:xfrm>
            <a:off x="455614" y="331788"/>
            <a:ext cx="8403378" cy="563562"/>
          </a:xfrm>
        </p:spPr>
        <p:txBody>
          <a:bodyPr/>
          <a:lstStyle/>
          <a:p>
            <a:r>
              <a:rPr lang="en-US" dirty="0" smtClean="0"/>
              <a:t>AAS/ITS Record vs</a:t>
            </a:r>
            <a:r>
              <a:rPr lang="en-US" dirty="0"/>
              <a:t>. </a:t>
            </a:r>
            <a:r>
              <a:rPr lang="en-US" dirty="0" smtClean="0"/>
              <a:t>Telecom/WAN Record</a:t>
            </a:r>
            <a:endParaRPr lang="en-US" dirty="0"/>
          </a:p>
        </p:txBody>
      </p:sp>
      <p:sp>
        <p:nvSpPr>
          <p:cNvPr id="7" name="Content Placeholder 2"/>
          <p:cNvSpPr>
            <a:spLocks noGrp="1"/>
          </p:cNvSpPr>
          <p:nvPr>
            <p:ph idx="1"/>
          </p:nvPr>
        </p:nvSpPr>
        <p:spPr>
          <a:xfrm>
            <a:off x="453392" y="6072296"/>
            <a:ext cx="8311487" cy="700644"/>
          </a:xfrm>
        </p:spPr>
        <p:txBody>
          <a:bodyPr/>
          <a:lstStyle/>
          <a:p>
            <a:r>
              <a:rPr lang="en-US" sz="1200" dirty="0" smtClean="0"/>
              <a:t>Please refer to the AAS Billing DES and Telecom Billing DES for comprehensive </a:t>
            </a:r>
          </a:p>
          <a:p>
            <a:pPr marL="0" indent="0">
              <a:buNone/>
            </a:pPr>
            <a:r>
              <a:rPr lang="en-US" sz="1200" dirty="0"/>
              <a:t> </a:t>
            </a:r>
            <a:r>
              <a:rPr lang="en-US" sz="1200" dirty="0" smtClean="0"/>
              <a:t>    field comparisons</a:t>
            </a:r>
          </a:p>
          <a:p>
            <a:r>
              <a:rPr lang="en-US" sz="1200" dirty="0" smtClean="0"/>
              <a:t>Fields in brackets (e.g., [BOAC1]) refer to fields in the corresponding feeder system</a:t>
            </a:r>
            <a:endParaRPr lang="en-US" sz="1200" dirty="0"/>
          </a:p>
          <a:p>
            <a:pPr marL="0" indent="0">
              <a:buNone/>
            </a:pPr>
            <a:endParaRPr lang="en-US" sz="1400" dirty="0" smtClean="0"/>
          </a:p>
        </p:txBody>
      </p:sp>
    </p:spTree>
    <p:extLst>
      <p:ext uri="{BB962C8B-B14F-4D97-AF65-F5344CB8AC3E}">
        <p14:creationId xmlns:p14="http://schemas.microsoft.com/office/powerpoint/2010/main" val="404951450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DBR Lifecycle</a:t>
            </a:r>
            <a:endParaRPr lang="en-US" dirty="0"/>
          </a:p>
        </p:txBody>
      </p:sp>
      <p:sp>
        <p:nvSpPr>
          <p:cNvPr id="5" name="Slide Number Placeholder 4"/>
          <p:cNvSpPr>
            <a:spLocks noGrp="1"/>
          </p:cNvSpPr>
          <p:nvPr>
            <p:ph type="sldNum" sz="quarter" idx="11"/>
          </p:nvPr>
        </p:nvSpPr>
        <p:spPr/>
        <p:txBody>
          <a:bodyPr/>
          <a:lstStyle/>
          <a:p>
            <a:pPr>
              <a:defRPr/>
            </a:pPr>
            <a:fld id="{5842F1FC-5FDD-41D6-BAD6-160FC7BE3BC4}" type="slidenum">
              <a:rPr lang="en-US" smtClean="0">
                <a:solidFill>
                  <a:srgbClr val="000000"/>
                </a:solidFill>
              </a:rPr>
              <a:pPr>
                <a:defRPr/>
              </a:pPr>
              <a:t>56</a:t>
            </a:fld>
            <a:endParaRPr lang="en-US" dirty="0">
              <a:solidFill>
                <a:srgbClr val="000000"/>
              </a:solidFill>
            </a:endParaRPr>
          </a:p>
        </p:txBody>
      </p:sp>
      <p:grpSp>
        <p:nvGrpSpPr>
          <p:cNvPr id="8" name="Group 7"/>
          <p:cNvGrpSpPr/>
          <p:nvPr/>
        </p:nvGrpSpPr>
        <p:grpSpPr>
          <a:xfrm>
            <a:off x="1339718" y="1373003"/>
            <a:ext cx="1660423" cy="1140037"/>
            <a:chOff x="1546522" y="1373003"/>
            <a:chExt cx="1364339" cy="1140037"/>
          </a:xfrm>
          <a:solidFill>
            <a:srgbClr val="C00000"/>
          </a:solidFill>
        </p:grpSpPr>
        <p:sp>
          <p:nvSpPr>
            <p:cNvPr id="19" name="Oval 18"/>
            <p:cNvSpPr/>
            <p:nvPr/>
          </p:nvSpPr>
          <p:spPr>
            <a:xfrm>
              <a:off x="1546522" y="1373003"/>
              <a:ext cx="1364339" cy="1140037"/>
            </a:xfrm>
            <a:prstGeom prst="ellipse">
              <a:avLst/>
            </a:prstGeom>
            <a:gr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20" name="Oval 4"/>
            <p:cNvSpPr/>
            <p:nvPr/>
          </p:nvSpPr>
          <p:spPr>
            <a:xfrm>
              <a:off x="1771505" y="1596955"/>
              <a:ext cx="964733" cy="724464"/>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15240" tIns="15240" rIns="15240" bIns="15240" numCol="1" spcCol="1270" anchor="ctr" anchorCtr="0">
              <a:noAutofit/>
            </a:bodyPr>
            <a:lstStyle/>
            <a:p>
              <a:pPr algn="ctr" defTabSz="533400">
                <a:lnSpc>
                  <a:spcPct val="90000"/>
                </a:lnSpc>
                <a:spcAft>
                  <a:spcPct val="35000"/>
                </a:spcAft>
              </a:pPr>
              <a:r>
                <a:rPr lang="en-US" sz="1200" b="1" dirty="0" smtClean="0">
                  <a:solidFill>
                    <a:srgbClr val="FFFFFF"/>
                  </a:solidFill>
                </a:rPr>
                <a:t>Detail Billing Record </a:t>
              </a:r>
            </a:p>
            <a:p>
              <a:pPr algn="ctr" defTabSz="533400">
                <a:lnSpc>
                  <a:spcPct val="90000"/>
                </a:lnSpc>
                <a:spcAft>
                  <a:spcPct val="35000"/>
                </a:spcAft>
              </a:pPr>
              <a:r>
                <a:rPr lang="en-US" sz="1200" b="1" dirty="0" smtClean="0">
                  <a:solidFill>
                    <a:srgbClr val="FFFFFF"/>
                  </a:solidFill>
                </a:rPr>
                <a:t>Import</a:t>
              </a:r>
              <a:endParaRPr lang="en-US" sz="1200" b="1" dirty="0">
                <a:solidFill>
                  <a:srgbClr val="FFFFFF"/>
                </a:solidFill>
              </a:endParaRPr>
            </a:p>
          </p:txBody>
        </p:sp>
      </p:grpSp>
      <p:grpSp>
        <p:nvGrpSpPr>
          <p:cNvPr id="4" name="Group 7"/>
          <p:cNvGrpSpPr/>
          <p:nvPr/>
        </p:nvGrpSpPr>
        <p:grpSpPr>
          <a:xfrm>
            <a:off x="3942624" y="1360212"/>
            <a:ext cx="1727200" cy="1140037"/>
            <a:chOff x="5155474" y="597467"/>
            <a:chExt cx="1419209" cy="1140037"/>
          </a:xfrm>
          <a:solidFill>
            <a:srgbClr val="00B050"/>
          </a:solidFill>
        </p:grpSpPr>
        <p:sp>
          <p:nvSpPr>
            <p:cNvPr id="15" name="Oval 14"/>
            <p:cNvSpPr/>
            <p:nvPr/>
          </p:nvSpPr>
          <p:spPr>
            <a:xfrm>
              <a:off x="5155474" y="597467"/>
              <a:ext cx="1419209" cy="1140037"/>
            </a:xfrm>
            <a:prstGeom prst="ellipse">
              <a:avLst/>
            </a:prstGeom>
            <a:gr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6" name="Oval 8"/>
            <p:cNvSpPr/>
            <p:nvPr/>
          </p:nvSpPr>
          <p:spPr>
            <a:xfrm>
              <a:off x="5395907" y="783780"/>
              <a:ext cx="931957" cy="774893"/>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15240" tIns="15240" rIns="15240" bIns="15240" numCol="1" spcCol="1270" anchor="ctr" anchorCtr="0">
              <a:noAutofit/>
            </a:bodyPr>
            <a:lstStyle/>
            <a:p>
              <a:pPr algn="ctr" defTabSz="533400">
                <a:lnSpc>
                  <a:spcPct val="90000"/>
                </a:lnSpc>
                <a:spcAft>
                  <a:spcPct val="35000"/>
                </a:spcAft>
              </a:pPr>
              <a:r>
                <a:rPr lang="en-US" sz="1200" b="1" dirty="0" smtClean="0">
                  <a:solidFill>
                    <a:srgbClr val="FFFFFF"/>
                  </a:solidFill>
                </a:rPr>
                <a:t>Detail Billing Record Crosswalk</a:t>
              </a:r>
              <a:endParaRPr lang="en-US" sz="1200" b="1" dirty="0">
                <a:solidFill>
                  <a:srgbClr val="FFFFFF"/>
                </a:solidFill>
              </a:endParaRPr>
            </a:p>
          </p:txBody>
        </p:sp>
      </p:grpSp>
      <p:grpSp>
        <p:nvGrpSpPr>
          <p:cNvPr id="6" name="Group 8"/>
          <p:cNvGrpSpPr/>
          <p:nvPr/>
        </p:nvGrpSpPr>
        <p:grpSpPr>
          <a:xfrm rot="17506142">
            <a:off x="5474278" y="2800094"/>
            <a:ext cx="384762" cy="357020"/>
            <a:chOff x="6053508" y="1831678"/>
            <a:chExt cx="384762" cy="357020"/>
          </a:xfrm>
        </p:grpSpPr>
        <p:sp>
          <p:nvSpPr>
            <p:cNvPr id="13" name="Right Arrow 12"/>
            <p:cNvSpPr/>
            <p:nvPr/>
          </p:nvSpPr>
          <p:spPr>
            <a:xfrm rot="4050000">
              <a:off x="6067379" y="1817807"/>
              <a:ext cx="357020" cy="384762"/>
            </a:xfrm>
            <a:prstGeom prst="rightArrow">
              <a:avLst>
                <a:gd name="adj1" fmla="val 60000"/>
                <a:gd name="adj2" fmla="val 50000"/>
              </a:avLst>
            </a:prstGeom>
            <a:solidFill>
              <a:schemeClr val="accent6">
                <a:lumMod val="75000"/>
              </a:schemeClr>
            </a:solidFill>
          </p:spPr>
          <p:style>
            <a:lnRef idx="0">
              <a:schemeClr val="accent1">
                <a:tint val="60000"/>
                <a:hueOff val="0"/>
                <a:satOff val="0"/>
                <a:lumOff val="0"/>
                <a:alphaOff val="0"/>
              </a:schemeClr>
            </a:lnRef>
            <a:fillRef idx="1">
              <a:scrgbClr r="0" g="0" b="0"/>
            </a:fillRef>
            <a:effectRef idx="0">
              <a:schemeClr val="accent1">
                <a:tint val="60000"/>
                <a:hueOff val="0"/>
                <a:satOff val="0"/>
                <a:lumOff val="0"/>
                <a:alphaOff val="0"/>
              </a:schemeClr>
            </a:effectRef>
            <a:fontRef idx="minor">
              <a:schemeClr val="lt1"/>
            </a:fontRef>
          </p:style>
        </p:sp>
        <p:sp>
          <p:nvSpPr>
            <p:cNvPr id="14" name="Right Arrow 10"/>
            <p:cNvSpPr/>
            <p:nvPr/>
          </p:nvSpPr>
          <p:spPr>
            <a:xfrm rot="4050000">
              <a:off x="6100438" y="1845282"/>
              <a:ext cx="249914" cy="23085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533400">
                <a:lnSpc>
                  <a:spcPct val="90000"/>
                </a:lnSpc>
                <a:spcAft>
                  <a:spcPct val="35000"/>
                </a:spcAft>
              </a:pPr>
              <a:endParaRPr lang="en-US" sz="1200" b="1" dirty="0">
                <a:solidFill>
                  <a:srgbClr val="000000"/>
                </a:solidFill>
              </a:endParaRPr>
            </a:p>
          </p:txBody>
        </p:sp>
      </p:grpSp>
      <p:grpSp>
        <p:nvGrpSpPr>
          <p:cNvPr id="7" name="Group 9"/>
          <p:cNvGrpSpPr/>
          <p:nvPr/>
        </p:nvGrpSpPr>
        <p:grpSpPr>
          <a:xfrm>
            <a:off x="6524978" y="1360212"/>
            <a:ext cx="1727200" cy="1140037"/>
            <a:chOff x="6151972" y="2000987"/>
            <a:chExt cx="1419209" cy="1140037"/>
          </a:xfrm>
        </p:grpSpPr>
        <p:sp>
          <p:nvSpPr>
            <p:cNvPr id="11" name="Oval 10"/>
            <p:cNvSpPr/>
            <p:nvPr/>
          </p:nvSpPr>
          <p:spPr>
            <a:xfrm>
              <a:off x="6151972" y="2000987"/>
              <a:ext cx="1419209" cy="1140037"/>
            </a:xfrm>
            <a:prstGeom prst="ellipse">
              <a:avLst/>
            </a:prstGeom>
            <a:solidFill>
              <a:srgbClr val="CC000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2" name="Oval 12"/>
            <p:cNvSpPr/>
            <p:nvPr/>
          </p:nvSpPr>
          <p:spPr>
            <a:xfrm>
              <a:off x="6383559" y="2187300"/>
              <a:ext cx="1003533" cy="80612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5240" tIns="15240" rIns="15240" bIns="15240" numCol="1" spcCol="1270" anchor="ctr" anchorCtr="0">
              <a:noAutofit/>
            </a:bodyPr>
            <a:lstStyle/>
            <a:p>
              <a:pPr algn="ctr" defTabSz="533400">
                <a:lnSpc>
                  <a:spcPct val="90000"/>
                </a:lnSpc>
                <a:spcAft>
                  <a:spcPct val="35000"/>
                </a:spcAft>
              </a:pPr>
              <a:r>
                <a:rPr lang="en-US" sz="1200" b="1" dirty="0" smtClean="0">
                  <a:solidFill>
                    <a:srgbClr val="FFFFFF"/>
                  </a:solidFill>
                </a:rPr>
                <a:t>Detail Billing Record Summarization</a:t>
              </a:r>
              <a:endParaRPr lang="en-US" sz="1200" b="1" dirty="0">
                <a:solidFill>
                  <a:srgbClr val="FFFFFF"/>
                </a:solidFill>
              </a:endParaRPr>
            </a:p>
          </p:txBody>
        </p:sp>
      </p:grpSp>
      <p:graphicFrame>
        <p:nvGraphicFramePr>
          <p:cNvPr id="28" name="Table 27"/>
          <p:cNvGraphicFramePr>
            <a:graphicFrameLocks noGrp="1"/>
          </p:cNvGraphicFramePr>
          <p:nvPr>
            <p:extLst>
              <p:ext uri="{D42A27DB-BD31-4B8C-83A1-F6EECF244321}">
                <p14:modId xmlns:p14="http://schemas.microsoft.com/office/powerpoint/2010/main" val="2443395253"/>
              </p:ext>
            </p:extLst>
          </p:nvPr>
        </p:nvGraphicFramePr>
        <p:xfrm>
          <a:off x="821113" y="2600699"/>
          <a:ext cx="2580166" cy="3373367"/>
        </p:xfrm>
        <a:graphic>
          <a:graphicData uri="http://schemas.openxmlformats.org/drawingml/2006/table">
            <a:tbl>
              <a:tblPr firstRow="1" bandRow="1">
                <a:tableStyleId>{21E4AEA4-8DFA-4A89-87EB-49C32662AFE0}</a:tableStyleId>
              </a:tblPr>
              <a:tblGrid>
                <a:gridCol w="739892"/>
                <a:gridCol w="833088"/>
                <a:gridCol w="1007186"/>
              </a:tblGrid>
              <a:tr h="914026">
                <a:tc gridSpan="3">
                  <a:txBody>
                    <a:bodyPr/>
                    <a:lstStyle/>
                    <a:p>
                      <a:r>
                        <a:rPr lang="en-US" sz="1600" dirty="0" smtClean="0"/>
                        <a:t>DBRs</a:t>
                      </a:r>
                      <a:r>
                        <a:rPr lang="en-US" sz="1600" baseline="0" dirty="0" smtClean="0"/>
                        <a:t> loaded into Pegasys via DBR Import</a:t>
                      </a:r>
                      <a:endParaRPr lang="en-US" sz="16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hMerge="1">
                  <a:txBody>
                    <a:bodyPr/>
                    <a:lstStyle/>
                    <a:p>
                      <a:endParaRPr lang="en-US"/>
                    </a:p>
                  </a:txBody>
                  <a:tcPr/>
                </a:tc>
              </a:tr>
              <a:tr h="552450">
                <a:tc gridSpan="3">
                  <a:txBody>
                    <a:bodyPr/>
                    <a:lstStyle/>
                    <a:p>
                      <a:pPr algn="ctr"/>
                      <a:r>
                        <a:rPr lang="en-US" sz="1600" dirty="0" smtClean="0"/>
                        <a:t>Detail Billing Records</a:t>
                      </a:r>
                      <a:endParaRPr lang="en-US" sz="16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hMerge="1">
                  <a:txBody>
                    <a:bodyPr/>
                    <a:lstStyle/>
                    <a:p>
                      <a:endParaRPr lang="en-US"/>
                    </a:p>
                  </a:txBody>
                  <a:tcPr/>
                </a:tc>
              </a:tr>
              <a:tr h="388757">
                <a:tc gridSpan="3">
                  <a:txBody>
                    <a:bodyPr/>
                    <a:lstStyle/>
                    <a:p>
                      <a:pPr algn="ctr"/>
                      <a:r>
                        <a:rPr lang="en-US" sz="1600" dirty="0" smtClean="0"/>
                        <a:t>For</a:t>
                      </a:r>
                      <a:endParaRPr lang="en-US" sz="16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hMerge="1">
                  <a:txBody>
                    <a:bodyPr/>
                    <a:lstStyle/>
                    <a:p>
                      <a:endParaRPr lang="en-US"/>
                    </a:p>
                  </a:txBody>
                  <a:tcPr/>
                </a:tc>
              </a:tr>
              <a:tr h="792343">
                <a:tc>
                  <a:txBody>
                    <a:bodyPr/>
                    <a:lstStyle/>
                    <a:p>
                      <a:r>
                        <a:rPr lang="en-US" sz="1050" dirty="0" smtClean="0"/>
                        <a:t>IPAC</a:t>
                      </a:r>
                      <a:endParaRPr lang="en-US" sz="1050" dirty="0"/>
                    </a:p>
                  </a:txBody>
                  <a:tcPr>
                    <a:lnL w="12700"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050" dirty="0" smtClean="0"/>
                        <a:t>Non-IPAC</a:t>
                      </a:r>
                      <a:endParaRPr lang="en-US" sz="1050" dirty="0"/>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tc>
                  <a:txBody>
                    <a:bodyPr/>
                    <a:lstStyle/>
                    <a:p>
                      <a:r>
                        <a:rPr lang="en-US" sz="1050" dirty="0" smtClean="0"/>
                        <a:t>Internal</a:t>
                      </a:r>
                    </a:p>
                    <a:p>
                      <a:r>
                        <a:rPr lang="en-US" sz="1050" baseline="0" dirty="0" smtClean="0"/>
                        <a:t>Vouchers</a:t>
                      </a:r>
                      <a:endParaRPr lang="en-US" sz="1050" dirty="0"/>
                    </a:p>
                  </a:txBody>
                  <a:tcPr>
                    <a:lnL w="31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r>
              <a:tr h="312899">
                <a:tc gridSpan="3">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smtClean="0"/>
                        <a:t>Processed</a:t>
                      </a:r>
                      <a:r>
                        <a:rPr lang="en-US" sz="1600" baseline="0" dirty="0" smtClean="0"/>
                        <a:t> by</a:t>
                      </a:r>
                      <a:r>
                        <a:rPr lang="en-US" baseline="0" dirty="0" smtClean="0"/>
                        <a:t>            </a:t>
                      </a:r>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hMerge="1">
                  <a:txBody>
                    <a:bodyPr/>
                    <a:lstStyle/>
                    <a:p>
                      <a:endParaRPr lang="en-US"/>
                    </a:p>
                  </a:txBody>
                  <a:tcPr/>
                </a:tc>
              </a:tr>
              <a:tr h="360031">
                <a:tc gridSpan="3">
                  <a:txBody>
                    <a:bodyPr/>
                    <a:lstStyle/>
                    <a:p>
                      <a:pPr algn="ctr"/>
                      <a:r>
                        <a:rPr lang="en-US" sz="1600" baseline="0" dirty="0" smtClean="0"/>
                        <a:t> DBR </a:t>
                      </a:r>
                      <a:r>
                        <a:rPr lang="en-US" sz="1600" dirty="0" smtClean="0"/>
                        <a:t>IMPORT</a:t>
                      </a:r>
                      <a:endParaRPr lang="en-US" sz="16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hMerge="1">
                  <a:txBody>
                    <a:bodyPr/>
                    <a:lstStyle/>
                    <a:p>
                      <a:endParaRPr lang="en-US"/>
                    </a:p>
                  </a:txBody>
                  <a:tcPr/>
                </a:tc>
              </a:tr>
            </a:tbl>
          </a:graphicData>
        </a:graphic>
      </p:graphicFrame>
      <p:grpSp>
        <p:nvGrpSpPr>
          <p:cNvPr id="10" name="Group 8"/>
          <p:cNvGrpSpPr/>
          <p:nvPr/>
        </p:nvGrpSpPr>
        <p:grpSpPr>
          <a:xfrm rot="17506142">
            <a:off x="3397335" y="1702530"/>
            <a:ext cx="319676" cy="455400"/>
            <a:chOff x="6080166" y="1835754"/>
            <a:chExt cx="384762" cy="420752"/>
          </a:xfrm>
        </p:grpSpPr>
        <p:sp>
          <p:nvSpPr>
            <p:cNvPr id="64" name="Right Arrow 63"/>
            <p:cNvSpPr/>
            <p:nvPr/>
          </p:nvSpPr>
          <p:spPr>
            <a:xfrm rot="4050000">
              <a:off x="6094036" y="1885615"/>
              <a:ext cx="357021" cy="384762"/>
            </a:xfrm>
            <a:prstGeom prst="rightArrow">
              <a:avLst>
                <a:gd name="adj1" fmla="val 60000"/>
                <a:gd name="adj2" fmla="val 50000"/>
              </a:avLst>
            </a:prstGeom>
            <a:solidFill>
              <a:schemeClr val="accent6">
                <a:lumMod val="75000"/>
              </a:schemeClr>
            </a:solidFill>
          </p:spPr>
          <p:style>
            <a:lnRef idx="0">
              <a:schemeClr val="accent1">
                <a:tint val="60000"/>
                <a:hueOff val="0"/>
                <a:satOff val="0"/>
                <a:lumOff val="0"/>
                <a:alphaOff val="0"/>
              </a:schemeClr>
            </a:lnRef>
            <a:fillRef idx="1">
              <a:scrgbClr r="0" g="0" b="0"/>
            </a:fillRef>
            <a:effectRef idx="0">
              <a:schemeClr val="accent1">
                <a:tint val="60000"/>
                <a:hueOff val="0"/>
                <a:satOff val="0"/>
                <a:lumOff val="0"/>
                <a:alphaOff val="0"/>
              </a:schemeClr>
            </a:effectRef>
            <a:fontRef idx="minor">
              <a:schemeClr val="lt1"/>
            </a:fontRef>
          </p:style>
        </p:sp>
        <p:sp>
          <p:nvSpPr>
            <p:cNvPr id="65" name="Right Arrow 10"/>
            <p:cNvSpPr/>
            <p:nvPr/>
          </p:nvSpPr>
          <p:spPr>
            <a:xfrm rot="4050000">
              <a:off x="6100438" y="1845282"/>
              <a:ext cx="249914" cy="23085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533400">
                <a:lnSpc>
                  <a:spcPct val="90000"/>
                </a:lnSpc>
                <a:spcAft>
                  <a:spcPct val="35000"/>
                </a:spcAft>
              </a:pPr>
              <a:endParaRPr lang="en-US" sz="1200" b="1" dirty="0">
                <a:solidFill>
                  <a:srgbClr val="000000"/>
                </a:solidFill>
              </a:endParaRPr>
            </a:p>
          </p:txBody>
        </p:sp>
      </p:grpSp>
      <p:sp>
        <p:nvSpPr>
          <p:cNvPr id="51" name="Right Arrow 50"/>
          <p:cNvSpPr/>
          <p:nvPr/>
        </p:nvSpPr>
        <p:spPr>
          <a:xfrm rot="21556142">
            <a:off x="5829864" y="1770392"/>
            <a:ext cx="386421" cy="319676"/>
          </a:xfrm>
          <a:prstGeom prst="rightArrow">
            <a:avLst>
              <a:gd name="adj1" fmla="val 60000"/>
              <a:gd name="adj2" fmla="val 50000"/>
            </a:avLst>
          </a:prstGeom>
          <a:solidFill>
            <a:schemeClr val="accent6">
              <a:lumMod val="75000"/>
            </a:schemeClr>
          </a:solidFill>
        </p:spPr>
        <p:style>
          <a:lnRef idx="0">
            <a:schemeClr val="accent1">
              <a:tint val="60000"/>
              <a:hueOff val="0"/>
              <a:satOff val="0"/>
              <a:lumOff val="0"/>
              <a:alphaOff val="0"/>
            </a:schemeClr>
          </a:lnRef>
          <a:fillRef idx="1">
            <a:scrgbClr r="0" g="0" b="0"/>
          </a:fillRef>
          <a:effectRef idx="0">
            <a:schemeClr val="accent1">
              <a:tint val="60000"/>
              <a:hueOff val="0"/>
              <a:satOff val="0"/>
              <a:lumOff val="0"/>
              <a:alphaOff val="0"/>
            </a:schemeClr>
          </a:effectRef>
          <a:fontRef idx="minor">
            <a:schemeClr val="lt1"/>
          </a:fontRef>
        </p:style>
      </p:sp>
      <p:sp>
        <p:nvSpPr>
          <p:cNvPr id="29" name="Rectangle 28"/>
          <p:cNvSpPr/>
          <p:nvPr/>
        </p:nvSpPr>
        <p:spPr bwMode="auto">
          <a:xfrm>
            <a:off x="816540" y="2590568"/>
            <a:ext cx="2584739" cy="3419707"/>
          </a:xfrm>
          <a:prstGeom prst="rect">
            <a:avLst/>
          </a:prstGeom>
          <a:noFill/>
          <a:ln w="1270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endParaRPr lang="en-US" dirty="0">
              <a:solidFill>
                <a:srgbClr val="000000"/>
              </a:solidFill>
            </a:endParaRPr>
          </a:p>
        </p:txBody>
      </p:sp>
      <p:graphicFrame>
        <p:nvGraphicFramePr>
          <p:cNvPr id="30" name="Table 29"/>
          <p:cNvGraphicFramePr>
            <a:graphicFrameLocks noGrp="1"/>
          </p:cNvGraphicFramePr>
          <p:nvPr>
            <p:extLst>
              <p:ext uri="{D42A27DB-BD31-4B8C-83A1-F6EECF244321}">
                <p14:modId xmlns:p14="http://schemas.microsoft.com/office/powerpoint/2010/main" val="1313813083"/>
              </p:ext>
            </p:extLst>
          </p:nvPr>
        </p:nvGraphicFramePr>
        <p:xfrm>
          <a:off x="6172245" y="2600697"/>
          <a:ext cx="2643143" cy="3395109"/>
        </p:xfrm>
        <a:graphic>
          <a:graphicData uri="http://schemas.openxmlformats.org/drawingml/2006/table">
            <a:tbl>
              <a:tblPr firstRow="1" bandRow="1">
                <a:tableStyleId>{21E4AEA4-8DFA-4A89-87EB-49C32662AFE0}</a:tableStyleId>
              </a:tblPr>
              <a:tblGrid>
                <a:gridCol w="2643143"/>
              </a:tblGrid>
              <a:tr h="944014">
                <a:tc>
                  <a:txBody>
                    <a:bodyPr/>
                    <a:lstStyle/>
                    <a:p>
                      <a:r>
                        <a:rPr lang="en-US" dirty="0" smtClean="0"/>
                        <a:t>Like DBRs grouped to create BD or NV</a:t>
                      </a:r>
                      <a:endParaRPr lang="en-US" dirty="0"/>
                    </a:p>
                  </a:txBody>
                  <a:tcPr/>
                </a:tc>
              </a:tr>
              <a:tr h="513201">
                <a:tc>
                  <a:txBody>
                    <a:bodyPr/>
                    <a:lstStyle/>
                    <a:p>
                      <a:pPr algn="ctr"/>
                      <a:r>
                        <a:rPr lang="en-US" sz="1600" dirty="0" smtClean="0"/>
                        <a:t>Detail Billing Records</a:t>
                      </a:r>
                      <a:endParaRPr lang="en-US" sz="1600" dirty="0"/>
                    </a:p>
                  </a:txBody>
                  <a:tcPr/>
                </a:tc>
              </a:tr>
              <a:tr h="39356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smtClean="0"/>
                        <a:t>Are</a:t>
                      </a:r>
                      <a:r>
                        <a:rPr lang="en-US" sz="1600" baseline="0" dirty="0" smtClean="0"/>
                        <a:t> Grouped</a:t>
                      </a:r>
                      <a:endParaRPr lang="en-US" sz="1600" dirty="0" smtClean="0"/>
                    </a:p>
                  </a:txBody>
                  <a:tcPr/>
                </a:tc>
              </a:tr>
              <a:tr h="77528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aseline="0" dirty="0" smtClean="0"/>
                        <a:t>By Identical values in specific fields creating Documents and Accounting Lines</a:t>
                      </a:r>
                      <a:endParaRPr lang="en-US" sz="1700" dirty="0" smtClean="0"/>
                    </a:p>
                  </a:txBody>
                  <a:tcPr/>
                </a:tc>
              </a:tr>
              <a:tr h="347333">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smtClean="0"/>
                        <a:t>Processed</a:t>
                      </a:r>
                      <a:r>
                        <a:rPr lang="en-US" sz="1600" baseline="0" dirty="0" smtClean="0"/>
                        <a:t> by</a:t>
                      </a:r>
                      <a:endParaRPr lang="en-US" sz="1600" dirty="0" smtClean="0"/>
                    </a:p>
                  </a:txBody>
                  <a:tcPr/>
                </a:tc>
              </a:tr>
              <a:tr h="421717">
                <a:tc>
                  <a:txBody>
                    <a:bodyPr/>
                    <a:lstStyle/>
                    <a:p>
                      <a:pPr algn="ctr"/>
                      <a:r>
                        <a:rPr lang="en-US" sz="1600" dirty="0" smtClean="0"/>
                        <a:t>SUMMARIZATION</a:t>
                      </a:r>
                      <a:endParaRPr lang="en-US" sz="1400" dirty="0" smtClean="0"/>
                    </a:p>
                  </a:txBody>
                  <a:tcPr/>
                </a:tc>
              </a:tr>
            </a:tbl>
          </a:graphicData>
        </a:graphic>
      </p:graphicFrame>
      <p:graphicFrame>
        <p:nvGraphicFramePr>
          <p:cNvPr id="31" name="Table 30"/>
          <p:cNvGraphicFramePr>
            <a:graphicFrameLocks noGrp="1"/>
          </p:cNvGraphicFramePr>
          <p:nvPr>
            <p:extLst>
              <p:ext uri="{D42A27DB-BD31-4B8C-83A1-F6EECF244321}">
                <p14:modId xmlns:p14="http://schemas.microsoft.com/office/powerpoint/2010/main" val="675400736"/>
              </p:ext>
            </p:extLst>
          </p:nvPr>
        </p:nvGraphicFramePr>
        <p:xfrm>
          <a:off x="3640093" y="2600697"/>
          <a:ext cx="2293338" cy="3373564"/>
        </p:xfrm>
        <a:graphic>
          <a:graphicData uri="http://schemas.openxmlformats.org/drawingml/2006/table">
            <a:tbl>
              <a:tblPr firstRow="1" bandRow="1">
                <a:tableStyleId>{21E4AEA4-8DFA-4A89-87EB-49C32662AFE0}</a:tableStyleId>
              </a:tblPr>
              <a:tblGrid>
                <a:gridCol w="2293338"/>
              </a:tblGrid>
              <a:tr h="932725">
                <a:tc>
                  <a:txBody>
                    <a:bodyPr/>
                    <a:lstStyle/>
                    <a:p>
                      <a:r>
                        <a:rPr lang="en-US" sz="1600" dirty="0" smtClean="0"/>
                        <a:t>Pegasys specific</a:t>
                      </a:r>
                      <a:r>
                        <a:rPr lang="en-US" sz="1600" baseline="0" dirty="0" smtClean="0"/>
                        <a:t> fields filled in by Crosswalk</a:t>
                      </a:r>
                      <a:endParaRPr lang="en-US" sz="1600" dirty="0"/>
                    </a:p>
                  </a:txBody>
                  <a:tcPr>
                    <a:lnL w="76200" cap="flat" cmpd="sng" algn="ctr">
                      <a:solidFill>
                        <a:srgbClr val="FFC000"/>
                      </a:solidFill>
                      <a:prstDash val="solid"/>
                      <a:round/>
                      <a:headEnd type="none" w="med" len="med"/>
                      <a:tailEnd type="none" w="med" len="med"/>
                    </a:lnL>
                    <a:lnR w="76200" cap="flat" cmpd="sng" algn="ctr">
                      <a:solidFill>
                        <a:srgbClr val="FFC000"/>
                      </a:solidFill>
                      <a:prstDash val="solid"/>
                      <a:round/>
                      <a:headEnd type="none" w="med" len="med"/>
                      <a:tailEnd type="none" w="med" len="med"/>
                    </a:lnR>
                    <a:lnT w="76200" cap="flat" cmpd="sng" algn="ctr">
                      <a:solidFill>
                        <a:srgbClr val="FFC000"/>
                      </a:solidFill>
                      <a:prstDash val="solid"/>
                      <a:round/>
                      <a:headEnd type="none" w="med" len="med"/>
                      <a:tailEnd type="none" w="med" len="med"/>
                    </a:lnT>
                  </a:tcPr>
                </a:tc>
              </a:tr>
              <a:tr h="518029">
                <a:tc>
                  <a:txBody>
                    <a:bodyPr/>
                    <a:lstStyle/>
                    <a:p>
                      <a:pPr algn="ctr"/>
                      <a:r>
                        <a:rPr lang="en-US" sz="1600" dirty="0" smtClean="0"/>
                        <a:t>Values in “From” Fields</a:t>
                      </a:r>
                      <a:endParaRPr lang="en-US" sz="1600" dirty="0"/>
                    </a:p>
                  </a:txBody>
                  <a:tcPr>
                    <a:lnL w="76200" cap="flat" cmpd="sng" algn="ctr">
                      <a:solidFill>
                        <a:srgbClr val="FFC000"/>
                      </a:solidFill>
                      <a:prstDash val="solid"/>
                      <a:round/>
                      <a:headEnd type="none" w="med" len="med"/>
                      <a:tailEnd type="none" w="med" len="med"/>
                    </a:lnL>
                    <a:lnR w="76200" cap="flat" cmpd="sng" algn="ctr">
                      <a:solidFill>
                        <a:srgbClr val="FFC000"/>
                      </a:solidFill>
                      <a:prstDash val="solid"/>
                      <a:round/>
                      <a:headEnd type="none" w="med" len="med"/>
                      <a:tailEnd type="none" w="med" len="med"/>
                    </a:lnR>
                  </a:tcPr>
                </a:tc>
              </a:tr>
              <a:tr h="384384">
                <a:tc>
                  <a:txBody>
                    <a:bodyPr/>
                    <a:lstStyle/>
                    <a:p>
                      <a:pPr algn="ctr"/>
                      <a:r>
                        <a:rPr lang="en-US" sz="1600" dirty="0" smtClean="0"/>
                        <a:t>Determines</a:t>
                      </a:r>
                      <a:endParaRPr lang="en-US" sz="1700" dirty="0"/>
                    </a:p>
                  </a:txBody>
                  <a:tcPr>
                    <a:lnL w="76200" cap="flat" cmpd="sng" algn="ctr">
                      <a:solidFill>
                        <a:srgbClr val="FFC000"/>
                      </a:solidFill>
                      <a:prstDash val="solid"/>
                      <a:round/>
                      <a:headEnd type="none" w="med" len="med"/>
                      <a:tailEnd type="none" w="med" len="med"/>
                    </a:lnL>
                    <a:lnR w="76200" cap="flat" cmpd="sng" algn="ctr">
                      <a:solidFill>
                        <a:srgbClr val="FFC000"/>
                      </a:solidFill>
                      <a:prstDash val="solid"/>
                      <a:round/>
                      <a:headEnd type="none" w="med" len="med"/>
                      <a:tailEnd type="none" w="med" len="med"/>
                    </a:lnR>
                  </a:tcPr>
                </a:tc>
              </a:tr>
              <a:tr h="779752">
                <a:tc>
                  <a:txBody>
                    <a:bodyPr/>
                    <a:lstStyle/>
                    <a:p>
                      <a:r>
                        <a:rPr lang="en-US" sz="1600" dirty="0" smtClean="0"/>
                        <a:t>Values in</a:t>
                      </a:r>
                      <a:r>
                        <a:rPr lang="en-US" sz="1600" baseline="0" dirty="0" smtClean="0"/>
                        <a:t> “To” Fields</a:t>
                      </a:r>
                      <a:endParaRPr lang="en-US" sz="1600" dirty="0"/>
                    </a:p>
                  </a:txBody>
                  <a:tcPr>
                    <a:lnL w="76200" cap="flat" cmpd="sng" algn="ctr">
                      <a:solidFill>
                        <a:srgbClr val="FFC000"/>
                      </a:solidFill>
                      <a:prstDash val="solid"/>
                      <a:round/>
                      <a:headEnd type="none" w="med" len="med"/>
                      <a:tailEnd type="none" w="med" len="med"/>
                    </a:lnL>
                    <a:lnR w="76200" cap="flat" cmpd="sng" algn="ctr">
                      <a:solidFill>
                        <a:srgbClr val="FFC000"/>
                      </a:solidFill>
                      <a:prstDash val="solid"/>
                      <a:round/>
                      <a:headEnd type="none" w="med" len="med"/>
                      <a:tailEnd type="none" w="med" len="med"/>
                    </a:lnR>
                  </a:tcPr>
                </a:tc>
              </a:tr>
              <a:tr h="362419">
                <a:tc>
                  <a:txBody>
                    <a:bodyPr/>
                    <a:lstStyle/>
                    <a:p>
                      <a:pPr algn="ctr"/>
                      <a:r>
                        <a:rPr lang="en-US" sz="1600" dirty="0" smtClean="0"/>
                        <a:t>Processed</a:t>
                      </a:r>
                      <a:r>
                        <a:rPr lang="en-US" sz="1600" baseline="0" dirty="0" smtClean="0"/>
                        <a:t> by</a:t>
                      </a:r>
                      <a:endParaRPr lang="en-US" sz="1600" dirty="0"/>
                    </a:p>
                  </a:txBody>
                  <a:tcPr>
                    <a:lnL w="76200" cap="flat" cmpd="sng" algn="ctr">
                      <a:solidFill>
                        <a:srgbClr val="FFC000"/>
                      </a:solidFill>
                      <a:prstDash val="solid"/>
                      <a:round/>
                      <a:headEnd type="none" w="med" len="med"/>
                      <a:tailEnd type="none" w="med" len="med"/>
                    </a:lnL>
                    <a:lnR w="76200" cap="flat" cmpd="sng" algn="ctr">
                      <a:solidFill>
                        <a:srgbClr val="FFC000"/>
                      </a:solidFill>
                      <a:prstDash val="solid"/>
                      <a:round/>
                      <a:headEnd type="none" w="med" len="med"/>
                      <a:tailEnd type="none" w="med" len="med"/>
                    </a:lnR>
                  </a:tcPr>
                </a:tc>
              </a:tr>
              <a:tr h="396255">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smtClean="0"/>
                        <a:t>CROSSWALK</a:t>
                      </a:r>
                      <a:endParaRPr lang="en-US" sz="1600" baseline="0" dirty="0" smtClean="0"/>
                    </a:p>
                  </a:txBody>
                  <a:tcPr>
                    <a:lnL w="76200" cap="flat" cmpd="sng" algn="ctr">
                      <a:solidFill>
                        <a:srgbClr val="FFC000"/>
                      </a:solidFill>
                      <a:prstDash val="solid"/>
                      <a:round/>
                      <a:headEnd type="none" w="med" len="med"/>
                      <a:tailEnd type="none" w="med" len="med"/>
                    </a:lnL>
                    <a:lnR w="76200" cap="flat" cmpd="sng" algn="ctr">
                      <a:solidFill>
                        <a:srgbClr val="FFC000"/>
                      </a:solidFill>
                      <a:prstDash val="solid"/>
                      <a:round/>
                      <a:headEnd type="none" w="med" len="med"/>
                      <a:tailEnd type="none" w="med" len="med"/>
                    </a:lnR>
                    <a:lnB w="76200" cap="flat" cmpd="sng" algn="ctr">
                      <a:solidFill>
                        <a:srgbClr val="FFC000"/>
                      </a:solidFill>
                      <a:prstDash val="solid"/>
                      <a:round/>
                      <a:headEnd type="none" w="med" len="med"/>
                      <a:tailEnd type="none" w="med" len="med"/>
                    </a:lnB>
                  </a:tcPr>
                </a:tc>
              </a:tr>
            </a:tbl>
          </a:graphicData>
        </a:graphic>
      </p:graphicFrame>
      <p:sp>
        <p:nvSpPr>
          <p:cNvPr id="24" name="Footer Placeholder 3"/>
          <p:cNvSpPr>
            <a:spLocks noGrp="1"/>
          </p:cNvSpPr>
          <p:nvPr>
            <p:ph type="ftr" sz="quarter" idx="10"/>
          </p:nvPr>
        </p:nvSpPr>
        <p:spPr>
          <a:xfrm>
            <a:off x="457200" y="6553200"/>
            <a:ext cx="7010400" cy="304800"/>
          </a:xfrm>
        </p:spPr>
        <p:txBody>
          <a:bodyPr/>
          <a:lstStyle/>
          <a:p>
            <a:pPr>
              <a:defRPr/>
            </a:pPr>
            <a:r>
              <a:rPr lang="en-US" dirty="0" smtClean="0">
                <a:solidFill>
                  <a:srgbClr val="000000"/>
                </a:solidFill>
              </a:rPr>
              <a:t>CGI Federal Proprietary and Confidential</a:t>
            </a:r>
            <a:endParaRPr lang="en-US" dirty="0">
              <a:solidFill>
                <a:srgbClr val="000000"/>
              </a:solidFill>
            </a:endParaRPr>
          </a:p>
        </p:txBody>
      </p:sp>
      <p:sp>
        <p:nvSpPr>
          <p:cNvPr id="25" name="Rectangle 24"/>
          <p:cNvSpPr/>
          <p:nvPr/>
        </p:nvSpPr>
        <p:spPr bwMode="auto">
          <a:xfrm>
            <a:off x="3589203" y="2590568"/>
            <a:ext cx="2354397" cy="3419707"/>
          </a:xfrm>
          <a:prstGeom prst="rect">
            <a:avLst/>
          </a:prstGeom>
          <a:noFill/>
          <a:ln w="127000" cap="flat" cmpd="sng" algn="ctr">
            <a:solidFill>
              <a:srgbClr val="FFC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endParaRPr lang="en-US" dirty="0">
              <a:solidFill>
                <a:srgbClr val="000000"/>
              </a:solidFill>
            </a:endParaRPr>
          </a:p>
        </p:txBody>
      </p:sp>
    </p:spTree>
    <p:extLst>
      <p:ext uri="{BB962C8B-B14F-4D97-AF65-F5344CB8AC3E}">
        <p14:creationId xmlns:p14="http://schemas.microsoft.com/office/powerpoint/2010/main" val="3220450632"/>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Title 1"/>
          <p:cNvSpPr>
            <a:spLocks noGrp="1"/>
          </p:cNvSpPr>
          <p:nvPr>
            <p:ph type="title"/>
          </p:nvPr>
        </p:nvSpPr>
        <p:spPr/>
        <p:txBody>
          <a:bodyPr/>
          <a:lstStyle/>
          <a:p>
            <a:r>
              <a:rPr lang="en-US" dirty="0" smtClean="0"/>
              <a:t>Crosswalk Batch Process</a:t>
            </a:r>
          </a:p>
        </p:txBody>
      </p:sp>
      <p:sp>
        <p:nvSpPr>
          <p:cNvPr id="84996" name="Slide Number Placeholder 4"/>
          <p:cNvSpPr>
            <a:spLocks noGrp="1"/>
          </p:cNvSpPr>
          <p:nvPr>
            <p:ph type="sldNum" sz="quarter" idx="11"/>
          </p:nvPr>
        </p:nvSpPr>
        <p:spPr>
          <a:noFill/>
        </p:spPr>
        <p:txBody>
          <a:bodyPr/>
          <a:lstStyle/>
          <a:p>
            <a:fld id="{C4DA5E60-7C3C-4EDA-ACE8-F437B0FA5BCE}" type="slidenum">
              <a:rPr lang="en-US" smtClean="0">
                <a:solidFill>
                  <a:srgbClr val="000000"/>
                </a:solidFill>
                <a:latin typeface="Arial" pitchFamily="34" charset="0"/>
              </a:rPr>
              <a:pPr/>
              <a:t>57</a:t>
            </a:fld>
            <a:endParaRPr lang="en-US" dirty="0" smtClean="0">
              <a:solidFill>
                <a:srgbClr val="000000"/>
              </a:solidFill>
              <a:latin typeface="Arial" pitchFamily="34" charset="0"/>
            </a:endParaRPr>
          </a:p>
        </p:txBody>
      </p:sp>
      <p:sp>
        <p:nvSpPr>
          <p:cNvPr id="84997" name="Content Placeholder 5"/>
          <p:cNvSpPr>
            <a:spLocks noGrp="1"/>
          </p:cNvSpPr>
          <p:nvPr>
            <p:ph idx="1"/>
          </p:nvPr>
        </p:nvSpPr>
        <p:spPr>
          <a:xfrm>
            <a:off x="424858" y="1083454"/>
            <a:ext cx="8719142" cy="4864100"/>
          </a:xfrm>
        </p:spPr>
        <p:txBody>
          <a:bodyPr/>
          <a:lstStyle/>
          <a:p>
            <a:r>
              <a:rPr lang="en-US" sz="1800" dirty="0"/>
              <a:t>The </a:t>
            </a:r>
            <a:r>
              <a:rPr lang="en-US" sz="1800" dirty="0" smtClean="0"/>
              <a:t>Crosswalk </a:t>
            </a:r>
            <a:r>
              <a:rPr lang="en-US" sz="1800" dirty="0"/>
              <a:t>batch process:</a:t>
            </a:r>
          </a:p>
          <a:p>
            <a:pPr marL="688975" lvl="1" indent="-342900">
              <a:buFont typeface="+mj-lt"/>
              <a:buAutoNum type="arabicPeriod"/>
            </a:pPr>
            <a:r>
              <a:rPr lang="en-US" sz="1600" b="1" u="sng" dirty="0"/>
              <a:t>Matches the ‘From’ fields</a:t>
            </a:r>
            <a:r>
              <a:rPr lang="en-US" sz="1600" b="1" dirty="0"/>
              <a:t> </a:t>
            </a:r>
            <a:r>
              <a:rPr lang="en-US" sz="1600" dirty="0"/>
              <a:t>against Detail Billing Records based on the operands and values set on the crosswalk </a:t>
            </a:r>
            <a:r>
              <a:rPr lang="en-US" sz="1600" dirty="0" smtClean="0"/>
              <a:t>rule(s)</a:t>
            </a:r>
            <a:endParaRPr lang="en-US" sz="1600" dirty="0"/>
          </a:p>
          <a:p>
            <a:pPr marL="688975" lvl="1" indent="-342900">
              <a:buFont typeface="+mj-lt"/>
              <a:buAutoNum type="arabicPeriod"/>
            </a:pPr>
            <a:r>
              <a:rPr lang="en-US" sz="1600" b="1" u="sng" dirty="0"/>
              <a:t>Fills in the ‘To’ fields</a:t>
            </a:r>
            <a:r>
              <a:rPr lang="en-US" sz="1600" dirty="0"/>
              <a:t> with the values set on the crosswalk </a:t>
            </a:r>
            <a:r>
              <a:rPr lang="en-US" sz="1600" dirty="0" smtClean="0"/>
              <a:t>rule(s)</a:t>
            </a:r>
          </a:p>
          <a:p>
            <a:endParaRPr lang="en-US" sz="800" dirty="0"/>
          </a:p>
          <a:p>
            <a:r>
              <a:rPr lang="en-US" sz="1800" dirty="0" smtClean="0"/>
              <a:t>The </a:t>
            </a:r>
            <a:r>
              <a:rPr lang="en-US" sz="1800" dirty="0"/>
              <a:t>C</a:t>
            </a:r>
            <a:r>
              <a:rPr lang="en-US" sz="1800" dirty="0" smtClean="0"/>
              <a:t>rosswalk batch process is run for </a:t>
            </a:r>
            <a:r>
              <a:rPr lang="en-US" sz="1800" u="sng" dirty="0" smtClean="0"/>
              <a:t>all non-summarized DBRs</a:t>
            </a:r>
          </a:p>
          <a:p>
            <a:pPr lvl="1"/>
            <a:r>
              <a:rPr lang="en-US" sz="1600" dirty="0" smtClean="0"/>
              <a:t>Only non-associated (or </a:t>
            </a:r>
            <a:r>
              <a:rPr lang="en-US" sz="1600" dirty="0"/>
              <a:t>o</a:t>
            </a:r>
            <a:r>
              <a:rPr lang="en-US" sz="1600" dirty="0" smtClean="0"/>
              <a:t>rphan) Detail Billing Records are available to be crosswalked</a:t>
            </a:r>
          </a:p>
          <a:p>
            <a:endParaRPr lang="en-US" sz="600" dirty="0" smtClean="0"/>
          </a:p>
          <a:p>
            <a:pPr>
              <a:defRPr/>
            </a:pPr>
            <a:r>
              <a:rPr lang="en-US" sz="1800" dirty="0">
                <a:cs typeface="Calibri" pitchFamily="34" charset="0"/>
              </a:rPr>
              <a:t>The C</a:t>
            </a:r>
            <a:r>
              <a:rPr lang="en-US" sz="1800" dirty="0" smtClean="0">
                <a:cs typeface="Calibri" pitchFamily="34" charset="0"/>
              </a:rPr>
              <a:t>rosswalk </a:t>
            </a:r>
            <a:r>
              <a:rPr lang="en-US" sz="1800" dirty="0">
                <a:cs typeface="Calibri" pitchFamily="34" charset="0"/>
              </a:rPr>
              <a:t>batch process will </a:t>
            </a:r>
            <a:r>
              <a:rPr lang="en-US" sz="1800" u="sng" dirty="0">
                <a:cs typeface="Calibri" pitchFamily="34" charset="0"/>
              </a:rPr>
              <a:t>never overwrite fields that already contain a value</a:t>
            </a:r>
            <a:r>
              <a:rPr lang="en-US" sz="1800" dirty="0">
                <a:cs typeface="Calibri" pitchFamily="34" charset="0"/>
              </a:rPr>
              <a:t> sent from the feeder system (are not null)</a:t>
            </a:r>
          </a:p>
          <a:p>
            <a:pPr lvl="1">
              <a:defRPr/>
            </a:pPr>
            <a:r>
              <a:rPr lang="en-US" sz="1600" dirty="0">
                <a:cs typeface="Calibri" pitchFamily="34" charset="0"/>
              </a:rPr>
              <a:t>Furthermore, if any “To” field contains a value, then all sequences within that </a:t>
            </a:r>
            <a:r>
              <a:rPr lang="en-US" sz="1600" dirty="0" smtClean="0">
                <a:cs typeface="Calibri" pitchFamily="34" charset="0"/>
              </a:rPr>
              <a:t>rule </a:t>
            </a:r>
            <a:r>
              <a:rPr lang="en-US" sz="1600" dirty="0">
                <a:cs typeface="Calibri" pitchFamily="34" charset="0"/>
              </a:rPr>
              <a:t>g</a:t>
            </a:r>
            <a:r>
              <a:rPr lang="en-US" sz="1600" dirty="0" smtClean="0">
                <a:cs typeface="Calibri" pitchFamily="34" charset="0"/>
              </a:rPr>
              <a:t>rouping </a:t>
            </a:r>
            <a:r>
              <a:rPr lang="en-US" sz="1600" dirty="0">
                <a:cs typeface="Calibri" pitchFamily="34" charset="0"/>
              </a:rPr>
              <a:t>will not populate ANY values</a:t>
            </a:r>
          </a:p>
          <a:p>
            <a:endParaRPr lang="en-US" sz="600" dirty="0" smtClean="0"/>
          </a:p>
          <a:p>
            <a:endParaRPr lang="en-US" sz="600" dirty="0" smtClean="0"/>
          </a:p>
        </p:txBody>
      </p:sp>
      <p:sp>
        <p:nvSpPr>
          <p:cNvPr id="2" name="Footer Placeholder 1"/>
          <p:cNvSpPr>
            <a:spLocks noGrp="1"/>
          </p:cNvSpPr>
          <p:nvPr>
            <p:ph type="ftr" sz="quarter" idx="10"/>
          </p:nvPr>
        </p:nvSpPr>
        <p:spPr/>
        <p:txBody>
          <a:bodyPr/>
          <a:lstStyle/>
          <a:p>
            <a:pPr>
              <a:defRPr/>
            </a:pPr>
            <a:r>
              <a:rPr lang="en-US" dirty="0" smtClean="0">
                <a:solidFill>
                  <a:srgbClr val="000000"/>
                </a:solidFill>
              </a:rPr>
              <a:t>CGI Federal Proprietary and Confidential</a:t>
            </a:r>
            <a:endParaRPr lang="en-US" dirty="0">
              <a:solidFill>
                <a:srgbClr val="000000"/>
              </a:solidFill>
            </a:endParaRPr>
          </a:p>
        </p:txBody>
      </p:sp>
      <p:sp>
        <p:nvSpPr>
          <p:cNvPr id="25" name="Right Arrow 24"/>
          <p:cNvSpPr/>
          <p:nvPr/>
        </p:nvSpPr>
        <p:spPr bwMode="auto">
          <a:xfrm>
            <a:off x="4602137" y="5272760"/>
            <a:ext cx="261257" cy="213756"/>
          </a:xfrm>
          <a:prstGeom prst="rightArrow">
            <a:avLst/>
          </a:prstGeom>
          <a:solidFill>
            <a:schemeClr val="tx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26" name="Right Arrow 25"/>
          <p:cNvSpPr/>
          <p:nvPr/>
        </p:nvSpPr>
        <p:spPr bwMode="auto">
          <a:xfrm>
            <a:off x="2674358" y="5272760"/>
            <a:ext cx="261257" cy="213756"/>
          </a:xfrm>
          <a:prstGeom prst="rightArrow">
            <a:avLst/>
          </a:prstGeom>
          <a:solidFill>
            <a:schemeClr val="tx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27" name="Right Arrow 26"/>
          <p:cNvSpPr/>
          <p:nvPr/>
        </p:nvSpPr>
        <p:spPr bwMode="auto">
          <a:xfrm>
            <a:off x="6405261" y="5272760"/>
            <a:ext cx="261257" cy="213756"/>
          </a:xfrm>
          <a:prstGeom prst="rightArrow">
            <a:avLst/>
          </a:prstGeom>
          <a:solidFill>
            <a:schemeClr val="tx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grpSp>
        <p:nvGrpSpPr>
          <p:cNvPr id="28" name="Group 27"/>
          <p:cNvGrpSpPr/>
          <p:nvPr/>
        </p:nvGrpSpPr>
        <p:grpSpPr>
          <a:xfrm>
            <a:off x="1063223" y="4439964"/>
            <a:ext cx="1627853" cy="794783"/>
            <a:chOff x="-1491783" y="298619"/>
            <a:chExt cx="1524686" cy="794783"/>
          </a:xfrm>
          <a:scene3d>
            <a:camera prst="orthographicFront"/>
            <a:lightRig rig="threePt" dir="t">
              <a:rot lat="0" lon="0" rev="7500000"/>
            </a:lightRig>
          </a:scene3d>
        </p:grpSpPr>
        <p:sp>
          <p:nvSpPr>
            <p:cNvPr id="29" name="Rounded Rectangle 28"/>
            <p:cNvSpPr/>
            <p:nvPr/>
          </p:nvSpPr>
          <p:spPr>
            <a:xfrm>
              <a:off x="-1465882" y="298619"/>
              <a:ext cx="1498785" cy="794783"/>
            </a:xfrm>
            <a:prstGeom prst="roundRect">
              <a:avLst>
                <a:gd name="adj" fmla="val 10000"/>
              </a:avLst>
            </a:prstGeom>
            <a:solidFill>
              <a:schemeClr val="bg1">
                <a:lumMod val="75000"/>
              </a:schemeClr>
            </a:solidFill>
            <a:ln>
              <a:noFill/>
            </a:ln>
            <a:effectLst>
              <a:outerShdw blurRad="40000" dist="23000" dir="5400000" rotWithShape="0">
                <a:srgbClr val="000000">
                  <a:alpha val="35000"/>
                </a:srgbClr>
              </a:outerShdw>
            </a:effectLst>
            <a:sp3d prstMaterial="plastic">
              <a:bevelT w="127000" h="25400" prst="relaxedInset"/>
            </a:sp3d>
          </p:spPr>
        </p:sp>
        <p:sp>
          <p:nvSpPr>
            <p:cNvPr id="30" name="Rounded Rectangle 4"/>
            <p:cNvSpPr/>
            <p:nvPr/>
          </p:nvSpPr>
          <p:spPr>
            <a:xfrm>
              <a:off x="-1491783" y="403640"/>
              <a:ext cx="1498785" cy="529855"/>
            </a:xfrm>
            <a:prstGeom prst="rect">
              <a:avLst/>
            </a:prstGeom>
            <a:noFill/>
            <a:ln>
              <a:noFill/>
            </a:ln>
            <a:effectLst/>
            <a:sp3d/>
          </p:spPr>
          <p:txBody>
            <a:bodyPr spcFirstLastPara="0" vert="horz" wrap="square" lIns="113792" tIns="113792" rIns="113792" bIns="60960" numCol="1" spcCol="1270" anchor="ctr" anchorCtr="0">
              <a:noAutofit/>
            </a:bodyPr>
            <a:lstStyle/>
            <a:p>
              <a:pPr marL="0" marR="0" lvl="0" indent="0" algn="ctr" defTabSz="711200" eaLnBrk="1" fontAlgn="auto" latinLnBrk="0" hangingPunct="1">
                <a:lnSpc>
                  <a:spcPct val="90000"/>
                </a:lnSpc>
                <a:spcBef>
                  <a:spcPct val="0"/>
                </a:spcBef>
                <a:spcAft>
                  <a:spcPct val="35000"/>
                </a:spcAft>
                <a:buClrTx/>
                <a:buSzTx/>
                <a:buFontTx/>
                <a:buNone/>
                <a:tabLst/>
                <a:defRPr/>
              </a:pPr>
              <a:r>
                <a:rPr kumimoji="0" lang="en-US" sz="1600" b="1" i="0" u="none" strike="noStrike" kern="1200" cap="none" spc="0" normalizeH="0" baseline="0" noProof="0" dirty="0" smtClean="0">
                  <a:ln>
                    <a:noFill/>
                  </a:ln>
                  <a:solidFill>
                    <a:sysClr val="window" lastClr="FFFFFF"/>
                  </a:solidFill>
                  <a:effectLst/>
                  <a:uLnTx/>
                  <a:uFillTx/>
                  <a:latin typeface="Calibri"/>
                  <a:ea typeface="+mn-ea"/>
                  <a:cs typeface="+mn-cs"/>
                </a:rPr>
                <a:t>DBR Import</a:t>
              </a:r>
              <a:endParaRPr kumimoji="0" lang="en-US" sz="900" b="1" i="0" u="none" strike="noStrike" kern="1200" cap="none" spc="0" normalizeH="0" baseline="0" noProof="0" dirty="0">
                <a:ln>
                  <a:noFill/>
                </a:ln>
                <a:solidFill>
                  <a:sysClr val="window" lastClr="FFFFFF"/>
                </a:solidFill>
                <a:effectLst/>
                <a:uLnTx/>
                <a:uFillTx/>
                <a:latin typeface="Calibri"/>
                <a:ea typeface="+mn-ea"/>
                <a:cs typeface="+mn-cs"/>
              </a:endParaRPr>
            </a:p>
          </p:txBody>
        </p:sp>
      </p:grpSp>
      <p:grpSp>
        <p:nvGrpSpPr>
          <p:cNvPr id="31" name="Group 30"/>
          <p:cNvGrpSpPr/>
          <p:nvPr/>
        </p:nvGrpSpPr>
        <p:grpSpPr>
          <a:xfrm>
            <a:off x="3000950" y="4982247"/>
            <a:ext cx="1601188" cy="794783"/>
            <a:chOff x="-1247084" y="-548205"/>
            <a:chExt cx="1499711" cy="794783"/>
          </a:xfrm>
          <a:scene3d>
            <a:camera prst="orthographicFront"/>
            <a:lightRig rig="threePt" dir="t">
              <a:rot lat="0" lon="0" rev="7500000"/>
            </a:lightRig>
          </a:scene3d>
        </p:grpSpPr>
        <p:sp>
          <p:nvSpPr>
            <p:cNvPr id="32" name="Rounded Rectangle 31"/>
            <p:cNvSpPr/>
            <p:nvPr/>
          </p:nvSpPr>
          <p:spPr>
            <a:xfrm>
              <a:off x="-1247084" y="-548205"/>
              <a:ext cx="1498785" cy="794783"/>
            </a:xfrm>
            <a:prstGeom prst="roundRect">
              <a:avLst>
                <a:gd name="adj" fmla="val 10000"/>
              </a:avLst>
            </a:prstGeom>
            <a:gradFill rotWithShape="1">
              <a:gsLst>
                <a:gs pos="0">
                  <a:srgbClr val="4F81BD">
                    <a:hueOff val="0"/>
                    <a:satOff val="0"/>
                    <a:lumOff val="0"/>
                    <a:alphaOff val="0"/>
                    <a:shade val="51000"/>
                    <a:satMod val="130000"/>
                  </a:srgbClr>
                </a:gs>
                <a:gs pos="80000">
                  <a:srgbClr val="4F81BD">
                    <a:hueOff val="0"/>
                    <a:satOff val="0"/>
                    <a:lumOff val="0"/>
                    <a:alphaOff val="0"/>
                    <a:shade val="93000"/>
                    <a:satMod val="130000"/>
                  </a:srgbClr>
                </a:gs>
                <a:gs pos="100000">
                  <a:srgbClr val="4F81BD">
                    <a:hueOff val="0"/>
                    <a:satOff val="0"/>
                    <a:lumOff val="0"/>
                    <a:alphaOff val="0"/>
                    <a:shade val="94000"/>
                    <a:satMod val="135000"/>
                  </a:srgbClr>
                </a:gs>
              </a:gsLst>
              <a:lin ang="16200000" scaled="0"/>
            </a:gradFill>
            <a:ln>
              <a:noFill/>
            </a:ln>
            <a:effectLst>
              <a:outerShdw blurRad="40000" dist="23000" dir="5400000" rotWithShape="0">
                <a:srgbClr val="000000">
                  <a:alpha val="35000"/>
                </a:srgbClr>
              </a:outerShdw>
            </a:effectLst>
            <a:sp3d prstMaterial="plastic">
              <a:bevelT w="127000" h="25400" prst="relaxedInset"/>
            </a:sp3d>
          </p:spPr>
        </p:sp>
        <p:sp>
          <p:nvSpPr>
            <p:cNvPr id="33" name="Rounded Rectangle 4"/>
            <p:cNvSpPr/>
            <p:nvPr/>
          </p:nvSpPr>
          <p:spPr>
            <a:xfrm>
              <a:off x="-1246158" y="-448833"/>
              <a:ext cx="1498785" cy="529855"/>
            </a:xfrm>
            <a:prstGeom prst="rect">
              <a:avLst/>
            </a:prstGeom>
            <a:noFill/>
            <a:ln>
              <a:noFill/>
            </a:ln>
            <a:effectLst/>
            <a:sp3d/>
          </p:spPr>
          <p:txBody>
            <a:bodyPr spcFirstLastPara="0" vert="horz" wrap="square" lIns="113792" tIns="113792" rIns="113792" bIns="60960" numCol="1" spcCol="1270" anchor="ctr" anchorCtr="0">
              <a:noAutofit/>
            </a:bodyPr>
            <a:lstStyle/>
            <a:p>
              <a:pPr marL="0" marR="0" lvl="0" indent="0" algn="ctr" defTabSz="711200" eaLnBrk="1" fontAlgn="auto" latinLnBrk="0" hangingPunct="1">
                <a:lnSpc>
                  <a:spcPct val="90000"/>
                </a:lnSpc>
                <a:spcBef>
                  <a:spcPct val="0"/>
                </a:spcBef>
                <a:spcAft>
                  <a:spcPct val="35000"/>
                </a:spcAft>
                <a:buClrTx/>
                <a:buSzTx/>
                <a:buFontTx/>
                <a:buNone/>
                <a:tabLst/>
                <a:defRPr/>
              </a:pPr>
              <a:r>
                <a:rPr kumimoji="0" lang="en-US" sz="1600" b="1" i="0" u="none" strike="noStrike" kern="1200" cap="none" spc="0" normalizeH="0" baseline="0" noProof="0" dirty="0" smtClean="0">
                  <a:ln>
                    <a:noFill/>
                  </a:ln>
                  <a:solidFill>
                    <a:sysClr val="window" lastClr="FFFFFF"/>
                  </a:solidFill>
                  <a:effectLst/>
                  <a:uLnTx/>
                  <a:uFillTx/>
                  <a:latin typeface="Calibri"/>
                  <a:ea typeface="+mn-ea"/>
                  <a:cs typeface="+mn-cs"/>
                </a:rPr>
                <a:t>DBR Crosswalk</a:t>
              </a:r>
              <a:endParaRPr kumimoji="0" lang="en-US" sz="900" b="1" i="0" u="none" strike="noStrike" kern="1200" cap="none" spc="0" normalizeH="0" baseline="0" noProof="0" dirty="0">
                <a:ln>
                  <a:noFill/>
                </a:ln>
                <a:solidFill>
                  <a:sysClr val="window" lastClr="FFFFFF"/>
                </a:solidFill>
                <a:effectLst/>
                <a:uLnTx/>
                <a:uFillTx/>
                <a:latin typeface="Calibri"/>
                <a:ea typeface="+mn-ea"/>
                <a:cs typeface="+mn-cs"/>
              </a:endParaRPr>
            </a:p>
          </p:txBody>
        </p:sp>
      </p:grpSp>
      <p:grpSp>
        <p:nvGrpSpPr>
          <p:cNvPr id="34" name="Group 33"/>
          <p:cNvGrpSpPr/>
          <p:nvPr/>
        </p:nvGrpSpPr>
        <p:grpSpPr>
          <a:xfrm>
            <a:off x="4863394" y="4982247"/>
            <a:ext cx="1541867" cy="794783"/>
            <a:chOff x="-1491783" y="298619"/>
            <a:chExt cx="1524686" cy="794783"/>
          </a:xfrm>
          <a:scene3d>
            <a:camera prst="orthographicFront"/>
            <a:lightRig rig="threePt" dir="t">
              <a:rot lat="0" lon="0" rev="7500000"/>
            </a:lightRig>
          </a:scene3d>
        </p:grpSpPr>
        <p:sp>
          <p:nvSpPr>
            <p:cNvPr id="35" name="Rounded Rectangle 34"/>
            <p:cNvSpPr/>
            <p:nvPr/>
          </p:nvSpPr>
          <p:spPr>
            <a:xfrm>
              <a:off x="-1465882" y="298619"/>
              <a:ext cx="1498785" cy="794783"/>
            </a:xfrm>
            <a:prstGeom prst="roundRect">
              <a:avLst>
                <a:gd name="adj" fmla="val 10000"/>
              </a:avLst>
            </a:prstGeom>
            <a:solidFill>
              <a:schemeClr val="bg1">
                <a:lumMod val="75000"/>
              </a:schemeClr>
            </a:solidFill>
            <a:ln>
              <a:noFill/>
            </a:ln>
            <a:effectLst>
              <a:outerShdw blurRad="40000" dist="23000" dir="5400000" rotWithShape="0">
                <a:srgbClr val="000000">
                  <a:alpha val="35000"/>
                </a:srgbClr>
              </a:outerShdw>
            </a:effectLst>
            <a:sp3d prstMaterial="plastic">
              <a:bevelT w="127000" h="25400" prst="relaxedInset"/>
            </a:sp3d>
          </p:spPr>
        </p:sp>
        <p:sp>
          <p:nvSpPr>
            <p:cNvPr id="36" name="Rounded Rectangle 4"/>
            <p:cNvSpPr/>
            <p:nvPr/>
          </p:nvSpPr>
          <p:spPr>
            <a:xfrm>
              <a:off x="-1491783" y="403640"/>
              <a:ext cx="1498785" cy="529855"/>
            </a:xfrm>
            <a:prstGeom prst="rect">
              <a:avLst/>
            </a:prstGeom>
            <a:noFill/>
            <a:ln>
              <a:noFill/>
            </a:ln>
            <a:effectLst/>
            <a:sp3d/>
          </p:spPr>
          <p:txBody>
            <a:bodyPr spcFirstLastPara="0" vert="horz" wrap="square" lIns="113792" tIns="113792" rIns="113792" bIns="60960" numCol="1" spcCol="1270" anchor="ctr" anchorCtr="0">
              <a:noAutofit/>
            </a:bodyPr>
            <a:lstStyle/>
            <a:p>
              <a:pPr marL="0" marR="0" lvl="0" indent="0" algn="ctr" defTabSz="711200" eaLnBrk="1" fontAlgn="auto" latinLnBrk="0" hangingPunct="1">
                <a:lnSpc>
                  <a:spcPct val="90000"/>
                </a:lnSpc>
                <a:spcBef>
                  <a:spcPct val="0"/>
                </a:spcBef>
                <a:spcAft>
                  <a:spcPct val="35000"/>
                </a:spcAft>
                <a:buClrTx/>
                <a:buSzTx/>
                <a:buFontTx/>
                <a:buNone/>
                <a:tabLst/>
                <a:defRPr/>
              </a:pPr>
              <a:r>
                <a:rPr kumimoji="0" lang="en-US" sz="1600" b="1" i="0" u="none" strike="noStrike" kern="1200" cap="none" spc="0" normalizeH="0" baseline="0" noProof="0" dirty="0" smtClean="0">
                  <a:ln>
                    <a:noFill/>
                  </a:ln>
                  <a:solidFill>
                    <a:sysClr val="window" lastClr="FFFFFF"/>
                  </a:solidFill>
                  <a:effectLst/>
                  <a:uLnTx/>
                  <a:uFillTx/>
                  <a:latin typeface="Calibri"/>
                  <a:ea typeface="+mn-ea"/>
                  <a:cs typeface="+mn-cs"/>
                </a:rPr>
                <a:t>DBR Summarization</a:t>
              </a:r>
              <a:endParaRPr kumimoji="0" lang="en-US" sz="900" b="1" i="0" u="none" strike="noStrike" kern="1200" cap="none" spc="0" normalizeH="0" baseline="0" noProof="0" dirty="0">
                <a:ln>
                  <a:noFill/>
                </a:ln>
                <a:solidFill>
                  <a:sysClr val="window" lastClr="FFFFFF"/>
                </a:solidFill>
                <a:effectLst/>
                <a:uLnTx/>
                <a:uFillTx/>
                <a:latin typeface="Calibri"/>
                <a:ea typeface="+mn-ea"/>
                <a:cs typeface="+mn-cs"/>
              </a:endParaRPr>
            </a:p>
          </p:txBody>
        </p:sp>
      </p:grpSp>
      <p:grpSp>
        <p:nvGrpSpPr>
          <p:cNvPr id="37" name="Group 36"/>
          <p:cNvGrpSpPr/>
          <p:nvPr/>
        </p:nvGrpSpPr>
        <p:grpSpPr>
          <a:xfrm>
            <a:off x="1077050" y="5530492"/>
            <a:ext cx="1600199" cy="794783"/>
            <a:chOff x="-3516185" y="109110"/>
            <a:chExt cx="1498785" cy="794783"/>
          </a:xfrm>
          <a:scene3d>
            <a:camera prst="orthographicFront"/>
            <a:lightRig rig="threePt" dir="t">
              <a:rot lat="0" lon="0" rev="7500000"/>
            </a:lightRig>
          </a:scene3d>
        </p:grpSpPr>
        <p:sp>
          <p:nvSpPr>
            <p:cNvPr id="38" name="Rounded Rectangle 37"/>
            <p:cNvSpPr/>
            <p:nvPr/>
          </p:nvSpPr>
          <p:spPr>
            <a:xfrm>
              <a:off x="-3516185" y="109110"/>
              <a:ext cx="1498785" cy="794783"/>
            </a:xfrm>
            <a:prstGeom prst="roundRect">
              <a:avLst>
                <a:gd name="adj" fmla="val 10000"/>
              </a:avLst>
            </a:prstGeom>
            <a:solidFill>
              <a:schemeClr val="bg1">
                <a:lumMod val="75000"/>
              </a:schemeClr>
            </a:solidFill>
            <a:ln>
              <a:noFill/>
            </a:ln>
            <a:effectLst>
              <a:outerShdw blurRad="40000" dist="23000" dir="5400000" rotWithShape="0">
                <a:srgbClr val="000000">
                  <a:alpha val="35000"/>
                </a:srgbClr>
              </a:outerShdw>
            </a:effectLst>
            <a:sp3d prstMaterial="plastic">
              <a:bevelT w="127000" h="25400" prst="relaxedInset"/>
            </a:sp3d>
          </p:spPr>
        </p:sp>
        <p:sp>
          <p:nvSpPr>
            <p:cNvPr id="39" name="Rounded Rectangle 4"/>
            <p:cNvSpPr/>
            <p:nvPr/>
          </p:nvSpPr>
          <p:spPr>
            <a:xfrm>
              <a:off x="-3516185" y="241573"/>
              <a:ext cx="1498785" cy="529855"/>
            </a:xfrm>
            <a:prstGeom prst="rect">
              <a:avLst/>
            </a:prstGeom>
            <a:noFill/>
            <a:ln>
              <a:noFill/>
            </a:ln>
            <a:effectLst/>
            <a:sp3d/>
          </p:spPr>
          <p:txBody>
            <a:bodyPr spcFirstLastPara="0" vert="horz" wrap="square" lIns="113792" tIns="113792" rIns="113792" bIns="60960" numCol="1" spcCol="1270" anchor="ctr" anchorCtr="0">
              <a:noAutofit/>
            </a:bodyPr>
            <a:lstStyle/>
            <a:p>
              <a:pPr marL="0" marR="0" lvl="0" indent="0" algn="ctr" defTabSz="711200" eaLnBrk="1" fontAlgn="auto" latinLnBrk="0" hangingPunct="1">
                <a:lnSpc>
                  <a:spcPct val="90000"/>
                </a:lnSpc>
                <a:spcBef>
                  <a:spcPct val="0"/>
                </a:spcBef>
                <a:spcAft>
                  <a:spcPct val="35000"/>
                </a:spcAft>
                <a:buClrTx/>
                <a:buSzTx/>
                <a:buFontTx/>
                <a:buNone/>
                <a:tabLst/>
                <a:defRPr/>
              </a:pPr>
              <a:r>
                <a:rPr kumimoji="0" lang="en-US" sz="1600" b="1" i="0" u="none" strike="noStrike" kern="1200" cap="none" spc="0" normalizeH="0" baseline="0" noProof="0" dirty="0" smtClean="0">
                  <a:ln>
                    <a:noFill/>
                  </a:ln>
                  <a:solidFill>
                    <a:sysClr val="window" lastClr="FFFFFF"/>
                  </a:solidFill>
                  <a:effectLst/>
                  <a:uLnTx/>
                  <a:uFillTx/>
                  <a:latin typeface="Calibri"/>
                  <a:ea typeface="+mn-ea"/>
                  <a:cs typeface="+mn-cs"/>
                </a:rPr>
                <a:t>Manually Add or Edit DBR</a:t>
              </a:r>
              <a:endParaRPr kumimoji="0" lang="en-US" sz="900" b="1" i="0" u="none" strike="noStrike" kern="1200" cap="none" spc="0" normalizeH="0" baseline="0" noProof="0" dirty="0">
                <a:ln>
                  <a:noFill/>
                </a:ln>
                <a:solidFill>
                  <a:sysClr val="window" lastClr="FFFFFF"/>
                </a:solidFill>
                <a:effectLst/>
                <a:uLnTx/>
                <a:uFillTx/>
                <a:latin typeface="Calibri"/>
                <a:ea typeface="+mn-ea"/>
                <a:cs typeface="+mn-cs"/>
              </a:endParaRPr>
            </a:p>
          </p:txBody>
        </p:sp>
      </p:grpSp>
      <p:grpSp>
        <p:nvGrpSpPr>
          <p:cNvPr id="40" name="Group 39"/>
          <p:cNvGrpSpPr/>
          <p:nvPr/>
        </p:nvGrpSpPr>
        <p:grpSpPr>
          <a:xfrm>
            <a:off x="6677151" y="4874064"/>
            <a:ext cx="1600200" cy="1011149"/>
            <a:chOff x="428280" y="316302"/>
            <a:chExt cx="1498785" cy="794783"/>
          </a:xfrm>
          <a:scene3d>
            <a:camera prst="orthographicFront"/>
            <a:lightRig rig="threePt" dir="t">
              <a:rot lat="0" lon="0" rev="7500000"/>
            </a:lightRig>
          </a:scene3d>
        </p:grpSpPr>
        <p:sp>
          <p:nvSpPr>
            <p:cNvPr id="41" name="Rounded Rectangle 40"/>
            <p:cNvSpPr/>
            <p:nvPr/>
          </p:nvSpPr>
          <p:spPr>
            <a:xfrm>
              <a:off x="428280" y="316302"/>
              <a:ext cx="1498785" cy="794783"/>
            </a:xfrm>
            <a:prstGeom prst="roundRect">
              <a:avLst>
                <a:gd name="adj" fmla="val 10000"/>
              </a:avLst>
            </a:prstGeom>
            <a:solidFill>
              <a:schemeClr val="bg1">
                <a:lumMod val="75000"/>
              </a:schemeClr>
            </a:solidFill>
            <a:ln>
              <a:noFill/>
            </a:ln>
            <a:effectLst>
              <a:outerShdw blurRad="40000" dist="23000" dir="5400000" rotWithShape="0">
                <a:srgbClr val="000000">
                  <a:alpha val="35000"/>
                </a:srgbClr>
              </a:outerShdw>
            </a:effectLst>
            <a:sp3d prstMaterial="plastic">
              <a:bevelT w="127000" h="25400" prst="relaxedInset"/>
            </a:sp3d>
          </p:spPr>
        </p:sp>
        <p:sp>
          <p:nvSpPr>
            <p:cNvPr id="42" name="Rounded Rectangle 4"/>
            <p:cNvSpPr/>
            <p:nvPr/>
          </p:nvSpPr>
          <p:spPr>
            <a:xfrm>
              <a:off x="428280" y="431082"/>
              <a:ext cx="1498785" cy="529855"/>
            </a:xfrm>
            <a:prstGeom prst="rect">
              <a:avLst/>
            </a:prstGeom>
            <a:noFill/>
            <a:ln>
              <a:noFill/>
            </a:ln>
            <a:effectLst/>
            <a:sp3d/>
          </p:spPr>
          <p:txBody>
            <a:bodyPr spcFirstLastPara="0" vert="horz" wrap="square" lIns="113792" tIns="113792" rIns="113792" bIns="60960" numCol="1" spcCol="1270" anchor="ctr" anchorCtr="0">
              <a:noAutofit/>
            </a:bodyPr>
            <a:lstStyle/>
            <a:p>
              <a:pPr marL="0" marR="0" lvl="0" indent="0" algn="ctr" defTabSz="711200" eaLnBrk="1" fontAlgn="auto" latinLnBrk="0" hangingPunct="1">
                <a:lnSpc>
                  <a:spcPct val="90000"/>
                </a:lnSpc>
                <a:spcBef>
                  <a:spcPct val="0"/>
                </a:spcBef>
                <a:spcAft>
                  <a:spcPct val="35000"/>
                </a:spcAft>
                <a:buClrTx/>
                <a:buSzTx/>
                <a:buFontTx/>
                <a:buNone/>
                <a:tabLst/>
                <a:defRPr/>
              </a:pPr>
              <a:r>
                <a:rPr kumimoji="0" lang="en-US" sz="1400" b="1" i="0" u="none" strike="noStrike" kern="1200" cap="none" spc="0" normalizeH="0" baseline="0" noProof="0" dirty="0" smtClean="0">
                  <a:ln>
                    <a:noFill/>
                  </a:ln>
                  <a:solidFill>
                    <a:sysClr val="window" lastClr="FFFFFF"/>
                  </a:solidFill>
                  <a:effectLst/>
                  <a:uLnTx/>
                  <a:uFillTx/>
                  <a:latin typeface="Calibri"/>
                  <a:ea typeface="+mn-ea"/>
                  <a:cs typeface="+mn-cs"/>
                </a:rPr>
                <a:t>Billing Documents</a:t>
              </a:r>
              <a:r>
                <a:rPr kumimoji="0" lang="en-US" sz="1400" b="1" i="0" u="none" strike="noStrike" kern="1200" cap="none" spc="0" normalizeH="0" noProof="0" dirty="0" smtClean="0">
                  <a:ln>
                    <a:noFill/>
                  </a:ln>
                  <a:solidFill>
                    <a:sysClr val="window" lastClr="FFFFFF"/>
                  </a:solidFill>
                  <a:effectLst/>
                  <a:uLnTx/>
                  <a:uFillTx/>
                  <a:latin typeface="Calibri"/>
                  <a:ea typeface="+mn-ea"/>
                  <a:cs typeface="+mn-cs"/>
                </a:rPr>
                <a:t> and Internal Vouchers are created</a:t>
              </a:r>
              <a:endParaRPr kumimoji="0" lang="en-US" sz="1400" b="1" i="0" u="none" strike="noStrike" kern="1200" cap="none" spc="0" normalizeH="0" baseline="0" noProof="0" dirty="0">
                <a:ln>
                  <a:noFill/>
                </a:ln>
                <a:solidFill>
                  <a:sysClr val="window" lastClr="FFFFFF"/>
                </a:solidFill>
                <a:effectLst/>
                <a:uLnTx/>
                <a:uFillTx/>
                <a:latin typeface="Calibri"/>
                <a:ea typeface="+mn-ea"/>
                <a:cs typeface="+mn-cs"/>
              </a:endParaRPr>
            </a:p>
          </p:txBody>
        </p:sp>
      </p:grpSp>
    </p:spTree>
    <p:extLst>
      <p:ext uri="{BB962C8B-B14F-4D97-AF65-F5344CB8AC3E}">
        <p14:creationId xmlns:p14="http://schemas.microsoft.com/office/powerpoint/2010/main" val="2928636596"/>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le 1"/>
          <p:cNvSpPr>
            <a:spLocks noGrp="1"/>
          </p:cNvSpPr>
          <p:nvPr>
            <p:ph type="title"/>
          </p:nvPr>
        </p:nvSpPr>
        <p:spPr>
          <a:xfrm>
            <a:off x="455613" y="331788"/>
            <a:ext cx="8688387" cy="563562"/>
          </a:xfrm>
        </p:spPr>
        <p:txBody>
          <a:bodyPr/>
          <a:lstStyle/>
          <a:p>
            <a:r>
              <a:rPr lang="en-US" sz="2800" dirty="0" smtClean="0"/>
              <a:t>Detail Billing Crosswalk Maintenance</a:t>
            </a:r>
            <a:endParaRPr lang="en-US" dirty="0" smtClean="0"/>
          </a:p>
        </p:txBody>
      </p:sp>
      <p:sp>
        <p:nvSpPr>
          <p:cNvPr id="32773" name="Slide Number Placeholder 4"/>
          <p:cNvSpPr>
            <a:spLocks noGrp="1"/>
          </p:cNvSpPr>
          <p:nvPr>
            <p:ph type="sldNum" sz="quarter" idx="11"/>
          </p:nvPr>
        </p:nvSpPr>
        <p:spPr>
          <a:xfrm>
            <a:off x="-85060" y="6245225"/>
            <a:ext cx="440660"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6A76B678-C468-4EAE-8A01-D4B9AC5130B2}" type="slidenum">
              <a:rPr lang="en-US" smtClean="0"/>
              <a:pPr eaLnBrk="1" hangingPunct="1"/>
              <a:t>58</a:t>
            </a:fld>
            <a:endParaRPr lang="en-US" dirty="0" smtClean="0"/>
          </a:p>
        </p:txBody>
      </p:sp>
      <p:sp>
        <p:nvSpPr>
          <p:cNvPr id="18" name="Rectangle 17"/>
          <p:cNvSpPr/>
          <p:nvPr/>
        </p:nvSpPr>
        <p:spPr bwMode="auto">
          <a:xfrm>
            <a:off x="7718961" y="6008914"/>
            <a:ext cx="1294410" cy="748146"/>
          </a:xfrm>
          <a:prstGeom prst="rect">
            <a:avLst/>
          </a:pr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32771" name="Content Placeholder 2"/>
          <p:cNvSpPr>
            <a:spLocks noGrp="1"/>
          </p:cNvSpPr>
          <p:nvPr>
            <p:ph idx="1"/>
          </p:nvPr>
        </p:nvSpPr>
        <p:spPr>
          <a:xfrm>
            <a:off x="101456" y="1196001"/>
            <a:ext cx="9042544" cy="4806982"/>
          </a:xfrm>
        </p:spPr>
        <p:txBody>
          <a:bodyPr/>
          <a:lstStyle/>
          <a:p>
            <a:pPr lvl="1">
              <a:spcBef>
                <a:spcPts val="600"/>
              </a:spcBef>
              <a:spcAft>
                <a:spcPts val="600"/>
              </a:spcAft>
            </a:pPr>
            <a:r>
              <a:rPr lang="en-US" sz="1800" dirty="0" smtClean="0">
                <a:cs typeface="Calibri" pitchFamily="34" charset="0"/>
              </a:rPr>
              <a:t>The Crosswalk batch process </a:t>
            </a:r>
            <a:r>
              <a:rPr lang="en-US" sz="1800" dirty="0" smtClean="0"/>
              <a:t>uses </a:t>
            </a:r>
            <a:r>
              <a:rPr lang="en-US" sz="1800" dirty="0"/>
              <a:t>the crosswalk table to </a:t>
            </a:r>
            <a:r>
              <a:rPr lang="en-US" sz="1800" u="sng" dirty="0"/>
              <a:t>fill in specified fields </a:t>
            </a:r>
            <a:r>
              <a:rPr lang="en-US" sz="1800" dirty="0"/>
              <a:t>as </a:t>
            </a:r>
            <a:r>
              <a:rPr lang="en-US" sz="1800" u="sng" dirty="0"/>
              <a:t>defined by the crosswalk rules</a:t>
            </a:r>
            <a:r>
              <a:rPr lang="en-US" sz="1800" dirty="0"/>
              <a:t> based on priority and sequence </a:t>
            </a:r>
            <a:r>
              <a:rPr lang="en-US" sz="1800" dirty="0" smtClean="0"/>
              <a:t>order</a:t>
            </a:r>
            <a:endParaRPr lang="en-US" sz="1800" dirty="0" smtClean="0">
              <a:cs typeface="Calibri" pitchFamily="34" charset="0"/>
            </a:endParaRPr>
          </a:p>
          <a:p>
            <a:pPr lvl="1">
              <a:spcBef>
                <a:spcPts val="600"/>
              </a:spcBef>
              <a:spcAft>
                <a:spcPts val="600"/>
              </a:spcAft>
            </a:pPr>
            <a:endParaRPr lang="en-US" sz="900" dirty="0" smtClean="0">
              <a:cs typeface="Calibri" pitchFamily="34" charset="0"/>
            </a:endParaRPr>
          </a:p>
          <a:p>
            <a:pPr lvl="1">
              <a:spcBef>
                <a:spcPts val="600"/>
              </a:spcBef>
              <a:spcAft>
                <a:spcPts val="600"/>
              </a:spcAft>
            </a:pPr>
            <a:r>
              <a:rPr lang="en-US" sz="1800" dirty="0" smtClean="0">
                <a:cs typeface="Calibri" pitchFamily="34" charset="0"/>
              </a:rPr>
              <a:t>Detail </a:t>
            </a:r>
            <a:r>
              <a:rPr lang="en-US" sz="1800" dirty="0">
                <a:cs typeface="Calibri" pitchFamily="34" charset="0"/>
              </a:rPr>
              <a:t>b</a:t>
            </a:r>
            <a:r>
              <a:rPr lang="en-US" sz="1800" dirty="0" smtClean="0">
                <a:cs typeface="Calibri" pitchFamily="34" charset="0"/>
              </a:rPr>
              <a:t>illing crosswalk table </a:t>
            </a:r>
            <a:r>
              <a:rPr lang="en-US" sz="1800" dirty="0">
                <a:cs typeface="Calibri" pitchFamily="34" charset="0"/>
              </a:rPr>
              <a:t>g</a:t>
            </a:r>
            <a:r>
              <a:rPr lang="en-US" sz="1800" dirty="0" smtClean="0">
                <a:cs typeface="Calibri" pitchFamily="34" charset="0"/>
              </a:rPr>
              <a:t>roupings: </a:t>
            </a:r>
          </a:p>
          <a:p>
            <a:pPr lvl="2">
              <a:spcBef>
                <a:spcPts val="600"/>
              </a:spcBef>
              <a:spcAft>
                <a:spcPts val="600"/>
              </a:spcAft>
            </a:pPr>
            <a:r>
              <a:rPr lang="en-US" sz="1600" dirty="0" smtClean="0">
                <a:cs typeface="Calibri" pitchFamily="34" charset="0"/>
              </a:rPr>
              <a:t>Maintenance table defines rule groupings that can be placed in priority order</a:t>
            </a:r>
          </a:p>
          <a:p>
            <a:pPr lvl="2">
              <a:spcBef>
                <a:spcPts val="600"/>
              </a:spcBef>
              <a:spcAft>
                <a:spcPts val="600"/>
              </a:spcAft>
            </a:pPr>
            <a:r>
              <a:rPr lang="en-US" sz="1600" u="sng" dirty="0" smtClean="0">
                <a:cs typeface="Calibri" pitchFamily="34" charset="0"/>
              </a:rPr>
              <a:t>Identified using a unique Code</a:t>
            </a:r>
          </a:p>
          <a:p>
            <a:pPr lvl="2">
              <a:spcBef>
                <a:spcPts val="600"/>
              </a:spcBef>
              <a:spcAft>
                <a:spcPts val="600"/>
              </a:spcAft>
            </a:pPr>
            <a:r>
              <a:rPr lang="en-US" sz="1600" dirty="0" smtClean="0">
                <a:cs typeface="Calibri" pitchFamily="34" charset="0"/>
              </a:rPr>
              <a:t>Rule groupings define Priority, “From” fields, and “To” fields:</a:t>
            </a:r>
          </a:p>
          <a:p>
            <a:pPr lvl="3">
              <a:spcBef>
                <a:spcPts val="600"/>
              </a:spcBef>
              <a:spcAft>
                <a:spcPts val="600"/>
              </a:spcAft>
            </a:pPr>
            <a:r>
              <a:rPr lang="en-US" sz="1600" b="1" dirty="0" smtClean="0">
                <a:cs typeface="Calibri" pitchFamily="34" charset="0"/>
              </a:rPr>
              <a:t>Priority</a:t>
            </a:r>
            <a:r>
              <a:rPr lang="en-US" sz="1600" dirty="0" smtClean="0">
                <a:cs typeface="Calibri" pitchFamily="34" charset="0"/>
              </a:rPr>
              <a:t>:  Determines the order in which the rules are run</a:t>
            </a:r>
          </a:p>
          <a:p>
            <a:pPr lvl="3">
              <a:spcBef>
                <a:spcPts val="600"/>
              </a:spcBef>
              <a:spcAft>
                <a:spcPts val="600"/>
              </a:spcAft>
            </a:pPr>
            <a:r>
              <a:rPr lang="en-US" sz="1600" b="1" dirty="0" smtClean="0">
                <a:cs typeface="Calibri" pitchFamily="34" charset="0"/>
              </a:rPr>
              <a:t>From fields</a:t>
            </a:r>
            <a:r>
              <a:rPr lang="en-US" sz="1600" dirty="0" smtClean="0">
                <a:cs typeface="Calibri" pitchFamily="34" charset="0"/>
              </a:rPr>
              <a:t>:  The field names to be crosswalked from</a:t>
            </a:r>
          </a:p>
          <a:p>
            <a:pPr lvl="3">
              <a:spcBef>
                <a:spcPts val="600"/>
              </a:spcBef>
              <a:spcAft>
                <a:spcPts val="600"/>
              </a:spcAft>
            </a:pPr>
            <a:r>
              <a:rPr lang="en-US" sz="1600" b="1" dirty="0" smtClean="0">
                <a:cs typeface="Calibri" pitchFamily="34" charset="0"/>
              </a:rPr>
              <a:t>To fields</a:t>
            </a:r>
            <a:r>
              <a:rPr lang="en-US" sz="1600" dirty="0" smtClean="0">
                <a:cs typeface="Calibri" pitchFamily="34" charset="0"/>
              </a:rPr>
              <a:t>:  The field names to be crosswalked to</a:t>
            </a:r>
          </a:p>
          <a:p>
            <a:pPr lvl="2">
              <a:spcBef>
                <a:spcPts val="600"/>
              </a:spcBef>
              <a:spcAft>
                <a:spcPts val="600"/>
              </a:spcAft>
            </a:pPr>
            <a:r>
              <a:rPr lang="en-US" sz="1600" dirty="0">
                <a:cs typeface="Calibri" pitchFamily="34" charset="0"/>
              </a:rPr>
              <a:t>Crosswalk rules can be executed for all business lines or only for specific business </a:t>
            </a:r>
            <a:r>
              <a:rPr lang="en-US" sz="1600" dirty="0" smtClean="0">
                <a:cs typeface="Calibri" pitchFamily="34" charset="0"/>
              </a:rPr>
              <a:t>lines</a:t>
            </a:r>
          </a:p>
          <a:p>
            <a:pPr lvl="1"/>
            <a:endParaRPr lang="en-US" sz="800" dirty="0" smtClean="0">
              <a:cs typeface="Calibri" pitchFamily="34" charset="0"/>
            </a:endParaRPr>
          </a:p>
          <a:p>
            <a:pPr lvl="2"/>
            <a:endParaRPr lang="en-US" sz="1800" dirty="0"/>
          </a:p>
          <a:p>
            <a:pPr lvl="2"/>
            <a:endParaRPr lang="en-US" sz="2000" dirty="0">
              <a:cs typeface="Calibri" pitchFamily="34" charset="0"/>
            </a:endParaRPr>
          </a:p>
          <a:p>
            <a:pPr lvl="2"/>
            <a:endParaRPr lang="en-US" dirty="0" smtClean="0">
              <a:cs typeface="Calibri" pitchFamily="34" charset="0"/>
            </a:endParaRPr>
          </a:p>
        </p:txBody>
      </p:sp>
      <p:sp>
        <p:nvSpPr>
          <p:cNvPr id="16" name="Footer Placeholder 3"/>
          <p:cNvSpPr>
            <a:spLocks noGrp="1"/>
          </p:cNvSpPr>
          <p:nvPr>
            <p:ph type="ftr" sz="quarter" idx="10"/>
          </p:nvPr>
        </p:nvSpPr>
        <p:spPr>
          <a:xfrm>
            <a:off x="449276" y="6553200"/>
            <a:ext cx="7010400" cy="304800"/>
          </a:xfrm>
        </p:spPr>
        <p:txBody>
          <a:bodyPr/>
          <a:lstStyle/>
          <a:p>
            <a:pPr>
              <a:defRPr/>
            </a:pPr>
            <a:r>
              <a:rPr lang="en-US" dirty="0" smtClean="0"/>
              <a:t>CGI Federal Proprietary and Confidential</a:t>
            </a:r>
            <a:endParaRPr lang="en-US" dirty="0"/>
          </a:p>
        </p:txBody>
      </p:sp>
    </p:spTree>
    <p:extLst>
      <p:ext uri="{BB962C8B-B14F-4D97-AF65-F5344CB8AC3E}">
        <p14:creationId xmlns:p14="http://schemas.microsoft.com/office/powerpoint/2010/main" val="1554394594"/>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Crosswalk </a:t>
            </a:r>
            <a:r>
              <a:rPr lang="en-US" dirty="0" smtClean="0"/>
              <a:t>Maintenance Table</a:t>
            </a:r>
            <a:endParaRPr lang="en-US" dirty="0"/>
          </a:p>
        </p:txBody>
      </p:sp>
      <p:sp>
        <p:nvSpPr>
          <p:cNvPr id="3" name="Content Placeholder 2"/>
          <p:cNvSpPr>
            <a:spLocks noGrp="1"/>
          </p:cNvSpPr>
          <p:nvPr>
            <p:ph idx="1"/>
          </p:nvPr>
        </p:nvSpPr>
        <p:spPr>
          <a:xfrm>
            <a:off x="712788" y="1140031"/>
            <a:ext cx="8229600" cy="4994069"/>
          </a:xfrm>
        </p:spPr>
        <p:txBody>
          <a:bodyPr/>
          <a:lstStyle/>
          <a:p>
            <a:pPr marL="0" indent="0">
              <a:buNone/>
            </a:pPr>
            <a:r>
              <a:rPr lang="en-US" dirty="0" smtClean="0"/>
              <a:t>Crosswalk Rules:</a:t>
            </a:r>
          </a:p>
          <a:p>
            <a:r>
              <a:rPr lang="en-US" dirty="0" smtClean="0"/>
              <a:t>Maintained on the Crosswalk Maintenance Table</a:t>
            </a:r>
          </a:p>
          <a:p>
            <a:pPr lvl="1"/>
            <a:r>
              <a:rPr lang="en-US" sz="2000" dirty="0" smtClean="0">
                <a:sym typeface="Symbol"/>
              </a:rPr>
              <a:t>Reference </a:t>
            </a:r>
            <a:r>
              <a:rPr lang="en-US" sz="2000" dirty="0">
                <a:sym typeface="Symbol"/>
              </a:rPr>
              <a:t> </a:t>
            </a:r>
            <a:r>
              <a:rPr lang="en-US" sz="2000" dirty="0" smtClean="0">
                <a:sym typeface="Symbol"/>
              </a:rPr>
              <a:t>Accounts Receivable  Detail Billing Crosswalk </a:t>
            </a:r>
            <a:endParaRPr lang="en-US" sz="2000" dirty="0"/>
          </a:p>
          <a:p>
            <a:pPr marL="0" indent="0">
              <a:buNone/>
            </a:pPr>
            <a:endParaRPr lang="en-US" sz="1200" dirty="0" smtClean="0"/>
          </a:p>
          <a:p>
            <a:pPr marL="0" indent="0">
              <a:buNone/>
            </a:pPr>
            <a:endParaRPr lang="en-US" sz="1200" dirty="0"/>
          </a:p>
          <a:p>
            <a:endParaRPr lang="en-US" sz="1200" dirty="0" smtClean="0"/>
          </a:p>
          <a:p>
            <a:endParaRPr lang="en-US" sz="1200" dirty="0"/>
          </a:p>
          <a:p>
            <a:endParaRPr lang="en-US" sz="1200" dirty="0" smtClean="0"/>
          </a:p>
          <a:p>
            <a:endParaRPr lang="en-US" sz="1200" dirty="0" smtClean="0"/>
          </a:p>
          <a:p>
            <a:endParaRPr lang="en-US" dirty="0" smtClean="0"/>
          </a:p>
          <a:p>
            <a:endParaRPr lang="en-US" dirty="0"/>
          </a:p>
          <a:p>
            <a:endParaRPr lang="en-US" dirty="0" smtClean="0"/>
          </a:p>
          <a:p>
            <a:endParaRPr lang="en-US" dirty="0"/>
          </a:p>
          <a:p>
            <a:pPr marL="0" indent="0">
              <a:buNone/>
            </a:pPr>
            <a:endParaRPr lang="en-US" sz="1200" dirty="0" smtClean="0"/>
          </a:p>
          <a:p>
            <a:r>
              <a:rPr lang="en-US" dirty="0" smtClean="0"/>
              <a:t>Maintained by Central Office</a:t>
            </a:r>
            <a:endParaRPr lang="en-US" dirty="0"/>
          </a:p>
        </p:txBody>
      </p:sp>
      <p:sp>
        <p:nvSpPr>
          <p:cNvPr id="4" name="Footer Placeholder 3"/>
          <p:cNvSpPr>
            <a:spLocks noGrp="1"/>
          </p:cNvSpPr>
          <p:nvPr>
            <p:ph type="ftr" sz="quarter" idx="10"/>
          </p:nvPr>
        </p:nvSpPr>
        <p:spPr/>
        <p:txBody>
          <a:bodyPr/>
          <a:lstStyle/>
          <a:p>
            <a:pPr>
              <a:defRPr/>
            </a:pPr>
            <a:r>
              <a:rPr lang="en-US" dirty="0" smtClean="0"/>
              <a:t>CGI Federal Proprietary and Confidential</a:t>
            </a:r>
            <a:endParaRPr lang="en-US" dirty="0"/>
          </a:p>
        </p:txBody>
      </p:sp>
      <p:sp>
        <p:nvSpPr>
          <p:cNvPr id="5" name="Slide Number Placeholder 4"/>
          <p:cNvSpPr>
            <a:spLocks noGrp="1"/>
          </p:cNvSpPr>
          <p:nvPr>
            <p:ph type="sldNum" sz="quarter" idx="11"/>
          </p:nvPr>
        </p:nvSpPr>
        <p:spPr/>
        <p:txBody>
          <a:bodyPr/>
          <a:lstStyle/>
          <a:p>
            <a:pPr>
              <a:defRPr/>
            </a:pPr>
            <a:fld id="{5842F1FC-5FDD-41D6-BAD6-160FC7BE3BC4}" type="slidenum">
              <a:rPr lang="en-US" smtClean="0"/>
              <a:pPr>
                <a:defRPr/>
              </a:pPr>
              <a:t>59</a:t>
            </a:fld>
            <a:endParaRPr lang="en-US" dirty="0"/>
          </a:p>
        </p:txBody>
      </p:sp>
      <p:pic>
        <p:nvPicPr>
          <p:cNvPr id="6338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3799" y="2540391"/>
            <a:ext cx="6018347" cy="3254765"/>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32462815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Billing and Accounts Receivable (BAAR) </a:t>
            </a:r>
            <a:r>
              <a:rPr lang="en-US" dirty="0"/>
              <a:t>Overview</a:t>
            </a:r>
          </a:p>
        </p:txBody>
      </p:sp>
      <p:sp>
        <p:nvSpPr>
          <p:cNvPr id="4" name="Footer Placeholder 3"/>
          <p:cNvSpPr>
            <a:spLocks noGrp="1"/>
          </p:cNvSpPr>
          <p:nvPr>
            <p:ph type="ftr" sz="quarter" idx="10"/>
          </p:nvPr>
        </p:nvSpPr>
        <p:spPr/>
        <p:txBody>
          <a:bodyPr/>
          <a:lstStyle/>
          <a:p>
            <a:pPr>
              <a:defRPr/>
            </a:pPr>
            <a:r>
              <a:rPr lang="en-US" dirty="0" smtClean="0">
                <a:solidFill>
                  <a:srgbClr val="000000"/>
                </a:solidFill>
              </a:rPr>
              <a:t>CGI Federal Proprietary and Confidential</a:t>
            </a:r>
            <a:endParaRPr lang="en-US" dirty="0">
              <a:solidFill>
                <a:srgbClr val="000000"/>
              </a:solidFill>
            </a:endParaRPr>
          </a:p>
        </p:txBody>
      </p:sp>
      <p:sp>
        <p:nvSpPr>
          <p:cNvPr id="5" name="Slide Number Placeholder 4"/>
          <p:cNvSpPr>
            <a:spLocks noGrp="1"/>
          </p:cNvSpPr>
          <p:nvPr>
            <p:ph type="sldNum" sz="quarter" idx="11"/>
          </p:nvPr>
        </p:nvSpPr>
        <p:spPr/>
        <p:txBody>
          <a:bodyPr/>
          <a:lstStyle/>
          <a:p>
            <a:pPr>
              <a:defRPr/>
            </a:pPr>
            <a:fld id="{215F2CEC-58A8-492B-AD0D-C2BF1A7F0D89}" type="slidenum">
              <a:rPr lang="en-US" smtClean="0">
                <a:solidFill>
                  <a:srgbClr val="000000"/>
                </a:solidFill>
              </a:rPr>
              <a:pPr>
                <a:defRPr/>
              </a:pPr>
              <a:t>6</a:t>
            </a:fld>
            <a:endParaRPr lang="en-US" dirty="0">
              <a:solidFill>
                <a:srgbClr val="000000"/>
              </a:solidFill>
            </a:endParaRPr>
          </a:p>
        </p:txBody>
      </p:sp>
      <p:sp>
        <p:nvSpPr>
          <p:cNvPr id="3" name="Content Placeholder 2"/>
          <p:cNvSpPr>
            <a:spLocks noGrp="1"/>
          </p:cNvSpPr>
          <p:nvPr>
            <p:ph idx="12"/>
          </p:nvPr>
        </p:nvSpPr>
        <p:spPr>
          <a:xfrm>
            <a:off x="550506" y="1461294"/>
            <a:ext cx="8593494" cy="4525962"/>
          </a:xfrm>
        </p:spPr>
        <p:txBody>
          <a:bodyPr/>
          <a:lstStyle/>
          <a:p>
            <a:pPr>
              <a:spcBef>
                <a:spcPts val="600"/>
              </a:spcBef>
              <a:spcAft>
                <a:spcPts val="600"/>
              </a:spcAft>
            </a:pPr>
            <a:r>
              <a:rPr lang="en-US" sz="2000" dirty="0" smtClean="0"/>
              <a:t>BAAR – Provides </a:t>
            </a:r>
            <a:r>
              <a:rPr lang="en-US" sz="2000" dirty="0"/>
              <a:t>GSA the ability to </a:t>
            </a:r>
            <a:r>
              <a:rPr lang="en-US" sz="2000" u="sng" dirty="0"/>
              <a:t>record</a:t>
            </a:r>
            <a:r>
              <a:rPr lang="en-US" sz="2000" dirty="0"/>
              <a:t>, </a:t>
            </a:r>
            <a:r>
              <a:rPr lang="en-US" sz="2000" u="sng" dirty="0"/>
              <a:t>monitor</a:t>
            </a:r>
            <a:r>
              <a:rPr lang="en-US" sz="2000" dirty="0"/>
              <a:t>, and </a:t>
            </a:r>
            <a:r>
              <a:rPr lang="en-US" sz="2000" u="sng" dirty="0"/>
              <a:t>control</a:t>
            </a:r>
            <a:r>
              <a:rPr lang="en-US" sz="2000" dirty="0"/>
              <a:t> all activities associated with GSA’s </a:t>
            </a:r>
            <a:r>
              <a:rPr lang="en-US" sz="2000" u="sng" dirty="0"/>
              <a:t>billing and collection process</a:t>
            </a:r>
            <a:endParaRPr lang="en-US" sz="2000" dirty="0" smtClean="0"/>
          </a:p>
          <a:p>
            <a:pPr>
              <a:spcBef>
                <a:spcPts val="600"/>
              </a:spcBef>
              <a:spcAft>
                <a:spcPts val="600"/>
              </a:spcAft>
            </a:pPr>
            <a:endParaRPr lang="en-US" sz="2000" dirty="0" smtClean="0"/>
          </a:p>
          <a:p>
            <a:pPr>
              <a:spcBef>
                <a:spcPts val="600"/>
              </a:spcBef>
              <a:spcAft>
                <a:spcPts val="600"/>
              </a:spcAft>
            </a:pPr>
            <a:r>
              <a:rPr lang="en-US" sz="2000" dirty="0" smtClean="0"/>
              <a:t>Allows GSA to: </a:t>
            </a:r>
          </a:p>
          <a:p>
            <a:pPr lvl="1">
              <a:spcBef>
                <a:spcPts val="600"/>
              </a:spcBef>
              <a:spcAft>
                <a:spcPts val="600"/>
              </a:spcAft>
            </a:pPr>
            <a:r>
              <a:rPr lang="en-US" sz="2000" u="sng" dirty="0"/>
              <a:t>E</a:t>
            </a:r>
            <a:r>
              <a:rPr lang="en-US" sz="2000" u="sng" dirty="0" smtClean="0"/>
              <a:t>stablish unbilled</a:t>
            </a:r>
            <a:r>
              <a:rPr lang="en-US" sz="2000" dirty="0" smtClean="0"/>
              <a:t> receivables for each billing method</a:t>
            </a:r>
          </a:p>
          <a:p>
            <a:pPr lvl="1">
              <a:spcBef>
                <a:spcPts val="600"/>
              </a:spcBef>
              <a:spcAft>
                <a:spcPts val="600"/>
              </a:spcAft>
            </a:pPr>
            <a:r>
              <a:rPr lang="en-US" sz="2000" u="sng" dirty="0"/>
              <a:t>B</a:t>
            </a:r>
            <a:r>
              <a:rPr lang="en-US" sz="2000" u="sng" dirty="0" smtClean="0"/>
              <a:t>ill customers</a:t>
            </a:r>
            <a:r>
              <a:rPr lang="en-US" sz="2000" dirty="0" smtClean="0"/>
              <a:t> for goods/services provided </a:t>
            </a:r>
          </a:p>
          <a:p>
            <a:pPr lvl="1">
              <a:spcBef>
                <a:spcPts val="600"/>
              </a:spcBef>
              <a:spcAft>
                <a:spcPts val="600"/>
              </a:spcAft>
            </a:pPr>
            <a:r>
              <a:rPr lang="en-US" sz="2000" u="sng" dirty="0"/>
              <a:t>T</a:t>
            </a:r>
            <a:r>
              <a:rPr lang="en-US" sz="2000" u="sng" dirty="0" smtClean="0"/>
              <a:t>rack outstanding receivables</a:t>
            </a:r>
          </a:p>
          <a:p>
            <a:pPr lvl="1">
              <a:spcBef>
                <a:spcPts val="600"/>
              </a:spcBef>
              <a:spcAft>
                <a:spcPts val="600"/>
              </a:spcAft>
            </a:pPr>
            <a:r>
              <a:rPr lang="en-US" sz="2000" u="sng" dirty="0"/>
              <a:t>P</a:t>
            </a:r>
            <a:r>
              <a:rPr lang="en-US" sz="2000" u="sng" dirty="0" smtClean="0"/>
              <a:t>rocess customer payments</a:t>
            </a:r>
            <a:r>
              <a:rPr lang="en-US" sz="2000" dirty="0" smtClean="0"/>
              <a:t> (i.e. collections)</a:t>
            </a:r>
          </a:p>
          <a:p>
            <a:pPr lvl="1">
              <a:spcBef>
                <a:spcPts val="600"/>
              </a:spcBef>
              <a:spcAft>
                <a:spcPts val="600"/>
              </a:spcAft>
            </a:pPr>
            <a:r>
              <a:rPr lang="en-US" sz="2000" u="sng" dirty="0" smtClean="0"/>
              <a:t>Manage delinquent receivables</a:t>
            </a:r>
          </a:p>
          <a:p>
            <a:pPr lvl="1">
              <a:spcBef>
                <a:spcPts val="600"/>
              </a:spcBef>
              <a:spcAft>
                <a:spcPts val="600"/>
              </a:spcAft>
            </a:pPr>
            <a:endParaRPr lang="en-US" sz="1600" dirty="0" smtClean="0"/>
          </a:p>
          <a:p>
            <a:endParaRPr lang="en-US" dirty="0" smtClean="0"/>
          </a:p>
        </p:txBody>
      </p:sp>
    </p:spTree>
    <p:extLst>
      <p:ext uri="{BB962C8B-B14F-4D97-AF65-F5344CB8AC3E}">
        <p14:creationId xmlns:p14="http://schemas.microsoft.com/office/powerpoint/2010/main" val="808713454"/>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le 1"/>
          <p:cNvSpPr>
            <a:spLocks noGrp="1"/>
          </p:cNvSpPr>
          <p:nvPr>
            <p:ph type="title"/>
          </p:nvPr>
        </p:nvSpPr>
        <p:spPr>
          <a:xfrm>
            <a:off x="455613" y="331788"/>
            <a:ext cx="8688387" cy="563562"/>
          </a:xfrm>
        </p:spPr>
        <p:txBody>
          <a:bodyPr/>
          <a:lstStyle/>
          <a:p>
            <a:r>
              <a:rPr lang="en-US" sz="2800" dirty="0" smtClean="0"/>
              <a:t>Detail Billing Crosswalk Maintenance</a:t>
            </a:r>
            <a:endParaRPr lang="en-US" dirty="0" smtClean="0"/>
          </a:p>
        </p:txBody>
      </p:sp>
      <p:sp>
        <p:nvSpPr>
          <p:cNvPr id="32773" name="Slide Number Placeholder 4"/>
          <p:cNvSpPr>
            <a:spLocks noGrp="1"/>
          </p:cNvSpPr>
          <p:nvPr>
            <p:ph type="sldNum" sz="quarter" idx="11"/>
          </p:nvPr>
        </p:nvSpPr>
        <p:spPr>
          <a:xfrm>
            <a:off x="-85060" y="6245225"/>
            <a:ext cx="440660"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6A76B678-C468-4EAE-8A01-D4B9AC5130B2}" type="slidenum">
              <a:rPr lang="en-US" smtClean="0"/>
              <a:pPr eaLnBrk="1" hangingPunct="1"/>
              <a:t>60</a:t>
            </a:fld>
            <a:endParaRPr lang="en-US" dirty="0" smtClean="0"/>
          </a:p>
        </p:txBody>
      </p:sp>
      <p:sp>
        <p:nvSpPr>
          <p:cNvPr id="18" name="Rectangle 17"/>
          <p:cNvSpPr/>
          <p:nvPr/>
        </p:nvSpPr>
        <p:spPr bwMode="auto">
          <a:xfrm>
            <a:off x="7718961" y="6008914"/>
            <a:ext cx="1294410" cy="748146"/>
          </a:xfrm>
          <a:prstGeom prst="rect">
            <a:avLst/>
          </a:pr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32771" name="Content Placeholder 2"/>
          <p:cNvSpPr>
            <a:spLocks noGrp="1"/>
          </p:cNvSpPr>
          <p:nvPr>
            <p:ph idx="1"/>
          </p:nvPr>
        </p:nvSpPr>
        <p:spPr>
          <a:xfrm>
            <a:off x="101456" y="1196001"/>
            <a:ext cx="9042544" cy="4806982"/>
          </a:xfrm>
        </p:spPr>
        <p:txBody>
          <a:bodyPr/>
          <a:lstStyle/>
          <a:p>
            <a:pPr lvl="1">
              <a:spcBef>
                <a:spcPts val="600"/>
              </a:spcBef>
              <a:spcAft>
                <a:spcPts val="600"/>
              </a:spcAft>
            </a:pPr>
            <a:r>
              <a:rPr lang="en-US" sz="1800" dirty="0" smtClean="0">
                <a:cs typeface="Calibri" pitchFamily="34" charset="0"/>
              </a:rPr>
              <a:t>Example </a:t>
            </a:r>
            <a:r>
              <a:rPr lang="en-US" sz="1800" dirty="0">
                <a:cs typeface="Calibri" pitchFamily="34" charset="0"/>
              </a:rPr>
              <a:t>Crosswalk </a:t>
            </a:r>
            <a:r>
              <a:rPr lang="en-US" sz="1800" dirty="0" smtClean="0">
                <a:cs typeface="Calibri" pitchFamily="34" charset="0"/>
              </a:rPr>
              <a:t>Rules:</a:t>
            </a:r>
            <a:endParaRPr lang="en-US" sz="1600" dirty="0" smtClean="0"/>
          </a:p>
          <a:p>
            <a:pPr lvl="2">
              <a:spcBef>
                <a:spcPts val="600"/>
              </a:spcBef>
              <a:spcAft>
                <a:spcPts val="600"/>
              </a:spcAft>
            </a:pPr>
            <a:r>
              <a:rPr lang="en-US" sz="1600" dirty="0" smtClean="0"/>
              <a:t>Transaction Type</a:t>
            </a:r>
          </a:p>
          <a:p>
            <a:pPr lvl="2">
              <a:spcBef>
                <a:spcPts val="600"/>
              </a:spcBef>
              <a:spcAft>
                <a:spcPts val="600"/>
              </a:spcAft>
            </a:pPr>
            <a:r>
              <a:rPr lang="en-US" sz="1600" dirty="0" smtClean="0"/>
              <a:t>Customer </a:t>
            </a:r>
            <a:r>
              <a:rPr lang="en-US" sz="1600" dirty="0"/>
              <a:t>TSYM from ACRN</a:t>
            </a:r>
          </a:p>
          <a:p>
            <a:pPr lvl="2">
              <a:spcBef>
                <a:spcPts val="600"/>
              </a:spcBef>
              <a:spcAft>
                <a:spcPts val="600"/>
              </a:spcAft>
            </a:pPr>
            <a:r>
              <a:rPr lang="en-US" sz="1600" dirty="0" smtClean="0"/>
              <a:t>Assignment </a:t>
            </a:r>
            <a:r>
              <a:rPr lang="en-US" sz="1600" dirty="0"/>
              <a:t>Code from </a:t>
            </a:r>
            <a:r>
              <a:rPr lang="en-US" sz="1600" dirty="0" smtClean="0"/>
              <a:t>Agency</a:t>
            </a:r>
          </a:p>
          <a:p>
            <a:pPr lvl="2">
              <a:spcBef>
                <a:spcPts val="600"/>
              </a:spcBef>
              <a:spcAft>
                <a:spcPts val="600"/>
              </a:spcAft>
            </a:pPr>
            <a:r>
              <a:rPr lang="en-US" sz="1600" dirty="0" smtClean="0"/>
              <a:t>Document Type from various fields (see following slide)</a:t>
            </a:r>
          </a:p>
          <a:p>
            <a:pPr lvl="2"/>
            <a:endParaRPr lang="en-US" sz="1800" dirty="0"/>
          </a:p>
          <a:p>
            <a:pPr lvl="2"/>
            <a:endParaRPr lang="en-US" sz="2000" dirty="0">
              <a:cs typeface="Calibri" pitchFamily="34" charset="0"/>
            </a:endParaRPr>
          </a:p>
          <a:p>
            <a:pPr lvl="2"/>
            <a:endParaRPr lang="en-US" dirty="0" smtClean="0">
              <a:cs typeface="Calibri" pitchFamily="34" charset="0"/>
            </a:endParaRPr>
          </a:p>
        </p:txBody>
      </p:sp>
      <p:sp>
        <p:nvSpPr>
          <p:cNvPr id="16" name="Footer Placeholder 3"/>
          <p:cNvSpPr>
            <a:spLocks noGrp="1"/>
          </p:cNvSpPr>
          <p:nvPr>
            <p:ph type="ftr" sz="quarter" idx="10"/>
          </p:nvPr>
        </p:nvSpPr>
        <p:spPr>
          <a:xfrm>
            <a:off x="449276" y="6553200"/>
            <a:ext cx="7010400" cy="304800"/>
          </a:xfrm>
        </p:spPr>
        <p:txBody>
          <a:bodyPr/>
          <a:lstStyle/>
          <a:p>
            <a:pPr>
              <a:defRPr/>
            </a:pPr>
            <a:r>
              <a:rPr lang="en-US" dirty="0" smtClean="0"/>
              <a:t>CGI Federal Proprietary and Confidential</a:t>
            </a:r>
            <a:endParaRPr lang="en-US" dirty="0"/>
          </a:p>
        </p:txBody>
      </p:sp>
      <p:grpSp>
        <p:nvGrpSpPr>
          <p:cNvPr id="7" name="Group 6"/>
          <p:cNvGrpSpPr/>
          <p:nvPr/>
        </p:nvGrpSpPr>
        <p:grpSpPr>
          <a:xfrm>
            <a:off x="3716465" y="3318209"/>
            <a:ext cx="3714346" cy="2875851"/>
            <a:chOff x="5274012" y="1652375"/>
            <a:chExt cx="3714346" cy="2875851"/>
          </a:xfrm>
        </p:grpSpPr>
        <p:sp>
          <p:nvSpPr>
            <p:cNvPr id="8" name="Rounded Rectangle 7"/>
            <p:cNvSpPr/>
            <p:nvPr/>
          </p:nvSpPr>
          <p:spPr bwMode="auto">
            <a:xfrm>
              <a:off x="5274012" y="1694361"/>
              <a:ext cx="3714346" cy="2833865"/>
            </a:xfrm>
            <a:prstGeom prst="roundRect">
              <a:avLst/>
            </a:prstGeom>
            <a:solidFill>
              <a:schemeClr val="accent1">
                <a:lumMod val="90000"/>
              </a:schemeClr>
            </a:solidFill>
            <a:ln w="28575" cap="flat" cmpd="sng" algn="ctr">
              <a:noFill/>
              <a:prstDash val="solid"/>
              <a:round/>
              <a:headEnd type="none" w="med" len="med"/>
              <a:tailEnd type="none" w="med" len="med"/>
            </a:ln>
            <a:effectLst/>
          </p:spPr>
          <p:txBody>
            <a:bodyPr vert="horz" wrap="none" lIns="4572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lang="en-US" dirty="0"/>
            </a:p>
          </p:txBody>
        </p:sp>
        <p:sp>
          <p:nvSpPr>
            <p:cNvPr id="9" name="TextBox 8"/>
            <p:cNvSpPr txBox="1"/>
            <p:nvPr/>
          </p:nvSpPr>
          <p:spPr>
            <a:xfrm>
              <a:off x="5555465" y="1652375"/>
              <a:ext cx="3151440" cy="338554"/>
            </a:xfrm>
            <a:prstGeom prst="rect">
              <a:avLst/>
            </a:prstGeom>
            <a:noFill/>
          </p:spPr>
          <p:txBody>
            <a:bodyPr wrap="none" lIns="45720" rtlCol="0">
              <a:spAutoFit/>
            </a:bodyPr>
            <a:lstStyle/>
            <a:p>
              <a:r>
                <a:rPr lang="en-US" sz="1600" b="1" dirty="0" smtClean="0">
                  <a:solidFill>
                    <a:schemeClr val="bg1"/>
                  </a:solidFill>
                  <a:latin typeface="Calibri" pitchFamily="34" charset="0"/>
                  <a:cs typeface="Calibri" pitchFamily="34" charset="0"/>
                </a:rPr>
                <a:t>Detail Billing Crosswalk Options tab</a:t>
              </a:r>
              <a:endParaRPr lang="en-US" sz="1600" b="1" dirty="0">
                <a:solidFill>
                  <a:schemeClr val="bg1"/>
                </a:solidFill>
                <a:latin typeface="Calibri" pitchFamily="34" charset="0"/>
                <a:cs typeface="Calibri" pitchFamily="34" charset="0"/>
              </a:endParaRPr>
            </a:p>
          </p:txBody>
        </p:sp>
        <p:sp>
          <p:nvSpPr>
            <p:cNvPr id="10" name="TextBox 9"/>
            <p:cNvSpPr txBox="1"/>
            <p:nvPr/>
          </p:nvSpPr>
          <p:spPr>
            <a:xfrm>
              <a:off x="5383953" y="1948193"/>
              <a:ext cx="3604405" cy="307777"/>
            </a:xfrm>
            <a:prstGeom prst="rect">
              <a:avLst/>
            </a:prstGeom>
            <a:noFill/>
          </p:spPr>
          <p:txBody>
            <a:bodyPr wrap="square" lIns="45720" rtlCol="0">
              <a:spAutoFit/>
            </a:bodyPr>
            <a:lstStyle/>
            <a:p>
              <a:r>
                <a:rPr lang="en-US" sz="1400" b="1" dirty="0" smtClean="0">
                  <a:solidFill>
                    <a:schemeClr val="bg2">
                      <a:lumMod val="50000"/>
                    </a:schemeClr>
                  </a:solidFill>
                  <a:latin typeface="Calibri" pitchFamily="34" charset="0"/>
                  <a:cs typeface="Calibri" pitchFamily="34" charset="0"/>
                </a:rPr>
                <a:t>Code: </a:t>
              </a:r>
              <a:r>
                <a:rPr lang="en-US" sz="1400" dirty="0" smtClean="0">
                  <a:solidFill>
                    <a:schemeClr val="bg2">
                      <a:lumMod val="50000"/>
                    </a:schemeClr>
                  </a:solidFill>
                  <a:latin typeface="Calibri" pitchFamily="34" charset="0"/>
                  <a:cs typeface="Calibri" pitchFamily="34" charset="0"/>
                </a:rPr>
                <a:t>AASITSAUTO   </a:t>
              </a:r>
              <a:r>
                <a:rPr lang="en-US" sz="1400" b="1" dirty="0" smtClean="0">
                  <a:solidFill>
                    <a:schemeClr val="bg2">
                      <a:lumMod val="50000"/>
                    </a:schemeClr>
                  </a:solidFill>
                  <a:latin typeface="Calibri" pitchFamily="34" charset="0"/>
                  <a:cs typeface="Calibri" pitchFamily="34" charset="0"/>
                </a:rPr>
                <a:t>Priority: </a:t>
              </a:r>
              <a:r>
                <a:rPr lang="en-US" sz="1400" dirty="0" smtClean="0">
                  <a:solidFill>
                    <a:schemeClr val="bg2">
                      <a:lumMod val="50000"/>
                    </a:schemeClr>
                  </a:solidFill>
                  <a:latin typeface="Calibri" pitchFamily="34" charset="0"/>
                  <a:cs typeface="Calibri" pitchFamily="34" charset="0"/>
                </a:rPr>
                <a:t>115   </a:t>
              </a:r>
              <a:r>
                <a:rPr lang="en-US" sz="1400" b="1" dirty="0" smtClean="0">
                  <a:solidFill>
                    <a:schemeClr val="bg2">
                      <a:lumMod val="50000"/>
                    </a:schemeClr>
                  </a:solidFill>
                  <a:latin typeface="Calibri" pitchFamily="34" charset="0"/>
                  <a:cs typeface="Calibri" pitchFamily="34" charset="0"/>
                </a:rPr>
                <a:t>Sequence</a:t>
              </a:r>
              <a:r>
                <a:rPr lang="en-US" sz="1400" dirty="0" smtClean="0">
                  <a:solidFill>
                    <a:schemeClr val="bg2">
                      <a:lumMod val="50000"/>
                    </a:schemeClr>
                  </a:solidFill>
                  <a:latin typeface="Calibri" pitchFamily="34" charset="0"/>
                  <a:cs typeface="Calibri" pitchFamily="34" charset="0"/>
                </a:rPr>
                <a:t>: 1  </a:t>
              </a:r>
              <a:endParaRPr lang="en-US" sz="1400" dirty="0">
                <a:solidFill>
                  <a:schemeClr val="bg2">
                    <a:lumMod val="50000"/>
                  </a:schemeClr>
                </a:solidFill>
                <a:latin typeface="Calibri" pitchFamily="34" charset="0"/>
                <a:cs typeface="Calibri" pitchFamily="34" charset="0"/>
              </a:endParaRPr>
            </a:p>
          </p:txBody>
        </p:sp>
        <p:sp>
          <p:nvSpPr>
            <p:cNvPr id="11" name="TextBox 10"/>
            <p:cNvSpPr txBox="1"/>
            <p:nvPr/>
          </p:nvSpPr>
          <p:spPr>
            <a:xfrm>
              <a:off x="7121456" y="2271215"/>
              <a:ext cx="1783718" cy="1815882"/>
            </a:xfrm>
            <a:prstGeom prst="rect">
              <a:avLst/>
            </a:prstGeom>
            <a:noFill/>
            <a:ln>
              <a:noFill/>
              <a:prstDash val="dash"/>
            </a:ln>
          </p:spPr>
          <p:txBody>
            <a:bodyPr wrap="square" lIns="45720" rtlCol="0">
              <a:spAutoFit/>
            </a:bodyPr>
            <a:lstStyle/>
            <a:p>
              <a:r>
                <a:rPr lang="en-US" sz="1400" b="1" dirty="0" smtClean="0">
                  <a:solidFill>
                    <a:schemeClr val="bg2">
                      <a:lumMod val="50000"/>
                    </a:schemeClr>
                  </a:solidFill>
                  <a:latin typeface="Calibri" pitchFamily="34" charset="0"/>
                  <a:cs typeface="Calibri" pitchFamily="34" charset="0"/>
                </a:rPr>
                <a:t>To Fields: </a:t>
              </a:r>
            </a:p>
            <a:p>
              <a:r>
                <a:rPr lang="en-US" sz="1400" dirty="0">
                  <a:solidFill>
                    <a:schemeClr val="bg2">
                      <a:lumMod val="50000"/>
                    </a:schemeClr>
                  </a:solidFill>
                  <a:latin typeface="Calibri" pitchFamily="34" charset="0"/>
                  <a:cs typeface="Calibri" pitchFamily="34" charset="0"/>
                </a:rPr>
                <a:t>1. Template Doc Type</a:t>
              </a:r>
            </a:p>
            <a:p>
              <a:r>
                <a:rPr lang="en-US" sz="1400" dirty="0">
                  <a:solidFill>
                    <a:schemeClr val="bg2">
                      <a:lumMod val="50000"/>
                    </a:schemeClr>
                  </a:solidFill>
                  <a:latin typeface="Calibri" pitchFamily="34" charset="0"/>
                  <a:cs typeface="Calibri" pitchFamily="34" charset="0"/>
                </a:rPr>
                <a:t>2. Trans Type</a:t>
              </a:r>
            </a:p>
            <a:p>
              <a:r>
                <a:rPr lang="en-US" sz="1400" dirty="0">
                  <a:solidFill>
                    <a:schemeClr val="bg2">
                      <a:lumMod val="50000"/>
                    </a:schemeClr>
                  </a:solidFill>
                  <a:latin typeface="Calibri" pitchFamily="34" charset="0"/>
                  <a:cs typeface="Calibri" pitchFamily="34" charset="0"/>
                </a:rPr>
                <a:t>3. Business Line</a:t>
              </a:r>
            </a:p>
            <a:p>
              <a:r>
                <a:rPr lang="en-US" sz="1400" dirty="0">
                  <a:solidFill>
                    <a:schemeClr val="bg2">
                      <a:lumMod val="50000"/>
                    </a:schemeClr>
                  </a:solidFill>
                  <a:latin typeface="Calibri" pitchFamily="34" charset="0"/>
                  <a:cs typeface="Calibri" pitchFamily="34" charset="0"/>
                </a:rPr>
                <a:t>4. Receivable Type</a:t>
              </a:r>
            </a:p>
            <a:p>
              <a:r>
                <a:rPr lang="en-US" sz="1400" dirty="0">
                  <a:solidFill>
                    <a:schemeClr val="bg2">
                      <a:lumMod val="50000"/>
                    </a:schemeClr>
                  </a:solidFill>
                  <a:latin typeface="Calibri" pitchFamily="34" charset="0"/>
                  <a:cs typeface="Calibri" pitchFamily="34" charset="0"/>
                </a:rPr>
                <a:t>5. Remit To Office</a:t>
              </a:r>
            </a:p>
            <a:p>
              <a:r>
                <a:rPr lang="en-US" sz="1400" dirty="0">
                  <a:solidFill>
                    <a:schemeClr val="bg2">
                      <a:lumMod val="50000"/>
                    </a:schemeClr>
                  </a:solidFill>
                  <a:latin typeface="Calibri" pitchFamily="34" charset="0"/>
                  <a:cs typeface="Calibri" pitchFamily="34" charset="0"/>
                </a:rPr>
                <a:t>6. Remit To Office Address</a:t>
              </a:r>
            </a:p>
          </p:txBody>
        </p:sp>
      </p:grpSp>
      <p:sp>
        <p:nvSpPr>
          <p:cNvPr id="12" name="Left Brace 11"/>
          <p:cNvSpPr/>
          <p:nvPr/>
        </p:nvSpPr>
        <p:spPr bwMode="auto">
          <a:xfrm>
            <a:off x="3194556" y="3360194"/>
            <a:ext cx="413657" cy="2795989"/>
          </a:xfrm>
          <a:prstGeom prst="leftBrace">
            <a:avLst>
              <a:gd name="adj1" fmla="val 74123"/>
              <a:gd name="adj2" fmla="val 50000"/>
            </a:avLst>
          </a:prstGeom>
          <a:noFill/>
          <a:ln w="28575" cap="flat" cmpd="sng" algn="ctr">
            <a:solidFill>
              <a:schemeClr val="accent5">
                <a:lumMod val="50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13" name="TextBox 12"/>
          <p:cNvSpPr txBox="1"/>
          <p:nvPr/>
        </p:nvSpPr>
        <p:spPr>
          <a:xfrm>
            <a:off x="1046596" y="4588911"/>
            <a:ext cx="2147960" cy="338554"/>
          </a:xfrm>
          <a:prstGeom prst="rect">
            <a:avLst/>
          </a:prstGeom>
          <a:noFill/>
        </p:spPr>
        <p:txBody>
          <a:bodyPr wrap="none" rtlCol="0">
            <a:spAutoFit/>
          </a:bodyPr>
          <a:lstStyle/>
          <a:p>
            <a:r>
              <a:rPr lang="en-US" sz="1600" dirty="0" smtClean="0">
                <a:latin typeface="Calibri" pitchFamily="34" charset="0"/>
                <a:cs typeface="Calibri" pitchFamily="34" charset="0"/>
              </a:rPr>
              <a:t>Crosswalk Rule Group 1</a:t>
            </a:r>
            <a:endParaRPr lang="en-US" sz="1600" dirty="0">
              <a:latin typeface="Calibri" pitchFamily="34" charset="0"/>
              <a:cs typeface="Calibri" pitchFamily="34" charset="0"/>
            </a:endParaRPr>
          </a:p>
        </p:txBody>
      </p:sp>
      <p:sp>
        <p:nvSpPr>
          <p:cNvPr id="14" name="Rectangle 13"/>
          <p:cNvSpPr/>
          <p:nvPr/>
        </p:nvSpPr>
        <p:spPr>
          <a:xfrm>
            <a:off x="3716465" y="3959751"/>
            <a:ext cx="1847444" cy="954107"/>
          </a:xfrm>
          <a:prstGeom prst="rect">
            <a:avLst/>
          </a:prstGeom>
        </p:spPr>
        <p:txBody>
          <a:bodyPr wrap="square">
            <a:spAutoFit/>
          </a:bodyPr>
          <a:lstStyle/>
          <a:p>
            <a:r>
              <a:rPr lang="en-US" sz="1400" b="1" dirty="0" smtClean="0">
                <a:solidFill>
                  <a:schemeClr val="bg2">
                    <a:lumMod val="50000"/>
                  </a:schemeClr>
                </a:solidFill>
                <a:latin typeface="Calibri" pitchFamily="34" charset="0"/>
                <a:cs typeface="Calibri" pitchFamily="34" charset="0"/>
              </a:rPr>
              <a:t>From </a:t>
            </a:r>
            <a:r>
              <a:rPr lang="en-US" sz="1400" b="1" dirty="0">
                <a:solidFill>
                  <a:schemeClr val="bg2">
                    <a:lumMod val="50000"/>
                  </a:schemeClr>
                </a:solidFill>
                <a:latin typeface="Calibri" pitchFamily="34" charset="0"/>
                <a:cs typeface="Calibri" pitchFamily="34" charset="0"/>
              </a:rPr>
              <a:t>Fields: </a:t>
            </a:r>
            <a:endParaRPr lang="en-US" sz="1400" dirty="0" smtClean="0">
              <a:solidFill>
                <a:schemeClr val="bg2">
                  <a:lumMod val="50000"/>
                </a:schemeClr>
              </a:solidFill>
              <a:latin typeface="Calibri" pitchFamily="34" charset="0"/>
              <a:cs typeface="Calibri" pitchFamily="34" charset="0"/>
            </a:endParaRPr>
          </a:p>
          <a:p>
            <a:r>
              <a:rPr lang="en-US" sz="1400" dirty="0" smtClean="0">
                <a:solidFill>
                  <a:schemeClr val="bg2">
                    <a:lumMod val="50000"/>
                  </a:schemeClr>
                </a:solidFill>
                <a:latin typeface="Calibri" pitchFamily="34" charset="0"/>
                <a:cs typeface="Calibri" pitchFamily="34" charset="0"/>
              </a:rPr>
              <a:t>1</a:t>
            </a:r>
            <a:r>
              <a:rPr lang="en-US" sz="1400" dirty="0">
                <a:solidFill>
                  <a:schemeClr val="bg2">
                    <a:lumMod val="50000"/>
                  </a:schemeClr>
                </a:solidFill>
                <a:latin typeface="Calibri" pitchFamily="34" charset="0"/>
                <a:cs typeface="Calibri" pitchFamily="34" charset="0"/>
              </a:rPr>
              <a:t>. External System ID</a:t>
            </a:r>
          </a:p>
          <a:p>
            <a:r>
              <a:rPr lang="en-US" sz="1400" dirty="0">
                <a:solidFill>
                  <a:schemeClr val="bg2">
                    <a:lumMod val="50000"/>
                  </a:schemeClr>
                </a:solidFill>
                <a:latin typeface="Calibri" pitchFamily="34" charset="0"/>
                <a:cs typeface="Calibri" pitchFamily="34" charset="0"/>
              </a:rPr>
              <a:t>2. Program Dimension </a:t>
            </a:r>
          </a:p>
          <a:p>
            <a:r>
              <a:rPr lang="en-US" sz="1400" dirty="0">
                <a:solidFill>
                  <a:schemeClr val="bg2">
                    <a:lumMod val="50000"/>
                  </a:schemeClr>
                </a:solidFill>
                <a:latin typeface="Calibri" pitchFamily="34" charset="0"/>
                <a:cs typeface="Calibri" pitchFamily="34" charset="0"/>
              </a:rPr>
              <a:t>3. Advance Indicator</a:t>
            </a:r>
          </a:p>
        </p:txBody>
      </p:sp>
    </p:spTree>
    <p:extLst>
      <p:ext uri="{BB962C8B-B14F-4D97-AF65-F5344CB8AC3E}">
        <p14:creationId xmlns:p14="http://schemas.microsoft.com/office/powerpoint/2010/main" val="1554394594"/>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a:xfrm>
            <a:off x="455613" y="331788"/>
            <a:ext cx="8688387" cy="563562"/>
          </a:xfrm>
        </p:spPr>
        <p:txBody>
          <a:bodyPr/>
          <a:lstStyle/>
          <a:p>
            <a:r>
              <a:rPr lang="en-US" sz="2800" dirty="0" smtClean="0"/>
              <a:t>Detail Billing Crosswalk Reference Table</a:t>
            </a:r>
            <a:endParaRPr lang="en-US" dirty="0" smtClean="0"/>
          </a:p>
        </p:txBody>
      </p:sp>
      <p:sp>
        <p:nvSpPr>
          <p:cNvPr id="35843" name="Content Placeholder 2"/>
          <p:cNvSpPr>
            <a:spLocks noGrp="1"/>
          </p:cNvSpPr>
          <p:nvPr>
            <p:ph idx="1"/>
          </p:nvPr>
        </p:nvSpPr>
        <p:spPr>
          <a:xfrm>
            <a:off x="376650" y="1102944"/>
            <a:ext cx="8793162" cy="801457"/>
          </a:xfrm>
        </p:spPr>
        <p:txBody>
          <a:bodyPr/>
          <a:lstStyle/>
          <a:p>
            <a:r>
              <a:rPr lang="en-US" sz="2000" dirty="0" smtClean="0">
                <a:cs typeface="Calibri" pitchFamily="34" charset="0"/>
              </a:rPr>
              <a:t>Detail Billing Crosswalk Data Details: Define specific From and To field value rules using a flexible set of operators and flags</a:t>
            </a:r>
          </a:p>
          <a:p>
            <a:pPr lvl="2"/>
            <a:endParaRPr lang="en-US" sz="900" dirty="0" smtClean="0"/>
          </a:p>
        </p:txBody>
      </p:sp>
      <p:sp>
        <p:nvSpPr>
          <p:cNvPr id="35845" name="Slide Number Placeholder 4"/>
          <p:cNvSpPr>
            <a:spLocks noGrp="1"/>
          </p:cNvSpPr>
          <p:nvPr>
            <p:ph type="sldNum" sz="quarter" idx="11"/>
          </p:nvPr>
        </p:nvSpPr>
        <p:spPr>
          <a:xfrm>
            <a:off x="-116958" y="6245225"/>
            <a:ext cx="472558"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0447EB14-2AA1-42BB-BE22-1DD61B3481FC}" type="slidenum">
              <a:rPr lang="en-US" smtClean="0"/>
              <a:pPr eaLnBrk="1" hangingPunct="1"/>
              <a:t>61</a:t>
            </a:fld>
            <a:endParaRPr lang="en-US" dirty="0" smtClean="0"/>
          </a:p>
        </p:txBody>
      </p:sp>
      <p:sp>
        <p:nvSpPr>
          <p:cNvPr id="13" name="Rectangle 12"/>
          <p:cNvSpPr/>
          <p:nvPr/>
        </p:nvSpPr>
        <p:spPr bwMode="auto">
          <a:xfrm>
            <a:off x="7718961" y="6008914"/>
            <a:ext cx="1294410" cy="748146"/>
          </a:xfrm>
          <a:prstGeom prst="rect">
            <a:avLst/>
          </a:pr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grpSp>
        <p:nvGrpSpPr>
          <p:cNvPr id="20" name="Group 19"/>
          <p:cNvGrpSpPr/>
          <p:nvPr/>
        </p:nvGrpSpPr>
        <p:grpSpPr>
          <a:xfrm>
            <a:off x="1416697" y="1837540"/>
            <a:ext cx="6713068" cy="4919520"/>
            <a:chOff x="-246488" y="787440"/>
            <a:chExt cx="6713068" cy="4919520"/>
          </a:xfrm>
        </p:grpSpPr>
        <p:sp>
          <p:nvSpPr>
            <p:cNvPr id="3" name="Rounded Rectangle 2"/>
            <p:cNvSpPr/>
            <p:nvPr/>
          </p:nvSpPr>
          <p:spPr bwMode="auto">
            <a:xfrm>
              <a:off x="-246488" y="854301"/>
              <a:ext cx="6713068" cy="4852659"/>
            </a:xfrm>
            <a:prstGeom prst="roundRect">
              <a:avLst/>
            </a:prstGeom>
            <a:solidFill>
              <a:schemeClr val="accent1">
                <a:lumMod val="90000"/>
              </a:schemeClr>
            </a:solidFill>
            <a:ln w="28575" cap="flat" cmpd="sng" algn="ctr">
              <a:noFill/>
              <a:prstDash val="solid"/>
              <a:round/>
              <a:headEnd type="none" w="med" len="med"/>
              <a:tailEnd type="none" w="med" len="med"/>
            </a:ln>
            <a:effectLst/>
          </p:spPr>
          <p:txBody>
            <a:bodyPr vert="horz" wrap="none" lIns="4572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lang="en-US" dirty="0"/>
            </a:p>
          </p:txBody>
        </p:sp>
        <p:sp>
          <p:nvSpPr>
            <p:cNvPr id="4" name="Rounded Rectangle 3"/>
            <p:cNvSpPr/>
            <p:nvPr/>
          </p:nvSpPr>
          <p:spPr bwMode="auto">
            <a:xfrm>
              <a:off x="1694004" y="1861073"/>
              <a:ext cx="4758964" cy="3822259"/>
            </a:xfrm>
            <a:prstGeom prst="roundRect">
              <a:avLst/>
            </a:prstGeom>
            <a:solidFill>
              <a:schemeClr val="accent1">
                <a:lumMod val="90000"/>
              </a:schemeClr>
            </a:solidFill>
            <a:ln w="28575" cap="flat" cmpd="sng" algn="ctr">
              <a:solidFill>
                <a:schemeClr val="bg1">
                  <a:lumMod val="95000"/>
                </a:schemeClr>
              </a:solidFill>
              <a:prstDash val="solid"/>
              <a:round/>
              <a:headEnd type="none" w="med" len="med"/>
              <a:tailEnd type="none" w="med" len="med"/>
            </a:ln>
            <a:effectLst/>
          </p:spPr>
          <p:txBody>
            <a:bodyPr vert="horz" wrap="none" lIns="4572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lang="en-US" dirty="0"/>
            </a:p>
          </p:txBody>
        </p:sp>
        <p:sp>
          <p:nvSpPr>
            <p:cNvPr id="6" name="TextBox 5"/>
            <p:cNvSpPr txBox="1"/>
            <p:nvPr/>
          </p:nvSpPr>
          <p:spPr>
            <a:xfrm>
              <a:off x="620623" y="787440"/>
              <a:ext cx="5311326" cy="523220"/>
            </a:xfrm>
            <a:prstGeom prst="rect">
              <a:avLst/>
            </a:prstGeom>
            <a:noFill/>
          </p:spPr>
          <p:txBody>
            <a:bodyPr wrap="none" lIns="45720" rtlCol="0">
              <a:spAutoFit/>
            </a:bodyPr>
            <a:lstStyle/>
            <a:p>
              <a:r>
                <a:rPr lang="en-US" sz="2800" dirty="0" smtClean="0">
                  <a:solidFill>
                    <a:schemeClr val="bg1"/>
                  </a:solidFill>
                  <a:latin typeface="Calibri" pitchFamily="34" charset="0"/>
                  <a:cs typeface="Calibri" pitchFamily="34" charset="0"/>
                </a:rPr>
                <a:t>Detail Billing Crosswalk Options tab</a:t>
              </a:r>
              <a:endParaRPr lang="en-US" sz="2800" dirty="0">
                <a:solidFill>
                  <a:schemeClr val="bg1"/>
                </a:solidFill>
                <a:latin typeface="Calibri" pitchFamily="34" charset="0"/>
                <a:cs typeface="Calibri" pitchFamily="34" charset="0"/>
              </a:endParaRPr>
            </a:p>
          </p:txBody>
        </p:sp>
        <p:sp>
          <p:nvSpPr>
            <p:cNvPr id="23" name="TextBox 22"/>
            <p:cNvSpPr txBox="1"/>
            <p:nvPr/>
          </p:nvSpPr>
          <p:spPr>
            <a:xfrm>
              <a:off x="1966913" y="1873690"/>
              <a:ext cx="4441729" cy="461665"/>
            </a:xfrm>
            <a:prstGeom prst="rect">
              <a:avLst/>
            </a:prstGeom>
            <a:noFill/>
          </p:spPr>
          <p:txBody>
            <a:bodyPr wrap="none" lIns="45720" rtlCol="0">
              <a:spAutoFit/>
            </a:bodyPr>
            <a:lstStyle/>
            <a:p>
              <a:r>
                <a:rPr lang="en-US" sz="2400" dirty="0" smtClean="0">
                  <a:solidFill>
                    <a:schemeClr val="bg1"/>
                  </a:solidFill>
                  <a:latin typeface="Calibri" pitchFamily="34" charset="0"/>
                  <a:cs typeface="Calibri" pitchFamily="34" charset="0"/>
                </a:rPr>
                <a:t>Detail Billing Crosswalk Details tab</a:t>
              </a:r>
              <a:endParaRPr lang="en-US" sz="2400" dirty="0">
                <a:solidFill>
                  <a:schemeClr val="bg1"/>
                </a:solidFill>
                <a:latin typeface="Calibri" pitchFamily="34" charset="0"/>
                <a:cs typeface="Calibri" pitchFamily="34" charset="0"/>
              </a:endParaRPr>
            </a:p>
          </p:txBody>
        </p:sp>
        <p:sp>
          <p:nvSpPr>
            <p:cNvPr id="24" name="TextBox 23"/>
            <p:cNvSpPr txBox="1"/>
            <p:nvPr/>
          </p:nvSpPr>
          <p:spPr>
            <a:xfrm>
              <a:off x="1609413" y="1347868"/>
              <a:ext cx="3152017" cy="369332"/>
            </a:xfrm>
            <a:prstGeom prst="rect">
              <a:avLst/>
            </a:prstGeom>
            <a:noFill/>
          </p:spPr>
          <p:txBody>
            <a:bodyPr wrap="none" lIns="45720" rtlCol="0">
              <a:spAutoFit/>
            </a:bodyPr>
            <a:lstStyle/>
            <a:p>
              <a:r>
                <a:rPr lang="en-US" b="1" dirty="0" smtClean="0">
                  <a:solidFill>
                    <a:schemeClr val="bg2">
                      <a:lumMod val="50000"/>
                    </a:schemeClr>
                  </a:solidFill>
                  <a:latin typeface="Calibri" pitchFamily="34" charset="0"/>
                  <a:cs typeface="Calibri" pitchFamily="34" charset="0"/>
                </a:rPr>
                <a:t>Code: </a:t>
              </a:r>
              <a:r>
                <a:rPr lang="en-US" dirty="0">
                  <a:solidFill>
                    <a:schemeClr val="bg2">
                      <a:lumMod val="50000"/>
                    </a:schemeClr>
                  </a:solidFill>
                  <a:latin typeface="Calibri" pitchFamily="34" charset="0"/>
                  <a:cs typeface="Calibri" pitchFamily="34" charset="0"/>
                </a:rPr>
                <a:t>AASITSAUTO </a:t>
              </a:r>
              <a:r>
                <a:rPr lang="en-US" b="1" dirty="0" smtClean="0">
                  <a:solidFill>
                    <a:schemeClr val="bg2">
                      <a:lumMod val="50000"/>
                    </a:schemeClr>
                  </a:solidFill>
                  <a:latin typeface="Calibri" pitchFamily="34" charset="0"/>
                  <a:cs typeface="Calibri" pitchFamily="34" charset="0"/>
                </a:rPr>
                <a:t>Priority: </a:t>
              </a:r>
              <a:r>
                <a:rPr lang="en-US" dirty="0" smtClean="0">
                  <a:solidFill>
                    <a:schemeClr val="bg2">
                      <a:lumMod val="50000"/>
                    </a:schemeClr>
                  </a:solidFill>
                  <a:latin typeface="Calibri" pitchFamily="34" charset="0"/>
                  <a:cs typeface="Calibri" pitchFamily="34" charset="0"/>
                </a:rPr>
                <a:t>115</a:t>
              </a:r>
              <a:endParaRPr lang="en-US" dirty="0">
                <a:solidFill>
                  <a:schemeClr val="bg2">
                    <a:lumMod val="50000"/>
                  </a:schemeClr>
                </a:solidFill>
                <a:latin typeface="Calibri" pitchFamily="34" charset="0"/>
                <a:cs typeface="Calibri" pitchFamily="34" charset="0"/>
              </a:endParaRPr>
            </a:p>
          </p:txBody>
        </p:sp>
        <p:sp>
          <p:nvSpPr>
            <p:cNvPr id="25" name="TextBox 24"/>
            <p:cNvSpPr txBox="1"/>
            <p:nvPr/>
          </p:nvSpPr>
          <p:spPr>
            <a:xfrm>
              <a:off x="-201389" y="2112117"/>
              <a:ext cx="1795876" cy="954107"/>
            </a:xfrm>
            <a:prstGeom prst="rect">
              <a:avLst/>
            </a:prstGeom>
            <a:noFill/>
            <a:ln>
              <a:solidFill>
                <a:schemeClr val="accent5">
                  <a:lumMod val="50000"/>
                </a:schemeClr>
              </a:solidFill>
              <a:prstDash val="dash"/>
            </a:ln>
          </p:spPr>
          <p:txBody>
            <a:bodyPr wrap="none" lIns="45720" rtlCol="0">
              <a:spAutoFit/>
            </a:bodyPr>
            <a:lstStyle/>
            <a:p>
              <a:r>
                <a:rPr lang="en-US" sz="1400" b="1" dirty="0" smtClean="0">
                  <a:solidFill>
                    <a:schemeClr val="bg2">
                      <a:lumMod val="50000"/>
                    </a:schemeClr>
                  </a:solidFill>
                  <a:latin typeface="Calibri" pitchFamily="34" charset="0"/>
                  <a:cs typeface="Calibri" pitchFamily="34" charset="0"/>
                </a:rPr>
                <a:t>From Fields: </a:t>
              </a:r>
            </a:p>
            <a:p>
              <a:r>
                <a:rPr lang="en-US" sz="1400" dirty="0">
                  <a:solidFill>
                    <a:schemeClr val="bg2">
                      <a:lumMod val="50000"/>
                    </a:schemeClr>
                  </a:solidFill>
                  <a:latin typeface="Calibri" pitchFamily="34" charset="0"/>
                  <a:cs typeface="Calibri" pitchFamily="34" charset="0"/>
                </a:rPr>
                <a:t>1. External System ID</a:t>
              </a:r>
            </a:p>
            <a:p>
              <a:r>
                <a:rPr lang="en-US" sz="1400" dirty="0">
                  <a:solidFill>
                    <a:schemeClr val="bg2">
                      <a:lumMod val="50000"/>
                    </a:schemeClr>
                  </a:solidFill>
                  <a:latin typeface="Calibri" pitchFamily="34" charset="0"/>
                  <a:cs typeface="Calibri" pitchFamily="34" charset="0"/>
                </a:rPr>
                <a:t>2. </a:t>
              </a:r>
              <a:r>
                <a:rPr lang="en-US" sz="1400" dirty="0" smtClean="0">
                  <a:solidFill>
                    <a:schemeClr val="bg2">
                      <a:lumMod val="50000"/>
                    </a:schemeClr>
                  </a:solidFill>
                  <a:latin typeface="Calibri" pitchFamily="34" charset="0"/>
                  <a:cs typeface="Calibri" pitchFamily="34" charset="0"/>
                </a:rPr>
                <a:t>Program Dimension </a:t>
              </a:r>
              <a:endParaRPr lang="en-US" sz="1400" dirty="0">
                <a:solidFill>
                  <a:schemeClr val="bg2">
                    <a:lumMod val="50000"/>
                  </a:schemeClr>
                </a:solidFill>
                <a:latin typeface="Calibri" pitchFamily="34" charset="0"/>
                <a:cs typeface="Calibri" pitchFamily="34" charset="0"/>
              </a:endParaRPr>
            </a:p>
            <a:p>
              <a:r>
                <a:rPr lang="en-US" sz="1400" dirty="0" smtClean="0">
                  <a:solidFill>
                    <a:schemeClr val="bg2">
                      <a:lumMod val="50000"/>
                    </a:schemeClr>
                  </a:solidFill>
                  <a:latin typeface="Calibri" pitchFamily="34" charset="0"/>
                  <a:cs typeface="Calibri" pitchFamily="34" charset="0"/>
                </a:rPr>
                <a:t>3</a:t>
              </a:r>
              <a:r>
                <a:rPr lang="en-US" sz="1400" dirty="0">
                  <a:solidFill>
                    <a:schemeClr val="bg2">
                      <a:lumMod val="50000"/>
                    </a:schemeClr>
                  </a:solidFill>
                  <a:latin typeface="Calibri" pitchFamily="34" charset="0"/>
                  <a:cs typeface="Calibri" pitchFamily="34" charset="0"/>
                </a:rPr>
                <a:t>. </a:t>
              </a:r>
              <a:r>
                <a:rPr lang="en-US" sz="1400" dirty="0" smtClean="0">
                  <a:solidFill>
                    <a:schemeClr val="bg2">
                      <a:lumMod val="50000"/>
                    </a:schemeClr>
                  </a:solidFill>
                  <a:latin typeface="Calibri" pitchFamily="34" charset="0"/>
                  <a:cs typeface="Calibri" pitchFamily="34" charset="0"/>
                </a:rPr>
                <a:t>Advance Indicator</a:t>
              </a:r>
              <a:endParaRPr lang="en-US" sz="1400" dirty="0">
                <a:solidFill>
                  <a:schemeClr val="bg2">
                    <a:lumMod val="50000"/>
                  </a:schemeClr>
                </a:solidFill>
                <a:latin typeface="Calibri" pitchFamily="34" charset="0"/>
                <a:cs typeface="Calibri" pitchFamily="34" charset="0"/>
              </a:endParaRPr>
            </a:p>
          </p:txBody>
        </p:sp>
        <p:sp>
          <p:nvSpPr>
            <p:cNvPr id="26" name="TextBox 25"/>
            <p:cNvSpPr txBox="1"/>
            <p:nvPr/>
          </p:nvSpPr>
          <p:spPr>
            <a:xfrm>
              <a:off x="-204538" y="3268587"/>
              <a:ext cx="1728394" cy="1815882"/>
            </a:xfrm>
            <a:prstGeom prst="rect">
              <a:avLst/>
            </a:prstGeom>
            <a:noFill/>
            <a:ln>
              <a:solidFill>
                <a:schemeClr val="accent5">
                  <a:lumMod val="50000"/>
                </a:schemeClr>
              </a:solidFill>
              <a:prstDash val="dash"/>
            </a:ln>
          </p:spPr>
          <p:txBody>
            <a:bodyPr wrap="square" lIns="45720" rtlCol="0">
              <a:spAutoFit/>
            </a:bodyPr>
            <a:lstStyle/>
            <a:p>
              <a:r>
                <a:rPr lang="en-US" sz="1400" b="1" dirty="0" smtClean="0">
                  <a:solidFill>
                    <a:schemeClr val="bg2">
                      <a:lumMod val="50000"/>
                    </a:schemeClr>
                  </a:solidFill>
                  <a:latin typeface="Calibri" pitchFamily="34" charset="0"/>
                  <a:cs typeface="Calibri" pitchFamily="34" charset="0"/>
                </a:rPr>
                <a:t>To Fields: </a:t>
              </a:r>
            </a:p>
            <a:p>
              <a:r>
                <a:rPr lang="en-US" sz="1400" dirty="0" smtClean="0">
                  <a:solidFill>
                    <a:schemeClr val="bg2">
                      <a:lumMod val="50000"/>
                    </a:schemeClr>
                  </a:solidFill>
                  <a:latin typeface="Calibri" pitchFamily="34" charset="0"/>
                  <a:cs typeface="Calibri" pitchFamily="34" charset="0"/>
                </a:rPr>
                <a:t>1. Template Doc Type</a:t>
              </a:r>
            </a:p>
            <a:p>
              <a:r>
                <a:rPr lang="en-US" sz="1400" dirty="0" smtClean="0">
                  <a:solidFill>
                    <a:schemeClr val="bg2">
                      <a:lumMod val="50000"/>
                    </a:schemeClr>
                  </a:solidFill>
                  <a:latin typeface="Calibri" pitchFamily="34" charset="0"/>
                  <a:cs typeface="Calibri" pitchFamily="34" charset="0"/>
                </a:rPr>
                <a:t>2. Trans Type</a:t>
              </a:r>
            </a:p>
            <a:p>
              <a:r>
                <a:rPr lang="en-US" sz="1400" dirty="0" smtClean="0">
                  <a:solidFill>
                    <a:schemeClr val="bg2">
                      <a:lumMod val="50000"/>
                    </a:schemeClr>
                  </a:solidFill>
                  <a:latin typeface="Calibri" pitchFamily="34" charset="0"/>
                  <a:cs typeface="Calibri" pitchFamily="34" charset="0"/>
                </a:rPr>
                <a:t>3. Business Line</a:t>
              </a:r>
            </a:p>
            <a:p>
              <a:r>
                <a:rPr lang="en-US" sz="1400" dirty="0" smtClean="0">
                  <a:solidFill>
                    <a:schemeClr val="bg2">
                      <a:lumMod val="50000"/>
                    </a:schemeClr>
                  </a:solidFill>
                  <a:latin typeface="Calibri" pitchFamily="34" charset="0"/>
                  <a:cs typeface="Calibri" pitchFamily="34" charset="0"/>
                </a:rPr>
                <a:t>4. Receivable Type</a:t>
              </a:r>
            </a:p>
            <a:p>
              <a:r>
                <a:rPr lang="en-US" sz="1400" dirty="0" smtClean="0">
                  <a:solidFill>
                    <a:schemeClr val="bg2">
                      <a:lumMod val="50000"/>
                    </a:schemeClr>
                  </a:solidFill>
                  <a:latin typeface="Calibri" pitchFamily="34" charset="0"/>
                  <a:cs typeface="Calibri" pitchFamily="34" charset="0"/>
                </a:rPr>
                <a:t>5. Remit To Office</a:t>
              </a:r>
            </a:p>
            <a:p>
              <a:r>
                <a:rPr lang="en-US" sz="1400" dirty="0" smtClean="0">
                  <a:solidFill>
                    <a:schemeClr val="bg2">
                      <a:lumMod val="50000"/>
                    </a:schemeClr>
                  </a:solidFill>
                  <a:latin typeface="Calibri" pitchFamily="34" charset="0"/>
                  <a:cs typeface="Calibri" pitchFamily="34" charset="0"/>
                </a:rPr>
                <a:t>6. Remit To Office Address</a:t>
              </a:r>
              <a:endParaRPr lang="en-US" sz="1400" dirty="0">
                <a:solidFill>
                  <a:schemeClr val="bg2">
                    <a:lumMod val="50000"/>
                  </a:schemeClr>
                </a:solidFill>
                <a:latin typeface="Calibri" pitchFamily="34" charset="0"/>
                <a:cs typeface="Calibri" pitchFamily="34" charset="0"/>
              </a:endParaRPr>
            </a:p>
          </p:txBody>
        </p:sp>
        <p:sp>
          <p:nvSpPr>
            <p:cNvPr id="28" name="TextBox 27"/>
            <p:cNvSpPr txBox="1"/>
            <p:nvPr/>
          </p:nvSpPr>
          <p:spPr>
            <a:xfrm>
              <a:off x="1857584" y="2714095"/>
              <a:ext cx="2160045" cy="861774"/>
            </a:xfrm>
            <a:prstGeom prst="rect">
              <a:avLst/>
            </a:prstGeom>
            <a:noFill/>
            <a:ln>
              <a:solidFill>
                <a:schemeClr val="accent5">
                  <a:lumMod val="50000"/>
                </a:schemeClr>
              </a:solidFill>
              <a:prstDash val="dash"/>
            </a:ln>
          </p:spPr>
          <p:txBody>
            <a:bodyPr wrap="square" lIns="45720" rIns="0" rtlCol="0">
              <a:spAutoFit/>
            </a:bodyPr>
            <a:lstStyle/>
            <a:p>
              <a:r>
                <a:rPr lang="en-US" sz="1400" b="1" dirty="0" smtClean="0">
                  <a:solidFill>
                    <a:schemeClr val="bg2">
                      <a:lumMod val="50000"/>
                    </a:schemeClr>
                  </a:solidFill>
                  <a:latin typeface="Calibri" pitchFamily="34" charset="0"/>
                  <a:cs typeface="Calibri" pitchFamily="34" charset="0"/>
                </a:rPr>
                <a:t>From Fields: </a:t>
              </a:r>
            </a:p>
            <a:p>
              <a:r>
                <a:rPr lang="en-US" sz="1200" dirty="0">
                  <a:solidFill>
                    <a:schemeClr val="bg2">
                      <a:lumMod val="50000"/>
                    </a:schemeClr>
                  </a:solidFill>
                  <a:latin typeface="Calibri" pitchFamily="34" charset="0"/>
                  <a:cs typeface="Calibri" pitchFamily="34" charset="0"/>
                </a:rPr>
                <a:t>1. External System </a:t>
              </a:r>
              <a:r>
                <a:rPr lang="en-US" sz="1200" dirty="0" smtClean="0">
                  <a:solidFill>
                    <a:schemeClr val="bg2">
                      <a:lumMod val="50000"/>
                    </a:schemeClr>
                  </a:solidFill>
                  <a:latin typeface="Calibri" pitchFamily="34" charset="0"/>
                  <a:cs typeface="Calibri" pitchFamily="34" charset="0"/>
                </a:rPr>
                <a:t>ID = </a:t>
              </a:r>
              <a:r>
                <a:rPr lang="en-US" sz="1200" b="1" dirty="0" smtClean="0">
                  <a:solidFill>
                    <a:schemeClr val="bg2">
                      <a:lumMod val="50000"/>
                    </a:schemeClr>
                  </a:solidFill>
                  <a:latin typeface="Calibri" pitchFamily="34" charset="0"/>
                  <a:cs typeface="Calibri" pitchFamily="34" charset="0"/>
                </a:rPr>
                <a:t>NBA</a:t>
              </a:r>
              <a:endParaRPr lang="en-US" sz="1200" b="1" dirty="0">
                <a:solidFill>
                  <a:schemeClr val="bg2">
                    <a:lumMod val="50000"/>
                  </a:schemeClr>
                </a:solidFill>
                <a:latin typeface="Calibri" pitchFamily="34" charset="0"/>
                <a:cs typeface="Calibri" pitchFamily="34" charset="0"/>
              </a:endParaRPr>
            </a:p>
            <a:p>
              <a:r>
                <a:rPr lang="en-US" sz="1200" dirty="0">
                  <a:solidFill>
                    <a:schemeClr val="bg2">
                      <a:lumMod val="50000"/>
                    </a:schemeClr>
                  </a:solidFill>
                  <a:latin typeface="Calibri" pitchFamily="34" charset="0"/>
                  <a:cs typeface="Calibri" pitchFamily="34" charset="0"/>
                </a:rPr>
                <a:t>2. Program Dimension </a:t>
              </a:r>
              <a:r>
                <a:rPr lang="en-US" sz="1200" dirty="0" smtClean="0">
                  <a:solidFill>
                    <a:schemeClr val="bg2">
                      <a:lumMod val="50000"/>
                    </a:schemeClr>
                  </a:solidFill>
                  <a:latin typeface="Calibri" pitchFamily="34" charset="0"/>
                  <a:cs typeface="Calibri" pitchFamily="34" charset="0"/>
                </a:rPr>
                <a:t>= </a:t>
              </a:r>
              <a:r>
                <a:rPr lang="en-US" sz="1200" b="1" dirty="0" smtClean="0">
                  <a:solidFill>
                    <a:schemeClr val="bg2">
                      <a:lumMod val="50000"/>
                    </a:schemeClr>
                  </a:solidFill>
                  <a:latin typeface="Calibri" pitchFamily="34" charset="0"/>
                  <a:cs typeface="Calibri" pitchFamily="34" charset="0"/>
                </a:rPr>
                <a:t>AA10</a:t>
              </a:r>
              <a:endParaRPr lang="en-US" sz="1200" b="1" dirty="0">
                <a:solidFill>
                  <a:schemeClr val="bg2">
                    <a:lumMod val="50000"/>
                  </a:schemeClr>
                </a:solidFill>
                <a:latin typeface="Calibri" pitchFamily="34" charset="0"/>
                <a:cs typeface="Calibri" pitchFamily="34" charset="0"/>
              </a:endParaRPr>
            </a:p>
            <a:p>
              <a:r>
                <a:rPr lang="en-US" sz="1200" dirty="0">
                  <a:solidFill>
                    <a:schemeClr val="bg2">
                      <a:lumMod val="50000"/>
                    </a:schemeClr>
                  </a:solidFill>
                  <a:latin typeface="Calibri" pitchFamily="34" charset="0"/>
                  <a:cs typeface="Calibri" pitchFamily="34" charset="0"/>
                </a:rPr>
                <a:t>3. Advance </a:t>
              </a:r>
              <a:r>
                <a:rPr lang="en-US" sz="1200" dirty="0" smtClean="0">
                  <a:solidFill>
                    <a:schemeClr val="bg2">
                      <a:lumMod val="50000"/>
                    </a:schemeClr>
                  </a:solidFill>
                  <a:latin typeface="Calibri" pitchFamily="34" charset="0"/>
                  <a:cs typeface="Calibri" pitchFamily="34" charset="0"/>
                </a:rPr>
                <a:t>Indicator = </a:t>
              </a:r>
              <a:r>
                <a:rPr lang="en-US" sz="1200" b="1" dirty="0" smtClean="0">
                  <a:solidFill>
                    <a:schemeClr val="bg2">
                      <a:lumMod val="50000"/>
                    </a:schemeClr>
                  </a:solidFill>
                  <a:latin typeface="Calibri" pitchFamily="34" charset="0"/>
                  <a:cs typeface="Calibri" pitchFamily="34" charset="0"/>
                </a:rPr>
                <a:t>T</a:t>
              </a:r>
              <a:endParaRPr lang="en-US" sz="1200" b="1" dirty="0">
                <a:solidFill>
                  <a:schemeClr val="bg2">
                    <a:lumMod val="50000"/>
                  </a:schemeClr>
                </a:solidFill>
                <a:latin typeface="Calibri" pitchFamily="34" charset="0"/>
                <a:cs typeface="Calibri" pitchFamily="34" charset="0"/>
              </a:endParaRPr>
            </a:p>
          </p:txBody>
        </p:sp>
        <p:sp>
          <p:nvSpPr>
            <p:cNvPr id="31" name="TextBox 30"/>
            <p:cNvSpPr txBox="1"/>
            <p:nvPr/>
          </p:nvSpPr>
          <p:spPr>
            <a:xfrm>
              <a:off x="4187777" y="2714095"/>
              <a:ext cx="2160045" cy="861774"/>
            </a:xfrm>
            <a:prstGeom prst="rect">
              <a:avLst/>
            </a:prstGeom>
            <a:noFill/>
            <a:ln>
              <a:solidFill>
                <a:schemeClr val="accent5">
                  <a:lumMod val="50000"/>
                </a:schemeClr>
              </a:solidFill>
              <a:prstDash val="dash"/>
            </a:ln>
          </p:spPr>
          <p:txBody>
            <a:bodyPr wrap="square" lIns="45720" rIns="0" rtlCol="0">
              <a:spAutoFit/>
            </a:bodyPr>
            <a:lstStyle/>
            <a:p>
              <a:r>
                <a:rPr lang="en-US" sz="1400" b="1" dirty="0" smtClean="0">
                  <a:solidFill>
                    <a:schemeClr val="bg2">
                      <a:lumMod val="50000"/>
                    </a:schemeClr>
                  </a:solidFill>
                  <a:latin typeface="Calibri" pitchFamily="34" charset="0"/>
                  <a:cs typeface="Calibri" pitchFamily="34" charset="0"/>
                </a:rPr>
                <a:t>From Fields: </a:t>
              </a:r>
            </a:p>
            <a:p>
              <a:r>
                <a:rPr lang="en-US" sz="1200" dirty="0">
                  <a:solidFill>
                    <a:schemeClr val="bg2">
                      <a:lumMod val="50000"/>
                    </a:schemeClr>
                  </a:solidFill>
                  <a:latin typeface="Calibri" pitchFamily="34" charset="0"/>
                  <a:cs typeface="Calibri" pitchFamily="34" charset="0"/>
                </a:rPr>
                <a:t>1. External System ID = </a:t>
              </a:r>
              <a:r>
                <a:rPr lang="en-US" sz="1200" b="1" dirty="0" smtClean="0">
                  <a:solidFill>
                    <a:schemeClr val="bg2">
                      <a:lumMod val="50000"/>
                    </a:schemeClr>
                  </a:solidFill>
                  <a:latin typeface="Calibri" pitchFamily="34" charset="0"/>
                  <a:cs typeface="Calibri" pitchFamily="34" charset="0"/>
                </a:rPr>
                <a:t>RBA</a:t>
              </a:r>
              <a:endParaRPr lang="en-US" sz="1200" b="1" dirty="0">
                <a:solidFill>
                  <a:schemeClr val="bg2">
                    <a:lumMod val="50000"/>
                  </a:schemeClr>
                </a:solidFill>
                <a:latin typeface="Calibri" pitchFamily="34" charset="0"/>
                <a:cs typeface="Calibri" pitchFamily="34" charset="0"/>
              </a:endParaRPr>
            </a:p>
            <a:p>
              <a:r>
                <a:rPr lang="en-US" sz="1200" dirty="0">
                  <a:solidFill>
                    <a:schemeClr val="bg2">
                      <a:lumMod val="50000"/>
                    </a:schemeClr>
                  </a:solidFill>
                  <a:latin typeface="Calibri" pitchFamily="34" charset="0"/>
                  <a:cs typeface="Calibri" pitchFamily="34" charset="0"/>
                </a:rPr>
                <a:t>2. Program Dimension = </a:t>
              </a:r>
              <a:r>
                <a:rPr lang="en-US" sz="1200" b="1" dirty="0" smtClean="0">
                  <a:solidFill>
                    <a:schemeClr val="bg2">
                      <a:lumMod val="50000"/>
                    </a:schemeClr>
                  </a:solidFill>
                  <a:latin typeface="Calibri" pitchFamily="34" charset="0"/>
                  <a:cs typeface="Calibri" pitchFamily="34" charset="0"/>
                </a:rPr>
                <a:t>IT23</a:t>
              </a:r>
              <a:endParaRPr lang="en-US" sz="1200" b="1" dirty="0">
                <a:solidFill>
                  <a:schemeClr val="bg2">
                    <a:lumMod val="50000"/>
                  </a:schemeClr>
                </a:solidFill>
                <a:latin typeface="Calibri" pitchFamily="34" charset="0"/>
                <a:cs typeface="Calibri" pitchFamily="34" charset="0"/>
              </a:endParaRPr>
            </a:p>
            <a:p>
              <a:r>
                <a:rPr lang="en-US" sz="1200" dirty="0">
                  <a:solidFill>
                    <a:schemeClr val="bg2">
                      <a:lumMod val="50000"/>
                    </a:schemeClr>
                  </a:solidFill>
                  <a:latin typeface="Calibri" pitchFamily="34" charset="0"/>
                  <a:cs typeface="Calibri" pitchFamily="34" charset="0"/>
                </a:rPr>
                <a:t>3. Advance Indicator = </a:t>
              </a:r>
              <a:r>
                <a:rPr lang="en-US" sz="1200" b="1" dirty="0">
                  <a:solidFill>
                    <a:schemeClr val="bg2">
                      <a:lumMod val="50000"/>
                    </a:schemeClr>
                  </a:solidFill>
                  <a:latin typeface="Calibri" pitchFamily="34" charset="0"/>
                  <a:cs typeface="Calibri" pitchFamily="34" charset="0"/>
                </a:rPr>
                <a:t>T</a:t>
              </a:r>
            </a:p>
          </p:txBody>
        </p:sp>
        <p:sp>
          <p:nvSpPr>
            <p:cNvPr id="32" name="TextBox 31"/>
            <p:cNvSpPr txBox="1"/>
            <p:nvPr/>
          </p:nvSpPr>
          <p:spPr>
            <a:xfrm>
              <a:off x="2348059" y="2353532"/>
              <a:ext cx="1230145" cy="369332"/>
            </a:xfrm>
            <a:prstGeom prst="rect">
              <a:avLst/>
            </a:prstGeom>
            <a:noFill/>
          </p:spPr>
          <p:txBody>
            <a:bodyPr wrap="none" lIns="45720" rtlCol="0">
              <a:spAutoFit/>
            </a:bodyPr>
            <a:lstStyle/>
            <a:p>
              <a:r>
                <a:rPr lang="en-US" b="1" dirty="0" smtClean="0">
                  <a:solidFill>
                    <a:schemeClr val="bg2">
                      <a:lumMod val="50000"/>
                    </a:schemeClr>
                  </a:solidFill>
                  <a:latin typeface="Calibri" pitchFamily="34" charset="0"/>
                  <a:cs typeface="Calibri" pitchFamily="34" charset="0"/>
                </a:rPr>
                <a:t>Sequence 1</a:t>
              </a:r>
              <a:endParaRPr lang="en-US" dirty="0">
                <a:solidFill>
                  <a:schemeClr val="bg2">
                    <a:lumMod val="50000"/>
                  </a:schemeClr>
                </a:solidFill>
                <a:latin typeface="Calibri" pitchFamily="34" charset="0"/>
                <a:cs typeface="Calibri" pitchFamily="34" charset="0"/>
              </a:endParaRPr>
            </a:p>
          </p:txBody>
        </p:sp>
        <p:sp>
          <p:nvSpPr>
            <p:cNvPr id="33" name="TextBox 32"/>
            <p:cNvSpPr txBox="1"/>
            <p:nvPr/>
          </p:nvSpPr>
          <p:spPr>
            <a:xfrm>
              <a:off x="4652725" y="2361282"/>
              <a:ext cx="1230145" cy="369332"/>
            </a:xfrm>
            <a:prstGeom prst="rect">
              <a:avLst/>
            </a:prstGeom>
            <a:noFill/>
          </p:spPr>
          <p:txBody>
            <a:bodyPr wrap="none" lIns="45720" rtlCol="0">
              <a:spAutoFit/>
            </a:bodyPr>
            <a:lstStyle/>
            <a:p>
              <a:r>
                <a:rPr lang="en-US" b="1" dirty="0" smtClean="0">
                  <a:solidFill>
                    <a:schemeClr val="bg2">
                      <a:lumMod val="50000"/>
                    </a:schemeClr>
                  </a:solidFill>
                  <a:latin typeface="Calibri" pitchFamily="34" charset="0"/>
                  <a:cs typeface="Calibri" pitchFamily="34" charset="0"/>
                </a:rPr>
                <a:t>Sequence 2</a:t>
              </a:r>
              <a:endParaRPr lang="en-US" dirty="0">
                <a:solidFill>
                  <a:schemeClr val="bg2">
                    <a:lumMod val="50000"/>
                  </a:schemeClr>
                </a:solidFill>
                <a:latin typeface="Calibri" pitchFamily="34" charset="0"/>
                <a:cs typeface="Calibri" pitchFamily="34" charset="0"/>
              </a:endParaRPr>
            </a:p>
          </p:txBody>
        </p:sp>
        <p:sp>
          <p:nvSpPr>
            <p:cNvPr id="34" name="TextBox 33"/>
            <p:cNvSpPr txBox="1"/>
            <p:nvPr/>
          </p:nvSpPr>
          <p:spPr>
            <a:xfrm>
              <a:off x="1869808" y="3779353"/>
              <a:ext cx="2160043" cy="1600438"/>
            </a:xfrm>
            <a:prstGeom prst="rect">
              <a:avLst/>
            </a:prstGeom>
            <a:noFill/>
            <a:ln>
              <a:solidFill>
                <a:schemeClr val="accent5">
                  <a:lumMod val="50000"/>
                </a:schemeClr>
              </a:solidFill>
              <a:prstDash val="dash"/>
            </a:ln>
          </p:spPr>
          <p:txBody>
            <a:bodyPr wrap="square" lIns="45720" rtlCol="0">
              <a:spAutoFit/>
            </a:bodyPr>
            <a:lstStyle/>
            <a:p>
              <a:r>
                <a:rPr lang="en-US" sz="1400" b="1" dirty="0" smtClean="0">
                  <a:solidFill>
                    <a:schemeClr val="bg2">
                      <a:lumMod val="50000"/>
                    </a:schemeClr>
                  </a:solidFill>
                  <a:latin typeface="Calibri" pitchFamily="34" charset="0"/>
                  <a:cs typeface="Calibri" pitchFamily="34" charset="0"/>
                </a:rPr>
                <a:t>To Fields: </a:t>
              </a:r>
            </a:p>
            <a:p>
              <a:r>
                <a:rPr lang="en-US" sz="1200" dirty="0">
                  <a:solidFill>
                    <a:schemeClr val="bg2">
                      <a:lumMod val="50000"/>
                    </a:schemeClr>
                  </a:solidFill>
                  <a:latin typeface="Calibri" pitchFamily="34" charset="0"/>
                  <a:cs typeface="Calibri" pitchFamily="34" charset="0"/>
                </a:rPr>
                <a:t>1. Template Doc </a:t>
              </a:r>
              <a:r>
                <a:rPr lang="en-US" sz="1200" dirty="0" smtClean="0">
                  <a:solidFill>
                    <a:schemeClr val="bg2">
                      <a:lumMod val="50000"/>
                    </a:schemeClr>
                  </a:solidFill>
                  <a:latin typeface="Calibri" pitchFamily="34" charset="0"/>
                  <a:cs typeface="Calibri" pitchFamily="34" charset="0"/>
                </a:rPr>
                <a:t>Type = </a:t>
              </a:r>
              <a:r>
                <a:rPr lang="en-US" sz="1200" b="1" dirty="0" smtClean="0">
                  <a:solidFill>
                    <a:schemeClr val="bg2">
                      <a:lumMod val="50000"/>
                    </a:schemeClr>
                  </a:solidFill>
                  <a:latin typeface="Calibri" pitchFamily="34" charset="0"/>
                  <a:cs typeface="Calibri" pitchFamily="34" charset="0"/>
                </a:rPr>
                <a:t>BAN</a:t>
              </a:r>
              <a:endParaRPr lang="en-US" sz="1200" b="1" dirty="0">
                <a:solidFill>
                  <a:schemeClr val="bg2">
                    <a:lumMod val="50000"/>
                  </a:schemeClr>
                </a:solidFill>
                <a:latin typeface="Calibri" pitchFamily="34" charset="0"/>
                <a:cs typeface="Calibri" pitchFamily="34" charset="0"/>
              </a:endParaRPr>
            </a:p>
            <a:p>
              <a:r>
                <a:rPr lang="en-US" sz="1200" dirty="0">
                  <a:solidFill>
                    <a:schemeClr val="bg2">
                      <a:lumMod val="50000"/>
                    </a:schemeClr>
                  </a:solidFill>
                  <a:latin typeface="Calibri" pitchFamily="34" charset="0"/>
                  <a:cs typeface="Calibri" pitchFamily="34" charset="0"/>
                </a:rPr>
                <a:t>2. Trans </a:t>
              </a:r>
              <a:r>
                <a:rPr lang="en-US" sz="1200" dirty="0" smtClean="0">
                  <a:solidFill>
                    <a:schemeClr val="bg2">
                      <a:lumMod val="50000"/>
                    </a:schemeClr>
                  </a:solidFill>
                  <a:latin typeface="Calibri" pitchFamily="34" charset="0"/>
                  <a:cs typeface="Calibri" pitchFamily="34" charset="0"/>
                </a:rPr>
                <a:t>Type = </a:t>
              </a:r>
              <a:r>
                <a:rPr lang="en-US" sz="1200" b="1" dirty="0" smtClean="0">
                  <a:solidFill>
                    <a:schemeClr val="bg2">
                      <a:lumMod val="50000"/>
                    </a:schemeClr>
                  </a:solidFill>
                  <a:latin typeface="Calibri" pitchFamily="34" charset="0"/>
                  <a:cs typeface="Calibri" pitchFamily="34" charset="0"/>
                </a:rPr>
                <a:t>ADV</a:t>
              </a:r>
              <a:endParaRPr lang="en-US" sz="1200" b="1" dirty="0">
                <a:solidFill>
                  <a:schemeClr val="bg2">
                    <a:lumMod val="50000"/>
                  </a:schemeClr>
                </a:solidFill>
                <a:latin typeface="Calibri" pitchFamily="34" charset="0"/>
                <a:cs typeface="Calibri" pitchFamily="34" charset="0"/>
              </a:endParaRPr>
            </a:p>
            <a:p>
              <a:r>
                <a:rPr lang="en-US" sz="1200" dirty="0">
                  <a:solidFill>
                    <a:schemeClr val="bg2">
                      <a:lumMod val="50000"/>
                    </a:schemeClr>
                  </a:solidFill>
                  <a:latin typeface="Calibri" pitchFamily="34" charset="0"/>
                  <a:cs typeface="Calibri" pitchFamily="34" charset="0"/>
                </a:rPr>
                <a:t>3. Business Line = </a:t>
              </a:r>
              <a:r>
                <a:rPr lang="en-US" sz="1200" b="1" dirty="0">
                  <a:solidFill>
                    <a:schemeClr val="bg2">
                      <a:lumMod val="50000"/>
                    </a:schemeClr>
                  </a:solidFill>
                  <a:latin typeface="Calibri" pitchFamily="34" charset="0"/>
                  <a:cs typeface="Calibri" pitchFamily="34" charset="0"/>
                </a:rPr>
                <a:t>AASFEDSIM</a:t>
              </a:r>
            </a:p>
            <a:p>
              <a:r>
                <a:rPr lang="en-US" sz="1200" dirty="0">
                  <a:solidFill>
                    <a:schemeClr val="bg2">
                      <a:lumMod val="50000"/>
                    </a:schemeClr>
                  </a:solidFill>
                  <a:latin typeface="Calibri" pitchFamily="34" charset="0"/>
                  <a:cs typeface="Calibri" pitchFamily="34" charset="0"/>
                </a:rPr>
                <a:t>4. Receivable Type = </a:t>
              </a:r>
              <a:r>
                <a:rPr lang="en-US" sz="1200" b="1" dirty="0">
                  <a:solidFill>
                    <a:schemeClr val="bg2">
                      <a:lumMod val="50000"/>
                    </a:schemeClr>
                  </a:solidFill>
                  <a:latin typeface="Calibri" pitchFamily="34" charset="0"/>
                  <a:cs typeface="Calibri" pitchFamily="34" charset="0"/>
                </a:rPr>
                <a:t>AASITSADV</a:t>
              </a:r>
            </a:p>
            <a:p>
              <a:r>
                <a:rPr lang="en-US" sz="1200" dirty="0">
                  <a:solidFill>
                    <a:schemeClr val="bg2">
                      <a:lumMod val="50000"/>
                    </a:schemeClr>
                  </a:solidFill>
                  <a:latin typeface="Calibri" pitchFamily="34" charset="0"/>
                  <a:cs typeface="Calibri" pitchFamily="34" charset="0"/>
                </a:rPr>
                <a:t>5. Remit To Office = </a:t>
              </a:r>
              <a:r>
                <a:rPr lang="en-US" sz="1200" b="1" dirty="0">
                  <a:solidFill>
                    <a:schemeClr val="bg2">
                      <a:lumMod val="50000"/>
                    </a:schemeClr>
                  </a:solidFill>
                  <a:latin typeface="Calibri" pitchFamily="34" charset="0"/>
                  <a:cs typeface="Calibri" pitchFamily="34" charset="0"/>
                </a:rPr>
                <a:t>AASITSNI</a:t>
              </a:r>
            </a:p>
            <a:p>
              <a:r>
                <a:rPr lang="en-US" sz="1200" dirty="0">
                  <a:solidFill>
                    <a:schemeClr val="bg2">
                      <a:lumMod val="50000"/>
                    </a:schemeClr>
                  </a:solidFill>
                  <a:latin typeface="Calibri" pitchFamily="34" charset="0"/>
                  <a:cs typeface="Calibri" pitchFamily="34" charset="0"/>
                </a:rPr>
                <a:t>6. Remit To Office Address </a:t>
              </a:r>
              <a:r>
                <a:rPr lang="en-US" sz="1200" dirty="0" smtClean="0">
                  <a:solidFill>
                    <a:schemeClr val="bg2">
                      <a:lumMod val="50000"/>
                    </a:schemeClr>
                  </a:solidFill>
                  <a:latin typeface="Calibri" pitchFamily="34" charset="0"/>
                  <a:cs typeface="Calibri" pitchFamily="34" charset="0"/>
                </a:rPr>
                <a:t> =    	</a:t>
              </a:r>
              <a:r>
                <a:rPr lang="en-US" sz="1200" b="1" dirty="0" smtClean="0">
                  <a:solidFill>
                    <a:schemeClr val="bg2">
                      <a:lumMod val="50000"/>
                    </a:schemeClr>
                  </a:solidFill>
                  <a:latin typeface="Calibri" pitchFamily="34" charset="0"/>
                  <a:cs typeface="Calibri" pitchFamily="34" charset="0"/>
                </a:rPr>
                <a:t>AASITSNI_RMT </a:t>
              </a:r>
              <a:endParaRPr lang="en-US" sz="1200" b="1" dirty="0">
                <a:solidFill>
                  <a:schemeClr val="bg2">
                    <a:lumMod val="50000"/>
                  </a:schemeClr>
                </a:solidFill>
                <a:latin typeface="Calibri" pitchFamily="34" charset="0"/>
                <a:cs typeface="Calibri" pitchFamily="34" charset="0"/>
              </a:endParaRPr>
            </a:p>
          </p:txBody>
        </p:sp>
        <p:sp>
          <p:nvSpPr>
            <p:cNvPr id="21" name="TextBox 20"/>
            <p:cNvSpPr txBox="1"/>
            <p:nvPr/>
          </p:nvSpPr>
          <p:spPr>
            <a:xfrm>
              <a:off x="4199999" y="3772202"/>
              <a:ext cx="2208643" cy="1600438"/>
            </a:xfrm>
            <a:prstGeom prst="rect">
              <a:avLst/>
            </a:prstGeom>
            <a:noFill/>
            <a:ln>
              <a:solidFill>
                <a:schemeClr val="accent5">
                  <a:lumMod val="50000"/>
                </a:schemeClr>
              </a:solidFill>
              <a:prstDash val="dash"/>
            </a:ln>
          </p:spPr>
          <p:txBody>
            <a:bodyPr wrap="square" lIns="45720" rtlCol="0">
              <a:spAutoFit/>
            </a:bodyPr>
            <a:lstStyle/>
            <a:p>
              <a:r>
                <a:rPr lang="en-US" sz="1400" b="1" dirty="0" smtClean="0">
                  <a:solidFill>
                    <a:schemeClr val="bg2">
                      <a:lumMod val="50000"/>
                    </a:schemeClr>
                  </a:solidFill>
                  <a:latin typeface="Calibri" pitchFamily="34" charset="0"/>
                  <a:cs typeface="Calibri" pitchFamily="34" charset="0"/>
                </a:rPr>
                <a:t>To Fields: </a:t>
              </a:r>
            </a:p>
            <a:p>
              <a:r>
                <a:rPr lang="en-US" sz="1200" dirty="0">
                  <a:solidFill>
                    <a:schemeClr val="bg2">
                      <a:lumMod val="50000"/>
                    </a:schemeClr>
                  </a:solidFill>
                  <a:latin typeface="Calibri" pitchFamily="34" charset="0"/>
                  <a:cs typeface="Calibri" pitchFamily="34" charset="0"/>
                </a:rPr>
                <a:t>1. Template Doc Type = </a:t>
              </a:r>
              <a:r>
                <a:rPr lang="en-US" sz="1200" b="1" dirty="0">
                  <a:solidFill>
                    <a:schemeClr val="bg2">
                      <a:lumMod val="50000"/>
                    </a:schemeClr>
                  </a:solidFill>
                  <a:latin typeface="Calibri" pitchFamily="34" charset="0"/>
                  <a:cs typeface="Calibri" pitchFamily="34" charset="0"/>
                </a:rPr>
                <a:t>BAN</a:t>
              </a:r>
            </a:p>
            <a:p>
              <a:r>
                <a:rPr lang="en-US" sz="1200" dirty="0">
                  <a:solidFill>
                    <a:schemeClr val="bg2">
                      <a:lumMod val="50000"/>
                    </a:schemeClr>
                  </a:solidFill>
                  <a:latin typeface="Calibri" pitchFamily="34" charset="0"/>
                  <a:cs typeface="Calibri" pitchFamily="34" charset="0"/>
                </a:rPr>
                <a:t>2. Trans Type = </a:t>
              </a:r>
              <a:r>
                <a:rPr lang="en-US" sz="1200" b="1" dirty="0">
                  <a:solidFill>
                    <a:schemeClr val="bg2">
                      <a:lumMod val="50000"/>
                    </a:schemeClr>
                  </a:solidFill>
                  <a:latin typeface="Calibri" pitchFamily="34" charset="0"/>
                  <a:cs typeface="Calibri" pitchFamily="34" charset="0"/>
                </a:rPr>
                <a:t>ADV</a:t>
              </a:r>
            </a:p>
            <a:p>
              <a:r>
                <a:rPr lang="en-US" sz="1200" dirty="0">
                  <a:solidFill>
                    <a:schemeClr val="bg2">
                      <a:lumMod val="50000"/>
                    </a:schemeClr>
                  </a:solidFill>
                  <a:latin typeface="Calibri" pitchFamily="34" charset="0"/>
                  <a:cs typeface="Calibri" pitchFamily="34" charset="0"/>
                </a:rPr>
                <a:t>3. Business Line = </a:t>
              </a:r>
              <a:r>
                <a:rPr lang="en-US" sz="1200" b="1" dirty="0">
                  <a:solidFill>
                    <a:schemeClr val="bg2">
                      <a:lumMod val="50000"/>
                    </a:schemeClr>
                  </a:solidFill>
                  <a:latin typeface="Calibri" pitchFamily="34" charset="0"/>
                  <a:cs typeface="Calibri" pitchFamily="34" charset="0"/>
                </a:rPr>
                <a:t>ITSEXPSER</a:t>
              </a:r>
            </a:p>
            <a:p>
              <a:r>
                <a:rPr lang="en-US" sz="1200" dirty="0">
                  <a:solidFill>
                    <a:schemeClr val="bg2">
                      <a:lumMod val="50000"/>
                    </a:schemeClr>
                  </a:solidFill>
                  <a:latin typeface="Calibri" pitchFamily="34" charset="0"/>
                  <a:cs typeface="Calibri" pitchFamily="34" charset="0"/>
                </a:rPr>
                <a:t>4. Receivable Type = </a:t>
              </a:r>
              <a:r>
                <a:rPr lang="en-US" sz="1200" b="1" dirty="0">
                  <a:solidFill>
                    <a:schemeClr val="bg2">
                      <a:lumMod val="50000"/>
                    </a:schemeClr>
                  </a:solidFill>
                  <a:latin typeface="Calibri" pitchFamily="34" charset="0"/>
                  <a:cs typeface="Calibri" pitchFamily="34" charset="0"/>
                </a:rPr>
                <a:t>AASITSADV</a:t>
              </a:r>
            </a:p>
            <a:p>
              <a:r>
                <a:rPr lang="en-US" sz="1200" dirty="0">
                  <a:solidFill>
                    <a:schemeClr val="bg2">
                      <a:lumMod val="50000"/>
                    </a:schemeClr>
                  </a:solidFill>
                  <a:latin typeface="Calibri" pitchFamily="34" charset="0"/>
                  <a:cs typeface="Calibri" pitchFamily="34" charset="0"/>
                </a:rPr>
                <a:t>5. Remit To Office = </a:t>
              </a:r>
              <a:r>
                <a:rPr lang="en-US" sz="1200" b="1" dirty="0">
                  <a:solidFill>
                    <a:schemeClr val="bg2">
                      <a:lumMod val="50000"/>
                    </a:schemeClr>
                  </a:solidFill>
                  <a:latin typeface="Calibri" pitchFamily="34" charset="0"/>
                  <a:cs typeface="Calibri" pitchFamily="34" charset="0"/>
                </a:rPr>
                <a:t>AASITSNI</a:t>
              </a:r>
            </a:p>
            <a:p>
              <a:r>
                <a:rPr lang="en-US" sz="1200" dirty="0">
                  <a:solidFill>
                    <a:schemeClr val="bg2">
                      <a:lumMod val="50000"/>
                    </a:schemeClr>
                  </a:solidFill>
                  <a:latin typeface="Calibri" pitchFamily="34" charset="0"/>
                  <a:cs typeface="Calibri" pitchFamily="34" charset="0"/>
                </a:rPr>
                <a:t>6. Remit To Office Address  =    	</a:t>
              </a:r>
              <a:r>
                <a:rPr lang="en-US" sz="1200" b="1" dirty="0">
                  <a:solidFill>
                    <a:schemeClr val="bg2">
                      <a:lumMod val="50000"/>
                    </a:schemeClr>
                  </a:solidFill>
                  <a:latin typeface="Calibri" pitchFamily="34" charset="0"/>
                  <a:cs typeface="Calibri" pitchFamily="34" charset="0"/>
                </a:rPr>
                <a:t>AASITSNI_RMT </a:t>
              </a:r>
            </a:p>
          </p:txBody>
        </p:sp>
      </p:grpSp>
    </p:spTree>
    <p:extLst>
      <p:ext uri="{BB962C8B-B14F-4D97-AF65-F5344CB8AC3E}">
        <p14:creationId xmlns:p14="http://schemas.microsoft.com/office/powerpoint/2010/main" val="2200483416"/>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p:cNvSpPr>
          <p:nvPr>
            <p:ph type="title"/>
          </p:nvPr>
        </p:nvSpPr>
        <p:spPr>
          <a:xfrm>
            <a:off x="455613" y="331788"/>
            <a:ext cx="8688387" cy="563562"/>
          </a:xfrm>
        </p:spPr>
        <p:txBody>
          <a:bodyPr/>
          <a:lstStyle/>
          <a:p>
            <a:r>
              <a:rPr lang="en-US" sz="2800" dirty="0" smtClean="0"/>
              <a:t>Detail Billing Crosswalk Reference Table</a:t>
            </a:r>
            <a:endParaRPr lang="en-US" dirty="0" smtClean="0"/>
          </a:p>
        </p:txBody>
      </p:sp>
      <p:sp>
        <p:nvSpPr>
          <p:cNvPr id="2" name="Rectangle 1"/>
          <p:cNvSpPr/>
          <p:nvPr/>
        </p:nvSpPr>
        <p:spPr bwMode="auto">
          <a:xfrm>
            <a:off x="7889358" y="6018028"/>
            <a:ext cx="1063256" cy="723014"/>
          </a:xfrm>
          <a:prstGeom prst="rect">
            <a:avLst/>
          </a:pr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36869"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A79280A7-E6D8-439C-B5E5-8F4561A0C621}" type="slidenum">
              <a:rPr lang="en-US" smtClean="0"/>
              <a:pPr eaLnBrk="1" hangingPunct="1"/>
              <a:t>62</a:t>
            </a:fld>
            <a:endParaRPr lang="en-US" dirty="0" smtClean="0"/>
          </a:p>
        </p:txBody>
      </p:sp>
      <p:sp>
        <p:nvSpPr>
          <p:cNvPr id="36867" name="Content Placeholder 2"/>
          <p:cNvSpPr>
            <a:spLocks noGrp="1"/>
          </p:cNvSpPr>
          <p:nvPr>
            <p:ph idx="1"/>
          </p:nvPr>
        </p:nvSpPr>
        <p:spPr>
          <a:xfrm>
            <a:off x="381001" y="1325817"/>
            <a:ext cx="8571614" cy="4074857"/>
          </a:xfrm>
        </p:spPr>
        <p:txBody>
          <a:bodyPr/>
          <a:lstStyle/>
          <a:p>
            <a:pPr>
              <a:spcBef>
                <a:spcPts val="600"/>
              </a:spcBef>
              <a:spcAft>
                <a:spcPts val="600"/>
              </a:spcAft>
            </a:pPr>
            <a:r>
              <a:rPr lang="en-US" sz="1600" dirty="0" smtClean="0">
                <a:cs typeface="Calibri" pitchFamily="34" charset="0"/>
              </a:rPr>
              <a:t>Detail Billing Crosswalk Batch Process:</a:t>
            </a:r>
          </a:p>
          <a:p>
            <a:pPr lvl="1">
              <a:spcBef>
                <a:spcPts val="600"/>
              </a:spcBef>
              <a:spcAft>
                <a:spcPts val="600"/>
              </a:spcAft>
            </a:pPr>
            <a:r>
              <a:rPr lang="en-US" sz="1500" b="1" dirty="0" smtClean="0">
                <a:cs typeface="Calibri" pitchFamily="34" charset="0"/>
              </a:rPr>
              <a:t>AAS &amp; ITS Crosswalk Batch Jobs:  </a:t>
            </a:r>
          </a:p>
          <a:p>
            <a:pPr lvl="2">
              <a:spcBef>
                <a:spcPts val="600"/>
              </a:spcBef>
              <a:spcAft>
                <a:spcPts val="600"/>
              </a:spcAft>
            </a:pPr>
            <a:r>
              <a:rPr lang="en-US" sz="1600" dirty="0" smtClean="0">
                <a:cs typeface="Calibri" pitchFamily="34" charset="0"/>
              </a:rPr>
              <a:t>Selects DBRs depending on whether they were automated or manually created</a:t>
            </a:r>
          </a:p>
          <a:p>
            <a:pPr lvl="2">
              <a:spcBef>
                <a:spcPts val="600"/>
              </a:spcBef>
              <a:spcAft>
                <a:spcPts val="600"/>
              </a:spcAft>
            </a:pPr>
            <a:r>
              <a:rPr lang="en-US" sz="1600" b="1" dirty="0" smtClean="0">
                <a:cs typeface="Calibri" pitchFamily="34" charset="0"/>
              </a:rPr>
              <a:t>AAS/ITS Hybrid </a:t>
            </a:r>
            <a:r>
              <a:rPr lang="en-US" sz="1600" dirty="0" smtClean="0">
                <a:cs typeface="Calibri" pitchFamily="34" charset="0"/>
              </a:rPr>
              <a:t>– AASDTBLXWLK</a:t>
            </a:r>
          </a:p>
          <a:p>
            <a:pPr lvl="3">
              <a:spcBef>
                <a:spcPts val="600"/>
              </a:spcBef>
              <a:spcAft>
                <a:spcPts val="600"/>
              </a:spcAft>
            </a:pPr>
            <a:r>
              <a:rPr lang="en-US" sz="1600" dirty="0" smtClean="0">
                <a:cs typeface="Calibri" pitchFamily="34" charset="0"/>
              </a:rPr>
              <a:t>Manual = External </a:t>
            </a:r>
            <a:r>
              <a:rPr lang="en-US" sz="1600" dirty="0">
                <a:cs typeface="Calibri" pitchFamily="34" charset="0"/>
              </a:rPr>
              <a:t>System </a:t>
            </a:r>
            <a:r>
              <a:rPr lang="en-US" sz="1600" dirty="0" smtClean="0">
                <a:cs typeface="Calibri" pitchFamily="34" charset="0"/>
              </a:rPr>
              <a:t>ID of EXPSERMANL, FEDSIMMANL, HSPD12MANL, IWACMANL, NATITCMMAN, or REGITMANL</a:t>
            </a:r>
          </a:p>
          <a:p>
            <a:pPr lvl="3">
              <a:spcBef>
                <a:spcPts val="600"/>
              </a:spcBef>
              <a:spcAft>
                <a:spcPts val="600"/>
              </a:spcAft>
            </a:pPr>
            <a:r>
              <a:rPr lang="en-US" sz="1600" dirty="0" smtClean="0">
                <a:cs typeface="Calibri" pitchFamily="34" charset="0"/>
              </a:rPr>
              <a:t>Automated = External </a:t>
            </a:r>
            <a:r>
              <a:rPr lang="en-US" sz="1600" dirty="0">
                <a:cs typeface="Calibri" pitchFamily="34" charset="0"/>
              </a:rPr>
              <a:t>System ID </a:t>
            </a:r>
            <a:r>
              <a:rPr lang="en-US" sz="1600" dirty="0" smtClean="0">
                <a:cs typeface="Calibri" pitchFamily="34" charset="0"/>
              </a:rPr>
              <a:t>of NBA or RBA</a:t>
            </a:r>
          </a:p>
          <a:p>
            <a:pPr lvl="2">
              <a:spcBef>
                <a:spcPts val="600"/>
              </a:spcBef>
              <a:spcAft>
                <a:spcPts val="600"/>
              </a:spcAft>
            </a:pPr>
            <a:r>
              <a:rPr lang="en-US" sz="1600" b="1" dirty="0" smtClean="0">
                <a:cs typeface="Calibri" pitchFamily="34" charset="0"/>
              </a:rPr>
              <a:t>Telecom/WAN </a:t>
            </a:r>
            <a:r>
              <a:rPr lang="en-US" sz="1600" dirty="0" smtClean="0">
                <a:cs typeface="Calibri" pitchFamily="34" charset="0"/>
              </a:rPr>
              <a:t>– TLCDTBLXWLK</a:t>
            </a:r>
            <a:endParaRPr lang="en-US" sz="1600" dirty="0">
              <a:cs typeface="Calibri" pitchFamily="34" charset="0"/>
            </a:endParaRPr>
          </a:p>
          <a:p>
            <a:pPr lvl="3">
              <a:spcBef>
                <a:spcPts val="600"/>
              </a:spcBef>
              <a:spcAft>
                <a:spcPts val="600"/>
              </a:spcAft>
            </a:pPr>
            <a:r>
              <a:rPr lang="en-US" sz="1600" dirty="0">
                <a:cs typeface="Calibri" pitchFamily="34" charset="0"/>
              </a:rPr>
              <a:t>Manual = External System ID of </a:t>
            </a:r>
            <a:r>
              <a:rPr lang="en-US" sz="1600" dirty="0" smtClean="0">
                <a:cs typeface="Calibri" pitchFamily="34" charset="0"/>
              </a:rPr>
              <a:t>REGTELMANL or ITSWANMANL</a:t>
            </a:r>
            <a:endParaRPr lang="en-US" sz="1600" dirty="0">
              <a:cs typeface="Calibri" pitchFamily="34" charset="0"/>
            </a:endParaRPr>
          </a:p>
          <a:p>
            <a:pPr lvl="3">
              <a:spcBef>
                <a:spcPts val="600"/>
              </a:spcBef>
              <a:spcAft>
                <a:spcPts val="600"/>
              </a:spcAft>
            </a:pPr>
            <a:r>
              <a:rPr lang="en-US" sz="1600" dirty="0">
                <a:cs typeface="Calibri" pitchFamily="34" charset="0"/>
              </a:rPr>
              <a:t>Automated = External System ID of </a:t>
            </a:r>
            <a:r>
              <a:rPr lang="en-US" sz="1600" dirty="0" smtClean="0">
                <a:cs typeface="Calibri" pitchFamily="34" charset="0"/>
              </a:rPr>
              <a:t>TOPS, WITS, or EMORRIS</a:t>
            </a:r>
          </a:p>
        </p:txBody>
      </p:sp>
      <p:sp>
        <p:nvSpPr>
          <p:cNvPr id="20" name="Footer Placeholder 3"/>
          <p:cNvSpPr>
            <a:spLocks noGrp="1"/>
          </p:cNvSpPr>
          <p:nvPr>
            <p:ph type="ftr" sz="quarter" idx="10"/>
          </p:nvPr>
        </p:nvSpPr>
        <p:spPr>
          <a:xfrm>
            <a:off x="457200" y="6553200"/>
            <a:ext cx="7010400" cy="30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dirty="0" smtClean="0"/>
              <a:t>CGI Federal Proprietary and Confidential</a:t>
            </a:r>
          </a:p>
        </p:txBody>
      </p:sp>
    </p:spTree>
    <p:extLst>
      <p:ext uri="{BB962C8B-B14F-4D97-AF65-F5344CB8AC3E}">
        <p14:creationId xmlns:p14="http://schemas.microsoft.com/office/powerpoint/2010/main" val="2351131488"/>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p:cNvSpPr>
          <p:nvPr>
            <p:ph type="title"/>
          </p:nvPr>
        </p:nvSpPr>
        <p:spPr>
          <a:xfrm>
            <a:off x="455613" y="331788"/>
            <a:ext cx="8688387" cy="563562"/>
          </a:xfrm>
        </p:spPr>
        <p:txBody>
          <a:bodyPr/>
          <a:lstStyle/>
          <a:p>
            <a:r>
              <a:rPr lang="en-US" sz="2800" dirty="0" smtClean="0"/>
              <a:t>Detail Billing Crosswalk Reference Table</a:t>
            </a:r>
            <a:endParaRPr lang="en-US" dirty="0" smtClean="0"/>
          </a:p>
        </p:txBody>
      </p:sp>
      <p:sp>
        <p:nvSpPr>
          <p:cNvPr id="2" name="Rectangle 1"/>
          <p:cNvSpPr/>
          <p:nvPr/>
        </p:nvSpPr>
        <p:spPr bwMode="auto">
          <a:xfrm>
            <a:off x="7889358" y="6018028"/>
            <a:ext cx="1063256" cy="723014"/>
          </a:xfrm>
          <a:prstGeom prst="rect">
            <a:avLst/>
          </a:pr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36869"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A79280A7-E6D8-439C-B5E5-8F4561A0C621}" type="slidenum">
              <a:rPr lang="en-US" smtClean="0"/>
              <a:pPr eaLnBrk="1" hangingPunct="1"/>
              <a:t>63</a:t>
            </a:fld>
            <a:endParaRPr lang="en-US" dirty="0" smtClean="0"/>
          </a:p>
        </p:txBody>
      </p:sp>
      <p:sp>
        <p:nvSpPr>
          <p:cNvPr id="36867" name="Content Placeholder 2"/>
          <p:cNvSpPr>
            <a:spLocks noGrp="1"/>
          </p:cNvSpPr>
          <p:nvPr>
            <p:ph idx="1"/>
          </p:nvPr>
        </p:nvSpPr>
        <p:spPr>
          <a:xfrm>
            <a:off x="307561" y="1068643"/>
            <a:ext cx="8645053" cy="3510110"/>
          </a:xfrm>
        </p:spPr>
        <p:txBody>
          <a:bodyPr/>
          <a:lstStyle/>
          <a:p>
            <a:pPr>
              <a:spcBef>
                <a:spcPts val="600"/>
              </a:spcBef>
              <a:spcAft>
                <a:spcPts val="600"/>
              </a:spcAft>
            </a:pPr>
            <a:r>
              <a:rPr lang="en-US" sz="1600" dirty="0" smtClean="0">
                <a:cs typeface="Calibri" pitchFamily="34" charset="0"/>
              </a:rPr>
              <a:t>Detail Billing Crosswalk Rules:</a:t>
            </a:r>
          </a:p>
          <a:p>
            <a:pPr lvl="1">
              <a:spcBef>
                <a:spcPts val="600"/>
              </a:spcBef>
              <a:spcAft>
                <a:spcPts val="600"/>
              </a:spcAft>
            </a:pPr>
            <a:r>
              <a:rPr lang="en-US" sz="1500" b="1" dirty="0" smtClean="0">
                <a:cs typeface="Calibri" pitchFamily="34" charset="0"/>
              </a:rPr>
              <a:t>AAS, ITS, Telecom, and WAN </a:t>
            </a:r>
            <a:r>
              <a:rPr lang="en-US" sz="1500" b="1" dirty="0">
                <a:cs typeface="Calibri" pitchFamily="34" charset="0"/>
              </a:rPr>
              <a:t>Crosswalk </a:t>
            </a:r>
            <a:r>
              <a:rPr lang="en-US" sz="1500" b="1" dirty="0" smtClean="0">
                <a:cs typeface="Calibri" pitchFamily="34" charset="0"/>
              </a:rPr>
              <a:t>Rules</a:t>
            </a:r>
            <a:r>
              <a:rPr lang="en-US" sz="1500" dirty="0" smtClean="0">
                <a:cs typeface="Calibri" pitchFamily="34" charset="0"/>
              </a:rPr>
              <a:t>: </a:t>
            </a:r>
          </a:p>
          <a:p>
            <a:pPr marL="1149350" lvl="2" indent="-457200">
              <a:spcBef>
                <a:spcPts val="600"/>
              </a:spcBef>
              <a:spcAft>
                <a:spcPts val="600"/>
              </a:spcAft>
            </a:pPr>
            <a:r>
              <a:rPr lang="en-US" sz="1600" dirty="0" smtClean="0">
                <a:cs typeface="Calibri" pitchFamily="34" charset="0"/>
              </a:rPr>
              <a:t>Rule Groupings are run in order of their priority - smallest to largest:</a:t>
            </a:r>
          </a:p>
          <a:p>
            <a:pPr marL="1495425" lvl="3" indent="-457200">
              <a:spcBef>
                <a:spcPts val="600"/>
              </a:spcBef>
              <a:spcAft>
                <a:spcPts val="600"/>
              </a:spcAft>
            </a:pPr>
            <a:r>
              <a:rPr lang="en-US" sz="1400" dirty="0" smtClean="0">
                <a:cs typeface="Calibri" pitchFamily="34" charset="0"/>
              </a:rPr>
              <a:t>Depending on the External System ID, the below Rule Grouping will be executed: </a:t>
            </a:r>
          </a:p>
          <a:p>
            <a:pPr marL="1774825" lvl="4" indent="-457200">
              <a:spcBef>
                <a:spcPts val="600"/>
              </a:spcBef>
              <a:spcAft>
                <a:spcPts val="600"/>
              </a:spcAft>
            </a:pPr>
            <a:r>
              <a:rPr lang="en-US" sz="1400" dirty="0" smtClean="0">
                <a:cs typeface="Calibri" pitchFamily="34" charset="0"/>
              </a:rPr>
              <a:t>AASITSAUTO (</a:t>
            </a:r>
            <a:r>
              <a:rPr lang="en-US" sz="1400" i="1" dirty="0">
                <a:cs typeface="Calibri" pitchFamily="34" charset="0"/>
              </a:rPr>
              <a:t>Priority </a:t>
            </a:r>
            <a:r>
              <a:rPr lang="en-US" sz="1400" i="1" dirty="0" smtClean="0">
                <a:cs typeface="Calibri" pitchFamily="34" charset="0"/>
              </a:rPr>
              <a:t>100s)</a:t>
            </a:r>
            <a:r>
              <a:rPr lang="en-US" sz="1400" dirty="0" smtClean="0">
                <a:cs typeface="Calibri" pitchFamily="34" charset="0"/>
              </a:rPr>
              <a:t> for Automated DBRs, </a:t>
            </a:r>
            <a:r>
              <a:rPr lang="en-US" sz="1400" b="1" dirty="0" smtClean="0">
                <a:cs typeface="Calibri" pitchFamily="34" charset="0"/>
              </a:rPr>
              <a:t>or</a:t>
            </a:r>
          </a:p>
          <a:p>
            <a:pPr marL="1774825" lvl="4" indent="-457200">
              <a:spcBef>
                <a:spcPts val="600"/>
              </a:spcBef>
              <a:spcAft>
                <a:spcPts val="600"/>
              </a:spcAft>
            </a:pPr>
            <a:r>
              <a:rPr lang="en-US" sz="1400" dirty="0">
                <a:cs typeface="Calibri" pitchFamily="34" charset="0"/>
              </a:rPr>
              <a:t>AASITSMANL </a:t>
            </a:r>
            <a:r>
              <a:rPr lang="en-US" sz="1400" dirty="0" smtClean="0">
                <a:cs typeface="Calibri" pitchFamily="34" charset="0"/>
              </a:rPr>
              <a:t>(</a:t>
            </a:r>
            <a:r>
              <a:rPr lang="en-US" sz="1400" i="1" dirty="0">
                <a:cs typeface="Calibri" pitchFamily="34" charset="0"/>
              </a:rPr>
              <a:t>Priority </a:t>
            </a:r>
            <a:r>
              <a:rPr lang="en-US" sz="1400" i="1" dirty="0" smtClean="0">
                <a:cs typeface="Calibri" pitchFamily="34" charset="0"/>
              </a:rPr>
              <a:t>200s)</a:t>
            </a:r>
            <a:r>
              <a:rPr lang="en-US" sz="1400" dirty="0" smtClean="0">
                <a:cs typeface="Calibri" pitchFamily="34" charset="0"/>
              </a:rPr>
              <a:t> for Manual DBRs</a:t>
            </a:r>
          </a:p>
          <a:p>
            <a:pPr marL="1495425" lvl="3" indent="-457200">
              <a:spcBef>
                <a:spcPts val="600"/>
              </a:spcBef>
              <a:spcAft>
                <a:spcPts val="600"/>
              </a:spcAft>
            </a:pPr>
            <a:r>
              <a:rPr lang="en-US" sz="1400" dirty="0" smtClean="0">
                <a:cs typeface="Calibri" pitchFamily="34" charset="0"/>
              </a:rPr>
              <a:t>Rule Grouping AASITSALL (</a:t>
            </a:r>
            <a:r>
              <a:rPr lang="en-US" sz="1400" i="1" dirty="0">
                <a:cs typeface="Calibri" pitchFamily="34" charset="0"/>
              </a:rPr>
              <a:t>Priority </a:t>
            </a:r>
            <a:r>
              <a:rPr lang="en-US" sz="1400" i="1" dirty="0" smtClean="0">
                <a:cs typeface="Calibri" pitchFamily="34" charset="0"/>
              </a:rPr>
              <a:t>300s</a:t>
            </a:r>
            <a:r>
              <a:rPr lang="en-US" sz="1400" dirty="0" smtClean="0">
                <a:cs typeface="Calibri" pitchFamily="34" charset="0"/>
              </a:rPr>
              <a:t>) will then be run for both Manual and Auto DBRs</a:t>
            </a:r>
          </a:p>
          <a:p>
            <a:pPr marL="1149350" lvl="2" indent="-457200">
              <a:spcBef>
                <a:spcPts val="600"/>
              </a:spcBef>
              <a:spcAft>
                <a:spcPts val="600"/>
              </a:spcAft>
            </a:pPr>
            <a:r>
              <a:rPr lang="en-US" sz="1600" dirty="0" smtClean="0">
                <a:cs typeface="Calibri" pitchFamily="34" charset="0"/>
              </a:rPr>
              <a:t>Once a Rule Grouping is determined, it will be run based on priority order and sequence number order</a:t>
            </a:r>
          </a:p>
        </p:txBody>
      </p:sp>
      <p:grpSp>
        <p:nvGrpSpPr>
          <p:cNvPr id="7" name="Group 6"/>
          <p:cNvGrpSpPr/>
          <p:nvPr/>
        </p:nvGrpSpPr>
        <p:grpSpPr>
          <a:xfrm>
            <a:off x="1120027" y="4514958"/>
            <a:ext cx="7250139" cy="2297992"/>
            <a:chOff x="748077" y="4005618"/>
            <a:chExt cx="7250139" cy="2297992"/>
          </a:xfrm>
        </p:grpSpPr>
        <p:sp>
          <p:nvSpPr>
            <p:cNvPr id="9" name="Rounded Rectangle 8"/>
            <p:cNvSpPr/>
            <p:nvPr/>
          </p:nvSpPr>
          <p:spPr bwMode="auto">
            <a:xfrm>
              <a:off x="4879837" y="4005618"/>
              <a:ext cx="1175657" cy="881342"/>
            </a:xfrm>
            <a:prstGeom prst="roundRect">
              <a:avLst/>
            </a:prstGeom>
            <a:solidFill>
              <a:schemeClr val="accent1"/>
            </a:solidFill>
            <a:ln w="9525" cap="flat" cmpd="sng" algn="ctr">
              <a:noFill/>
              <a:prstDash val="solid"/>
              <a:round/>
              <a:headEnd type="none" w="med" len="med"/>
              <a:tailEnd type="none" w="med" len="med"/>
            </a:ln>
            <a:effectLst/>
          </p:spPr>
          <p:txBody>
            <a:bodyPr vert="horz" wrap="none" lIns="45720" tIns="45720" rIns="4572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smtClean="0">
                  <a:ln>
                    <a:noFill/>
                  </a:ln>
                  <a:solidFill>
                    <a:schemeClr val="tx1"/>
                  </a:solidFill>
                  <a:effectLst/>
                  <a:latin typeface="Calibri" pitchFamily="34" charset="0"/>
                  <a:cs typeface="Calibri" pitchFamily="34" charset="0"/>
                </a:rPr>
                <a:t>Run</a:t>
              </a:r>
              <a:r>
                <a:rPr kumimoji="0" lang="en-US" sz="1400" b="0" i="0" u="none" strike="noStrike" cap="none" normalizeH="0" dirty="0" smtClean="0">
                  <a:ln>
                    <a:noFill/>
                  </a:ln>
                  <a:solidFill>
                    <a:schemeClr val="tx1"/>
                  </a:solidFill>
                  <a:effectLst/>
                  <a:latin typeface="Calibri" pitchFamily="34" charset="0"/>
                  <a:cs typeface="Calibri" pitchFamily="34" charset="0"/>
                </a:rPr>
                <a:t> </a:t>
              </a:r>
            </a:p>
            <a:p>
              <a:r>
                <a:rPr lang="en-US" sz="1400" dirty="0">
                  <a:latin typeface="Calibri" pitchFamily="34" charset="0"/>
                  <a:cs typeface="Calibri" pitchFamily="34" charset="0"/>
                </a:rPr>
                <a:t>AASITS</a:t>
              </a:r>
              <a:r>
                <a:rPr kumimoji="0" lang="en-US" sz="1400" b="0" i="0" u="none" strike="noStrike" cap="none" normalizeH="0" dirty="0" smtClean="0">
                  <a:ln>
                    <a:noFill/>
                  </a:ln>
                  <a:solidFill>
                    <a:schemeClr val="tx1"/>
                  </a:solidFill>
                  <a:effectLst/>
                  <a:latin typeface="Calibri" pitchFamily="34" charset="0"/>
                  <a:cs typeface="Calibri" pitchFamily="34" charset="0"/>
                </a:rPr>
                <a:t>AUTO </a:t>
              </a:r>
            </a:p>
            <a:p>
              <a:pPr marL="0" marR="0" indent="0" algn="l" defTabSz="914400" rtl="0" eaLnBrk="1" fontAlgn="base" latinLnBrk="0" hangingPunct="1">
                <a:lnSpc>
                  <a:spcPct val="100000"/>
                </a:lnSpc>
                <a:spcBef>
                  <a:spcPct val="0"/>
                </a:spcBef>
                <a:spcAft>
                  <a:spcPct val="0"/>
                </a:spcAft>
                <a:buClrTx/>
                <a:buSzTx/>
                <a:buFontTx/>
                <a:buNone/>
                <a:tabLst/>
              </a:pPr>
              <a:r>
                <a:rPr lang="en-US" sz="1400" baseline="0" dirty="0" smtClean="0">
                  <a:latin typeface="Calibri" pitchFamily="34" charset="0"/>
                  <a:cs typeface="Calibri" pitchFamily="34" charset="0"/>
                </a:rPr>
                <a:t>Rule</a:t>
              </a:r>
              <a:r>
                <a:rPr lang="en-US" sz="1400" dirty="0" smtClean="0">
                  <a:latin typeface="Calibri" pitchFamily="34" charset="0"/>
                  <a:cs typeface="Calibri" pitchFamily="34" charset="0"/>
                </a:rPr>
                <a:t> Grouping</a:t>
              </a:r>
              <a:endParaRPr kumimoji="0" lang="en-US" sz="1400" b="0" i="0" u="none" strike="noStrike" cap="none" normalizeH="0" baseline="0" dirty="0" smtClean="0">
                <a:ln>
                  <a:noFill/>
                </a:ln>
                <a:solidFill>
                  <a:schemeClr val="tx1"/>
                </a:solidFill>
                <a:effectLst/>
                <a:latin typeface="Calibri" pitchFamily="34" charset="0"/>
                <a:cs typeface="Calibri" pitchFamily="34" charset="0"/>
              </a:endParaRPr>
            </a:p>
          </p:txBody>
        </p:sp>
        <p:sp>
          <p:nvSpPr>
            <p:cNvPr id="11" name="Rounded Rectangle 10"/>
            <p:cNvSpPr/>
            <p:nvPr/>
          </p:nvSpPr>
          <p:spPr bwMode="auto">
            <a:xfrm>
              <a:off x="4879838" y="5422268"/>
              <a:ext cx="1175657" cy="881342"/>
            </a:xfrm>
            <a:prstGeom prst="roundRect">
              <a:avLst/>
            </a:prstGeom>
            <a:solidFill>
              <a:schemeClr val="accent1"/>
            </a:solidFill>
            <a:ln w="9525" cap="flat" cmpd="sng" algn="ctr">
              <a:noFill/>
              <a:prstDash val="solid"/>
              <a:round/>
              <a:headEnd type="none" w="med" len="med"/>
              <a:tailEnd type="none" w="med" len="med"/>
            </a:ln>
            <a:effectLst/>
          </p:spPr>
          <p:txBody>
            <a:bodyPr vert="horz" wrap="none" lIns="45720" tIns="45720" rIns="45720" bIns="45720" numCol="1" rtlCol="0" anchor="ctr" anchorCtr="0" compatLnSpc="1">
              <a:prstTxWarp prst="textNoShape">
                <a:avLst/>
              </a:prstTxWarp>
            </a:bodyPr>
            <a:lstStyle/>
            <a:p>
              <a:r>
                <a:rPr lang="en-US" sz="1400" dirty="0">
                  <a:latin typeface="Calibri" pitchFamily="34" charset="0"/>
                  <a:cs typeface="Calibri" pitchFamily="34" charset="0"/>
                </a:rPr>
                <a:t>Run </a:t>
              </a:r>
            </a:p>
            <a:p>
              <a:r>
                <a:rPr lang="en-US" sz="1400" dirty="0" smtClean="0">
                  <a:latin typeface="Calibri" pitchFamily="34" charset="0"/>
                  <a:cs typeface="Calibri" pitchFamily="34" charset="0"/>
                </a:rPr>
                <a:t>AASITSMANL </a:t>
              </a:r>
              <a:endParaRPr lang="en-US" sz="1400" dirty="0">
                <a:latin typeface="Calibri" pitchFamily="34" charset="0"/>
                <a:cs typeface="Calibri" pitchFamily="34" charset="0"/>
              </a:endParaRPr>
            </a:p>
            <a:p>
              <a:r>
                <a:rPr lang="en-US" sz="1400" dirty="0">
                  <a:latin typeface="Calibri" pitchFamily="34" charset="0"/>
                  <a:cs typeface="Calibri" pitchFamily="34" charset="0"/>
                </a:rPr>
                <a:t>Rule Grouping</a:t>
              </a:r>
            </a:p>
          </p:txBody>
        </p:sp>
        <p:cxnSp>
          <p:nvCxnSpPr>
            <p:cNvPr id="14" name="Straight Arrow Connector 13"/>
            <p:cNvCxnSpPr>
              <a:endCxn id="9" idx="1"/>
            </p:cNvCxnSpPr>
            <p:nvPr/>
          </p:nvCxnSpPr>
          <p:spPr bwMode="auto">
            <a:xfrm flipV="1">
              <a:off x="4035563" y="4446289"/>
              <a:ext cx="844274" cy="689027"/>
            </a:xfrm>
            <a:prstGeom prst="straightConnector1">
              <a:avLst/>
            </a:prstGeom>
            <a:ln w="25400">
              <a:solidFill>
                <a:schemeClr val="accent5">
                  <a:lumMod val="50000"/>
                </a:schemeClr>
              </a:solidFill>
              <a:headEnd type="none" w="med" len="med"/>
              <a:tailEnd type="arrow"/>
            </a:ln>
          </p:spPr>
          <p:style>
            <a:lnRef idx="1">
              <a:schemeClr val="accent2"/>
            </a:lnRef>
            <a:fillRef idx="0">
              <a:schemeClr val="accent2"/>
            </a:fillRef>
            <a:effectRef idx="0">
              <a:schemeClr val="accent2"/>
            </a:effectRef>
            <a:fontRef idx="minor">
              <a:schemeClr val="tx1"/>
            </a:fontRef>
          </p:style>
        </p:cxnSp>
        <p:cxnSp>
          <p:nvCxnSpPr>
            <p:cNvPr id="16" name="Straight Arrow Connector 15"/>
            <p:cNvCxnSpPr>
              <a:endCxn id="11" idx="1"/>
            </p:cNvCxnSpPr>
            <p:nvPr/>
          </p:nvCxnSpPr>
          <p:spPr bwMode="auto">
            <a:xfrm>
              <a:off x="4035563" y="5135316"/>
              <a:ext cx="844275" cy="727623"/>
            </a:xfrm>
            <a:prstGeom prst="straightConnector1">
              <a:avLst/>
            </a:prstGeom>
            <a:ln w="25400">
              <a:solidFill>
                <a:schemeClr val="accent5">
                  <a:lumMod val="50000"/>
                </a:schemeClr>
              </a:solidFill>
              <a:headEnd type="none" w="med" len="med"/>
              <a:tailEnd type="arrow"/>
            </a:ln>
          </p:spPr>
          <p:style>
            <a:lnRef idx="1">
              <a:schemeClr val="accent2"/>
            </a:lnRef>
            <a:fillRef idx="0">
              <a:schemeClr val="accent2"/>
            </a:fillRef>
            <a:effectRef idx="0">
              <a:schemeClr val="accent2"/>
            </a:effectRef>
            <a:fontRef idx="minor">
              <a:schemeClr val="tx1"/>
            </a:fontRef>
          </p:style>
        </p:cxnSp>
        <p:sp>
          <p:nvSpPr>
            <p:cNvPr id="26" name="Rounded Rectangle 25"/>
            <p:cNvSpPr/>
            <p:nvPr/>
          </p:nvSpPr>
          <p:spPr bwMode="auto">
            <a:xfrm>
              <a:off x="6822559" y="4005618"/>
              <a:ext cx="1175657" cy="881342"/>
            </a:xfrm>
            <a:prstGeom prst="roundRect">
              <a:avLst/>
            </a:prstGeom>
            <a:solidFill>
              <a:schemeClr val="accent1"/>
            </a:solidFill>
            <a:ln w="9525" cap="flat" cmpd="sng" algn="ctr">
              <a:noFill/>
              <a:prstDash val="solid"/>
              <a:round/>
              <a:headEnd type="none" w="med" len="med"/>
              <a:tailEnd type="none" w="med" len="med"/>
            </a:ln>
            <a:effectLst/>
          </p:spPr>
          <p:txBody>
            <a:bodyPr vert="horz" wrap="none" lIns="45720" tIns="45720" rIns="4572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smtClean="0">
                  <a:ln>
                    <a:noFill/>
                  </a:ln>
                  <a:solidFill>
                    <a:schemeClr val="tx1"/>
                  </a:solidFill>
                  <a:effectLst/>
                  <a:latin typeface="Calibri" pitchFamily="34" charset="0"/>
                  <a:cs typeface="Calibri" pitchFamily="34" charset="0"/>
                </a:rPr>
                <a:t>Run</a:t>
              </a:r>
              <a:r>
                <a:rPr kumimoji="0" lang="en-US" sz="1400" b="0" i="0" u="none" strike="noStrike" cap="none" normalizeH="0" dirty="0" smtClean="0">
                  <a:ln>
                    <a:noFill/>
                  </a:ln>
                  <a:solidFill>
                    <a:schemeClr val="tx1"/>
                  </a:solidFill>
                  <a:effectLst/>
                  <a:latin typeface="Calibri" pitchFamily="34" charset="0"/>
                  <a:cs typeface="Calibri" pitchFamily="34" charset="0"/>
                </a:rPr>
                <a:t> </a:t>
              </a:r>
            </a:p>
            <a:p>
              <a:r>
                <a:rPr lang="en-US" sz="1400" dirty="0">
                  <a:latin typeface="Calibri" pitchFamily="34" charset="0"/>
                  <a:cs typeface="Calibri" pitchFamily="34" charset="0"/>
                </a:rPr>
                <a:t>AASITS</a:t>
              </a:r>
              <a:r>
                <a:rPr kumimoji="0" lang="en-US" sz="1400" b="0" i="0" u="none" strike="noStrike" cap="none" normalizeH="0" dirty="0" smtClean="0">
                  <a:ln>
                    <a:noFill/>
                  </a:ln>
                  <a:solidFill>
                    <a:schemeClr val="tx1"/>
                  </a:solidFill>
                  <a:effectLst/>
                  <a:latin typeface="Calibri" pitchFamily="34" charset="0"/>
                  <a:cs typeface="Calibri" pitchFamily="34" charset="0"/>
                </a:rPr>
                <a:t>ALL </a:t>
              </a:r>
            </a:p>
            <a:p>
              <a:pPr marL="0" marR="0" indent="0" algn="l" defTabSz="914400" rtl="0" eaLnBrk="1" fontAlgn="base" latinLnBrk="0" hangingPunct="1">
                <a:lnSpc>
                  <a:spcPct val="100000"/>
                </a:lnSpc>
                <a:spcBef>
                  <a:spcPct val="0"/>
                </a:spcBef>
                <a:spcAft>
                  <a:spcPct val="0"/>
                </a:spcAft>
                <a:buClrTx/>
                <a:buSzTx/>
                <a:buFontTx/>
                <a:buNone/>
                <a:tabLst/>
              </a:pPr>
              <a:r>
                <a:rPr lang="en-US" sz="1400" baseline="0" dirty="0" smtClean="0">
                  <a:latin typeface="Calibri" pitchFamily="34" charset="0"/>
                  <a:cs typeface="Calibri" pitchFamily="34" charset="0"/>
                </a:rPr>
                <a:t>Rule</a:t>
              </a:r>
              <a:r>
                <a:rPr lang="en-US" sz="1400" dirty="0" smtClean="0">
                  <a:latin typeface="Calibri" pitchFamily="34" charset="0"/>
                  <a:cs typeface="Calibri" pitchFamily="34" charset="0"/>
                </a:rPr>
                <a:t> Grouping</a:t>
              </a:r>
              <a:endParaRPr kumimoji="0" lang="en-US" sz="1400" b="0" i="0" u="none" strike="noStrike" cap="none" normalizeH="0" baseline="0" dirty="0" smtClean="0">
                <a:ln>
                  <a:noFill/>
                </a:ln>
                <a:solidFill>
                  <a:schemeClr val="tx1"/>
                </a:solidFill>
                <a:effectLst/>
                <a:latin typeface="Calibri" pitchFamily="34" charset="0"/>
                <a:cs typeface="Calibri" pitchFamily="34" charset="0"/>
              </a:endParaRPr>
            </a:p>
          </p:txBody>
        </p:sp>
        <p:cxnSp>
          <p:nvCxnSpPr>
            <p:cNvPr id="27" name="Straight Arrow Connector 26"/>
            <p:cNvCxnSpPr>
              <a:stCxn id="9" idx="3"/>
              <a:endCxn id="26" idx="1"/>
            </p:cNvCxnSpPr>
            <p:nvPr/>
          </p:nvCxnSpPr>
          <p:spPr bwMode="auto">
            <a:xfrm>
              <a:off x="6055494" y="4446289"/>
              <a:ext cx="767065" cy="0"/>
            </a:xfrm>
            <a:prstGeom prst="straightConnector1">
              <a:avLst/>
            </a:prstGeom>
            <a:ln w="25400">
              <a:solidFill>
                <a:schemeClr val="accent5">
                  <a:lumMod val="50000"/>
                </a:schemeClr>
              </a:solidFill>
              <a:headEnd type="none" w="med" len="med"/>
              <a:tailEnd type="arrow"/>
            </a:ln>
          </p:spPr>
          <p:style>
            <a:lnRef idx="1">
              <a:schemeClr val="accent2"/>
            </a:lnRef>
            <a:fillRef idx="0">
              <a:schemeClr val="accent2"/>
            </a:fillRef>
            <a:effectRef idx="0">
              <a:schemeClr val="accent2"/>
            </a:effectRef>
            <a:fontRef idx="minor">
              <a:schemeClr val="tx1"/>
            </a:fontRef>
          </p:style>
        </p:cxnSp>
        <p:sp>
          <p:nvSpPr>
            <p:cNvPr id="30" name="Rounded Rectangle 29"/>
            <p:cNvSpPr/>
            <p:nvPr/>
          </p:nvSpPr>
          <p:spPr bwMode="auto">
            <a:xfrm>
              <a:off x="6822559" y="5421542"/>
              <a:ext cx="1175657" cy="881342"/>
            </a:xfrm>
            <a:prstGeom prst="roundRect">
              <a:avLst/>
            </a:prstGeom>
            <a:solidFill>
              <a:schemeClr val="accent1"/>
            </a:solidFill>
            <a:ln w="9525" cap="flat" cmpd="sng" algn="ctr">
              <a:noFill/>
              <a:prstDash val="solid"/>
              <a:round/>
              <a:headEnd type="none" w="med" len="med"/>
              <a:tailEnd type="none" w="med" len="med"/>
            </a:ln>
            <a:effectLst/>
          </p:spPr>
          <p:txBody>
            <a:bodyPr vert="horz" wrap="none" lIns="45720" tIns="45720" rIns="4572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smtClean="0">
                  <a:ln>
                    <a:noFill/>
                  </a:ln>
                  <a:solidFill>
                    <a:schemeClr val="tx1"/>
                  </a:solidFill>
                  <a:effectLst/>
                  <a:latin typeface="Calibri" pitchFamily="34" charset="0"/>
                  <a:cs typeface="Calibri" pitchFamily="34" charset="0"/>
                </a:rPr>
                <a:t>Run</a:t>
              </a:r>
              <a:r>
                <a:rPr kumimoji="0" lang="en-US" sz="1400" b="0" i="0" u="none" strike="noStrike" cap="none" normalizeH="0" dirty="0" smtClean="0">
                  <a:ln>
                    <a:noFill/>
                  </a:ln>
                  <a:solidFill>
                    <a:schemeClr val="tx1"/>
                  </a:solidFill>
                  <a:effectLst/>
                  <a:latin typeface="Calibri" pitchFamily="34" charset="0"/>
                  <a:cs typeface="Calibri" pitchFamily="34" charset="0"/>
                </a:rPr>
                <a:t> </a:t>
              </a:r>
            </a:p>
            <a:p>
              <a:r>
                <a:rPr lang="en-US" sz="1400" dirty="0">
                  <a:latin typeface="Calibri" pitchFamily="34" charset="0"/>
                  <a:cs typeface="Calibri" pitchFamily="34" charset="0"/>
                </a:rPr>
                <a:t>AASITS</a:t>
              </a:r>
              <a:r>
                <a:rPr kumimoji="0" lang="en-US" sz="1400" b="0" i="0" u="none" strike="noStrike" cap="none" normalizeH="0" dirty="0" smtClean="0">
                  <a:ln>
                    <a:noFill/>
                  </a:ln>
                  <a:solidFill>
                    <a:schemeClr val="tx1"/>
                  </a:solidFill>
                  <a:effectLst/>
                  <a:latin typeface="Calibri" pitchFamily="34" charset="0"/>
                  <a:cs typeface="Calibri" pitchFamily="34" charset="0"/>
                </a:rPr>
                <a:t>ALL </a:t>
              </a:r>
            </a:p>
            <a:p>
              <a:pPr marL="0" marR="0" indent="0" algn="l" defTabSz="914400" rtl="0" eaLnBrk="1" fontAlgn="base" latinLnBrk="0" hangingPunct="1">
                <a:lnSpc>
                  <a:spcPct val="100000"/>
                </a:lnSpc>
                <a:spcBef>
                  <a:spcPct val="0"/>
                </a:spcBef>
                <a:spcAft>
                  <a:spcPct val="0"/>
                </a:spcAft>
                <a:buClrTx/>
                <a:buSzTx/>
                <a:buFontTx/>
                <a:buNone/>
                <a:tabLst/>
              </a:pPr>
              <a:r>
                <a:rPr lang="en-US" sz="1400" baseline="0" dirty="0" smtClean="0">
                  <a:latin typeface="Calibri" pitchFamily="34" charset="0"/>
                  <a:cs typeface="Calibri" pitchFamily="34" charset="0"/>
                </a:rPr>
                <a:t>Rule</a:t>
              </a:r>
              <a:r>
                <a:rPr lang="en-US" sz="1400" dirty="0" smtClean="0">
                  <a:latin typeface="Calibri" pitchFamily="34" charset="0"/>
                  <a:cs typeface="Calibri" pitchFamily="34" charset="0"/>
                </a:rPr>
                <a:t> Grouping</a:t>
              </a:r>
              <a:endParaRPr kumimoji="0" lang="en-US" sz="1400" b="0" i="0" u="none" strike="noStrike" cap="none" normalizeH="0" baseline="0" dirty="0" smtClean="0">
                <a:ln>
                  <a:noFill/>
                </a:ln>
                <a:solidFill>
                  <a:schemeClr val="tx1"/>
                </a:solidFill>
                <a:effectLst/>
                <a:latin typeface="Calibri" pitchFamily="34" charset="0"/>
                <a:cs typeface="Calibri" pitchFamily="34" charset="0"/>
              </a:endParaRPr>
            </a:p>
          </p:txBody>
        </p:sp>
        <p:cxnSp>
          <p:nvCxnSpPr>
            <p:cNvPr id="31" name="Straight Arrow Connector 30"/>
            <p:cNvCxnSpPr>
              <a:endCxn id="30" idx="1"/>
            </p:cNvCxnSpPr>
            <p:nvPr/>
          </p:nvCxnSpPr>
          <p:spPr bwMode="auto">
            <a:xfrm>
              <a:off x="6055494" y="5862213"/>
              <a:ext cx="767065" cy="0"/>
            </a:xfrm>
            <a:prstGeom prst="straightConnector1">
              <a:avLst/>
            </a:prstGeom>
            <a:ln w="25400">
              <a:solidFill>
                <a:schemeClr val="accent5">
                  <a:lumMod val="50000"/>
                </a:schemeClr>
              </a:solidFill>
              <a:headEnd type="none" w="med" len="med"/>
              <a:tailEnd type="arrow"/>
            </a:ln>
          </p:spPr>
          <p:style>
            <a:lnRef idx="1">
              <a:schemeClr val="accent2"/>
            </a:lnRef>
            <a:fillRef idx="0">
              <a:schemeClr val="accent2"/>
            </a:fillRef>
            <a:effectRef idx="0">
              <a:schemeClr val="accent2"/>
            </a:effectRef>
            <a:fontRef idx="minor">
              <a:schemeClr val="tx1"/>
            </a:fontRef>
          </p:style>
        </p:cxnSp>
        <p:sp>
          <p:nvSpPr>
            <p:cNvPr id="23" name="TextBox 22"/>
            <p:cNvSpPr txBox="1"/>
            <p:nvPr/>
          </p:nvSpPr>
          <p:spPr>
            <a:xfrm rot="19139880">
              <a:off x="4070636" y="4557022"/>
              <a:ext cx="537198" cy="307777"/>
            </a:xfrm>
            <a:prstGeom prst="rect">
              <a:avLst/>
            </a:prstGeom>
            <a:noFill/>
          </p:spPr>
          <p:txBody>
            <a:bodyPr wrap="none" rtlCol="0">
              <a:spAutoFit/>
            </a:bodyPr>
            <a:lstStyle/>
            <a:p>
              <a:r>
                <a:rPr lang="en-US" sz="1400" dirty="0" smtClean="0">
                  <a:latin typeface="Calibri" pitchFamily="34" charset="0"/>
                  <a:cs typeface="Calibri" pitchFamily="34" charset="0"/>
                </a:rPr>
                <a:t>Auto</a:t>
              </a:r>
              <a:endParaRPr lang="en-US" sz="1400" dirty="0">
                <a:latin typeface="Calibri" pitchFamily="34" charset="0"/>
                <a:cs typeface="Calibri" pitchFamily="34" charset="0"/>
              </a:endParaRPr>
            </a:p>
          </p:txBody>
        </p:sp>
        <p:sp>
          <p:nvSpPr>
            <p:cNvPr id="33" name="TextBox 32"/>
            <p:cNvSpPr txBox="1"/>
            <p:nvPr/>
          </p:nvSpPr>
          <p:spPr>
            <a:xfrm rot="2385436">
              <a:off x="3967981" y="5422098"/>
              <a:ext cx="742511" cy="307777"/>
            </a:xfrm>
            <a:prstGeom prst="rect">
              <a:avLst/>
            </a:prstGeom>
            <a:noFill/>
          </p:spPr>
          <p:txBody>
            <a:bodyPr wrap="none" rtlCol="0">
              <a:spAutoFit/>
            </a:bodyPr>
            <a:lstStyle/>
            <a:p>
              <a:r>
                <a:rPr lang="en-US" sz="1400" dirty="0" smtClean="0">
                  <a:latin typeface="Calibri" pitchFamily="34" charset="0"/>
                  <a:cs typeface="Calibri" pitchFamily="34" charset="0"/>
                </a:rPr>
                <a:t>Manual</a:t>
              </a:r>
              <a:endParaRPr lang="en-US" sz="1400" dirty="0">
                <a:latin typeface="Calibri" pitchFamily="34" charset="0"/>
                <a:cs typeface="Calibri" pitchFamily="34" charset="0"/>
              </a:endParaRPr>
            </a:p>
          </p:txBody>
        </p:sp>
        <p:sp>
          <p:nvSpPr>
            <p:cNvPr id="22" name="Rounded Rectangle 21"/>
            <p:cNvSpPr/>
            <p:nvPr/>
          </p:nvSpPr>
          <p:spPr bwMode="auto">
            <a:xfrm>
              <a:off x="748077" y="4694643"/>
              <a:ext cx="1175657" cy="881342"/>
            </a:xfrm>
            <a:prstGeom prst="roundRect">
              <a:avLst/>
            </a:prstGeom>
            <a:solidFill>
              <a:schemeClr val="accent1"/>
            </a:solidFill>
            <a:ln w="9525" cap="flat" cmpd="sng" algn="ctr">
              <a:noFill/>
              <a:prstDash val="solid"/>
              <a:round/>
              <a:headEnd type="none" w="med" len="med"/>
              <a:tailEnd type="none" w="med" len="med"/>
            </a:ln>
            <a:effectLst/>
          </p:spPr>
          <p:txBody>
            <a:bodyPr vert="horz" wrap="none" lIns="45720" tIns="45720" rIns="4572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smtClean="0">
                  <a:ln>
                    <a:noFill/>
                  </a:ln>
                  <a:solidFill>
                    <a:schemeClr val="tx1"/>
                  </a:solidFill>
                  <a:effectLst/>
                  <a:latin typeface="Calibri" pitchFamily="34" charset="0"/>
                  <a:cs typeface="Calibri" pitchFamily="34" charset="0"/>
                </a:rPr>
                <a:t>AAS &amp; ITS</a:t>
              </a:r>
              <a:endParaRPr lang="en-US" sz="1400" dirty="0">
                <a:latin typeface="Calibri" pitchFamily="34" charset="0"/>
                <a:cs typeface="Calibri" pitchFamily="34" charset="0"/>
              </a:endParaRPr>
            </a:p>
            <a:p>
              <a:pPr marL="0" marR="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dirty="0" smtClean="0">
                  <a:ln>
                    <a:noFill/>
                  </a:ln>
                  <a:solidFill>
                    <a:schemeClr val="tx1"/>
                  </a:solidFill>
                  <a:effectLst/>
                  <a:latin typeface="Calibri" pitchFamily="34" charset="0"/>
                  <a:cs typeface="Calibri" pitchFamily="34" charset="0"/>
                </a:rPr>
                <a:t>Crosswalk </a:t>
              </a:r>
            </a:p>
            <a:p>
              <a:pPr marL="0" marR="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dirty="0" smtClean="0">
                  <a:ln>
                    <a:noFill/>
                  </a:ln>
                  <a:solidFill>
                    <a:schemeClr val="tx1"/>
                  </a:solidFill>
                  <a:effectLst/>
                  <a:latin typeface="Calibri" pitchFamily="34" charset="0"/>
                  <a:cs typeface="Calibri" pitchFamily="34" charset="0"/>
                </a:rPr>
                <a:t>Batch Process</a:t>
              </a:r>
              <a:endParaRPr kumimoji="0" lang="en-US" sz="1400" b="0" i="0" u="none" strike="noStrike" cap="none" normalizeH="0" baseline="0" dirty="0" smtClean="0">
                <a:ln>
                  <a:noFill/>
                </a:ln>
                <a:solidFill>
                  <a:schemeClr val="tx1"/>
                </a:solidFill>
                <a:effectLst/>
                <a:latin typeface="Calibri" pitchFamily="34" charset="0"/>
                <a:cs typeface="Calibri" pitchFamily="34" charset="0"/>
              </a:endParaRPr>
            </a:p>
          </p:txBody>
        </p:sp>
        <p:sp>
          <p:nvSpPr>
            <p:cNvPr id="24" name="Flowchart: Decision 23"/>
            <p:cNvSpPr/>
            <p:nvPr/>
          </p:nvSpPr>
          <p:spPr bwMode="auto">
            <a:xfrm>
              <a:off x="2576876" y="4561410"/>
              <a:ext cx="1458687" cy="1147810"/>
            </a:xfrm>
            <a:prstGeom prst="flowChartDecision">
              <a:avLst/>
            </a:prstGeom>
            <a:solidFill>
              <a:schemeClr val="accent1"/>
            </a:solidFill>
            <a:ln w="9525" cap="flat" cmpd="sng" algn="ctr">
              <a:noFill/>
              <a:prstDash val="solid"/>
              <a:round/>
              <a:headEnd type="none" w="med" len="med"/>
              <a:tailEnd type="none" w="med" len="med"/>
            </a:ln>
            <a:effectLst/>
          </p:spPr>
          <p:txBody>
            <a:bodyPr vert="horz" wrap="none" lIns="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sz="1400" dirty="0" smtClean="0">
                  <a:latin typeface="Calibri" pitchFamily="34" charset="0"/>
                  <a:cs typeface="Calibri" pitchFamily="34" charset="0"/>
                </a:rPr>
                <a:t>Automated </a:t>
              </a:r>
            </a:p>
            <a:p>
              <a:pPr marL="0" marR="0" indent="0" algn="l" defTabSz="914400" rtl="0" eaLnBrk="1" fontAlgn="base" latinLnBrk="0" hangingPunct="1">
                <a:lnSpc>
                  <a:spcPct val="100000"/>
                </a:lnSpc>
                <a:spcBef>
                  <a:spcPct val="0"/>
                </a:spcBef>
                <a:spcAft>
                  <a:spcPct val="0"/>
                </a:spcAft>
                <a:buClrTx/>
                <a:buSzTx/>
                <a:buFontTx/>
                <a:buNone/>
                <a:tabLst/>
              </a:pPr>
              <a:r>
                <a:rPr lang="en-US" sz="1400" dirty="0" smtClean="0">
                  <a:latin typeface="Calibri" pitchFamily="34" charset="0"/>
                  <a:cs typeface="Calibri" pitchFamily="34" charset="0"/>
                </a:rPr>
                <a:t>or Manual?</a:t>
              </a:r>
              <a:endParaRPr kumimoji="0" lang="en-US" sz="1400" b="0" i="0" u="none" strike="noStrike" cap="none" normalizeH="0" baseline="0" dirty="0" smtClean="0">
                <a:ln>
                  <a:noFill/>
                </a:ln>
                <a:solidFill>
                  <a:schemeClr val="tx1"/>
                </a:solidFill>
                <a:effectLst/>
                <a:latin typeface="Calibri" pitchFamily="34" charset="0"/>
                <a:cs typeface="Calibri" pitchFamily="34" charset="0"/>
              </a:endParaRPr>
            </a:p>
          </p:txBody>
        </p:sp>
        <p:cxnSp>
          <p:nvCxnSpPr>
            <p:cNvPr id="25" name="Straight Arrow Connector 24"/>
            <p:cNvCxnSpPr>
              <a:stCxn id="22" idx="3"/>
              <a:endCxn id="24" idx="1"/>
            </p:cNvCxnSpPr>
            <p:nvPr/>
          </p:nvCxnSpPr>
          <p:spPr bwMode="auto">
            <a:xfrm>
              <a:off x="1923734" y="5135314"/>
              <a:ext cx="653142" cy="1"/>
            </a:xfrm>
            <a:prstGeom prst="straightConnector1">
              <a:avLst/>
            </a:prstGeom>
            <a:ln w="25400">
              <a:solidFill>
                <a:schemeClr val="accent5">
                  <a:lumMod val="50000"/>
                </a:schemeClr>
              </a:solidFill>
              <a:headEnd type="none" w="med" len="med"/>
              <a:tailEnd type="arrow"/>
            </a:ln>
          </p:spPr>
          <p:style>
            <a:lnRef idx="1">
              <a:schemeClr val="accent2"/>
            </a:lnRef>
            <a:fillRef idx="0">
              <a:schemeClr val="accent2"/>
            </a:fillRef>
            <a:effectRef idx="0">
              <a:schemeClr val="accent2"/>
            </a:effectRef>
            <a:fontRef idx="minor">
              <a:schemeClr val="tx1"/>
            </a:fontRef>
          </p:style>
        </p:cxnSp>
      </p:grpSp>
      <p:sp>
        <p:nvSpPr>
          <p:cNvPr id="20" name="Footer Placeholder 3"/>
          <p:cNvSpPr>
            <a:spLocks noGrp="1"/>
          </p:cNvSpPr>
          <p:nvPr>
            <p:ph type="ftr" sz="quarter" idx="10"/>
          </p:nvPr>
        </p:nvSpPr>
        <p:spPr>
          <a:xfrm>
            <a:off x="457200" y="6553200"/>
            <a:ext cx="7010400" cy="30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dirty="0" smtClean="0"/>
              <a:t>CGI Federal Proprietary and Confidential</a:t>
            </a:r>
          </a:p>
        </p:txBody>
      </p:sp>
    </p:spTree>
    <p:extLst>
      <p:ext uri="{BB962C8B-B14F-4D97-AF65-F5344CB8AC3E}">
        <p14:creationId xmlns:p14="http://schemas.microsoft.com/office/powerpoint/2010/main" val="729681684"/>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DBR </a:t>
            </a:r>
            <a:r>
              <a:rPr lang="en-US" dirty="0" smtClean="0"/>
              <a:t>– After Import, Before Crosswalk</a:t>
            </a:r>
            <a:endParaRPr lang="en-US" dirty="0"/>
          </a:p>
        </p:txBody>
      </p:sp>
      <p:sp>
        <p:nvSpPr>
          <p:cNvPr id="4" name="Footer Placeholder 3"/>
          <p:cNvSpPr>
            <a:spLocks noGrp="1"/>
          </p:cNvSpPr>
          <p:nvPr>
            <p:ph type="ftr" sz="quarter" idx="10"/>
          </p:nvPr>
        </p:nvSpPr>
        <p:spPr/>
        <p:txBody>
          <a:bodyPr/>
          <a:lstStyle/>
          <a:p>
            <a:pPr>
              <a:defRPr/>
            </a:pPr>
            <a:r>
              <a:rPr lang="en-US" dirty="0" smtClean="0">
                <a:solidFill>
                  <a:srgbClr val="000000"/>
                </a:solidFill>
              </a:rPr>
              <a:t>CGI Federal Proprietary and Confidential</a:t>
            </a:r>
            <a:endParaRPr lang="en-US" dirty="0">
              <a:solidFill>
                <a:srgbClr val="000000"/>
              </a:solidFill>
            </a:endParaRPr>
          </a:p>
        </p:txBody>
      </p:sp>
      <p:sp>
        <p:nvSpPr>
          <p:cNvPr id="5" name="Slide Number Placeholder 4"/>
          <p:cNvSpPr>
            <a:spLocks noGrp="1"/>
          </p:cNvSpPr>
          <p:nvPr>
            <p:ph type="sldNum" sz="quarter" idx="11"/>
          </p:nvPr>
        </p:nvSpPr>
        <p:spPr/>
        <p:txBody>
          <a:bodyPr/>
          <a:lstStyle/>
          <a:p>
            <a:pPr>
              <a:defRPr/>
            </a:pPr>
            <a:fld id="{215F2CEC-58A8-492B-AD0D-C2BF1A7F0D89}" type="slidenum">
              <a:rPr lang="en-US" smtClean="0">
                <a:solidFill>
                  <a:srgbClr val="000000"/>
                </a:solidFill>
              </a:rPr>
              <a:pPr>
                <a:defRPr/>
              </a:pPr>
              <a:t>64</a:t>
            </a:fld>
            <a:endParaRPr lang="en-US" dirty="0">
              <a:solidFill>
                <a:srgbClr val="000000"/>
              </a:solidFill>
            </a:endParaRPr>
          </a:p>
        </p:txBody>
      </p:sp>
      <p:pic>
        <p:nvPicPr>
          <p:cNvPr id="6" name="Picture 5"/>
          <p:cNvPicPr>
            <a:picLocks noChangeAspect="1"/>
          </p:cNvPicPr>
          <p:nvPr/>
        </p:nvPicPr>
        <p:blipFill>
          <a:blip r:embed="rId2"/>
          <a:stretch>
            <a:fillRect/>
          </a:stretch>
        </p:blipFill>
        <p:spPr>
          <a:xfrm>
            <a:off x="962024" y="1262876"/>
            <a:ext cx="6734175" cy="5133975"/>
          </a:xfrm>
          <a:prstGeom prst="rect">
            <a:avLst/>
          </a:prstGeom>
          <a:noFill/>
          <a:ln w="28575">
            <a:solidFill>
              <a:schemeClr val="tx1"/>
            </a:solidFill>
          </a:ln>
        </p:spPr>
      </p:pic>
      <p:sp>
        <p:nvSpPr>
          <p:cNvPr id="3" name="Rectangle 2"/>
          <p:cNvSpPr/>
          <p:nvPr/>
        </p:nvSpPr>
        <p:spPr bwMode="auto">
          <a:xfrm>
            <a:off x="1052623" y="2775098"/>
            <a:ext cx="1733107" cy="467832"/>
          </a:xfrm>
          <a:prstGeom prst="rect">
            <a:avLst/>
          </a:prstGeom>
          <a:noFill/>
          <a:ln w="28575"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8" name="Rectangle 7"/>
          <p:cNvSpPr/>
          <p:nvPr/>
        </p:nvSpPr>
        <p:spPr bwMode="auto">
          <a:xfrm>
            <a:off x="1052621" y="3840498"/>
            <a:ext cx="2732569" cy="295570"/>
          </a:xfrm>
          <a:prstGeom prst="rect">
            <a:avLst/>
          </a:prstGeom>
          <a:noFill/>
          <a:ln w="28575"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9" name="Rectangle 8"/>
          <p:cNvSpPr/>
          <p:nvPr/>
        </p:nvSpPr>
        <p:spPr bwMode="auto">
          <a:xfrm>
            <a:off x="1052623" y="4958322"/>
            <a:ext cx="2828261" cy="295570"/>
          </a:xfrm>
          <a:prstGeom prst="rect">
            <a:avLst/>
          </a:prstGeom>
          <a:noFill/>
          <a:ln w="28575"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Tree>
    <p:extLst>
      <p:ext uri="{BB962C8B-B14F-4D97-AF65-F5344CB8AC3E}">
        <p14:creationId xmlns:p14="http://schemas.microsoft.com/office/powerpoint/2010/main" val="1190394071"/>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DBR </a:t>
            </a:r>
            <a:r>
              <a:rPr lang="en-US" dirty="0" smtClean="0"/>
              <a:t>– After </a:t>
            </a:r>
            <a:r>
              <a:rPr lang="en-US" dirty="0"/>
              <a:t>Crosswalk</a:t>
            </a:r>
          </a:p>
        </p:txBody>
      </p:sp>
      <p:sp>
        <p:nvSpPr>
          <p:cNvPr id="4" name="Footer Placeholder 3"/>
          <p:cNvSpPr>
            <a:spLocks noGrp="1"/>
          </p:cNvSpPr>
          <p:nvPr>
            <p:ph type="ftr" sz="quarter" idx="10"/>
          </p:nvPr>
        </p:nvSpPr>
        <p:spPr/>
        <p:txBody>
          <a:bodyPr/>
          <a:lstStyle/>
          <a:p>
            <a:pPr>
              <a:defRPr/>
            </a:pPr>
            <a:r>
              <a:rPr lang="en-US" dirty="0" smtClean="0">
                <a:solidFill>
                  <a:srgbClr val="000000"/>
                </a:solidFill>
              </a:rPr>
              <a:t>CGI Federal Proprietary and Confidential</a:t>
            </a:r>
            <a:endParaRPr lang="en-US" dirty="0">
              <a:solidFill>
                <a:srgbClr val="000000"/>
              </a:solidFill>
            </a:endParaRPr>
          </a:p>
        </p:txBody>
      </p:sp>
      <p:sp>
        <p:nvSpPr>
          <p:cNvPr id="5" name="Slide Number Placeholder 4"/>
          <p:cNvSpPr>
            <a:spLocks noGrp="1"/>
          </p:cNvSpPr>
          <p:nvPr>
            <p:ph type="sldNum" sz="quarter" idx="11"/>
          </p:nvPr>
        </p:nvSpPr>
        <p:spPr/>
        <p:txBody>
          <a:bodyPr/>
          <a:lstStyle/>
          <a:p>
            <a:pPr>
              <a:defRPr/>
            </a:pPr>
            <a:fld id="{215F2CEC-58A8-492B-AD0D-C2BF1A7F0D89}" type="slidenum">
              <a:rPr lang="en-US" smtClean="0">
                <a:solidFill>
                  <a:srgbClr val="000000"/>
                </a:solidFill>
              </a:rPr>
              <a:pPr>
                <a:defRPr/>
              </a:pPr>
              <a:t>65</a:t>
            </a:fld>
            <a:endParaRPr lang="en-US" dirty="0">
              <a:solidFill>
                <a:srgbClr val="000000"/>
              </a:solidFill>
            </a:endParaRPr>
          </a:p>
        </p:txBody>
      </p:sp>
      <p:pic>
        <p:nvPicPr>
          <p:cNvPr id="6" name="Picture 5"/>
          <p:cNvPicPr>
            <a:picLocks noChangeAspect="1"/>
          </p:cNvPicPr>
          <p:nvPr/>
        </p:nvPicPr>
        <p:blipFill>
          <a:blip r:embed="rId2"/>
          <a:stretch>
            <a:fillRect/>
          </a:stretch>
        </p:blipFill>
        <p:spPr>
          <a:xfrm>
            <a:off x="1228724" y="1350962"/>
            <a:ext cx="6657975" cy="5048250"/>
          </a:xfrm>
          <a:prstGeom prst="rect">
            <a:avLst/>
          </a:prstGeom>
          <a:noFill/>
          <a:ln w="28575">
            <a:solidFill>
              <a:schemeClr val="tx1"/>
            </a:solidFill>
          </a:ln>
        </p:spPr>
      </p:pic>
      <p:sp>
        <p:nvSpPr>
          <p:cNvPr id="9" name="Rectangle 8"/>
          <p:cNvSpPr/>
          <p:nvPr/>
        </p:nvSpPr>
        <p:spPr bwMode="auto">
          <a:xfrm>
            <a:off x="1293810" y="2825354"/>
            <a:ext cx="2030413" cy="489345"/>
          </a:xfrm>
          <a:prstGeom prst="rect">
            <a:avLst/>
          </a:prstGeom>
          <a:noFill/>
          <a:ln w="28575"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endParaRPr lang="en-US" dirty="0" smtClean="0">
              <a:solidFill>
                <a:srgbClr val="000000"/>
              </a:solidFill>
            </a:endParaRPr>
          </a:p>
        </p:txBody>
      </p:sp>
      <p:sp>
        <p:nvSpPr>
          <p:cNvPr id="10" name="Rectangle 9"/>
          <p:cNvSpPr/>
          <p:nvPr/>
        </p:nvSpPr>
        <p:spPr bwMode="auto">
          <a:xfrm>
            <a:off x="1311269" y="3953905"/>
            <a:ext cx="2874969" cy="227333"/>
          </a:xfrm>
          <a:prstGeom prst="rect">
            <a:avLst/>
          </a:prstGeom>
          <a:noFill/>
          <a:ln w="28575"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endParaRPr lang="en-US" dirty="0" smtClean="0">
              <a:solidFill>
                <a:srgbClr val="000000"/>
              </a:solidFill>
            </a:endParaRPr>
          </a:p>
        </p:txBody>
      </p:sp>
      <p:sp>
        <p:nvSpPr>
          <p:cNvPr id="11" name="Rectangle 10"/>
          <p:cNvSpPr/>
          <p:nvPr/>
        </p:nvSpPr>
        <p:spPr bwMode="auto">
          <a:xfrm>
            <a:off x="1311269" y="5105049"/>
            <a:ext cx="2874969" cy="177006"/>
          </a:xfrm>
          <a:prstGeom prst="rect">
            <a:avLst/>
          </a:prstGeom>
          <a:noFill/>
          <a:ln w="28575"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endParaRPr lang="en-US" dirty="0" smtClean="0">
              <a:solidFill>
                <a:srgbClr val="000000"/>
              </a:solidFill>
            </a:endParaRPr>
          </a:p>
        </p:txBody>
      </p:sp>
    </p:spTree>
    <p:extLst>
      <p:ext uri="{BB962C8B-B14F-4D97-AF65-F5344CB8AC3E}">
        <p14:creationId xmlns:p14="http://schemas.microsoft.com/office/powerpoint/2010/main" val="385207814"/>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DBR Lifecycle</a:t>
            </a:r>
            <a:endParaRPr lang="en-US" dirty="0"/>
          </a:p>
        </p:txBody>
      </p:sp>
      <p:sp>
        <p:nvSpPr>
          <p:cNvPr id="5" name="Slide Number Placeholder 4"/>
          <p:cNvSpPr>
            <a:spLocks noGrp="1"/>
          </p:cNvSpPr>
          <p:nvPr>
            <p:ph type="sldNum" sz="quarter" idx="11"/>
          </p:nvPr>
        </p:nvSpPr>
        <p:spPr/>
        <p:txBody>
          <a:bodyPr/>
          <a:lstStyle/>
          <a:p>
            <a:pPr>
              <a:defRPr/>
            </a:pPr>
            <a:fld id="{5842F1FC-5FDD-41D6-BAD6-160FC7BE3BC4}" type="slidenum">
              <a:rPr lang="en-US" smtClean="0">
                <a:solidFill>
                  <a:srgbClr val="000000"/>
                </a:solidFill>
              </a:rPr>
              <a:pPr>
                <a:defRPr/>
              </a:pPr>
              <a:t>66</a:t>
            </a:fld>
            <a:endParaRPr lang="en-US" dirty="0">
              <a:solidFill>
                <a:srgbClr val="000000"/>
              </a:solidFill>
            </a:endParaRPr>
          </a:p>
        </p:txBody>
      </p:sp>
      <p:grpSp>
        <p:nvGrpSpPr>
          <p:cNvPr id="8" name="Group 7"/>
          <p:cNvGrpSpPr/>
          <p:nvPr/>
        </p:nvGrpSpPr>
        <p:grpSpPr>
          <a:xfrm>
            <a:off x="1339718" y="1373003"/>
            <a:ext cx="1660423" cy="1140037"/>
            <a:chOff x="1546522" y="1373003"/>
            <a:chExt cx="1364339" cy="1140037"/>
          </a:xfrm>
          <a:solidFill>
            <a:srgbClr val="C00000"/>
          </a:solidFill>
        </p:grpSpPr>
        <p:sp>
          <p:nvSpPr>
            <p:cNvPr id="19" name="Oval 18"/>
            <p:cNvSpPr/>
            <p:nvPr/>
          </p:nvSpPr>
          <p:spPr>
            <a:xfrm>
              <a:off x="1546522" y="1373003"/>
              <a:ext cx="1364339" cy="1140037"/>
            </a:xfrm>
            <a:prstGeom prst="ellipse">
              <a:avLst/>
            </a:prstGeom>
            <a:gr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20" name="Oval 4"/>
            <p:cNvSpPr/>
            <p:nvPr/>
          </p:nvSpPr>
          <p:spPr>
            <a:xfrm>
              <a:off x="1771505" y="1596955"/>
              <a:ext cx="964733" cy="724464"/>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15240" tIns="15240" rIns="15240" bIns="15240" numCol="1" spcCol="1270" anchor="ctr" anchorCtr="0">
              <a:noAutofit/>
            </a:bodyPr>
            <a:lstStyle/>
            <a:p>
              <a:pPr algn="ctr" defTabSz="533400">
                <a:lnSpc>
                  <a:spcPct val="90000"/>
                </a:lnSpc>
                <a:spcAft>
                  <a:spcPct val="35000"/>
                </a:spcAft>
              </a:pPr>
              <a:r>
                <a:rPr lang="en-US" sz="1200" b="1" dirty="0" smtClean="0">
                  <a:solidFill>
                    <a:srgbClr val="FFFFFF"/>
                  </a:solidFill>
                </a:rPr>
                <a:t>Detail Billing Record </a:t>
              </a:r>
            </a:p>
            <a:p>
              <a:pPr algn="ctr" defTabSz="533400">
                <a:lnSpc>
                  <a:spcPct val="90000"/>
                </a:lnSpc>
                <a:spcAft>
                  <a:spcPct val="35000"/>
                </a:spcAft>
              </a:pPr>
              <a:r>
                <a:rPr lang="en-US" sz="1200" b="1" dirty="0" smtClean="0">
                  <a:solidFill>
                    <a:srgbClr val="FFFFFF"/>
                  </a:solidFill>
                </a:rPr>
                <a:t>Import</a:t>
              </a:r>
              <a:endParaRPr lang="en-US" sz="1200" b="1" dirty="0">
                <a:solidFill>
                  <a:srgbClr val="FFFFFF"/>
                </a:solidFill>
              </a:endParaRPr>
            </a:p>
          </p:txBody>
        </p:sp>
      </p:grpSp>
      <p:grpSp>
        <p:nvGrpSpPr>
          <p:cNvPr id="4" name="Group 7"/>
          <p:cNvGrpSpPr/>
          <p:nvPr/>
        </p:nvGrpSpPr>
        <p:grpSpPr>
          <a:xfrm>
            <a:off x="3942624" y="1360212"/>
            <a:ext cx="1727200" cy="1140037"/>
            <a:chOff x="5155474" y="597467"/>
            <a:chExt cx="1419209" cy="1140037"/>
          </a:xfrm>
          <a:solidFill>
            <a:srgbClr val="C00000"/>
          </a:solidFill>
        </p:grpSpPr>
        <p:sp>
          <p:nvSpPr>
            <p:cNvPr id="15" name="Oval 14"/>
            <p:cNvSpPr/>
            <p:nvPr/>
          </p:nvSpPr>
          <p:spPr>
            <a:xfrm>
              <a:off x="5155474" y="597467"/>
              <a:ext cx="1419209" cy="1140037"/>
            </a:xfrm>
            <a:prstGeom prst="ellipse">
              <a:avLst/>
            </a:prstGeom>
            <a:gr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6" name="Oval 8"/>
            <p:cNvSpPr/>
            <p:nvPr/>
          </p:nvSpPr>
          <p:spPr>
            <a:xfrm>
              <a:off x="5395907" y="783780"/>
              <a:ext cx="931957" cy="774893"/>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15240" tIns="15240" rIns="15240" bIns="15240" numCol="1" spcCol="1270" anchor="ctr" anchorCtr="0">
              <a:noAutofit/>
            </a:bodyPr>
            <a:lstStyle/>
            <a:p>
              <a:pPr algn="ctr" defTabSz="533400">
                <a:lnSpc>
                  <a:spcPct val="90000"/>
                </a:lnSpc>
                <a:spcAft>
                  <a:spcPct val="35000"/>
                </a:spcAft>
              </a:pPr>
              <a:r>
                <a:rPr lang="en-US" sz="1200" b="1" dirty="0" smtClean="0">
                  <a:solidFill>
                    <a:srgbClr val="FFFFFF"/>
                  </a:solidFill>
                </a:rPr>
                <a:t>Detail Billing Record Crosswalk</a:t>
              </a:r>
              <a:endParaRPr lang="en-US" sz="1200" b="1" dirty="0">
                <a:solidFill>
                  <a:srgbClr val="FFFFFF"/>
                </a:solidFill>
              </a:endParaRPr>
            </a:p>
          </p:txBody>
        </p:sp>
      </p:grpSp>
      <p:grpSp>
        <p:nvGrpSpPr>
          <p:cNvPr id="6" name="Group 8"/>
          <p:cNvGrpSpPr/>
          <p:nvPr/>
        </p:nvGrpSpPr>
        <p:grpSpPr>
          <a:xfrm rot="17506142">
            <a:off x="5474278" y="2800094"/>
            <a:ext cx="384762" cy="357020"/>
            <a:chOff x="6053508" y="1831678"/>
            <a:chExt cx="384762" cy="357020"/>
          </a:xfrm>
        </p:grpSpPr>
        <p:sp>
          <p:nvSpPr>
            <p:cNvPr id="13" name="Right Arrow 12"/>
            <p:cNvSpPr/>
            <p:nvPr/>
          </p:nvSpPr>
          <p:spPr>
            <a:xfrm rot="4050000">
              <a:off x="6067379" y="1817807"/>
              <a:ext cx="357020" cy="384762"/>
            </a:xfrm>
            <a:prstGeom prst="rightArrow">
              <a:avLst>
                <a:gd name="adj1" fmla="val 60000"/>
                <a:gd name="adj2" fmla="val 50000"/>
              </a:avLst>
            </a:prstGeom>
            <a:solidFill>
              <a:schemeClr val="accent6">
                <a:lumMod val="75000"/>
              </a:schemeClr>
            </a:solidFill>
          </p:spPr>
          <p:style>
            <a:lnRef idx="0">
              <a:schemeClr val="accent1">
                <a:tint val="60000"/>
                <a:hueOff val="0"/>
                <a:satOff val="0"/>
                <a:lumOff val="0"/>
                <a:alphaOff val="0"/>
              </a:schemeClr>
            </a:lnRef>
            <a:fillRef idx="1">
              <a:scrgbClr r="0" g="0" b="0"/>
            </a:fillRef>
            <a:effectRef idx="0">
              <a:schemeClr val="accent1">
                <a:tint val="60000"/>
                <a:hueOff val="0"/>
                <a:satOff val="0"/>
                <a:lumOff val="0"/>
                <a:alphaOff val="0"/>
              </a:schemeClr>
            </a:effectRef>
            <a:fontRef idx="minor">
              <a:schemeClr val="lt1"/>
            </a:fontRef>
          </p:style>
        </p:sp>
        <p:sp>
          <p:nvSpPr>
            <p:cNvPr id="14" name="Right Arrow 10"/>
            <p:cNvSpPr/>
            <p:nvPr/>
          </p:nvSpPr>
          <p:spPr>
            <a:xfrm rot="4050000">
              <a:off x="6100438" y="1845282"/>
              <a:ext cx="249914" cy="23085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533400">
                <a:lnSpc>
                  <a:spcPct val="90000"/>
                </a:lnSpc>
                <a:spcAft>
                  <a:spcPct val="35000"/>
                </a:spcAft>
              </a:pPr>
              <a:endParaRPr lang="en-US" sz="1200" b="1" dirty="0">
                <a:solidFill>
                  <a:srgbClr val="000000"/>
                </a:solidFill>
              </a:endParaRPr>
            </a:p>
          </p:txBody>
        </p:sp>
      </p:grpSp>
      <p:grpSp>
        <p:nvGrpSpPr>
          <p:cNvPr id="7" name="Group 9"/>
          <p:cNvGrpSpPr/>
          <p:nvPr/>
        </p:nvGrpSpPr>
        <p:grpSpPr>
          <a:xfrm>
            <a:off x="6524978" y="1360212"/>
            <a:ext cx="1727200" cy="1140037"/>
            <a:chOff x="6151972" y="2000987"/>
            <a:chExt cx="1419209" cy="1140037"/>
          </a:xfrm>
          <a:solidFill>
            <a:srgbClr val="00B050"/>
          </a:solidFill>
        </p:grpSpPr>
        <p:sp>
          <p:nvSpPr>
            <p:cNvPr id="11" name="Oval 10"/>
            <p:cNvSpPr/>
            <p:nvPr/>
          </p:nvSpPr>
          <p:spPr>
            <a:xfrm>
              <a:off x="6151972" y="2000987"/>
              <a:ext cx="1419209" cy="1140037"/>
            </a:xfrm>
            <a:prstGeom prst="ellipse">
              <a:avLst/>
            </a:prstGeom>
            <a:gr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2" name="Oval 12"/>
            <p:cNvSpPr/>
            <p:nvPr/>
          </p:nvSpPr>
          <p:spPr>
            <a:xfrm>
              <a:off x="6357348" y="2216464"/>
              <a:ext cx="1003533" cy="755699"/>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15240" tIns="15240" rIns="15240" bIns="15240" numCol="1" spcCol="1270" anchor="ctr" anchorCtr="0">
              <a:noAutofit/>
            </a:bodyPr>
            <a:lstStyle/>
            <a:p>
              <a:pPr algn="ctr" defTabSz="533400">
                <a:lnSpc>
                  <a:spcPct val="90000"/>
                </a:lnSpc>
                <a:spcAft>
                  <a:spcPct val="35000"/>
                </a:spcAft>
              </a:pPr>
              <a:r>
                <a:rPr lang="en-US" sz="1200" b="1" dirty="0" smtClean="0">
                  <a:solidFill>
                    <a:srgbClr val="FFFFFF"/>
                  </a:solidFill>
                </a:rPr>
                <a:t>Detail Billing Record Summarization</a:t>
              </a:r>
              <a:endParaRPr lang="en-US" sz="1200" b="1" dirty="0">
                <a:solidFill>
                  <a:srgbClr val="FFFFFF"/>
                </a:solidFill>
              </a:endParaRPr>
            </a:p>
          </p:txBody>
        </p:sp>
      </p:grpSp>
      <p:graphicFrame>
        <p:nvGraphicFramePr>
          <p:cNvPr id="28" name="Table 27"/>
          <p:cNvGraphicFramePr>
            <a:graphicFrameLocks noGrp="1"/>
          </p:cNvGraphicFramePr>
          <p:nvPr>
            <p:extLst>
              <p:ext uri="{D42A27DB-BD31-4B8C-83A1-F6EECF244321}">
                <p14:modId xmlns:p14="http://schemas.microsoft.com/office/powerpoint/2010/main" val="1884454681"/>
              </p:ext>
            </p:extLst>
          </p:nvPr>
        </p:nvGraphicFramePr>
        <p:xfrm>
          <a:off x="821113" y="2600699"/>
          <a:ext cx="2580166" cy="3373367"/>
        </p:xfrm>
        <a:graphic>
          <a:graphicData uri="http://schemas.openxmlformats.org/drawingml/2006/table">
            <a:tbl>
              <a:tblPr firstRow="1" bandRow="1">
                <a:tableStyleId>{21E4AEA4-8DFA-4A89-87EB-49C32662AFE0}</a:tableStyleId>
              </a:tblPr>
              <a:tblGrid>
                <a:gridCol w="739892"/>
                <a:gridCol w="833088"/>
                <a:gridCol w="1007186"/>
              </a:tblGrid>
              <a:tr h="914026">
                <a:tc gridSpan="3">
                  <a:txBody>
                    <a:bodyPr/>
                    <a:lstStyle/>
                    <a:p>
                      <a:r>
                        <a:rPr lang="en-US" sz="1600" dirty="0" smtClean="0"/>
                        <a:t>DBRs</a:t>
                      </a:r>
                      <a:r>
                        <a:rPr lang="en-US" sz="1600" baseline="0" dirty="0" smtClean="0"/>
                        <a:t> loaded into Pegasys via DBR Import</a:t>
                      </a:r>
                      <a:endParaRPr lang="en-US" sz="16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hMerge="1">
                  <a:txBody>
                    <a:bodyPr/>
                    <a:lstStyle/>
                    <a:p>
                      <a:endParaRPr lang="en-US"/>
                    </a:p>
                  </a:txBody>
                  <a:tcPr/>
                </a:tc>
              </a:tr>
              <a:tr h="552450">
                <a:tc gridSpan="3">
                  <a:txBody>
                    <a:bodyPr/>
                    <a:lstStyle/>
                    <a:p>
                      <a:pPr algn="ctr"/>
                      <a:r>
                        <a:rPr lang="en-US" sz="1600" dirty="0" smtClean="0"/>
                        <a:t>Detail Billing Records</a:t>
                      </a:r>
                      <a:endParaRPr lang="en-US" sz="16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hMerge="1">
                  <a:txBody>
                    <a:bodyPr/>
                    <a:lstStyle/>
                    <a:p>
                      <a:endParaRPr lang="en-US"/>
                    </a:p>
                  </a:txBody>
                  <a:tcPr/>
                </a:tc>
              </a:tr>
              <a:tr h="388757">
                <a:tc gridSpan="3">
                  <a:txBody>
                    <a:bodyPr/>
                    <a:lstStyle/>
                    <a:p>
                      <a:pPr algn="ctr"/>
                      <a:r>
                        <a:rPr lang="en-US" sz="1600" dirty="0" smtClean="0"/>
                        <a:t>For</a:t>
                      </a:r>
                      <a:endParaRPr lang="en-US" sz="16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hMerge="1">
                  <a:txBody>
                    <a:bodyPr/>
                    <a:lstStyle/>
                    <a:p>
                      <a:endParaRPr lang="en-US"/>
                    </a:p>
                  </a:txBody>
                  <a:tcPr/>
                </a:tc>
              </a:tr>
              <a:tr h="792343">
                <a:tc>
                  <a:txBody>
                    <a:bodyPr/>
                    <a:lstStyle/>
                    <a:p>
                      <a:r>
                        <a:rPr lang="en-US" sz="1050" dirty="0" smtClean="0"/>
                        <a:t>IPAC</a:t>
                      </a:r>
                      <a:endParaRPr lang="en-US" sz="1050" dirty="0"/>
                    </a:p>
                  </a:txBody>
                  <a:tcPr>
                    <a:lnL w="12700"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050" dirty="0" smtClean="0"/>
                        <a:t>Non-IPAC</a:t>
                      </a:r>
                      <a:endParaRPr lang="en-US" sz="1050" dirty="0"/>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tc>
                  <a:txBody>
                    <a:bodyPr/>
                    <a:lstStyle/>
                    <a:p>
                      <a:r>
                        <a:rPr lang="en-US" sz="1050" dirty="0" smtClean="0"/>
                        <a:t>Internal</a:t>
                      </a:r>
                    </a:p>
                    <a:p>
                      <a:r>
                        <a:rPr lang="en-US" sz="1050" baseline="0" dirty="0" smtClean="0"/>
                        <a:t>Vouchers</a:t>
                      </a:r>
                      <a:endParaRPr lang="en-US" sz="1050" dirty="0"/>
                    </a:p>
                  </a:txBody>
                  <a:tcPr>
                    <a:lnL w="31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r>
              <a:tr h="312899">
                <a:tc gridSpan="3">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smtClean="0"/>
                        <a:t>Processed</a:t>
                      </a:r>
                      <a:r>
                        <a:rPr lang="en-US" sz="1600" baseline="0" dirty="0" smtClean="0"/>
                        <a:t> by</a:t>
                      </a:r>
                      <a:r>
                        <a:rPr lang="en-US" baseline="0" dirty="0" smtClean="0"/>
                        <a:t>            </a:t>
                      </a:r>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hMerge="1">
                  <a:txBody>
                    <a:bodyPr/>
                    <a:lstStyle/>
                    <a:p>
                      <a:endParaRPr lang="en-US"/>
                    </a:p>
                  </a:txBody>
                  <a:tcPr/>
                </a:tc>
              </a:tr>
              <a:tr h="360031">
                <a:tc gridSpan="3">
                  <a:txBody>
                    <a:bodyPr/>
                    <a:lstStyle/>
                    <a:p>
                      <a:pPr algn="ctr"/>
                      <a:r>
                        <a:rPr lang="en-US" sz="1600" baseline="0" dirty="0" smtClean="0"/>
                        <a:t> DBR </a:t>
                      </a:r>
                      <a:r>
                        <a:rPr lang="en-US" sz="1600" dirty="0" smtClean="0"/>
                        <a:t>IMPORT</a:t>
                      </a:r>
                      <a:endParaRPr lang="en-US" sz="16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hMerge="1">
                  <a:txBody>
                    <a:bodyPr/>
                    <a:lstStyle/>
                    <a:p>
                      <a:endParaRPr lang="en-US"/>
                    </a:p>
                  </a:txBody>
                  <a:tcPr/>
                </a:tc>
              </a:tr>
            </a:tbl>
          </a:graphicData>
        </a:graphic>
      </p:graphicFrame>
      <p:grpSp>
        <p:nvGrpSpPr>
          <p:cNvPr id="10" name="Group 8"/>
          <p:cNvGrpSpPr/>
          <p:nvPr/>
        </p:nvGrpSpPr>
        <p:grpSpPr>
          <a:xfrm rot="17506142">
            <a:off x="3397335" y="1702530"/>
            <a:ext cx="319676" cy="455400"/>
            <a:chOff x="6080166" y="1835754"/>
            <a:chExt cx="384762" cy="420752"/>
          </a:xfrm>
        </p:grpSpPr>
        <p:sp>
          <p:nvSpPr>
            <p:cNvPr id="64" name="Right Arrow 63"/>
            <p:cNvSpPr/>
            <p:nvPr/>
          </p:nvSpPr>
          <p:spPr>
            <a:xfrm rot="4050000">
              <a:off x="6094036" y="1885615"/>
              <a:ext cx="357021" cy="384762"/>
            </a:xfrm>
            <a:prstGeom prst="rightArrow">
              <a:avLst>
                <a:gd name="adj1" fmla="val 60000"/>
                <a:gd name="adj2" fmla="val 50000"/>
              </a:avLst>
            </a:prstGeom>
            <a:solidFill>
              <a:schemeClr val="accent6">
                <a:lumMod val="75000"/>
              </a:schemeClr>
            </a:solidFill>
          </p:spPr>
          <p:style>
            <a:lnRef idx="0">
              <a:schemeClr val="accent1">
                <a:tint val="60000"/>
                <a:hueOff val="0"/>
                <a:satOff val="0"/>
                <a:lumOff val="0"/>
                <a:alphaOff val="0"/>
              </a:schemeClr>
            </a:lnRef>
            <a:fillRef idx="1">
              <a:scrgbClr r="0" g="0" b="0"/>
            </a:fillRef>
            <a:effectRef idx="0">
              <a:schemeClr val="accent1">
                <a:tint val="60000"/>
                <a:hueOff val="0"/>
                <a:satOff val="0"/>
                <a:lumOff val="0"/>
                <a:alphaOff val="0"/>
              </a:schemeClr>
            </a:effectRef>
            <a:fontRef idx="minor">
              <a:schemeClr val="lt1"/>
            </a:fontRef>
          </p:style>
        </p:sp>
        <p:sp>
          <p:nvSpPr>
            <p:cNvPr id="65" name="Right Arrow 10"/>
            <p:cNvSpPr/>
            <p:nvPr/>
          </p:nvSpPr>
          <p:spPr>
            <a:xfrm rot="4050000">
              <a:off x="6100438" y="1845282"/>
              <a:ext cx="249914" cy="23085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533400">
                <a:lnSpc>
                  <a:spcPct val="90000"/>
                </a:lnSpc>
                <a:spcAft>
                  <a:spcPct val="35000"/>
                </a:spcAft>
              </a:pPr>
              <a:endParaRPr lang="en-US" sz="1200" b="1" dirty="0">
                <a:solidFill>
                  <a:srgbClr val="000000"/>
                </a:solidFill>
              </a:endParaRPr>
            </a:p>
          </p:txBody>
        </p:sp>
      </p:grpSp>
      <p:sp>
        <p:nvSpPr>
          <p:cNvPr id="51" name="Right Arrow 50"/>
          <p:cNvSpPr/>
          <p:nvPr/>
        </p:nvSpPr>
        <p:spPr>
          <a:xfrm rot="21556142">
            <a:off x="5829864" y="1770392"/>
            <a:ext cx="386421" cy="319676"/>
          </a:xfrm>
          <a:prstGeom prst="rightArrow">
            <a:avLst>
              <a:gd name="adj1" fmla="val 60000"/>
              <a:gd name="adj2" fmla="val 50000"/>
            </a:avLst>
          </a:prstGeom>
          <a:solidFill>
            <a:schemeClr val="accent6">
              <a:lumMod val="75000"/>
            </a:schemeClr>
          </a:solidFill>
        </p:spPr>
        <p:style>
          <a:lnRef idx="0">
            <a:schemeClr val="accent1">
              <a:tint val="60000"/>
              <a:hueOff val="0"/>
              <a:satOff val="0"/>
              <a:lumOff val="0"/>
              <a:alphaOff val="0"/>
            </a:schemeClr>
          </a:lnRef>
          <a:fillRef idx="1">
            <a:scrgbClr r="0" g="0" b="0"/>
          </a:fillRef>
          <a:effectRef idx="0">
            <a:schemeClr val="accent1">
              <a:tint val="60000"/>
              <a:hueOff val="0"/>
              <a:satOff val="0"/>
              <a:lumOff val="0"/>
              <a:alphaOff val="0"/>
            </a:schemeClr>
          </a:effectRef>
          <a:fontRef idx="minor">
            <a:schemeClr val="lt1"/>
          </a:fontRef>
        </p:style>
      </p:sp>
      <p:sp>
        <p:nvSpPr>
          <p:cNvPr id="29" name="Rectangle 28"/>
          <p:cNvSpPr/>
          <p:nvPr/>
        </p:nvSpPr>
        <p:spPr bwMode="auto">
          <a:xfrm>
            <a:off x="816540" y="2590568"/>
            <a:ext cx="2584739" cy="3419707"/>
          </a:xfrm>
          <a:prstGeom prst="rect">
            <a:avLst/>
          </a:prstGeom>
          <a:noFill/>
          <a:ln w="1270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endParaRPr lang="en-US" dirty="0">
              <a:solidFill>
                <a:srgbClr val="000000"/>
              </a:solidFill>
            </a:endParaRPr>
          </a:p>
        </p:txBody>
      </p:sp>
      <p:graphicFrame>
        <p:nvGraphicFramePr>
          <p:cNvPr id="30" name="Table 29"/>
          <p:cNvGraphicFramePr>
            <a:graphicFrameLocks noGrp="1"/>
          </p:cNvGraphicFramePr>
          <p:nvPr>
            <p:extLst>
              <p:ext uri="{D42A27DB-BD31-4B8C-83A1-F6EECF244321}">
                <p14:modId xmlns:p14="http://schemas.microsoft.com/office/powerpoint/2010/main" val="32307795"/>
              </p:ext>
            </p:extLst>
          </p:nvPr>
        </p:nvGraphicFramePr>
        <p:xfrm>
          <a:off x="6172245" y="2600697"/>
          <a:ext cx="2643143" cy="3395109"/>
        </p:xfrm>
        <a:graphic>
          <a:graphicData uri="http://schemas.openxmlformats.org/drawingml/2006/table">
            <a:tbl>
              <a:tblPr firstRow="1" bandRow="1">
                <a:tableStyleId>{21E4AEA4-8DFA-4A89-87EB-49C32662AFE0}</a:tableStyleId>
              </a:tblPr>
              <a:tblGrid>
                <a:gridCol w="2643143"/>
              </a:tblGrid>
              <a:tr h="944014">
                <a:tc>
                  <a:txBody>
                    <a:bodyPr/>
                    <a:lstStyle/>
                    <a:p>
                      <a:r>
                        <a:rPr lang="en-US" dirty="0" smtClean="0"/>
                        <a:t>Like DBRs grouped to create BD or NV</a:t>
                      </a:r>
                      <a:endParaRPr lang="en-US" dirty="0"/>
                    </a:p>
                  </a:txBody>
                  <a:tcPr/>
                </a:tc>
              </a:tr>
              <a:tr h="513201">
                <a:tc>
                  <a:txBody>
                    <a:bodyPr/>
                    <a:lstStyle/>
                    <a:p>
                      <a:pPr algn="ctr"/>
                      <a:r>
                        <a:rPr lang="en-US" sz="1600" dirty="0" smtClean="0"/>
                        <a:t>Detail Billing Records</a:t>
                      </a:r>
                      <a:endParaRPr lang="en-US" sz="1600" dirty="0"/>
                    </a:p>
                  </a:txBody>
                  <a:tcPr/>
                </a:tc>
              </a:tr>
              <a:tr h="39356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smtClean="0"/>
                        <a:t>Are</a:t>
                      </a:r>
                      <a:r>
                        <a:rPr lang="en-US" sz="1600" baseline="0" dirty="0" smtClean="0"/>
                        <a:t> Grouped</a:t>
                      </a:r>
                      <a:endParaRPr lang="en-US" sz="1600" dirty="0" smtClean="0"/>
                    </a:p>
                  </a:txBody>
                  <a:tcPr/>
                </a:tc>
              </a:tr>
              <a:tr h="77528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aseline="0" dirty="0" smtClean="0"/>
                        <a:t>By Identical values in specific fields creating Documents and Accounting Lines</a:t>
                      </a:r>
                      <a:endParaRPr lang="en-US" sz="1700" dirty="0" smtClean="0"/>
                    </a:p>
                  </a:txBody>
                  <a:tcPr/>
                </a:tc>
              </a:tr>
              <a:tr h="347333">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smtClean="0"/>
                        <a:t>Processed</a:t>
                      </a:r>
                      <a:r>
                        <a:rPr lang="en-US" sz="1600" baseline="0" dirty="0" smtClean="0"/>
                        <a:t> by</a:t>
                      </a:r>
                      <a:endParaRPr lang="en-US" sz="1600" dirty="0" smtClean="0"/>
                    </a:p>
                  </a:txBody>
                  <a:tcPr/>
                </a:tc>
              </a:tr>
              <a:tr h="421717">
                <a:tc>
                  <a:txBody>
                    <a:bodyPr/>
                    <a:lstStyle/>
                    <a:p>
                      <a:pPr algn="ctr"/>
                      <a:r>
                        <a:rPr lang="en-US" sz="1600" dirty="0" smtClean="0"/>
                        <a:t>SUMMARIZATION</a:t>
                      </a:r>
                      <a:endParaRPr lang="en-US" sz="1400" dirty="0" smtClean="0"/>
                    </a:p>
                  </a:txBody>
                  <a:tcPr/>
                </a:tc>
              </a:tr>
            </a:tbl>
          </a:graphicData>
        </a:graphic>
      </p:graphicFrame>
      <p:graphicFrame>
        <p:nvGraphicFramePr>
          <p:cNvPr id="31" name="Table 30"/>
          <p:cNvGraphicFramePr>
            <a:graphicFrameLocks noGrp="1"/>
          </p:cNvGraphicFramePr>
          <p:nvPr>
            <p:extLst>
              <p:ext uri="{D42A27DB-BD31-4B8C-83A1-F6EECF244321}">
                <p14:modId xmlns:p14="http://schemas.microsoft.com/office/powerpoint/2010/main" val="3081632652"/>
              </p:ext>
            </p:extLst>
          </p:nvPr>
        </p:nvGraphicFramePr>
        <p:xfrm>
          <a:off x="3640093" y="2600697"/>
          <a:ext cx="2293338" cy="3373564"/>
        </p:xfrm>
        <a:graphic>
          <a:graphicData uri="http://schemas.openxmlformats.org/drawingml/2006/table">
            <a:tbl>
              <a:tblPr firstRow="1" bandRow="1">
                <a:tableStyleId>{21E4AEA4-8DFA-4A89-87EB-49C32662AFE0}</a:tableStyleId>
              </a:tblPr>
              <a:tblGrid>
                <a:gridCol w="2293338"/>
              </a:tblGrid>
              <a:tr h="932725">
                <a:tc>
                  <a:txBody>
                    <a:bodyPr/>
                    <a:lstStyle/>
                    <a:p>
                      <a:r>
                        <a:rPr lang="en-US" sz="1600" dirty="0" smtClean="0"/>
                        <a:t>Pegasys specific</a:t>
                      </a:r>
                      <a:r>
                        <a:rPr lang="en-US" sz="1600" baseline="0" dirty="0" smtClean="0"/>
                        <a:t> fields filled in by Crosswalk</a:t>
                      </a:r>
                      <a:endParaRPr lang="en-US" sz="1600" dirty="0"/>
                    </a:p>
                  </a:txBody>
                  <a:tcPr/>
                </a:tc>
              </a:tr>
              <a:tr h="518029">
                <a:tc>
                  <a:txBody>
                    <a:bodyPr/>
                    <a:lstStyle/>
                    <a:p>
                      <a:pPr algn="ctr"/>
                      <a:r>
                        <a:rPr lang="en-US" sz="1600" dirty="0" smtClean="0"/>
                        <a:t>Values in “From” Fields</a:t>
                      </a:r>
                      <a:endParaRPr lang="en-US" sz="1600" dirty="0"/>
                    </a:p>
                  </a:txBody>
                  <a:tcPr/>
                </a:tc>
              </a:tr>
              <a:tr h="384384">
                <a:tc>
                  <a:txBody>
                    <a:bodyPr/>
                    <a:lstStyle/>
                    <a:p>
                      <a:pPr algn="ctr"/>
                      <a:r>
                        <a:rPr lang="en-US" sz="1600" dirty="0" smtClean="0"/>
                        <a:t>Determines</a:t>
                      </a:r>
                      <a:endParaRPr lang="en-US" sz="1700" dirty="0"/>
                    </a:p>
                  </a:txBody>
                  <a:tcPr/>
                </a:tc>
              </a:tr>
              <a:tr h="779752">
                <a:tc>
                  <a:txBody>
                    <a:bodyPr/>
                    <a:lstStyle/>
                    <a:p>
                      <a:r>
                        <a:rPr lang="en-US" sz="1600" dirty="0" smtClean="0"/>
                        <a:t>Values in</a:t>
                      </a:r>
                      <a:r>
                        <a:rPr lang="en-US" sz="1600" baseline="0" dirty="0" smtClean="0"/>
                        <a:t> “To” Fields</a:t>
                      </a:r>
                      <a:endParaRPr lang="en-US" sz="1600" dirty="0"/>
                    </a:p>
                  </a:txBody>
                  <a:tcPr/>
                </a:tc>
              </a:tr>
              <a:tr h="362419">
                <a:tc>
                  <a:txBody>
                    <a:bodyPr/>
                    <a:lstStyle/>
                    <a:p>
                      <a:pPr algn="ctr"/>
                      <a:r>
                        <a:rPr lang="en-US" sz="1600" dirty="0" smtClean="0"/>
                        <a:t>Processed</a:t>
                      </a:r>
                      <a:r>
                        <a:rPr lang="en-US" sz="1600" baseline="0" dirty="0" smtClean="0"/>
                        <a:t> by</a:t>
                      </a:r>
                      <a:endParaRPr lang="en-US" sz="1600" dirty="0"/>
                    </a:p>
                  </a:txBody>
                  <a:tcPr/>
                </a:tc>
              </a:tr>
              <a:tr h="396255">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smtClean="0"/>
                        <a:t>CROSSWALK</a:t>
                      </a:r>
                      <a:endParaRPr lang="en-US" sz="1600" baseline="0" dirty="0" smtClean="0"/>
                    </a:p>
                  </a:txBody>
                  <a:tcPr/>
                </a:tc>
              </a:tr>
            </a:tbl>
          </a:graphicData>
        </a:graphic>
      </p:graphicFrame>
      <p:sp>
        <p:nvSpPr>
          <p:cNvPr id="24" name="Footer Placeholder 3"/>
          <p:cNvSpPr>
            <a:spLocks noGrp="1"/>
          </p:cNvSpPr>
          <p:nvPr>
            <p:ph type="ftr" sz="quarter" idx="10"/>
          </p:nvPr>
        </p:nvSpPr>
        <p:spPr>
          <a:xfrm>
            <a:off x="457200" y="6553200"/>
            <a:ext cx="7010400" cy="304800"/>
          </a:xfrm>
        </p:spPr>
        <p:txBody>
          <a:bodyPr/>
          <a:lstStyle/>
          <a:p>
            <a:pPr>
              <a:defRPr/>
            </a:pPr>
            <a:r>
              <a:rPr lang="en-US" dirty="0" smtClean="0">
                <a:solidFill>
                  <a:srgbClr val="000000"/>
                </a:solidFill>
              </a:rPr>
              <a:t>CGI Federal Proprietary and Confidential</a:t>
            </a:r>
            <a:endParaRPr lang="en-US" dirty="0">
              <a:solidFill>
                <a:srgbClr val="000000"/>
              </a:solidFill>
            </a:endParaRPr>
          </a:p>
        </p:txBody>
      </p:sp>
      <p:sp>
        <p:nvSpPr>
          <p:cNvPr id="25" name="Rectangle 24"/>
          <p:cNvSpPr/>
          <p:nvPr/>
        </p:nvSpPr>
        <p:spPr bwMode="auto">
          <a:xfrm>
            <a:off x="6109119" y="2541161"/>
            <a:ext cx="2737169" cy="3469114"/>
          </a:xfrm>
          <a:prstGeom prst="rect">
            <a:avLst/>
          </a:prstGeom>
          <a:noFill/>
          <a:ln w="127000" cap="flat" cmpd="sng" algn="ctr">
            <a:solidFill>
              <a:srgbClr val="FFC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endParaRPr lang="en-US" dirty="0">
              <a:solidFill>
                <a:srgbClr val="000000"/>
              </a:solidFill>
            </a:endParaRPr>
          </a:p>
        </p:txBody>
      </p:sp>
    </p:spTree>
    <p:extLst>
      <p:ext uri="{BB962C8B-B14F-4D97-AF65-F5344CB8AC3E}">
        <p14:creationId xmlns:p14="http://schemas.microsoft.com/office/powerpoint/2010/main" val="2891812679"/>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bwMode="auto">
          <a:xfrm>
            <a:off x="7836195" y="6030243"/>
            <a:ext cx="1169582" cy="794783"/>
          </a:xfrm>
          <a:prstGeom prst="rect">
            <a:avLst/>
          </a:pr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54274" name="Title 1"/>
          <p:cNvSpPr>
            <a:spLocks noGrp="1"/>
          </p:cNvSpPr>
          <p:nvPr>
            <p:ph type="title"/>
          </p:nvPr>
        </p:nvSpPr>
        <p:spPr>
          <a:xfrm>
            <a:off x="455613" y="331788"/>
            <a:ext cx="5850184" cy="563562"/>
          </a:xfrm>
        </p:spPr>
        <p:txBody>
          <a:bodyPr/>
          <a:lstStyle/>
          <a:p>
            <a:r>
              <a:rPr lang="en-US" dirty="0" smtClean="0"/>
              <a:t>Summarization Batch Process</a:t>
            </a:r>
          </a:p>
        </p:txBody>
      </p:sp>
      <p:sp>
        <p:nvSpPr>
          <p:cNvPr id="54275" name="Content Placeholder 2"/>
          <p:cNvSpPr>
            <a:spLocks noGrp="1"/>
          </p:cNvSpPr>
          <p:nvPr>
            <p:ph idx="1"/>
          </p:nvPr>
        </p:nvSpPr>
        <p:spPr>
          <a:xfrm>
            <a:off x="386366" y="1128977"/>
            <a:ext cx="8757634" cy="3389860"/>
          </a:xfrm>
          <a:noFill/>
          <a:ln>
            <a:noFill/>
          </a:ln>
        </p:spPr>
        <p:txBody>
          <a:bodyPr/>
          <a:lstStyle/>
          <a:p>
            <a:r>
              <a:rPr lang="en-US" sz="1800" dirty="0" smtClean="0"/>
              <a:t>The Summarization process selects all non-associated (orphan) DBRs that are eligible and creates:</a:t>
            </a:r>
          </a:p>
          <a:p>
            <a:pPr marL="688975" lvl="1" indent="-342900">
              <a:buFont typeface="+mj-lt"/>
              <a:buAutoNum type="arabicPeriod"/>
            </a:pPr>
            <a:r>
              <a:rPr lang="en-US" sz="1600" b="1" u="sng" dirty="0" smtClean="0"/>
              <a:t>Billing Documents (BDs)</a:t>
            </a:r>
            <a:r>
              <a:rPr lang="en-US" sz="1600" dirty="0" smtClean="0"/>
              <a:t> </a:t>
            </a:r>
          </a:p>
          <a:p>
            <a:pPr marL="688975" lvl="1" indent="-342900">
              <a:buFont typeface="+mj-lt"/>
              <a:buAutoNum type="arabicPeriod"/>
            </a:pPr>
            <a:r>
              <a:rPr lang="en-US" sz="1600" b="1" u="sng" dirty="0" smtClean="0"/>
              <a:t>Internal Vouchers (NVs)</a:t>
            </a:r>
          </a:p>
          <a:p>
            <a:pPr marL="688975" lvl="1" indent="-342900">
              <a:buFont typeface="+mj-lt"/>
              <a:buAutoNum type="arabicPeriod"/>
            </a:pPr>
            <a:endParaRPr lang="en-US" sz="800" dirty="0" smtClean="0"/>
          </a:p>
          <a:p>
            <a:pPr>
              <a:spcBef>
                <a:spcPts val="500"/>
              </a:spcBef>
              <a:spcAft>
                <a:spcPts val="500"/>
              </a:spcAft>
            </a:pPr>
            <a:r>
              <a:rPr lang="en-US" sz="1800" dirty="0" smtClean="0"/>
              <a:t>Summarization document </a:t>
            </a:r>
            <a:r>
              <a:rPr lang="en-US" sz="1800" dirty="0"/>
              <a:t>p</a:t>
            </a:r>
            <a:r>
              <a:rPr lang="en-US" sz="1800" dirty="0" smtClean="0"/>
              <a:t>rocessing:</a:t>
            </a:r>
          </a:p>
          <a:p>
            <a:pPr lvl="1">
              <a:spcBef>
                <a:spcPts val="500"/>
              </a:spcBef>
              <a:spcAft>
                <a:spcPts val="500"/>
              </a:spcAft>
            </a:pPr>
            <a:r>
              <a:rPr lang="en-US" sz="1600" dirty="0" smtClean="0"/>
              <a:t>DBRs selected by Summarization to create BDs and NVs </a:t>
            </a:r>
            <a:r>
              <a:rPr lang="en-US" sz="1600" b="1" u="sng" dirty="0" smtClean="0"/>
              <a:t>become associated</a:t>
            </a:r>
            <a:r>
              <a:rPr lang="en-US" sz="1600" b="1" dirty="0" smtClean="0"/>
              <a:t> </a:t>
            </a:r>
            <a:r>
              <a:rPr lang="en-US" sz="1600" dirty="0" smtClean="0"/>
              <a:t>with the document and </a:t>
            </a:r>
            <a:r>
              <a:rPr lang="en-US" sz="1600" u="sng" dirty="0" smtClean="0"/>
              <a:t>are no longer non-associated</a:t>
            </a:r>
            <a:r>
              <a:rPr lang="en-US" sz="1600" dirty="0" smtClean="0"/>
              <a:t>, or orphan, records</a:t>
            </a:r>
            <a:endParaRPr lang="en-US" sz="600" dirty="0"/>
          </a:p>
          <a:p>
            <a:pPr lvl="1">
              <a:spcBef>
                <a:spcPts val="500"/>
              </a:spcBef>
              <a:spcAft>
                <a:spcPts val="500"/>
              </a:spcAft>
            </a:pPr>
            <a:r>
              <a:rPr lang="en-US" sz="1600" dirty="0"/>
              <a:t>D</a:t>
            </a:r>
            <a:r>
              <a:rPr lang="en-US" sz="1600" dirty="0" smtClean="0"/>
              <a:t>ocuments </a:t>
            </a:r>
            <a:r>
              <a:rPr lang="en-US" sz="1600" b="1" u="sng" dirty="0" smtClean="0"/>
              <a:t>missing </a:t>
            </a:r>
            <a:r>
              <a:rPr lang="en-US" sz="1600" b="1" u="sng" dirty="0"/>
              <a:t>required </a:t>
            </a:r>
            <a:r>
              <a:rPr lang="en-US" sz="1600" b="1" u="sng" dirty="0" smtClean="0"/>
              <a:t>data</a:t>
            </a:r>
            <a:r>
              <a:rPr lang="en-US" sz="1600" u="sng" dirty="0"/>
              <a:t> </a:t>
            </a:r>
            <a:r>
              <a:rPr lang="en-US" sz="1600" b="1" u="sng" dirty="0" smtClean="0"/>
              <a:t>will </a:t>
            </a:r>
            <a:r>
              <a:rPr lang="en-US" sz="1600" b="1" u="sng" dirty="0"/>
              <a:t>not process</a:t>
            </a:r>
            <a:r>
              <a:rPr lang="en-US" sz="1600" dirty="0"/>
              <a:t>.</a:t>
            </a:r>
          </a:p>
          <a:p>
            <a:pPr lvl="2">
              <a:spcBef>
                <a:spcPts val="500"/>
              </a:spcBef>
              <a:spcAft>
                <a:spcPts val="500"/>
              </a:spcAft>
            </a:pPr>
            <a:r>
              <a:rPr lang="en-US" sz="1600" dirty="0"/>
              <a:t>These forms are recorded in </a:t>
            </a:r>
            <a:r>
              <a:rPr lang="en-US" sz="1600" b="1" u="sng" dirty="0"/>
              <a:t>HELD </a:t>
            </a:r>
            <a:r>
              <a:rPr lang="en-US" sz="1600" b="1" u="sng" dirty="0" smtClean="0"/>
              <a:t>status</a:t>
            </a:r>
            <a:endParaRPr lang="en-US" sz="600" dirty="0"/>
          </a:p>
          <a:p>
            <a:pPr lvl="1">
              <a:spcBef>
                <a:spcPts val="500"/>
              </a:spcBef>
              <a:spcAft>
                <a:spcPts val="500"/>
              </a:spcAft>
            </a:pPr>
            <a:r>
              <a:rPr lang="en-US" sz="1600" dirty="0"/>
              <a:t>Each document is created with a </a:t>
            </a:r>
            <a:r>
              <a:rPr lang="en-US" sz="1600" b="1" u="sng" dirty="0"/>
              <a:t>maximum of 250 Accounting Lines</a:t>
            </a:r>
          </a:p>
          <a:p>
            <a:pPr lvl="2">
              <a:spcBef>
                <a:spcPts val="500"/>
              </a:spcBef>
              <a:spcAft>
                <a:spcPts val="500"/>
              </a:spcAft>
            </a:pPr>
            <a:r>
              <a:rPr lang="en-US" sz="1600" dirty="0"/>
              <a:t>If more than 250 Accounting Lines exist, a new document is </a:t>
            </a:r>
            <a:r>
              <a:rPr lang="en-US" sz="1600" dirty="0" smtClean="0"/>
              <a:t>created</a:t>
            </a:r>
            <a:endParaRPr lang="en-US" sz="1800" dirty="0" smtClean="0"/>
          </a:p>
        </p:txBody>
      </p:sp>
      <p:sp>
        <p:nvSpPr>
          <p:cNvPr id="2" name="Slide Number Placeholder 1"/>
          <p:cNvSpPr>
            <a:spLocks noGrp="1"/>
          </p:cNvSpPr>
          <p:nvPr>
            <p:ph type="sldNum" sz="quarter" idx="11"/>
          </p:nvPr>
        </p:nvSpPr>
        <p:spPr/>
        <p:txBody>
          <a:bodyPr/>
          <a:lstStyle/>
          <a:p>
            <a:pPr>
              <a:defRPr/>
            </a:pPr>
            <a:fld id="{215F2CEC-58A8-492B-AD0D-C2BF1A7F0D89}" type="slidenum">
              <a:rPr lang="en-US" smtClean="0">
                <a:solidFill>
                  <a:srgbClr val="000000"/>
                </a:solidFill>
              </a:rPr>
              <a:pPr>
                <a:defRPr/>
              </a:pPr>
              <a:t>67</a:t>
            </a:fld>
            <a:endParaRPr lang="en-US" dirty="0">
              <a:solidFill>
                <a:srgbClr val="000000"/>
              </a:solidFill>
            </a:endParaRPr>
          </a:p>
        </p:txBody>
      </p:sp>
      <p:sp>
        <p:nvSpPr>
          <p:cNvPr id="26" name="Right Arrow 25"/>
          <p:cNvSpPr/>
          <p:nvPr/>
        </p:nvSpPr>
        <p:spPr bwMode="auto">
          <a:xfrm>
            <a:off x="4602137" y="5772511"/>
            <a:ext cx="261257" cy="213756"/>
          </a:xfrm>
          <a:prstGeom prst="rightArrow">
            <a:avLst/>
          </a:prstGeom>
          <a:solidFill>
            <a:schemeClr val="tx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27" name="Right Arrow 26"/>
          <p:cNvSpPr/>
          <p:nvPr/>
        </p:nvSpPr>
        <p:spPr bwMode="auto">
          <a:xfrm>
            <a:off x="2674358" y="5772511"/>
            <a:ext cx="261257" cy="213756"/>
          </a:xfrm>
          <a:prstGeom prst="rightArrow">
            <a:avLst/>
          </a:prstGeom>
          <a:solidFill>
            <a:schemeClr val="tx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28" name="Right Arrow 27"/>
          <p:cNvSpPr/>
          <p:nvPr/>
        </p:nvSpPr>
        <p:spPr bwMode="auto">
          <a:xfrm>
            <a:off x="6405261" y="5772511"/>
            <a:ext cx="261257" cy="213756"/>
          </a:xfrm>
          <a:prstGeom prst="rightArrow">
            <a:avLst/>
          </a:prstGeom>
          <a:solidFill>
            <a:schemeClr val="tx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grpSp>
        <p:nvGrpSpPr>
          <p:cNvPr id="29" name="Group 28"/>
          <p:cNvGrpSpPr/>
          <p:nvPr/>
        </p:nvGrpSpPr>
        <p:grpSpPr>
          <a:xfrm>
            <a:off x="1063223" y="4939715"/>
            <a:ext cx="1627853" cy="794783"/>
            <a:chOff x="-1491783" y="298619"/>
            <a:chExt cx="1524686" cy="794783"/>
          </a:xfrm>
          <a:scene3d>
            <a:camera prst="orthographicFront"/>
            <a:lightRig rig="threePt" dir="t">
              <a:rot lat="0" lon="0" rev="7500000"/>
            </a:lightRig>
          </a:scene3d>
        </p:grpSpPr>
        <p:sp>
          <p:nvSpPr>
            <p:cNvPr id="30" name="Rounded Rectangle 29"/>
            <p:cNvSpPr/>
            <p:nvPr/>
          </p:nvSpPr>
          <p:spPr>
            <a:xfrm>
              <a:off x="-1465882" y="298619"/>
              <a:ext cx="1498785" cy="794783"/>
            </a:xfrm>
            <a:prstGeom prst="roundRect">
              <a:avLst>
                <a:gd name="adj" fmla="val 10000"/>
              </a:avLst>
            </a:prstGeom>
            <a:solidFill>
              <a:schemeClr val="bg1">
                <a:lumMod val="75000"/>
              </a:schemeClr>
            </a:solidFill>
            <a:ln>
              <a:noFill/>
            </a:ln>
            <a:effectLst>
              <a:outerShdw blurRad="40000" dist="23000" dir="5400000" rotWithShape="0">
                <a:srgbClr val="000000">
                  <a:alpha val="35000"/>
                </a:srgbClr>
              </a:outerShdw>
            </a:effectLst>
            <a:sp3d prstMaterial="plastic">
              <a:bevelT w="127000" h="25400" prst="relaxedInset"/>
            </a:sp3d>
          </p:spPr>
        </p:sp>
        <p:sp>
          <p:nvSpPr>
            <p:cNvPr id="31" name="Rounded Rectangle 4"/>
            <p:cNvSpPr/>
            <p:nvPr/>
          </p:nvSpPr>
          <p:spPr>
            <a:xfrm>
              <a:off x="-1491783" y="403640"/>
              <a:ext cx="1498785" cy="529855"/>
            </a:xfrm>
            <a:prstGeom prst="rect">
              <a:avLst/>
            </a:prstGeom>
            <a:noFill/>
            <a:ln>
              <a:noFill/>
            </a:ln>
            <a:effectLst/>
            <a:sp3d/>
          </p:spPr>
          <p:txBody>
            <a:bodyPr spcFirstLastPara="0" vert="horz" wrap="square" lIns="113792" tIns="113792" rIns="113792" bIns="60960" numCol="1" spcCol="1270" anchor="ctr" anchorCtr="0">
              <a:noAutofit/>
            </a:bodyPr>
            <a:lstStyle/>
            <a:p>
              <a:pPr marL="0" marR="0" lvl="0" indent="0" algn="ctr" defTabSz="711200" eaLnBrk="1" fontAlgn="auto" latinLnBrk="0" hangingPunct="1">
                <a:lnSpc>
                  <a:spcPct val="90000"/>
                </a:lnSpc>
                <a:spcBef>
                  <a:spcPct val="0"/>
                </a:spcBef>
                <a:spcAft>
                  <a:spcPct val="35000"/>
                </a:spcAft>
                <a:buClrTx/>
                <a:buSzTx/>
                <a:buFontTx/>
                <a:buNone/>
                <a:tabLst/>
                <a:defRPr/>
              </a:pPr>
              <a:r>
                <a:rPr kumimoji="0" lang="en-US" sz="1600" b="1" i="0" u="none" strike="noStrike" kern="1200" cap="none" spc="0" normalizeH="0" baseline="0" noProof="0" dirty="0" smtClean="0">
                  <a:ln>
                    <a:noFill/>
                  </a:ln>
                  <a:solidFill>
                    <a:sysClr val="window" lastClr="FFFFFF"/>
                  </a:solidFill>
                  <a:effectLst/>
                  <a:uLnTx/>
                  <a:uFillTx/>
                  <a:latin typeface="Calibri"/>
                  <a:ea typeface="+mn-ea"/>
                  <a:cs typeface="+mn-cs"/>
                </a:rPr>
                <a:t>DBR Import</a:t>
              </a:r>
              <a:endParaRPr kumimoji="0" lang="en-US" sz="900" b="1" i="0" u="none" strike="noStrike" kern="1200" cap="none" spc="0" normalizeH="0" baseline="0" noProof="0" dirty="0">
                <a:ln>
                  <a:noFill/>
                </a:ln>
                <a:solidFill>
                  <a:sysClr val="window" lastClr="FFFFFF"/>
                </a:solidFill>
                <a:effectLst/>
                <a:uLnTx/>
                <a:uFillTx/>
                <a:latin typeface="Calibri"/>
                <a:ea typeface="+mn-ea"/>
                <a:cs typeface="+mn-cs"/>
              </a:endParaRPr>
            </a:p>
          </p:txBody>
        </p:sp>
      </p:grpSp>
      <p:grpSp>
        <p:nvGrpSpPr>
          <p:cNvPr id="32" name="Group 31"/>
          <p:cNvGrpSpPr/>
          <p:nvPr/>
        </p:nvGrpSpPr>
        <p:grpSpPr>
          <a:xfrm>
            <a:off x="3000950" y="5481998"/>
            <a:ext cx="1601188" cy="794783"/>
            <a:chOff x="-1247084" y="-548205"/>
            <a:chExt cx="1499711" cy="794783"/>
          </a:xfrm>
          <a:scene3d>
            <a:camera prst="orthographicFront"/>
            <a:lightRig rig="threePt" dir="t">
              <a:rot lat="0" lon="0" rev="7500000"/>
            </a:lightRig>
          </a:scene3d>
        </p:grpSpPr>
        <p:sp>
          <p:nvSpPr>
            <p:cNvPr id="33" name="Rounded Rectangle 32"/>
            <p:cNvSpPr/>
            <p:nvPr/>
          </p:nvSpPr>
          <p:spPr>
            <a:xfrm>
              <a:off x="-1247084" y="-548205"/>
              <a:ext cx="1498785" cy="794783"/>
            </a:xfrm>
            <a:prstGeom prst="roundRect">
              <a:avLst>
                <a:gd name="adj" fmla="val 10000"/>
              </a:avLst>
            </a:prstGeom>
            <a:solidFill>
              <a:schemeClr val="bg1">
                <a:lumMod val="75000"/>
              </a:schemeClr>
            </a:solidFill>
            <a:ln>
              <a:noFill/>
            </a:ln>
            <a:effectLst>
              <a:outerShdw blurRad="40000" dist="23000" dir="5400000" rotWithShape="0">
                <a:srgbClr val="000000">
                  <a:alpha val="35000"/>
                </a:srgbClr>
              </a:outerShdw>
            </a:effectLst>
            <a:sp3d prstMaterial="plastic">
              <a:bevelT w="127000" h="25400" prst="relaxedInset"/>
            </a:sp3d>
          </p:spPr>
        </p:sp>
        <p:sp>
          <p:nvSpPr>
            <p:cNvPr id="34" name="Rounded Rectangle 4"/>
            <p:cNvSpPr/>
            <p:nvPr/>
          </p:nvSpPr>
          <p:spPr>
            <a:xfrm>
              <a:off x="-1246158" y="-448833"/>
              <a:ext cx="1498785" cy="529855"/>
            </a:xfrm>
            <a:prstGeom prst="rect">
              <a:avLst/>
            </a:prstGeom>
            <a:noFill/>
            <a:ln>
              <a:noFill/>
            </a:ln>
            <a:effectLst/>
            <a:sp3d/>
          </p:spPr>
          <p:txBody>
            <a:bodyPr spcFirstLastPara="0" vert="horz" wrap="square" lIns="113792" tIns="113792" rIns="113792" bIns="60960" numCol="1" spcCol="1270" anchor="ctr" anchorCtr="0">
              <a:noAutofit/>
            </a:bodyPr>
            <a:lstStyle/>
            <a:p>
              <a:pPr marL="0" marR="0" lvl="0" indent="0" algn="ctr" defTabSz="711200" eaLnBrk="1" fontAlgn="auto" latinLnBrk="0" hangingPunct="1">
                <a:lnSpc>
                  <a:spcPct val="90000"/>
                </a:lnSpc>
                <a:spcBef>
                  <a:spcPct val="0"/>
                </a:spcBef>
                <a:spcAft>
                  <a:spcPct val="35000"/>
                </a:spcAft>
                <a:buClrTx/>
                <a:buSzTx/>
                <a:buFontTx/>
                <a:buNone/>
                <a:tabLst/>
                <a:defRPr/>
              </a:pPr>
              <a:r>
                <a:rPr kumimoji="0" lang="en-US" sz="1600" b="1" i="0" u="none" strike="noStrike" kern="1200" cap="none" spc="0" normalizeH="0" baseline="0" noProof="0" dirty="0" smtClean="0">
                  <a:ln>
                    <a:noFill/>
                  </a:ln>
                  <a:solidFill>
                    <a:sysClr val="window" lastClr="FFFFFF"/>
                  </a:solidFill>
                  <a:effectLst/>
                  <a:uLnTx/>
                  <a:uFillTx/>
                  <a:latin typeface="Calibri"/>
                  <a:ea typeface="+mn-ea"/>
                  <a:cs typeface="+mn-cs"/>
                </a:rPr>
                <a:t>DBR Crosswalk</a:t>
              </a:r>
              <a:endParaRPr kumimoji="0" lang="en-US" sz="900" b="1" i="0" u="none" strike="noStrike" kern="1200" cap="none" spc="0" normalizeH="0" baseline="0" noProof="0" dirty="0">
                <a:ln>
                  <a:noFill/>
                </a:ln>
                <a:solidFill>
                  <a:sysClr val="window" lastClr="FFFFFF"/>
                </a:solidFill>
                <a:effectLst/>
                <a:uLnTx/>
                <a:uFillTx/>
                <a:latin typeface="Calibri"/>
                <a:ea typeface="+mn-ea"/>
                <a:cs typeface="+mn-cs"/>
              </a:endParaRPr>
            </a:p>
          </p:txBody>
        </p:sp>
      </p:grpSp>
      <p:grpSp>
        <p:nvGrpSpPr>
          <p:cNvPr id="35" name="Group 34"/>
          <p:cNvGrpSpPr/>
          <p:nvPr/>
        </p:nvGrpSpPr>
        <p:grpSpPr>
          <a:xfrm>
            <a:off x="4863394" y="5481998"/>
            <a:ext cx="1541867" cy="794783"/>
            <a:chOff x="-1491783" y="298619"/>
            <a:chExt cx="1524686" cy="794783"/>
          </a:xfrm>
          <a:scene3d>
            <a:camera prst="orthographicFront"/>
            <a:lightRig rig="threePt" dir="t">
              <a:rot lat="0" lon="0" rev="7500000"/>
            </a:lightRig>
          </a:scene3d>
        </p:grpSpPr>
        <p:sp>
          <p:nvSpPr>
            <p:cNvPr id="37" name="Rounded Rectangle 36"/>
            <p:cNvSpPr/>
            <p:nvPr/>
          </p:nvSpPr>
          <p:spPr>
            <a:xfrm>
              <a:off x="-1465882" y="298619"/>
              <a:ext cx="1498785" cy="794783"/>
            </a:xfrm>
            <a:prstGeom prst="roundRect">
              <a:avLst>
                <a:gd name="adj" fmla="val 10000"/>
              </a:avLst>
            </a:prstGeom>
            <a:gradFill rotWithShape="1">
              <a:gsLst>
                <a:gs pos="0">
                  <a:srgbClr val="4F81BD">
                    <a:hueOff val="0"/>
                    <a:satOff val="0"/>
                    <a:lumOff val="0"/>
                    <a:alphaOff val="0"/>
                    <a:shade val="51000"/>
                    <a:satMod val="130000"/>
                  </a:srgbClr>
                </a:gs>
                <a:gs pos="80000">
                  <a:srgbClr val="4F81BD">
                    <a:hueOff val="0"/>
                    <a:satOff val="0"/>
                    <a:lumOff val="0"/>
                    <a:alphaOff val="0"/>
                    <a:shade val="93000"/>
                    <a:satMod val="130000"/>
                  </a:srgbClr>
                </a:gs>
                <a:gs pos="100000">
                  <a:srgbClr val="4F81BD">
                    <a:hueOff val="0"/>
                    <a:satOff val="0"/>
                    <a:lumOff val="0"/>
                    <a:alphaOff val="0"/>
                    <a:shade val="94000"/>
                    <a:satMod val="135000"/>
                  </a:srgbClr>
                </a:gs>
              </a:gsLst>
              <a:lin ang="16200000" scaled="0"/>
            </a:gradFill>
            <a:ln>
              <a:noFill/>
            </a:ln>
            <a:effectLst>
              <a:outerShdw blurRad="40000" dist="23000" dir="5400000" rotWithShape="0">
                <a:srgbClr val="000000">
                  <a:alpha val="35000"/>
                </a:srgbClr>
              </a:outerShdw>
            </a:effectLst>
            <a:sp3d prstMaterial="plastic">
              <a:bevelT w="127000" h="25400" prst="relaxedInset"/>
            </a:sp3d>
          </p:spPr>
        </p:sp>
        <p:sp>
          <p:nvSpPr>
            <p:cNvPr id="38" name="Rounded Rectangle 4"/>
            <p:cNvSpPr/>
            <p:nvPr/>
          </p:nvSpPr>
          <p:spPr>
            <a:xfrm>
              <a:off x="-1491783" y="403640"/>
              <a:ext cx="1498785" cy="529855"/>
            </a:xfrm>
            <a:prstGeom prst="rect">
              <a:avLst/>
            </a:prstGeom>
            <a:noFill/>
            <a:ln>
              <a:noFill/>
            </a:ln>
            <a:effectLst/>
            <a:sp3d/>
          </p:spPr>
          <p:txBody>
            <a:bodyPr spcFirstLastPara="0" vert="horz" wrap="square" lIns="113792" tIns="113792" rIns="113792" bIns="60960" numCol="1" spcCol="1270" anchor="ctr" anchorCtr="0">
              <a:noAutofit/>
            </a:bodyPr>
            <a:lstStyle/>
            <a:p>
              <a:pPr marL="0" marR="0" lvl="0" indent="0" algn="ctr" defTabSz="711200" eaLnBrk="1" fontAlgn="auto" latinLnBrk="0" hangingPunct="1">
                <a:lnSpc>
                  <a:spcPct val="90000"/>
                </a:lnSpc>
                <a:spcBef>
                  <a:spcPct val="0"/>
                </a:spcBef>
                <a:spcAft>
                  <a:spcPct val="35000"/>
                </a:spcAft>
                <a:buClrTx/>
                <a:buSzTx/>
                <a:buFontTx/>
                <a:buNone/>
                <a:tabLst/>
                <a:defRPr/>
              </a:pPr>
              <a:r>
                <a:rPr kumimoji="0" lang="en-US" sz="1600" b="1" i="0" u="none" strike="noStrike" kern="1200" cap="none" spc="0" normalizeH="0" baseline="0" noProof="0" dirty="0" smtClean="0">
                  <a:ln>
                    <a:noFill/>
                  </a:ln>
                  <a:solidFill>
                    <a:sysClr val="window" lastClr="FFFFFF"/>
                  </a:solidFill>
                  <a:effectLst/>
                  <a:uLnTx/>
                  <a:uFillTx/>
                  <a:latin typeface="Calibri"/>
                  <a:ea typeface="+mn-ea"/>
                  <a:cs typeface="+mn-cs"/>
                </a:rPr>
                <a:t>DBR Summarization</a:t>
              </a:r>
              <a:endParaRPr kumimoji="0" lang="en-US" sz="900" b="1" i="0" u="none" strike="noStrike" kern="1200" cap="none" spc="0" normalizeH="0" baseline="0" noProof="0" dirty="0">
                <a:ln>
                  <a:noFill/>
                </a:ln>
                <a:solidFill>
                  <a:sysClr val="window" lastClr="FFFFFF"/>
                </a:solidFill>
                <a:effectLst/>
                <a:uLnTx/>
                <a:uFillTx/>
                <a:latin typeface="Calibri"/>
                <a:ea typeface="+mn-ea"/>
                <a:cs typeface="+mn-cs"/>
              </a:endParaRPr>
            </a:p>
          </p:txBody>
        </p:sp>
      </p:grpSp>
      <p:grpSp>
        <p:nvGrpSpPr>
          <p:cNvPr id="39" name="Group 38"/>
          <p:cNvGrpSpPr/>
          <p:nvPr/>
        </p:nvGrpSpPr>
        <p:grpSpPr>
          <a:xfrm>
            <a:off x="1077050" y="6030243"/>
            <a:ext cx="1600199" cy="794783"/>
            <a:chOff x="-3516185" y="109110"/>
            <a:chExt cx="1498785" cy="794783"/>
          </a:xfrm>
          <a:scene3d>
            <a:camera prst="orthographicFront"/>
            <a:lightRig rig="threePt" dir="t">
              <a:rot lat="0" lon="0" rev="7500000"/>
            </a:lightRig>
          </a:scene3d>
        </p:grpSpPr>
        <p:sp>
          <p:nvSpPr>
            <p:cNvPr id="40" name="Rounded Rectangle 39"/>
            <p:cNvSpPr/>
            <p:nvPr/>
          </p:nvSpPr>
          <p:spPr>
            <a:xfrm>
              <a:off x="-3516185" y="109110"/>
              <a:ext cx="1498785" cy="794783"/>
            </a:xfrm>
            <a:prstGeom prst="roundRect">
              <a:avLst>
                <a:gd name="adj" fmla="val 10000"/>
              </a:avLst>
            </a:prstGeom>
            <a:solidFill>
              <a:schemeClr val="bg1">
                <a:lumMod val="75000"/>
              </a:schemeClr>
            </a:solidFill>
            <a:ln>
              <a:noFill/>
            </a:ln>
            <a:effectLst>
              <a:outerShdw blurRad="40000" dist="23000" dir="5400000" rotWithShape="0">
                <a:srgbClr val="000000">
                  <a:alpha val="35000"/>
                </a:srgbClr>
              </a:outerShdw>
            </a:effectLst>
            <a:sp3d prstMaterial="plastic">
              <a:bevelT w="127000" h="25400" prst="relaxedInset"/>
            </a:sp3d>
          </p:spPr>
        </p:sp>
        <p:sp>
          <p:nvSpPr>
            <p:cNvPr id="41" name="Rounded Rectangle 4"/>
            <p:cNvSpPr/>
            <p:nvPr/>
          </p:nvSpPr>
          <p:spPr>
            <a:xfrm>
              <a:off x="-3516185" y="241573"/>
              <a:ext cx="1498785" cy="529855"/>
            </a:xfrm>
            <a:prstGeom prst="rect">
              <a:avLst/>
            </a:prstGeom>
            <a:noFill/>
            <a:ln>
              <a:noFill/>
            </a:ln>
            <a:effectLst/>
            <a:sp3d/>
          </p:spPr>
          <p:txBody>
            <a:bodyPr spcFirstLastPara="0" vert="horz" wrap="square" lIns="113792" tIns="113792" rIns="113792" bIns="60960" numCol="1" spcCol="1270" anchor="ctr" anchorCtr="0">
              <a:noAutofit/>
            </a:bodyPr>
            <a:lstStyle/>
            <a:p>
              <a:pPr marL="0" marR="0" lvl="0" indent="0" algn="ctr" defTabSz="711200" eaLnBrk="1" fontAlgn="auto" latinLnBrk="0" hangingPunct="1">
                <a:lnSpc>
                  <a:spcPct val="90000"/>
                </a:lnSpc>
                <a:spcBef>
                  <a:spcPct val="0"/>
                </a:spcBef>
                <a:spcAft>
                  <a:spcPct val="35000"/>
                </a:spcAft>
                <a:buClrTx/>
                <a:buSzTx/>
                <a:buFontTx/>
                <a:buNone/>
                <a:tabLst/>
                <a:defRPr/>
              </a:pPr>
              <a:r>
                <a:rPr kumimoji="0" lang="en-US" sz="1600" b="1" i="0" u="none" strike="noStrike" kern="1200" cap="none" spc="0" normalizeH="0" baseline="0" noProof="0" dirty="0" smtClean="0">
                  <a:ln>
                    <a:noFill/>
                  </a:ln>
                  <a:solidFill>
                    <a:sysClr val="window" lastClr="FFFFFF"/>
                  </a:solidFill>
                  <a:effectLst/>
                  <a:uLnTx/>
                  <a:uFillTx/>
                  <a:latin typeface="Calibri"/>
                  <a:ea typeface="+mn-ea"/>
                  <a:cs typeface="+mn-cs"/>
                </a:rPr>
                <a:t>Manually Add or Edit DBR</a:t>
              </a:r>
              <a:endParaRPr kumimoji="0" lang="en-US" sz="900" b="1" i="0" u="none" strike="noStrike" kern="1200" cap="none" spc="0" normalizeH="0" baseline="0" noProof="0" dirty="0">
                <a:ln>
                  <a:noFill/>
                </a:ln>
                <a:solidFill>
                  <a:sysClr val="window" lastClr="FFFFFF"/>
                </a:solidFill>
                <a:effectLst/>
                <a:uLnTx/>
                <a:uFillTx/>
                <a:latin typeface="Calibri"/>
                <a:ea typeface="+mn-ea"/>
                <a:cs typeface="+mn-cs"/>
              </a:endParaRPr>
            </a:p>
          </p:txBody>
        </p:sp>
      </p:grpSp>
      <p:grpSp>
        <p:nvGrpSpPr>
          <p:cNvPr id="42" name="Group 41"/>
          <p:cNvGrpSpPr/>
          <p:nvPr/>
        </p:nvGrpSpPr>
        <p:grpSpPr>
          <a:xfrm>
            <a:off x="6677151" y="5373815"/>
            <a:ext cx="1600200" cy="1011149"/>
            <a:chOff x="428280" y="316302"/>
            <a:chExt cx="1498785" cy="794783"/>
          </a:xfrm>
          <a:scene3d>
            <a:camera prst="orthographicFront"/>
            <a:lightRig rig="threePt" dir="t">
              <a:rot lat="0" lon="0" rev="7500000"/>
            </a:lightRig>
          </a:scene3d>
        </p:grpSpPr>
        <p:sp>
          <p:nvSpPr>
            <p:cNvPr id="43" name="Rounded Rectangle 42"/>
            <p:cNvSpPr/>
            <p:nvPr/>
          </p:nvSpPr>
          <p:spPr>
            <a:xfrm>
              <a:off x="428280" y="316302"/>
              <a:ext cx="1498785" cy="794783"/>
            </a:xfrm>
            <a:prstGeom prst="roundRect">
              <a:avLst>
                <a:gd name="adj" fmla="val 10000"/>
              </a:avLst>
            </a:prstGeom>
            <a:gradFill>
              <a:gsLst>
                <a:gs pos="0">
                  <a:srgbClr val="4F81BD">
                    <a:hueOff val="0"/>
                    <a:satOff val="0"/>
                    <a:lumOff val="0"/>
                    <a:alphaOff val="0"/>
                    <a:shade val="51000"/>
                    <a:satMod val="130000"/>
                  </a:srgbClr>
                </a:gs>
                <a:gs pos="80000">
                  <a:srgbClr val="4F81BD">
                    <a:hueOff val="0"/>
                    <a:satOff val="0"/>
                    <a:lumOff val="0"/>
                    <a:alphaOff val="0"/>
                    <a:shade val="93000"/>
                    <a:satMod val="130000"/>
                  </a:srgbClr>
                </a:gs>
                <a:gs pos="100000">
                  <a:srgbClr val="4F81BD">
                    <a:hueOff val="0"/>
                    <a:satOff val="0"/>
                    <a:lumOff val="0"/>
                    <a:alphaOff val="0"/>
                    <a:shade val="94000"/>
                    <a:satMod val="135000"/>
                  </a:srgbClr>
                </a:gs>
              </a:gsLst>
              <a:lin ang="16200000" scaled="0"/>
            </a:gradFill>
            <a:ln>
              <a:noFill/>
            </a:ln>
            <a:effectLst>
              <a:outerShdw blurRad="40000" dist="23000" dir="5400000" rotWithShape="0">
                <a:srgbClr val="000000">
                  <a:alpha val="35000"/>
                </a:srgbClr>
              </a:outerShdw>
            </a:effectLst>
            <a:sp3d prstMaterial="plastic">
              <a:bevelT w="127000" h="25400" prst="relaxedInset"/>
            </a:sp3d>
          </p:spPr>
        </p:sp>
        <p:sp>
          <p:nvSpPr>
            <p:cNvPr id="44" name="Rounded Rectangle 4"/>
            <p:cNvSpPr/>
            <p:nvPr/>
          </p:nvSpPr>
          <p:spPr>
            <a:xfrm>
              <a:off x="428280" y="431082"/>
              <a:ext cx="1498785" cy="529855"/>
            </a:xfrm>
            <a:prstGeom prst="rect">
              <a:avLst/>
            </a:prstGeom>
            <a:noFill/>
            <a:ln>
              <a:noFill/>
            </a:ln>
            <a:effectLst/>
            <a:sp3d/>
          </p:spPr>
          <p:txBody>
            <a:bodyPr spcFirstLastPara="0" vert="horz" wrap="square" lIns="113792" tIns="113792" rIns="113792" bIns="60960" numCol="1" spcCol="1270" anchor="ctr" anchorCtr="0">
              <a:noAutofit/>
            </a:bodyPr>
            <a:lstStyle/>
            <a:p>
              <a:pPr marL="0" marR="0" lvl="0" indent="0" algn="ctr" defTabSz="711200" eaLnBrk="1" fontAlgn="auto" latinLnBrk="0" hangingPunct="1">
                <a:lnSpc>
                  <a:spcPct val="90000"/>
                </a:lnSpc>
                <a:spcBef>
                  <a:spcPct val="0"/>
                </a:spcBef>
                <a:spcAft>
                  <a:spcPct val="35000"/>
                </a:spcAft>
                <a:buClrTx/>
                <a:buSzTx/>
                <a:buFontTx/>
                <a:buNone/>
                <a:tabLst/>
                <a:defRPr/>
              </a:pPr>
              <a:r>
                <a:rPr kumimoji="0" lang="en-US" sz="1400" b="1" i="0" u="none" strike="noStrike" kern="1200" cap="none" spc="0" normalizeH="0" baseline="0" noProof="0" dirty="0" smtClean="0">
                  <a:ln>
                    <a:noFill/>
                  </a:ln>
                  <a:solidFill>
                    <a:sysClr val="window" lastClr="FFFFFF"/>
                  </a:solidFill>
                  <a:effectLst/>
                  <a:uLnTx/>
                  <a:uFillTx/>
                  <a:latin typeface="Calibri"/>
                  <a:ea typeface="+mn-ea"/>
                  <a:cs typeface="+mn-cs"/>
                </a:rPr>
                <a:t>Billing Documents</a:t>
              </a:r>
              <a:r>
                <a:rPr kumimoji="0" lang="en-US" sz="1400" b="1" i="0" u="none" strike="noStrike" kern="1200" cap="none" spc="0" normalizeH="0" noProof="0" dirty="0" smtClean="0">
                  <a:ln>
                    <a:noFill/>
                  </a:ln>
                  <a:solidFill>
                    <a:sysClr val="window" lastClr="FFFFFF"/>
                  </a:solidFill>
                  <a:effectLst/>
                  <a:uLnTx/>
                  <a:uFillTx/>
                  <a:latin typeface="Calibri"/>
                  <a:ea typeface="+mn-ea"/>
                  <a:cs typeface="+mn-cs"/>
                </a:rPr>
                <a:t> and Internal Vouchers are created</a:t>
              </a:r>
              <a:endParaRPr kumimoji="0" lang="en-US" sz="1400" b="1" i="0" u="none" strike="noStrike" kern="1200" cap="none" spc="0" normalizeH="0" baseline="0" noProof="0" dirty="0">
                <a:ln>
                  <a:noFill/>
                </a:ln>
                <a:solidFill>
                  <a:sysClr val="window" lastClr="FFFFFF"/>
                </a:solidFill>
                <a:effectLst/>
                <a:uLnTx/>
                <a:uFillTx/>
                <a:latin typeface="Calibri"/>
                <a:ea typeface="+mn-ea"/>
                <a:cs typeface="+mn-cs"/>
              </a:endParaRPr>
            </a:p>
          </p:txBody>
        </p:sp>
      </p:grpSp>
    </p:spTree>
    <p:extLst>
      <p:ext uri="{BB962C8B-B14F-4D97-AF65-F5344CB8AC3E}">
        <p14:creationId xmlns:p14="http://schemas.microsoft.com/office/powerpoint/2010/main" val="2342884627"/>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p:cNvSpPr/>
          <p:nvPr/>
        </p:nvSpPr>
        <p:spPr bwMode="auto">
          <a:xfrm>
            <a:off x="7836195" y="6030243"/>
            <a:ext cx="1169582" cy="794783"/>
          </a:xfrm>
          <a:prstGeom prst="rect">
            <a:avLst/>
          </a:pr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2" name="Title 1"/>
          <p:cNvSpPr>
            <a:spLocks noGrp="1"/>
          </p:cNvSpPr>
          <p:nvPr>
            <p:ph type="title"/>
          </p:nvPr>
        </p:nvSpPr>
        <p:spPr>
          <a:xfrm>
            <a:off x="425850" y="373991"/>
            <a:ext cx="7381875" cy="563562"/>
          </a:xfrm>
        </p:spPr>
        <p:txBody>
          <a:bodyPr/>
          <a:lstStyle/>
          <a:p>
            <a:r>
              <a:rPr lang="en-US" dirty="0" smtClean="0"/>
              <a:t>Summarization Batch Process</a:t>
            </a:r>
            <a:endParaRPr lang="en-US" dirty="0"/>
          </a:p>
        </p:txBody>
      </p:sp>
      <p:sp>
        <p:nvSpPr>
          <p:cNvPr id="3" name="Content Placeholder 2"/>
          <p:cNvSpPr>
            <a:spLocks noGrp="1"/>
          </p:cNvSpPr>
          <p:nvPr>
            <p:ph idx="1"/>
          </p:nvPr>
        </p:nvSpPr>
        <p:spPr>
          <a:xfrm>
            <a:off x="389556" y="1131875"/>
            <a:ext cx="8698172" cy="4525962"/>
          </a:xfrm>
        </p:spPr>
        <p:txBody>
          <a:bodyPr/>
          <a:lstStyle/>
          <a:p>
            <a:r>
              <a:rPr lang="en-US" sz="1800" dirty="0"/>
              <a:t>The Summarization </a:t>
            </a:r>
            <a:r>
              <a:rPr lang="en-US" sz="1800" dirty="0" smtClean="0"/>
              <a:t>batch process </a:t>
            </a:r>
            <a:r>
              <a:rPr lang="en-US" sz="1800" dirty="0"/>
              <a:t>has the ability </a:t>
            </a:r>
            <a:r>
              <a:rPr lang="en-US" sz="1800" dirty="0" smtClean="0"/>
              <a:t>to</a:t>
            </a:r>
          </a:p>
          <a:p>
            <a:pPr marL="679450" lvl="1" indent="-342900">
              <a:buFont typeface="+mj-lt"/>
              <a:buAutoNum type="arabicPeriod"/>
            </a:pPr>
            <a:r>
              <a:rPr lang="en-US" sz="1600" b="1" u="sng" dirty="0"/>
              <a:t>C</a:t>
            </a:r>
            <a:r>
              <a:rPr lang="en-US" sz="1600" b="1" u="sng" dirty="0" smtClean="0"/>
              <a:t>reate </a:t>
            </a:r>
            <a:r>
              <a:rPr lang="en-US" sz="1600" b="1" u="sng" dirty="0"/>
              <a:t>new</a:t>
            </a:r>
            <a:r>
              <a:rPr lang="en-US" sz="1600" b="1" dirty="0"/>
              <a:t> </a:t>
            </a:r>
            <a:r>
              <a:rPr lang="en-US" sz="1600" dirty="0" smtClean="0"/>
              <a:t>BDs/NVs or</a:t>
            </a:r>
          </a:p>
          <a:p>
            <a:pPr marL="679450" lvl="1" indent="-342900">
              <a:buFont typeface="+mj-lt"/>
              <a:buAutoNum type="arabicPeriod"/>
            </a:pPr>
            <a:r>
              <a:rPr lang="en-US" sz="1600" b="1" u="sng" dirty="0" smtClean="0"/>
              <a:t>Update existing</a:t>
            </a:r>
            <a:r>
              <a:rPr lang="en-US" sz="1600" dirty="0" smtClean="0"/>
              <a:t> BDs/NVs</a:t>
            </a:r>
          </a:p>
          <a:p>
            <a:endParaRPr lang="en-US" sz="600" dirty="0" smtClean="0"/>
          </a:p>
          <a:p>
            <a:r>
              <a:rPr lang="en-US" sz="1800" u="sng" dirty="0" smtClean="0"/>
              <a:t>Create New = </a:t>
            </a:r>
            <a:r>
              <a:rPr lang="en-US" sz="1800" b="1" u="sng" dirty="0" smtClean="0"/>
              <a:t>True</a:t>
            </a:r>
            <a:endParaRPr lang="en-US" sz="1800" b="1" u="sng" dirty="0"/>
          </a:p>
          <a:p>
            <a:pPr lvl="1"/>
            <a:r>
              <a:rPr lang="en-US" sz="1600" dirty="0"/>
              <a:t>When the ‘</a:t>
            </a:r>
            <a:r>
              <a:rPr lang="en-US" sz="1600" b="1" u="sng" dirty="0"/>
              <a:t>Create New</a:t>
            </a:r>
            <a:r>
              <a:rPr lang="en-US" sz="1600" dirty="0"/>
              <a:t>’ setting is set to </a:t>
            </a:r>
            <a:r>
              <a:rPr lang="en-US" sz="1600" b="1" u="sng" dirty="0"/>
              <a:t>True</a:t>
            </a:r>
            <a:r>
              <a:rPr lang="en-US" sz="1600" dirty="0"/>
              <a:t> (T), the job will </a:t>
            </a:r>
            <a:r>
              <a:rPr lang="en-US" sz="1600" u="sng" dirty="0"/>
              <a:t>create new </a:t>
            </a:r>
            <a:r>
              <a:rPr lang="en-US" sz="1600" u="sng" dirty="0" smtClean="0"/>
              <a:t>documents</a:t>
            </a:r>
          </a:p>
          <a:p>
            <a:pPr lvl="2"/>
            <a:r>
              <a:rPr lang="en-US" sz="1600" dirty="0" smtClean="0"/>
              <a:t>Summarization will not correct existing documents</a:t>
            </a:r>
          </a:p>
          <a:p>
            <a:pPr lvl="2"/>
            <a:r>
              <a:rPr lang="en-US" sz="1600" dirty="0" smtClean="0"/>
              <a:t>Summarization assigns Statement Numbers to new BD or NV transactions</a:t>
            </a:r>
          </a:p>
          <a:p>
            <a:pPr lvl="1"/>
            <a:endParaRPr lang="en-US" sz="600" dirty="0"/>
          </a:p>
          <a:p>
            <a:r>
              <a:rPr lang="en-US" sz="1800" u="sng" dirty="0" smtClean="0"/>
              <a:t>Create New = </a:t>
            </a:r>
            <a:r>
              <a:rPr lang="en-US" sz="1800" b="1" u="sng" dirty="0" smtClean="0"/>
              <a:t>False</a:t>
            </a:r>
            <a:endParaRPr lang="en-US" sz="1800" b="1" u="sng" dirty="0"/>
          </a:p>
          <a:p>
            <a:pPr lvl="1"/>
            <a:r>
              <a:rPr lang="en-US" sz="1600" dirty="0"/>
              <a:t>When  the ‘</a:t>
            </a:r>
            <a:r>
              <a:rPr lang="en-US" sz="1600" b="1" u="sng" dirty="0"/>
              <a:t>Create New</a:t>
            </a:r>
            <a:r>
              <a:rPr lang="en-US" sz="1600" dirty="0"/>
              <a:t>’ setting is set to </a:t>
            </a:r>
            <a:r>
              <a:rPr lang="en-US" sz="1600" b="1" u="sng" dirty="0"/>
              <a:t>False</a:t>
            </a:r>
            <a:r>
              <a:rPr lang="en-US" sz="1600" dirty="0"/>
              <a:t> (F), the job will try to find a matching document based on the shared </a:t>
            </a:r>
            <a:r>
              <a:rPr lang="en-US" sz="1600" dirty="0" smtClean="0"/>
              <a:t>fields to </a:t>
            </a:r>
            <a:r>
              <a:rPr lang="en-US" sz="1600" u="sng" dirty="0" smtClean="0"/>
              <a:t>update</a:t>
            </a:r>
            <a:endParaRPr lang="en-US" sz="1600" dirty="0" smtClean="0"/>
          </a:p>
          <a:p>
            <a:pPr lvl="2"/>
            <a:r>
              <a:rPr lang="en-US" sz="1600" dirty="0" smtClean="0"/>
              <a:t>If Summarization </a:t>
            </a:r>
            <a:r>
              <a:rPr lang="en-US" sz="1600" dirty="0"/>
              <a:t>cannot find a matching document, it will create a new document</a:t>
            </a:r>
          </a:p>
          <a:p>
            <a:endParaRPr lang="en-US" sz="1800" dirty="0"/>
          </a:p>
          <a:p>
            <a:endParaRPr lang="en-US" sz="1800" dirty="0"/>
          </a:p>
        </p:txBody>
      </p:sp>
      <p:sp>
        <p:nvSpPr>
          <p:cNvPr id="5" name="Slide Number Placeholder 4"/>
          <p:cNvSpPr>
            <a:spLocks noGrp="1"/>
          </p:cNvSpPr>
          <p:nvPr>
            <p:ph type="sldNum" sz="quarter" idx="11"/>
          </p:nvPr>
        </p:nvSpPr>
        <p:spPr>
          <a:xfrm>
            <a:off x="0" y="6121246"/>
            <a:ext cx="631042" cy="612776"/>
          </a:xfrm>
        </p:spPr>
        <p:txBody>
          <a:bodyPr/>
          <a:lstStyle/>
          <a:p>
            <a:pPr>
              <a:defRPr/>
            </a:pPr>
            <a:fld id="{215F2CEC-58A8-492B-AD0D-C2BF1A7F0D89}" type="slidenum">
              <a:rPr lang="en-US" smtClean="0">
                <a:solidFill>
                  <a:srgbClr val="000000"/>
                </a:solidFill>
              </a:rPr>
              <a:pPr>
                <a:defRPr/>
              </a:pPr>
              <a:t>68</a:t>
            </a:fld>
            <a:endParaRPr lang="en-US" dirty="0">
              <a:solidFill>
                <a:srgbClr val="000000"/>
              </a:solidFill>
            </a:endParaRPr>
          </a:p>
        </p:txBody>
      </p:sp>
      <p:sp>
        <p:nvSpPr>
          <p:cNvPr id="4" name="Footer Placeholder 3"/>
          <p:cNvSpPr>
            <a:spLocks noGrp="1"/>
          </p:cNvSpPr>
          <p:nvPr>
            <p:ph type="ftr" sz="quarter" idx="10"/>
          </p:nvPr>
        </p:nvSpPr>
        <p:spPr>
          <a:xfrm>
            <a:off x="457200" y="6482860"/>
            <a:ext cx="7010400" cy="304800"/>
          </a:xfrm>
        </p:spPr>
        <p:txBody>
          <a:bodyPr/>
          <a:lstStyle/>
          <a:p>
            <a:pPr>
              <a:defRPr/>
            </a:pPr>
            <a:r>
              <a:rPr lang="en-US" dirty="0" smtClean="0">
                <a:solidFill>
                  <a:srgbClr val="000000"/>
                </a:solidFill>
              </a:rPr>
              <a:t>CGI Federal Proprietary and Confidential</a:t>
            </a:r>
            <a:endParaRPr lang="en-US" dirty="0">
              <a:solidFill>
                <a:srgbClr val="000000"/>
              </a:solidFill>
            </a:endParaRPr>
          </a:p>
        </p:txBody>
      </p:sp>
      <p:sp>
        <p:nvSpPr>
          <p:cNvPr id="26" name="Right Arrow 25"/>
          <p:cNvSpPr/>
          <p:nvPr/>
        </p:nvSpPr>
        <p:spPr bwMode="auto">
          <a:xfrm>
            <a:off x="4602137" y="5474787"/>
            <a:ext cx="261257" cy="213756"/>
          </a:xfrm>
          <a:prstGeom prst="rightArrow">
            <a:avLst/>
          </a:prstGeom>
          <a:solidFill>
            <a:schemeClr val="tx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27" name="Right Arrow 26"/>
          <p:cNvSpPr/>
          <p:nvPr/>
        </p:nvSpPr>
        <p:spPr bwMode="auto">
          <a:xfrm>
            <a:off x="2674358" y="5474787"/>
            <a:ext cx="261257" cy="213756"/>
          </a:xfrm>
          <a:prstGeom prst="rightArrow">
            <a:avLst/>
          </a:prstGeom>
          <a:solidFill>
            <a:schemeClr val="tx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28" name="Right Arrow 27"/>
          <p:cNvSpPr/>
          <p:nvPr/>
        </p:nvSpPr>
        <p:spPr bwMode="auto">
          <a:xfrm>
            <a:off x="6405261" y="5474787"/>
            <a:ext cx="261257" cy="213756"/>
          </a:xfrm>
          <a:prstGeom prst="rightArrow">
            <a:avLst/>
          </a:prstGeom>
          <a:solidFill>
            <a:schemeClr val="tx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grpSp>
        <p:nvGrpSpPr>
          <p:cNvPr id="29" name="Group 28"/>
          <p:cNvGrpSpPr/>
          <p:nvPr/>
        </p:nvGrpSpPr>
        <p:grpSpPr>
          <a:xfrm>
            <a:off x="1063223" y="4641991"/>
            <a:ext cx="1627853" cy="794783"/>
            <a:chOff x="-1491783" y="298619"/>
            <a:chExt cx="1524686" cy="794783"/>
          </a:xfrm>
          <a:scene3d>
            <a:camera prst="orthographicFront"/>
            <a:lightRig rig="threePt" dir="t">
              <a:rot lat="0" lon="0" rev="7500000"/>
            </a:lightRig>
          </a:scene3d>
        </p:grpSpPr>
        <p:sp>
          <p:nvSpPr>
            <p:cNvPr id="30" name="Rounded Rectangle 29"/>
            <p:cNvSpPr/>
            <p:nvPr/>
          </p:nvSpPr>
          <p:spPr>
            <a:xfrm>
              <a:off x="-1465882" y="298619"/>
              <a:ext cx="1498785" cy="794783"/>
            </a:xfrm>
            <a:prstGeom prst="roundRect">
              <a:avLst>
                <a:gd name="adj" fmla="val 10000"/>
              </a:avLst>
            </a:prstGeom>
            <a:solidFill>
              <a:schemeClr val="bg1">
                <a:lumMod val="75000"/>
              </a:schemeClr>
            </a:solidFill>
            <a:ln>
              <a:noFill/>
            </a:ln>
            <a:effectLst>
              <a:outerShdw blurRad="40000" dist="23000" dir="5400000" rotWithShape="0">
                <a:srgbClr val="000000">
                  <a:alpha val="35000"/>
                </a:srgbClr>
              </a:outerShdw>
            </a:effectLst>
            <a:sp3d prstMaterial="plastic">
              <a:bevelT w="127000" h="25400" prst="relaxedInset"/>
            </a:sp3d>
          </p:spPr>
        </p:sp>
        <p:sp>
          <p:nvSpPr>
            <p:cNvPr id="31" name="Rounded Rectangle 4"/>
            <p:cNvSpPr/>
            <p:nvPr/>
          </p:nvSpPr>
          <p:spPr>
            <a:xfrm>
              <a:off x="-1491783" y="403640"/>
              <a:ext cx="1498785" cy="529855"/>
            </a:xfrm>
            <a:prstGeom prst="rect">
              <a:avLst/>
            </a:prstGeom>
            <a:noFill/>
            <a:ln>
              <a:noFill/>
            </a:ln>
            <a:effectLst/>
            <a:sp3d/>
          </p:spPr>
          <p:txBody>
            <a:bodyPr spcFirstLastPara="0" vert="horz" wrap="square" lIns="113792" tIns="113792" rIns="113792" bIns="60960" numCol="1" spcCol="1270" anchor="ctr" anchorCtr="0">
              <a:noAutofit/>
            </a:bodyPr>
            <a:lstStyle/>
            <a:p>
              <a:pPr marL="0" marR="0" lvl="0" indent="0" algn="ctr" defTabSz="711200" eaLnBrk="1" fontAlgn="auto" latinLnBrk="0" hangingPunct="1">
                <a:lnSpc>
                  <a:spcPct val="90000"/>
                </a:lnSpc>
                <a:spcBef>
                  <a:spcPct val="0"/>
                </a:spcBef>
                <a:spcAft>
                  <a:spcPct val="35000"/>
                </a:spcAft>
                <a:buClrTx/>
                <a:buSzTx/>
                <a:buFontTx/>
                <a:buNone/>
                <a:tabLst/>
                <a:defRPr/>
              </a:pPr>
              <a:r>
                <a:rPr kumimoji="0" lang="en-US" sz="1600" b="1" i="0" u="none" strike="noStrike" kern="1200" cap="none" spc="0" normalizeH="0" baseline="0" noProof="0" dirty="0" smtClean="0">
                  <a:ln>
                    <a:noFill/>
                  </a:ln>
                  <a:solidFill>
                    <a:sysClr val="window" lastClr="FFFFFF"/>
                  </a:solidFill>
                  <a:effectLst/>
                  <a:uLnTx/>
                  <a:uFillTx/>
                  <a:latin typeface="Calibri"/>
                  <a:ea typeface="+mn-ea"/>
                  <a:cs typeface="+mn-cs"/>
                </a:rPr>
                <a:t>DBR Import</a:t>
              </a:r>
              <a:endParaRPr kumimoji="0" lang="en-US" sz="900" b="1" i="0" u="none" strike="noStrike" kern="1200" cap="none" spc="0" normalizeH="0" baseline="0" noProof="0" dirty="0">
                <a:ln>
                  <a:noFill/>
                </a:ln>
                <a:solidFill>
                  <a:sysClr val="window" lastClr="FFFFFF"/>
                </a:solidFill>
                <a:effectLst/>
                <a:uLnTx/>
                <a:uFillTx/>
                <a:latin typeface="Calibri"/>
                <a:ea typeface="+mn-ea"/>
                <a:cs typeface="+mn-cs"/>
              </a:endParaRPr>
            </a:p>
          </p:txBody>
        </p:sp>
      </p:grpSp>
      <p:grpSp>
        <p:nvGrpSpPr>
          <p:cNvPr id="33" name="Group 32"/>
          <p:cNvGrpSpPr/>
          <p:nvPr/>
        </p:nvGrpSpPr>
        <p:grpSpPr>
          <a:xfrm>
            <a:off x="3000950" y="5184274"/>
            <a:ext cx="1601188" cy="794783"/>
            <a:chOff x="-1247084" y="-548205"/>
            <a:chExt cx="1499711" cy="794783"/>
          </a:xfrm>
          <a:scene3d>
            <a:camera prst="orthographicFront"/>
            <a:lightRig rig="threePt" dir="t">
              <a:rot lat="0" lon="0" rev="7500000"/>
            </a:lightRig>
          </a:scene3d>
        </p:grpSpPr>
        <p:sp>
          <p:nvSpPr>
            <p:cNvPr id="34" name="Rounded Rectangle 33"/>
            <p:cNvSpPr/>
            <p:nvPr/>
          </p:nvSpPr>
          <p:spPr>
            <a:xfrm>
              <a:off x="-1247084" y="-548205"/>
              <a:ext cx="1498785" cy="794783"/>
            </a:xfrm>
            <a:prstGeom prst="roundRect">
              <a:avLst>
                <a:gd name="adj" fmla="val 10000"/>
              </a:avLst>
            </a:prstGeom>
            <a:solidFill>
              <a:schemeClr val="bg1">
                <a:lumMod val="75000"/>
              </a:schemeClr>
            </a:solidFill>
            <a:ln>
              <a:noFill/>
            </a:ln>
            <a:effectLst>
              <a:outerShdw blurRad="40000" dist="23000" dir="5400000" rotWithShape="0">
                <a:srgbClr val="000000">
                  <a:alpha val="35000"/>
                </a:srgbClr>
              </a:outerShdw>
            </a:effectLst>
            <a:sp3d prstMaterial="plastic">
              <a:bevelT w="127000" h="25400" prst="relaxedInset"/>
            </a:sp3d>
          </p:spPr>
        </p:sp>
        <p:sp>
          <p:nvSpPr>
            <p:cNvPr id="35" name="Rounded Rectangle 4"/>
            <p:cNvSpPr/>
            <p:nvPr/>
          </p:nvSpPr>
          <p:spPr>
            <a:xfrm>
              <a:off x="-1246158" y="-448833"/>
              <a:ext cx="1498785" cy="529855"/>
            </a:xfrm>
            <a:prstGeom prst="rect">
              <a:avLst/>
            </a:prstGeom>
            <a:noFill/>
            <a:ln>
              <a:noFill/>
            </a:ln>
            <a:effectLst/>
            <a:sp3d/>
          </p:spPr>
          <p:txBody>
            <a:bodyPr spcFirstLastPara="0" vert="horz" wrap="square" lIns="113792" tIns="113792" rIns="113792" bIns="60960" numCol="1" spcCol="1270" anchor="ctr" anchorCtr="0">
              <a:noAutofit/>
            </a:bodyPr>
            <a:lstStyle/>
            <a:p>
              <a:pPr marL="0" marR="0" lvl="0" indent="0" algn="ctr" defTabSz="711200" eaLnBrk="1" fontAlgn="auto" latinLnBrk="0" hangingPunct="1">
                <a:lnSpc>
                  <a:spcPct val="90000"/>
                </a:lnSpc>
                <a:spcBef>
                  <a:spcPct val="0"/>
                </a:spcBef>
                <a:spcAft>
                  <a:spcPct val="35000"/>
                </a:spcAft>
                <a:buClrTx/>
                <a:buSzTx/>
                <a:buFontTx/>
                <a:buNone/>
                <a:tabLst/>
                <a:defRPr/>
              </a:pPr>
              <a:r>
                <a:rPr kumimoji="0" lang="en-US" sz="1600" b="1" i="0" u="none" strike="noStrike" kern="1200" cap="none" spc="0" normalizeH="0" baseline="0" noProof="0" dirty="0" smtClean="0">
                  <a:ln>
                    <a:noFill/>
                  </a:ln>
                  <a:solidFill>
                    <a:sysClr val="window" lastClr="FFFFFF"/>
                  </a:solidFill>
                  <a:effectLst/>
                  <a:uLnTx/>
                  <a:uFillTx/>
                  <a:latin typeface="Calibri"/>
                  <a:ea typeface="+mn-ea"/>
                  <a:cs typeface="+mn-cs"/>
                </a:rPr>
                <a:t>DBR Crosswalk</a:t>
              </a:r>
              <a:endParaRPr kumimoji="0" lang="en-US" sz="900" b="1" i="0" u="none" strike="noStrike" kern="1200" cap="none" spc="0" normalizeH="0" baseline="0" noProof="0" dirty="0">
                <a:ln>
                  <a:noFill/>
                </a:ln>
                <a:solidFill>
                  <a:sysClr val="window" lastClr="FFFFFF"/>
                </a:solidFill>
                <a:effectLst/>
                <a:uLnTx/>
                <a:uFillTx/>
                <a:latin typeface="Calibri"/>
                <a:ea typeface="+mn-ea"/>
                <a:cs typeface="+mn-cs"/>
              </a:endParaRPr>
            </a:p>
          </p:txBody>
        </p:sp>
      </p:grpSp>
      <p:grpSp>
        <p:nvGrpSpPr>
          <p:cNvPr id="36" name="Group 35"/>
          <p:cNvGrpSpPr/>
          <p:nvPr/>
        </p:nvGrpSpPr>
        <p:grpSpPr>
          <a:xfrm>
            <a:off x="4863394" y="5184274"/>
            <a:ext cx="1541867" cy="794783"/>
            <a:chOff x="-1491783" y="298619"/>
            <a:chExt cx="1524686" cy="794783"/>
          </a:xfrm>
          <a:scene3d>
            <a:camera prst="orthographicFront"/>
            <a:lightRig rig="threePt" dir="t">
              <a:rot lat="0" lon="0" rev="7500000"/>
            </a:lightRig>
          </a:scene3d>
        </p:grpSpPr>
        <p:sp>
          <p:nvSpPr>
            <p:cNvPr id="37" name="Rounded Rectangle 36"/>
            <p:cNvSpPr/>
            <p:nvPr/>
          </p:nvSpPr>
          <p:spPr>
            <a:xfrm>
              <a:off x="-1465882" y="298619"/>
              <a:ext cx="1498785" cy="794783"/>
            </a:xfrm>
            <a:prstGeom prst="roundRect">
              <a:avLst>
                <a:gd name="adj" fmla="val 10000"/>
              </a:avLst>
            </a:prstGeom>
            <a:gradFill rotWithShape="1">
              <a:gsLst>
                <a:gs pos="0">
                  <a:srgbClr val="4F81BD">
                    <a:hueOff val="0"/>
                    <a:satOff val="0"/>
                    <a:lumOff val="0"/>
                    <a:alphaOff val="0"/>
                    <a:shade val="51000"/>
                    <a:satMod val="130000"/>
                  </a:srgbClr>
                </a:gs>
                <a:gs pos="80000">
                  <a:srgbClr val="4F81BD">
                    <a:hueOff val="0"/>
                    <a:satOff val="0"/>
                    <a:lumOff val="0"/>
                    <a:alphaOff val="0"/>
                    <a:shade val="93000"/>
                    <a:satMod val="130000"/>
                  </a:srgbClr>
                </a:gs>
                <a:gs pos="100000">
                  <a:srgbClr val="4F81BD">
                    <a:hueOff val="0"/>
                    <a:satOff val="0"/>
                    <a:lumOff val="0"/>
                    <a:alphaOff val="0"/>
                    <a:shade val="94000"/>
                    <a:satMod val="135000"/>
                  </a:srgbClr>
                </a:gs>
              </a:gsLst>
              <a:lin ang="16200000" scaled="0"/>
            </a:gradFill>
            <a:ln>
              <a:noFill/>
            </a:ln>
            <a:effectLst>
              <a:outerShdw blurRad="40000" dist="23000" dir="5400000" rotWithShape="0">
                <a:srgbClr val="000000">
                  <a:alpha val="35000"/>
                </a:srgbClr>
              </a:outerShdw>
            </a:effectLst>
            <a:sp3d prstMaterial="plastic">
              <a:bevelT w="127000" h="25400" prst="relaxedInset"/>
            </a:sp3d>
          </p:spPr>
        </p:sp>
        <p:sp>
          <p:nvSpPr>
            <p:cNvPr id="38" name="Rounded Rectangle 4"/>
            <p:cNvSpPr/>
            <p:nvPr/>
          </p:nvSpPr>
          <p:spPr>
            <a:xfrm>
              <a:off x="-1491783" y="403640"/>
              <a:ext cx="1498785" cy="529855"/>
            </a:xfrm>
            <a:prstGeom prst="rect">
              <a:avLst/>
            </a:prstGeom>
            <a:noFill/>
            <a:ln>
              <a:noFill/>
            </a:ln>
            <a:effectLst/>
            <a:sp3d/>
          </p:spPr>
          <p:txBody>
            <a:bodyPr spcFirstLastPara="0" vert="horz" wrap="square" lIns="113792" tIns="113792" rIns="113792" bIns="60960" numCol="1" spcCol="1270" anchor="ctr" anchorCtr="0">
              <a:noAutofit/>
            </a:bodyPr>
            <a:lstStyle/>
            <a:p>
              <a:pPr marL="0" marR="0" lvl="0" indent="0" algn="ctr" defTabSz="711200" eaLnBrk="1" fontAlgn="auto" latinLnBrk="0" hangingPunct="1">
                <a:lnSpc>
                  <a:spcPct val="90000"/>
                </a:lnSpc>
                <a:spcBef>
                  <a:spcPct val="0"/>
                </a:spcBef>
                <a:spcAft>
                  <a:spcPct val="35000"/>
                </a:spcAft>
                <a:buClrTx/>
                <a:buSzTx/>
                <a:buFontTx/>
                <a:buNone/>
                <a:tabLst/>
                <a:defRPr/>
              </a:pPr>
              <a:r>
                <a:rPr kumimoji="0" lang="en-US" sz="1600" b="1" i="0" u="none" strike="noStrike" kern="1200" cap="none" spc="0" normalizeH="0" baseline="0" noProof="0" dirty="0" smtClean="0">
                  <a:ln>
                    <a:noFill/>
                  </a:ln>
                  <a:solidFill>
                    <a:sysClr val="window" lastClr="FFFFFF"/>
                  </a:solidFill>
                  <a:effectLst/>
                  <a:uLnTx/>
                  <a:uFillTx/>
                  <a:latin typeface="Calibri"/>
                  <a:ea typeface="+mn-ea"/>
                  <a:cs typeface="+mn-cs"/>
                </a:rPr>
                <a:t>DBR Summarization</a:t>
              </a:r>
              <a:endParaRPr kumimoji="0" lang="en-US" sz="900" b="1" i="0" u="none" strike="noStrike" kern="1200" cap="none" spc="0" normalizeH="0" baseline="0" noProof="0" dirty="0">
                <a:ln>
                  <a:noFill/>
                </a:ln>
                <a:solidFill>
                  <a:sysClr val="window" lastClr="FFFFFF"/>
                </a:solidFill>
                <a:effectLst/>
                <a:uLnTx/>
                <a:uFillTx/>
                <a:latin typeface="Calibri"/>
                <a:ea typeface="+mn-ea"/>
                <a:cs typeface="+mn-cs"/>
              </a:endParaRPr>
            </a:p>
          </p:txBody>
        </p:sp>
      </p:grpSp>
      <p:grpSp>
        <p:nvGrpSpPr>
          <p:cNvPr id="58" name="Group 57"/>
          <p:cNvGrpSpPr/>
          <p:nvPr/>
        </p:nvGrpSpPr>
        <p:grpSpPr>
          <a:xfrm>
            <a:off x="1077050" y="5732519"/>
            <a:ext cx="1600199" cy="794783"/>
            <a:chOff x="-3516185" y="109110"/>
            <a:chExt cx="1498785" cy="794783"/>
          </a:xfrm>
          <a:scene3d>
            <a:camera prst="orthographicFront"/>
            <a:lightRig rig="threePt" dir="t">
              <a:rot lat="0" lon="0" rev="7500000"/>
            </a:lightRig>
          </a:scene3d>
        </p:grpSpPr>
        <p:sp>
          <p:nvSpPr>
            <p:cNvPr id="59" name="Rounded Rectangle 58"/>
            <p:cNvSpPr/>
            <p:nvPr/>
          </p:nvSpPr>
          <p:spPr>
            <a:xfrm>
              <a:off x="-3516185" y="109110"/>
              <a:ext cx="1498785" cy="794783"/>
            </a:xfrm>
            <a:prstGeom prst="roundRect">
              <a:avLst>
                <a:gd name="adj" fmla="val 10000"/>
              </a:avLst>
            </a:prstGeom>
            <a:solidFill>
              <a:schemeClr val="bg1">
                <a:lumMod val="75000"/>
              </a:schemeClr>
            </a:solidFill>
            <a:ln>
              <a:noFill/>
            </a:ln>
            <a:effectLst>
              <a:outerShdw blurRad="40000" dist="23000" dir="5400000" rotWithShape="0">
                <a:srgbClr val="000000">
                  <a:alpha val="35000"/>
                </a:srgbClr>
              </a:outerShdw>
            </a:effectLst>
            <a:sp3d prstMaterial="plastic">
              <a:bevelT w="127000" h="25400" prst="relaxedInset"/>
            </a:sp3d>
          </p:spPr>
        </p:sp>
        <p:sp>
          <p:nvSpPr>
            <p:cNvPr id="60" name="Rounded Rectangle 4"/>
            <p:cNvSpPr/>
            <p:nvPr/>
          </p:nvSpPr>
          <p:spPr>
            <a:xfrm>
              <a:off x="-3516185" y="241573"/>
              <a:ext cx="1498785" cy="529855"/>
            </a:xfrm>
            <a:prstGeom prst="rect">
              <a:avLst/>
            </a:prstGeom>
            <a:noFill/>
            <a:ln>
              <a:noFill/>
            </a:ln>
            <a:effectLst/>
            <a:sp3d/>
          </p:spPr>
          <p:txBody>
            <a:bodyPr spcFirstLastPara="0" vert="horz" wrap="square" lIns="113792" tIns="113792" rIns="113792" bIns="60960" numCol="1" spcCol="1270" anchor="ctr" anchorCtr="0">
              <a:noAutofit/>
            </a:bodyPr>
            <a:lstStyle/>
            <a:p>
              <a:pPr marL="0" marR="0" lvl="0" indent="0" algn="ctr" defTabSz="711200" eaLnBrk="1" fontAlgn="auto" latinLnBrk="0" hangingPunct="1">
                <a:lnSpc>
                  <a:spcPct val="90000"/>
                </a:lnSpc>
                <a:spcBef>
                  <a:spcPct val="0"/>
                </a:spcBef>
                <a:spcAft>
                  <a:spcPct val="35000"/>
                </a:spcAft>
                <a:buClrTx/>
                <a:buSzTx/>
                <a:buFontTx/>
                <a:buNone/>
                <a:tabLst/>
                <a:defRPr/>
              </a:pPr>
              <a:r>
                <a:rPr kumimoji="0" lang="en-US" sz="1600" b="1" i="0" u="none" strike="noStrike" kern="1200" cap="none" spc="0" normalizeH="0" baseline="0" noProof="0" dirty="0" smtClean="0">
                  <a:ln>
                    <a:noFill/>
                  </a:ln>
                  <a:solidFill>
                    <a:sysClr val="window" lastClr="FFFFFF"/>
                  </a:solidFill>
                  <a:effectLst/>
                  <a:uLnTx/>
                  <a:uFillTx/>
                  <a:latin typeface="Calibri"/>
                  <a:ea typeface="+mn-ea"/>
                  <a:cs typeface="+mn-cs"/>
                </a:rPr>
                <a:t>Manually Add or Edit DBR</a:t>
              </a:r>
              <a:endParaRPr kumimoji="0" lang="en-US" sz="900" b="1" i="0" u="none" strike="noStrike" kern="1200" cap="none" spc="0" normalizeH="0" baseline="0" noProof="0" dirty="0">
                <a:ln>
                  <a:noFill/>
                </a:ln>
                <a:solidFill>
                  <a:sysClr val="window" lastClr="FFFFFF"/>
                </a:solidFill>
                <a:effectLst/>
                <a:uLnTx/>
                <a:uFillTx/>
                <a:latin typeface="Calibri"/>
                <a:ea typeface="+mn-ea"/>
                <a:cs typeface="+mn-cs"/>
              </a:endParaRPr>
            </a:p>
          </p:txBody>
        </p:sp>
      </p:grpSp>
      <p:grpSp>
        <p:nvGrpSpPr>
          <p:cNvPr id="61" name="Group 60"/>
          <p:cNvGrpSpPr/>
          <p:nvPr/>
        </p:nvGrpSpPr>
        <p:grpSpPr>
          <a:xfrm>
            <a:off x="6677151" y="5076091"/>
            <a:ext cx="1600200" cy="1011149"/>
            <a:chOff x="428280" y="316302"/>
            <a:chExt cx="1498785" cy="794783"/>
          </a:xfrm>
          <a:scene3d>
            <a:camera prst="orthographicFront"/>
            <a:lightRig rig="threePt" dir="t">
              <a:rot lat="0" lon="0" rev="7500000"/>
            </a:lightRig>
          </a:scene3d>
        </p:grpSpPr>
        <p:sp>
          <p:nvSpPr>
            <p:cNvPr id="62" name="Rounded Rectangle 61"/>
            <p:cNvSpPr/>
            <p:nvPr/>
          </p:nvSpPr>
          <p:spPr>
            <a:xfrm>
              <a:off x="428280" y="316302"/>
              <a:ext cx="1498785" cy="794783"/>
            </a:xfrm>
            <a:prstGeom prst="roundRect">
              <a:avLst>
                <a:gd name="adj" fmla="val 10000"/>
              </a:avLst>
            </a:prstGeom>
            <a:gradFill>
              <a:gsLst>
                <a:gs pos="0">
                  <a:srgbClr val="4F81BD">
                    <a:hueOff val="0"/>
                    <a:satOff val="0"/>
                    <a:lumOff val="0"/>
                    <a:alphaOff val="0"/>
                    <a:shade val="51000"/>
                    <a:satMod val="130000"/>
                  </a:srgbClr>
                </a:gs>
                <a:gs pos="80000">
                  <a:srgbClr val="4F81BD">
                    <a:hueOff val="0"/>
                    <a:satOff val="0"/>
                    <a:lumOff val="0"/>
                    <a:alphaOff val="0"/>
                    <a:shade val="93000"/>
                    <a:satMod val="130000"/>
                  </a:srgbClr>
                </a:gs>
                <a:gs pos="100000">
                  <a:srgbClr val="4F81BD">
                    <a:hueOff val="0"/>
                    <a:satOff val="0"/>
                    <a:lumOff val="0"/>
                    <a:alphaOff val="0"/>
                    <a:shade val="94000"/>
                    <a:satMod val="135000"/>
                  </a:srgbClr>
                </a:gs>
              </a:gsLst>
              <a:lin ang="16200000" scaled="0"/>
            </a:gradFill>
            <a:ln>
              <a:noFill/>
            </a:ln>
            <a:effectLst>
              <a:outerShdw blurRad="40000" dist="23000" dir="5400000" rotWithShape="0">
                <a:srgbClr val="000000">
                  <a:alpha val="35000"/>
                </a:srgbClr>
              </a:outerShdw>
            </a:effectLst>
            <a:sp3d prstMaterial="plastic">
              <a:bevelT w="127000" h="25400" prst="relaxedInset"/>
            </a:sp3d>
          </p:spPr>
        </p:sp>
        <p:sp>
          <p:nvSpPr>
            <p:cNvPr id="63" name="Rounded Rectangle 4"/>
            <p:cNvSpPr/>
            <p:nvPr/>
          </p:nvSpPr>
          <p:spPr>
            <a:xfrm>
              <a:off x="428280" y="431082"/>
              <a:ext cx="1498785" cy="529855"/>
            </a:xfrm>
            <a:prstGeom prst="rect">
              <a:avLst/>
            </a:prstGeom>
            <a:noFill/>
            <a:ln>
              <a:noFill/>
            </a:ln>
            <a:effectLst/>
            <a:sp3d/>
          </p:spPr>
          <p:txBody>
            <a:bodyPr spcFirstLastPara="0" vert="horz" wrap="square" lIns="113792" tIns="113792" rIns="113792" bIns="60960" numCol="1" spcCol="1270" anchor="ctr" anchorCtr="0">
              <a:noAutofit/>
            </a:bodyPr>
            <a:lstStyle/>
            <a:p>
              <a:pPr marL="0" marR="0" lvl="0" indent="0" algn="ctr" defTabSz="711200" eaLnBrk="1" fontAlgn="auto" latinLnBrk="0" hangingPunct="1">
                <a:lnSpc>
                  <a:spcPct val="90000"/>
                </a:lnSpc>
                <a:spcBef>
                  <a:spcPct val="0"/>
                </a:spcBef>
                <a:spcAft>
                  <a:spcPct val="35000"/>
                </a:spcAft>
                <a:buClrTx/>
                <a:buSzTx/>
                <a:buFontTx/>
                <a:buNone/>
                <a:tabLst/>
                <a:defRPr/>
              </a:pPr>
              <a:r>
                <a:rPr kumimoji="0" lang="en-US" sz="1400" b="1" i="0" u="none" strike="noStrike" kern="1200" cap="none" spc="0" normalizeH="0" baseline="0" noProof="0" dirty="0" smtClean="0">
                  <a:ln>
                    <a:noFill/>
                  </a:ln>
                  <a:solidFill>
                    <a:sysClr val="window" lastClr="FFFFFF"/>
                  </a:solidFill>
                  <a:effectLst/>
                  <a:uLnTx/>
                  <a:uFillTx/>
                  <a:latin typeface="Calibri"/>
                  <a:ea typeface="+mn-ea"/>
                  <a:cs typeface="+mn-cs"/>
                </a:rPr>
                <a:t>Billing Documents</a:t>
              </a:r>
              <a:r>
                <a:rPr kumimoji="0" lang="en-US" sz="1400" b="1" i="0" u="none" strike="noStrike" kern="1200" cap="none" spc="0" normalizeH="0" noProof="0" dirty="0" smtClean="0">
                  <a:ln>
                    <a:noFill/>
                  </a:ln>
                  <a:solidFill>
                    <a:sysClr val="window" lastClr="FFFFFF"/>
                  </a:solidFill>
                  <a:effectLst/>
                  <a:uLnTx/>
                  <a:uFillTx/>
                  <a:latin typeface="Calibri"/>
                  <a:ea typeface="+mn-ea"/>
                  <a:cs typeface="+mn-cs"/>
                </a:rPr>
                <a:t> and Internal Vouchers are created</a:t>
              </a:r>
              <a:endParaRPr kumimoji="0" lang="en-US" sz="1400" b="1" i="0" u="none" strike="noStrike" kern="1200" cap="none" spc="0" normalizeH="0" baseline="0" noProof="0" dirty="0">
                <a:ln>
                  <a:noFill/>
                </a:ln>
                <a:solidFill>
                  <a:sysClr val="window" lastClr="FFFFFF"/>
                </a:solidFill>
                <a:effectLst/>
                <a:uLnTx/>
                <a:uFillTx/>
                <a:latin typeface="Calibri"/>
                <a:ea typeface="+mn-ea"/>
                <a:cs typeface="+mn-cs"/>
              </a:endParaRPr>
            </a:p>
          </p:txBody>
        </p:sp>
      </p:grpSp>
    </p:spTree>
    <p:extLst>
      <p:ext uri="{BB962C8B-B14F-4D97-AF65-F5344CB8AC3E}">
        <p14:creationId xmlns:p14="http://schemas.microsoft.com/office/powerpoint/2010/main" val="175948381"/>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5850" y="373991"/>
            <a:ext cx="8718150" cy="563562"/>
          </a:xfrm>
        </p:spPr>
        <p:txBody>
          <a:bodyPr/>
          <a:lstStyle/>
          <a:p>
            <a:r>
              <a:rPr lang="en-US" dirty="0" smtClean="0"/>
              <a:t>Summarization Batch Process – Create New BD/NV</a:t>
            </a:r>
            <a:endParaRPr lang="en-US" dirty="0"/>
          </a:p>
        </p:txBody>
      </p:sp>
      <p:sp>
        <p:nvSpPr>
          <p:cNvPr id="3" name="Content Placeholder 2"/>
          <p:cNvSpPr>
            <a:spLocks noGrp="1"/>
          </p:cNvSpPr>
          <p:nvPr>
            <p:ph idx="1"/>
          </p:nvPr>
        </p:nvSpPr>
        <p:spPr>
          <a:xfrm>
            <a:off x="389556" y="1131875"/>
            <a:ext cx="8698172" cy="4525962"/>
          </a:xfrm>
        </p:spPr>
        <p:txBody>
          <a:bodyPr/>
          <a:lstStyle/>
          <a:p>
            <a:pPr>
              <a:spcBef>
                <a:spcPts val="600"/>
              </a:spcBef>
              <a:spcAft>
                <a:spcPts val="600"/>
              </a:spcAft>
            </a:pPr>
            <a:r>
              <a:rPr lang="en-US" sz="1600" b="1" dirty="0" smtClean="0"/>
              <a:t>Create New </a:t>
            </a:r>
            <a:r>
              <a:rPr lang="en-US" sz="1600" dirty="0" smtClean="0"/>
              <a:t>setting (True vs. False) varies depending on </a:t>
            </a:r>
            <a:r>
              <a:rPr lang="en-US" sz="1600" u="sng" dirty="0" smtClean="0"/>
              <a:t>timing within the billing cycle</a:t>
            </a:r>
          </a:p>
          <a:p>
            <a:pPr>
              <a:spcBef>
                <a:spcPts val="600"/>
              </a:spcBef>
              <a:spcAft>
                <a:spcPts val="600"/>
              </a:spcAft>
            </a:pPr>
            <a:r>
              <a:rPr lang="en-US" sz="1600" dirty="0" smtClean="0"/>
              <a:t>Example assuming </a:t>
            </a:r>
            <a:r>
              <a:rPr lang="en-US" sz="1600" i="1" dirty="0" smtClean="0"/>
              <a:t>billing</a:t>
            </a:r>
            <a:r>
              <a:rPr lang="en-US" sz="1600" dirty="0" smtClean="0"/>
              <a:t> month of July 2015:</a:t>
            </a:r>
          </a:p>
          <a:p>
            <a:pPr lvl="1">
              <a:spcBef>
                <a:spcPts val="600"/>
              </a:spcBef>
              <a:spcAft>
                <a:spcPts val="600"/>
              </a:spcAft>
            </a:pPr>
            <a:r>
              <a:rPr lang="en-US" sz="1600" dirty="0" smtClean="0"/>
              <a:t>A </a:t>
            </a:r>
            <a:r>
              <a:rPr lang="en-US" sz="1600" b="1" dirty="0" smtClean="0"/>
              <a:t>new </a:t>
            </a:r>
            <a:r>
              <a:rPr lang="en-US" sz="1600" dirty="0" smtClean="0"/>
              <a:t>billing file is submitted for processing in Pegasys for July 2015 billing</a:t>
            </a:r>
          </a:p>
          <a:p>
            <a:pPr lvl="2">
              <a:spcBef>
                <a:spcPts val="600"/>
              </a:spcBef>
              <a:spcAft>
                <a:spcPts val="600"/>
              </a:spcAft>
            </a:pPr>
            <a:r>
              <a:rPr lang="en-US" sz="1600" dirty="0" smtClean="0"/>
              <a:t>Create New is set to </a:t>
            </a:r>
            <a:r>
              <a:rPr lang="en-US" sz="1600" b="1" u="sng" dirty="0" smtClean="0"/>
              <a:t>True</a:t>
            </a:r>
            <a:r>
              <a:rPr lang="en-US" sz="1600" dirty="0" smtClean="0"/>
              <a:t> when running Summarization on the </a:t>
            </a:r>
            <a:r>
              <a:rPr lang="en-US" sz="1600" b="1" u="sng" dirty="0" smtClean="0"/>
              <a:t>first Billing file for a given month</a:t>
            </a:r>
          </a:p>
          <a:p>
            <a:pPr lvl="2">
              <a:spcBef>
                <a:spcPts val="600"/>
              </a:spcBef>
              <a:spcAft>
                <a:spcPts val="600"/>
              </a:spcAft>
            </a:pPr>
            <a:r>
              <a:rPr lang="en-US" sz="1600" dirty="0" smtClean="0"/>
              <a:t>Summarization will create </a:t>
            </a:r>
            <a:r>
              <a:rPr lang="en-US" sz="1600" b="1" u="sng" dirty="0" smtClean="0"/>
              <a:t>new</a:t>
            </a:r>
            <a:r>
              <a:rPr lang="en-US" sz="1600" dirty="0" smtClean="0"/>
              <a:t> Billing Documents for </a:t>
            </a:r>
            <a:r>
              <a:rPr lang="en-US" sz="1600" b="1" u="sng" dirty="0" smtClean="0"/>
              <a:t>all</a:t>
            </a:r>
            <a:r>
              <a:rPr lang="en-US" sz="1600" dirty="0" smtClean="0"/>
              <a:t> records in the Billing file as this is the first billing file for the month</a:t>
            </a:r>
          </a:p>
          <a:p>
            <a:pPr lvl="1">
              <a:spcBef>
                <a:spcPts val="600"/>
              </a:spcBef>
              <a:spcAft>
                <a:spcPts val="600"/>
              </a:spcAft>
            </a:pPr>
            <a:r>
              <a:rPr lang="en-US" sz="1600" dirty="0" smtClean="0"/>
              <a:t>Additional billing files are subsequently sent for </a:t>
            </a:r>
            <a:r>
              <a:rPr lang="en-US" sz="1600" b="1" dirty="0" smtClean="0"/>
              <a:t>July billing on a daily basis</a:t>
            </a:r>
          </a:p>
          <a:p>
            <a:pPr lvl="2">
              <a:spcBef>
                <a:spcPts val="600"/>
              </a:spcBef>
              <a:spcAft>
                <a:spcPts val="600"/>
              </a:spcAft>
            </a:pPr>
            <a:r>
              <a:rPr lang="en-US" sz="1600" dirty="0" smtClean="0"/>
              <a:t>Create New is set to </a:t>
            </a:r>
            <a:r>
              <a:rPr lang="en-US" sz="1600" b="1" u="sng" dirty="0" smtClean="0"/>
              <a:t>False</a:t>
            </a:r>
            <a:r>
              <a:rPr lang="en-US" sz="1600" dirty="0" smtClean="0"/>
              <a:t> for all other executions of Summarization for July billing</a:t>
            </a:r>
          </a:p>
          <a:p>
            <a:pPr lvl="2">
              <a:spcBef>
                <a:spcPts val="600"/>
              </a:spcBef>
              <a:spcAft>
                <a:spcPts val="600"/>
              </a:spcAft>
            </a:pPr>
            <a:r>
              <a:rPr lang="en-US" sz="1600" dirty="0" smtClean="0"/>
              <a:t>Summarization will </a:t>
            </a:r>
            <a:r>
              <a:rPr lang="en-US" sz="1600" b="1" u="sng" dirty="0" smtClean="0"/>
              <a:t>update existing</a:t>
            </a:r>
            <a:r>
              <a:rPr lang="en-US" sz="1600" b="1" dirty="0" smtClean="0"/>
              <a:t> </a:t>
            </a:r>
            <a:r>
              <a:rPr lang="en-US" sz="1600" dirty="0" smtClean="0"/>
              <a:t>BDs and NVs where possible and create </a:t>
            </a:r>
            <a:r>
              <a:rPr lang="en-US" sz="1600" b="1" u="sng" dirty="0" smtClean="0"/>
              <a:t>new</a:t>
            </a:r>
            <a:r>
              <a:rPr lang="en-US" sz="1600" dirty="0" smtClean="0"/>
              <a:t> BDs and NVs as needed</a:t>
            </a:r>
          </a:p>
          <a:p>
            <a:pPr lvl="1">
              <a:spcBef>
                <a:spcPts val="600"/>
              </a:spcBef>
              <a:spcAft>
                <a:spcPts val="600"/>
              </a:spcAft>
            </a:pPr>
            <a:r>
              <a:rPr lang="en-US" sz="1600" dirty="0" smtClean="0"/>
              <a:t>Summarization will then be run with Create New set to </a:t>
            </a:r>
            <a:r>
              <a:rPr lang="en-US" sz="1600" b="1" u="sng" dirty="0" smtClean="0"/>
              <a:t>True</a:t>
            </a:r>
            <a:r>
              <a:rPr lang="en-US" sz="1600" dirty="0" smtClean="0"/>
              <a:t> when the first Billing file for August is sent as this is the beginning of a </a:t>
            </a:r>
            <a:r>
              <a:rPr lang="en-US" sz="1600" i="1" dirty="0" smtClean="0"/>
              <a:t>new billing month</a:t>
            </a:r>
          </a:p>
          <a:p>
            <a:pPr lvl="2">
              <a:spcBef>
                <a:spcPts val="600"/>
              </a:spcBef>
              <a:spcAft>
                <a:spcPts val="600"/>
              </a:spcAft>
            </a:pPr>
            <a:r>
              <a:rPr lang="en-US" sz="1400" b="1" dirty="0"/>
              <a:t>AAS</a:t>
            </a:r>
            <a:r>
              <a:rPr lang="en-US" sz="1400" dirty="0"/>
              <a:t> – Summarization will then be run with Create New set to </a:t>
            </a:r>
            <a:r>
              <a:rPr lang="en-US" sz="1400" b="1" u="sng" dirty="0"/>
              <a:t>True</a:t>
            </a:r>
            <a:r>
              <a:rPr lang="en-US" sz="1400" dirty="0"/>
              <a:t> </a:t>
            </a:r>
            <a:r>
              <a:rPr lang="en-US" sz="1400" dirty="0" smtClean="0"/>
              <a:t>after the previous billing </a:t>
            </a:r>
            <a:r>
              <a:rPr lang="en-US" sz="1400" dirty="0"/>
              <a:t>cycle </a:t>
            </a:r>
            <a:r>
              <a:rPr lang="en-US" sz="1400" dirty="0" smtClean="0"/>
              <a:t>has </a:t>
            </a:r>
            <a:r>
              <a:rPr lang="en-US" sz="1400" dirty="0"/>
              <a:t>run </a:t>
            </a:r>
            <a:r>
              <a:rPr lang="en-US" sz="1400" dirty="0" smtClean="0"/>
              <a:t>– </a:t>
            </a:r>
            <a:r>
              <a:rPr lang="en-US" sz="1400" b="1" u="sng" dirty="0" smtClean="0"/>
              <a:t>not necessarily </a:t>
            </a:r>
            <a:r>
              <a:rPr lang="en-US" sz="1400" b="1" u="sng" dirty="0"/>
              <a:t>at the beginning of the next </a:t>
            </a:r>
            <a:r>
              <a:rPr lang="en-US" sz="1400" b="1" u="sng" dirty="0" smtClean="0"/>
              <a:t>calendar month</a:t>
            </a:r>
            <a:r>
              <a:rPr lang="en-US" sz="1400" dirty="0" smtClean="0"/>
              <a:t>.</a:t>
            </a:r>
            <a:endParaRPr lang="en-US" sz="1400" dirty="0"/>
          </a:p>
          <a:p>
            <a:pPr lvl="1">
              <a:spcBef>
                <a:spcPts val="600"/>
              </a:spcBef>
              <a:spcAft>
                <a:spcPts val="600"/>
              </a:spcAft>
            </a:pPr>
            <a:endParaRPr lang="en-US" sz="1600" dirty="0" smtClean="0"/>
          </a:p>
          <a:p>
            <a:endParaRPr lang="en-US" sz="1800" dirty="0"/>
          </a:p>
          <a:p>
            <a:endParaRPr lang="en-US" sz="1800" dirty="0"/>
          </a:p>
        </p:txBody>
      </p:sp>
      <p:sp>
        <p:nvSpPr>
          <p:cNvPr id="5" name="Slide Number Placeholder 4"/>
          <p:cNvSpPr>
            <a:spLocks noGrp="1"/>
          </p:cNvSpPr>
          <p:nvPr>
            <p:ph type="sldNum" sz="quarter" idx="11"/>
          </p:nvPr>
        </p:nvSpPr>
        <p:spPr>
          <a:xfrm>
            <a:off x="0" y="6107980"/>
            <a:ext cx="631042" cy="612776"/>
          </a:xfrm>
        </p:spPr>
        <p:txBody>
          <a:bodyPr/>
          <a:lstStyle/>
          <a:p>
            <a:pPr>
              <a:defRPr/>
            </a:pPr>
            <a:fld id="{215F2CEC-58A8-492B-AD0D-C2BF1A7F0D89}" type="slidenum">
              <a:rPr lang="en-US" smtClean="0">
                <a:solidFill>
                  <a:srgbClr val="000000"/>
                </a:solidFill>
              </a:rPr>
              <a:pPr>
                <a:defRPr/>
              </a:pPr>
              <a:t>69</a:t>
            </a:fld>
            <a:endParaRPr lang="en-US" dirty="0">
              <a:solidFill>
                <a:srgbClr val="000000"/>
              </a:solidFill>
            </a:endParaRPr>
          </a:p>
        </p:txBody>
      </p:sp>
      <p:sp>
        <p:nvSpPr>
          <p:cNvPr id="4" name="Footer Placeholder 3"/>
          <p:cNvSpPr>
            <a:spLocks noGrp="1"/>
          </p:cNvSpPr>
          <p:nvPr>
            <p:ph type="ftr" sz="quarter" idx="10"/>
          </p:nvPr>
        </p:nvSpPr>
        <p:spPr>
          <a:xfrm>
            <a:off x="457200" y="6482860"/>
            <a:ext cx="7010400" cy="304800"/>
          </a:xfrm>
        </p:spPr>
        <p:txBody>
          <a:bodyPr/>
          <a:lstStyle/>
          <a:p>
            <a:pPr>
              <a:defRPr/>
            </a:pPr>
            <a:r>
              <a:rPr lang="en-US" dirty="0" smtClean="0">
                <a:solidFill>
                  <a:srgbClr val="000000"/>
                </a:solidFill>
              </a:rPr>
              <a:t>CGI Federal Proprietary and Confidential</a:t>
            </a:r>
            <a:endParaRPr lang="en-US" dirty="0">
              <a:solidFill>
                <a:srgbClr val="000000"/>
              </a:solidFill>
            </a:endParaRPr>
          </a:p>
        </p:txBody>
      </p:sp>
    </p:spTree>
    <p:extLst>
      <p:ext uri="{BB962C8B-B14F-4D97-AF65-F5344CB8AC3E}">
        <p14:creationId xmlns:p14="http://schemas.microsoft.com/office/powerpoint/2010/main" val="408381300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dirty="0" smtClean="0"/>
              <a:t>Detail Billing Records Overview</a:t>
            </a:r>
            <a:endParaRPr lang="en-US" b="1" u="sng" dirty="0"/>
          </a:p>
        </p:txBody>
      </p:sp>
      <p:sp>
        <p:nvSpPr>
          <p:cNvPr id="2" name="Slide Number Placeholder 1"/>
          <p:cNvSpPr>
            <a:spLocks noGrp="1"/>
          </p:cNvSpPr>
          <p:nvPr>
            <p:ph type="sldNum" sz="quarter" idx="11"/>
          </p:nvPr>
        </p:nvSpPr>
        <p:spPr/>
        <p:txBody>
          <a:bodyPr/>
          <a:lstStyle/>
          <a:p>
            <a:fld id="{525A3C56-E491-49B2-93F3-63532DF516BC}" type="slidenum">
              <a:rPr lang="en-US" smtClean="0">
                <a:solidFill>
                  <a:srgbClr val="000000"/>
                </a:solidFill>
              </a:rPr>
              <a:pPr/>
              <a:t>7</a:t>
            </a:fld>
            <a:endParaRPr lang="en-US" dirty="0">
              <a:solidFill>
                <a:srgbClr val="000000"/>
              </a:solidFill>
            </a:endParaRPr>
          </a:p>
        </p:txBody>
      </p:sp>
      <p:sp>
        <p:nvSpPr>
          <p:cNvPr id="8" name="Content Placeholder 2"/>
          <p:cNvSpPr>
            <a:spLocks noGrp="1"/>
          </p:cNvSpPr>
          <p:nvPr/>
        </p:nvSpPr>
        <p:spPr bwMode="auto">
          <a:xfrm>
            <a:off x="569167" y="1453116"/>
            <a:ext cx="8574832" cy="495925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a:lstStyle>
          <a:p>
            <a:pPr marL="231775" lvl="1" indent="-231775">
              <a:defRPr/>
            </a:pPr>
            <a:r>
              <a:rPr lang="en-US" sz="2000" dirty="0" smtClean="0">
                <a:solidFill>
                  <a:srgbClr val="000000"/>
                </a:solidFill>
              </a:rPr>
              <a:t>Detail </a:t>
            </a:r>
            <a:r>
              <a:rPr lang="en-US" sz="2000" dirty="0">
                <a:solidFill>
                  <a:srgbClr val="000000"/>
                </a:solidFill>
              </a:rPr>
              <a:t>Billing Records (</a:t>
            </a:r>
            <a:r>
              <a:rPr lang="en-US" sz="2000" dirty="0" smtClean="0">
                <a:solidFill>
                  <a:srgbClr val="000000"/>
                </a:solidFill>
              </a:rPr>
              <a:t>DBRs) – provide </a:t>
            </a:r>
            <a:r>
              <a:rPr lang="en-US" sz="2000" dirty="0">
                <a:solidFill>
                  <a:srgbClr val="000000"/>
                </a:solidFill>
              </a:rPr>
              <a:t>both </a:t>
            </a:r>
            <a:r>
              <a:rPr lang="en-US" sz="2000" b="1" dirty="0">
                <a:solidFill>
                  <a:srgbClr val="000000"/>
                </a:solidFill>
              </a:rPr>
              <a:t>financial data</a:t>
            </a:r>
            <a:r>
              <a:rPr lang="en-US" sz="2000" dirty="0">
                <a:solidFill>
                  <a:srgbClr val="000000"/>
                </a:solidFill>
              </a:rPr>
              <a:t> and </a:t>
            </a:r>
            <a:r>
              <a:rPr lang="en-US" sz="2000" b="1" dirty="0">
                <a:solidFill>
                  <a:srgbClr val="000000"/>
                </a:solidFill>
              </a:rPr>
              <a:t>non-financial billing detail </a:t>
            </a:r>
            <a:r>
              <a:rPr lang="en-US" sz="2000" dirty="0">
                <a:solidFill>
                  <a:srgbClr val="000000"/>
                </a:solidFill>
              </a:rPr>
              <a:t>used </a:t>
            </a:r>
            <a:r>
              <a:rPr lang="en-US" sz="2000" dirty="0" smtClean="0">
                <a:solidFill>
                  <a:srgbClr val="000000"/>
                </a:solidFill>
              </a:rPr>
              <a:t>to:</a:t>
            </a:r>
          </a:p>
          <a:p>
            <a:pPr marL="688975" lvl="2" indent="-342900">
              <a:buFont typeface="+mj-lt"/>
              <a:buAutoNum type="arabicPeriod"/>
              <a:defRPr/>
            </a:pPr>
            <a:endParaRPr lang="en-US" sz="1600" u="sng" dirty="0" smtClean="0">
              <a:solidFill>
                <a:srgbClr val="000000"/>
              </a:solidFill>
            </a:endParaRPr>
          </a:p>
          <a:p>
            <a:pPr marL="688975" lvl="2" indent="-342900">
              <a:buFont typeface="+mj-lt"/>
              <a:buAutoNum type="arabicPeriod"/>
              <a:defRPr/>
            </a:pPr>
            <a:r>
              <a:rPr lang="en-US" sz="1800" u="sng" dirty="0" smtClean="0">
                <a:solidFill>
                  <a:srgbClr val="000000"/>
                </a:solidFill>
              </a:rPr>
              <a:t>Generate Pegasys billing transactions</a:t>
            </a:r>
            <a:r>
              <a:rPr lang="en-US" sz="1800" dirty="0" smtClean="0">
                <a:solidFill>
                  <a:srgbClr val="000000"/>
                </a:solidFill>
              </a:rPr>
              <a:t> (receivable/revenue)</a:t>
            </a:r>
          </a:p>
          <a:p>
            <a:pPr marL="688975" lvl="2" indent="-342900">
              <a:buFont typeface="+mj-lt"/>
              <a:buAutoNum type="arabicPeriod"/>
              <a:defRPr/>
            </a:pPr>
            <a:r>
              <a:rPr lang="en-US" sz="1800" u="sng" dirty="0"/>
              <a:t>Generate Pegasys advance/advance offset transactions</a:t>
            </a:r>
            <a:endParaRPr lang="en-US" sz="1800" u="sng" dirty="0" smtClean="0">
              <a:solidFill>
                <a:srgbClr val="000000"/>
              </a:solidFill>
            </a:endParaRPr>
          </a:p>
          <a:p>
            <a:pPr marL="688975" lvl="2" indent="-342900">
              <a:buFont typeface="+mj-lt"/>
              <a:buAutoNum type="arabicPeriod"/>
              <a:defRPr/>
            </a:pPr>
            <a:r>
              <a:rPr lang="en-US" sz="1800" u="sng" dirty="0" smtClean="0">
                <a:solidFill>
                  <a:srgbClr val="000000"/>
                </a:solidFill>
              </a:rPr>
              <a:t>Record billing details</a:t>
            </a:r>
            <a:r>
              <a:rPr lang="en-US" sz="1800" dirty="0" smtClean="0">
                <a:solidFill>
                  <a:srgbClr val="000000"/>
                </a:solidFill>
              </a:rPr>
              <a:t> </a:t>
            </a:r>
            <a:r>
              <a:rPr lang="en-US" sz="1800" dirty="0">
                <a:solidFill>
                  <a:srgbClr val="000000"/>
                </a:solidFill>
              </a:rPr>
              <a:t>documenting the goods or services provided to be </a:t>
            </a:r>
            <a:r>
              <a:rPr lang="en-US" sz="1800" u="sng" dirty="0">
                <a:solidFill>
                  <a:srgbClr val="000000"/>
                </a:solidFill>
              </a:rPr>
              <a:t>included on customer statement</a:t>
            </a:r>
          </a:p>
          <a:p>
            <a:pPr marL="346075" lvl="1" indent="0">
              <a:spcBef>
                <a:spcPts val="0"/>
              </a:spcBef>
              <a:buFont typeface="Wingdings" pitchFamily="2" charset="2"/>
              <a:buNone/>
              <a:defRPr/>
            </a:pPr>
            <a:endParaRPr lang="en-US" sz="1600" dirty="0">
              <a:solidFill>
                <a:srgbClr val="000000"/>
              </a:solidFill>
            </a:endParaRPr>
          </a:p>
          <a:p>
            <a:pPr>
              <a:defRPr/>
            </a:pPr>
            <a:r>
              <a:rPr lang="en-US" sz="2000" dirty="0">
                <a:solidFill>
                  <a:srgbClr val="000000"/>
                </a:solidFill>
              </a:rPr>
              <a:t>Detail Billing Record </a:t>
            </a:r>
            <a:r>
              <a:rPr lang="en-US" sz="2000" dirty="0" smtClean="0">
                <a:solidFill>
                  <a:srgbClr val="000000"/>
                </a:solidFill>
              </a:rPr>
              <a:t>Creation:</a:t>
            </a:r>
            <a:endParaRPr lang="en-US" sz="2000" dirty="0">
              <a:solidFill>
                <a:srgbClr val="000000"/>
              </a:solidFill>
            </a:endParaRPr>
          </a:p>
          <a:p>
            <a:pPr lvl="1">
              <a:defRPr/>
            </a:pPr>
            <a:r>
              <a:rPr lang="en-US" sz="1800" u="sng" dirty="0">
                <a:solidFill>
                  <a:srgbClr val="000000"/>
                </a:solidFill>
              </a:rPr>
              <a:t>Feeder system</a:t>
            </a:r>
            <a:r>
              <a:rPr lang="en-US" sz="1800" dirty="0">
                <a:solidFill>
                  <a:srgbClr val="000000"/>
                </a:solidFill>
              </a:rPr>
              <a:t> interfaces</a:t>
            </a:r>
          </a:p>
          <a:p>
            <a:pPr lvl="1">
              <a:defRPr/>
            </a:pPr>
            <a:r>
              <a:rPr lang="en-US" sz="1800" u="sng" dirty="0">
                <a:solidFill>
                  <a:srgbClr val="000000"/>
                </a:solidFill>
              </a:rPr>
              <a:t>Manual</a:t>
            </a:r>
            <a:r>
              <a:rPr lang="en-US" sz="1800" dirty="0">
                <a:solidFill>
                  <a:srgbClr val="000000"/>
                </a:solidFill>
              </a:rPr>
              <a:t> user creation</a:t>
            </a:r>
          </a:p>
          <a:p>
            <a:pPr>
              <a:defRPr/>
            </a:pPr>
            <a:endParaRPr lang="en-US" sz="2000" dirty="0">
              <a:solidFill>
                <a:srgbClr val="000000"/>
              </a:solidFill>
            </a:endParaRPr>
          </a:p>
          <a:p>
            <a:pPr>
              <a:defRPr/>
            </a:pPr>
            <a:r>
              <a:rPr lang="en-US" sz="2000" dirty="0" smtClean="0">
                <a:solidFill>
                  <a:srgbClr val="000000"/>
                </a:solidFill>
              </a:rPr>
              <a:t>DBRs will </a:t>
            </a:r>
            <a:r>
              <a:rPr lang="en-US" sz="2000" u="sng" dirty="0">
                <a:solidFill>
                  <a:srgbClr val="000000"/>
                </a:solidFill>
              </a:rPr>
              <a:t>summarize </a:t>
            </a:r>
            <a:r>
              <a:rPr lang="en-US" sz="2000" u="sng" dirty="0" smtClean="0">
                <a:solidFill>
                  <a:srgbClr val="000000"/>
                </a:solidFill>
              </a:rPr>
              <a:t>to create Pegasys billing transactions</a:t>
            </a:r>
            <a:r>
              <a:rPr lang="en-US" sz="2000" dirty="0" smtClean="0">
                <a:solidFill>
                  <a:srgbClr val="000000"/>
                </a:solidFill>
              </a:rPr>
              <a:t>:</a:t>
            </a:r>
            <a:endParaRPr lang="en-US" sz="2000" dirty="0">
              <a:solidFill>
                <a:srgbClr val="000000"/>
              </a:solidFill>
            </a:endParaRPr>
          </a:p>
          <a:p>
            <a:pPr lvl="1">
              <a:defRPr/>
            </a:pPr>
            <a:r>
              <a:rPr lang="en-US" sz="1800" dirty="0">
                <a:solidFill>
                  <a:srgbClr val="000000"/>
                </a:solidFill>
              </a:rPr>
              <a:t>Billing Documents</a:t>
            </a:r>
          </a:p>
          <a:p>
            <a:pPr lvl="1">
              <a:defRPr/>
            </a:pPr>
            <a:r>
              <a:rPr lang="en-US" sz="1800" dirty="0">
                <a:solidFill>
                  <a:srgbClr val="000000"/>
                </a:solidFill>
              </a:rPr>
              <a:t>Internal Vouchers</a:t>
            </a:r>
          </a:p>
          <a:p>
            <a:pPr lvl="3" eaLnBrk="1" fontAlgn="auto" hangingPunct="1">
              <a:spcBef>
                <a:spcPts val="1200"/>
              </a:spcBef>
              <a:spcAft>
                <a:spcPts val="1200"/>
              </a:spcAft>
            </a:pPr>
            <a:endParaRPr lang="en-US" sz="1200" dirty="0" smtClean="0">
              <a:solidFill>
                <a:srgbClr val="000000"/>
              </a:solidFill>
              <a:cs typeface="Calibri" pitchFamily="34" charset="0"/>
            </a:endParaRPr>
          </a:p>
          <a:p>
            <a:pPr eaLnBrk="1" fontAlgn="auto" hangingPunct="1">
              <a:spcBef>
                <a:spcPts val="1200"/>
              </a:spcBef>
              <a:spcAft>
                <a:spcPts val="1200"/>
              </a:spcAft>
            </a:pPr>
            <a:endParaRPr lang="en-US" sz="1800" b="1" dirty="0" smtClean="0">
              <a:solidFill>
                <a:srgbClr val="000000"/>
              </a:solidFill>
              <a:cs typeface="Calibri" pitchFamily="34" charset="0"/>
            </a:endParaRPr>
          </a:p>
        </p:txBody>
      </p:sp>
      <p:sp>
        <p:nvSpPr>
          <p:cNvPr id="4" name="Footer Placeholder 3"/>
          <p:cNvSpPr>
            <a:spLocks noGrp="1"/>
          </p:cNvSpPr>
          <p:nvPr>
            <p:ph type="ftr" sz="quarter" idx="10"/>
          </p:nvPr>
        </p:nvSpPr>
        <p:spPr/>
        <p:txBody>
          <a:bodyPr/>
          <a:lstStyle/>
          <a:p>
            <a:pPr>
              <a:defRPr/>
            </a:pPr>
            <a:r>
              <a:rPr lang="en-US" dirty="0" smtClean="0">
                <a:solidFill>
                  <a:srgbClr val="000000"/>
                </a:solidFill>
              </a:rPr>
              <a:t>CGI Federal Proprietary and Confidential</a:t>
            </a:r>
            <a:endParaRPr lang="en-US" dirty="0">
              <a:solidFill>
                <a:srgbClr val="000000"/>
              </a:solidFill>
            </a:endParaRPr>
          </a:p>
        </p:txBody>
      </p:sp>
    </p:spTree>
    <p:extLst>
      <p:ext uri="{BB962C8B-B14F-4D97-AF65-F5344CB8AC3E}">
        <p14:creationId xmlns:p14="http://schemas.microsoft.com/office/powerpoint/2010/main" val="415397050"/>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Summarization Results</a:t>
            </a:r>
            <a:endParaRPr lang="en-US" dirty="0"/>
          </a:p>
        </p:txBody>
      </p:sp>
      <p:sp>
        <p:nvSpPr>
          <p:cNvPr id="5" name="Slide Number Placeholder 4"/>
          <p:cNvSpPr>
            <a:spLocks noGrp="1"/>
          </p:cNvSpPr>
          <p:nvPr>
            <p:ph type="sldNum" sz="quarter" idx="11"/>
          </p:nvPr>
        </p:nvSpPr>
        <p:spPr/>
        <p:txBody>
          <a:bodyPr/>
          <a:lstStyle/>
          <a:p>
            <a:pPr>
              <a:defRPr/>
            </a:pPr>
            <a:fld id="{215F2CEC-58A8-492B-AD0D-C2BF1A7F0D89}" type="slidenum">
              <a:rPr lang="en-US" smtClean="0">
                <a:solidFill>
                  <a:srgbClr val="000000"/>
                </a:solidFill>
              </a:rPr>
              <a:pPr>
                <a:defRPr/>
              </a:pPr>
              <a:t>70</a:t>
            </a:fld>
            <a:endParaRPr lang="en-US" dirty="0">
              <a:solidFill>
                <a:srgbClr val="000000"/>
              </a:solidFill>
            </a:endParaRPr>
          </a:p>
        </p:txBody>
      </p:sp>
      <p:sp>
        <p:nvSpPr>
          <p:cNvPr id="7" name="Content Placeholder 2"/>
          <p:cNvSpPr>
            <a:spLocks noGrp="1"/>
          </p:cNvSpPr>
          <p:nvPr>
            <p:ph idx="1"/>
          </p:nvPr>
        </p:nvSpPr>
        <p:spPr>
          <a:xfrm>
            <a:off x="404037" y="1222744"/>
            <a:ext cx="8739963" cy="4764512"/>
          </a:xfrm>
        </p:spPr>
        <p:txBody>
          <a:bodyPr/>
          <a:lstStyle/>
          <a:p>
            <a:pPr lvl="0">
              <a:spcBef>
                <a:spcPts val="600"/>
              </a:spcBef>
              <a:spcAft>
                <a:spcPts val="600"/>
              </a:spcAft>
            </a:pPr>
            <a:r>
              <a:rPr lang="en-US" sz="1800" dirty="0" smtClean="0"/>
              <a:t>DBRs are summarized onto either separate accounting </a:t>
            </a:r>
            <a:r>
              <a:rPr lang="en-US" sz="1800" dirty="0"/>
              <a:t>l</a:t>
            </a:r>
            <a:r>
              <a:rPr lang="en-US" sz="1800" dirty="0" smtClean="0"/>
              <a:t>ines or separate </a:t>
            </a:r>
            <a:r>
              <a:rPr lang="en-US" sz="1800" dirty="0"/>
              <a:t>d</a:t>
            </a:r>
            <a:r>
              <a:rPr lang="en-US" sz="1800" dirty="0" smtClean="0"/>
              <a:t>ocuments</a:t>
            </a:r>
          </a:p>
          <a:p>
            <a:pPr lvl="1">
              <a:spcBef>
                <a:spcPts val="600"/>
              </a:spcBef>
              <a:spcAft>
                <a:spcPts val="600"/>
              </a:spcAft>
            </a:pPr>
            <a:r>
              <a:rPr lang="en-US" sz="1600" dirty="0" smtClean="0"/>
              <a:t>Using select DBR fields (see following slide)</a:t>
            </a:r>
            <a:endParaRPr lang="en-US" sz="800" dirty="0" smtClean="0"/>
          </a:p>
          <a:p>
            <a:pPr>
              <a:spcBef>
                <a:spcPts val="600"/>
              </a:spcBef>
              <a:spcAft>
                <a:spcPts val="600"/>
              </a:spcAft>
            </a:pPr>
            <a:r>
              <a:rPr lang="en-US" sz="1800" b="1" u="sng" dirty="0"/>
              <a:t>Document</a:t>
            </a:r>
            <a:r>
              <a:rPr lang="en-US" sz="1800" dirty="0"/>
              <a:t> – </a:t>
            </a:r>
          </a:p>
          <a:p>
            <a:pPr lvl="1">
              <a:spcBef>
                <a:spcPts val="600"/>
              </a:spcBef>
              <a:spcAft>
                <a:spcPts val="600"/>
              </a:spcAft>
            </a:pPr>
            <a:r>
              <a:rPr lang="en-US" sz="1600" dirty="0"/>
              <a:t>If two records have </a:t>
            </a:r>
            <a:r>
              <a:rPr lang="en-US" sz="1600" i="1" u="sng" dirty="0"/>
              <a:t>different values </a:t>
            </a:r>
            <a:r>
              <a:rPr lang="en-US" sz="1600" dirty="0"/>
              <a:t>for elements that are document summarization criteria, the records will be summarized to </a:t>
            </a:r>
            <a:r>
              <a:rPr lang="en-US" sz="1600" b="1" u="sng" dirty="0"/>
              <a:t>different Billing Documents</a:t>
            </a:r>
          </a:p>
          <a:p>
            <a:pPr lvl="1">
              <a:spcBef>
                <a:spcPts val="600"/>
              </a:spcBef>
              <a:spcAft>
                <a:spcPts val="600"/>
              </a:spcAft>
            </a:pPr>
            <a:r>
              <a:rPr lang="en-US" sz="1600" dirty="0"/>
              <a:t>If two records have the </a:t>
            </a:r>
            <a:r>
              <a:rPr lang="en-US" sz="1600" i="1" u="sng" dirty="0"/>
              <a:t>same values</a:t>
            </a:r>
            <a:r>
              <a:rPr lang="en-US" sz="1600" i="1" dirty="0"/>
              <a:t> </a:t>
            </a:r>
            <a:r>
              <a:rPr lang="en-US" sz="1600" dirty="0"/>
              <a:t>for elements that are document summarization criteria, the records will be summarized to the </a:t>
            </a:r>
            <a:r>
              <a:rPr lang="en-US" sz="1600" b="1" u="sng" dirty="0"/>
              <a:t>same Billing Document</a:t>
            </a:r>
          </a:p>
          <a:p>
            <a:pPr lvl="1">
              <a:spcBef>
                <a:spcPts val="600"/>
              </a:spcBef>
              <a:spcAft>
                <a:spcPts val="600"/>
              </a:spcAft>
            </a:pPr>
            <a:r>
              <a:rPr lang="en-US" sz="1600" dirty="0"/>
              <a:t>Example: </a:t>
            </a:r>
            <a:r>
              <a:rPr lang="en-US" sz="1600" u="sng" dirty="0" smtClean="0"/>
              <a:t>External </a:t>
            </a:r>
            <a:r>
              <a:rPr lang="en-US" sz="1600" u="sng" dirty="0"/>
              <a:t>System </a:t>
            </a:r>
            <a:r>
              <a:rPr lang="en-US" sz="1600" u="sng" dirty="0" smtClean="0"/>
              <a:t>ID</a:t>
            </a:r>
            <a:r>
              <a:rPr lang="en-US" sz="1600" dirty="0" smtClean="0"/>
              <a:t>, </a:t>
            </a:r>
            <a:r>
              <a:rPr lang="en-US" sz="1600" u="sng" dirty="0" smtClean="0"/>
              <a:t>Vendor</a:t>
            </a:r>
            <a:endParaRPr lang="en-US" sz="1800" b="1" u="sng" dirty="0" smtClean="0"/>
          </a:p>
          <a:p>
            <a:pPr>
              <a:spcBef>
                <a:spcPts val="600"/>
              </a:spcBef>
              <a:spcAft>
                <a:spcPts val="600"/>
              </a:spcAft>
            </a:pPr>
            <a:r>
              <a:rPr lang="en-US" sz="1800" b="1" u="sng" dirty="0" smtClean="0"/>
              <a:t>Accounting </a:t>
            </a:r>
            <a:r>
              <a:rPr lang="en-US" sz="1800" b="1" u="sng" dirty="0"/>
              <a:t>L</a:t>
            </a:r>
            <a:r>
              <a:rPr lang="en-US" sz="1800" b="1" u="sng" dirty="0" smtClean="0"/>
              <a:t>ine</a:t>
            </a:r>
            <a:r>
              <a:rPr lang="en-US" sz="1800" dirty="0" smtClean="0"/>
              <a:t> – </a:t>
            </a:r>
          </a:p>
          <a:p>
            <a:pPr lvl="1">
              <a:spcBef>
                <a:spcPts val="600"/>
              </a:spcBef>
              <a:spcAft>
                <a:spcPts val="600"/>
              </a:spcAft>
            </a:pPr>
            <a:r>
              <a:rPr lang="en-US" sz="1600" dirty="0" smtClean="0"/>
              <a:t>If </a:t>
            </a:r>
            <a:r>
              <a:rPr lang="en-US" sz="1600" dirty="0"/>
              <a:t>two records have </a:t>
            </a:r>
            <a:r>
              <a:rPr lang="en-US" sz="1600" i="1" u="sng" dirty="0"/>
              <a:t>different </a:t>
            </a:r>
            <a:r>
              <a:rPr lang="en-US" sz="1600" i="1" u="sng" dirty="0" smtClean="0"/>
              <a:t>values</a:t>
            </a:r>
            <a:r>
              <a:rPr lang="en-US" sz="1600" i="1" dirty="0" smtClean="0"/>
              <a:t> </a:t>
            </a:r>
            <a:r>
              <a:rPr lang="en-US" sz="1600" dirty="0" smtClean="0"/>
              <a:t>for elements that are AL summarization criteria, the </a:t>
            </a:r>
            <a:r>
              <a:rPr lang="en-US" sz="1600" dirty="0"/>
              <a:t>records will be summarized to </a:t>
            </a:r>
            <a:r>
              <a:rPr lang="en-US" sz="1600" b="1" u="sng" dirty="0"/>
              <a:t>different accounting </a:t>
            </a:r>
            <a:r>
              <a:rPr lang="en-US" sz="1600" b="1" u="sng" dirty="0" smtClean="0"/>
              <a:t>lines</a:t>
            </a:r>
          </a:p>
          <a:p>
            <a:pPr lvl="1">
              <a:spcBef>
                <a:spcPts val="600"/>
              </a:spcBef>
              <a:spcAft>
                <a:spcPts val="600"/>
              </a:spcAft>
            </a:pPr>
            <a:r>
              <a:rPr lang="en-US" sz="1600" dirty="0"/>
              <a:t>I</a:t>
            </a:r>
            <a:r>
              <a:rPr lang="en-US" sz="1600" dirty="0" smtClean="0"/>
              <a:t>f two records have the </a:t>
            </a:r>
            <a:r>
              <a:rPr lang="en-US" sz="1600" i="1" u="sng" dirty="0" smtClean="0"/>
              <a:t>same values</a:t>
            </a:r>
            <a:r>
              <a:rPr lang="en-US" sz="1600" i="1" dirty="0" smtClean="0"/>
              <a:t> </a:t>
            </a:r>
            <a:r>
              <a:rPr lang="en-US" sz="1600" dirty="0"/>
              <a:t>for </a:t>
            </a:r>
            <a:r>
              <a:rPr lang="en-US" sz="1600" dirty="0" smtClean="0"/>
              <a:t>elements that are AL summarization criteria, </a:t>
            </a:r>
            <a:r>
              <a:rPr lang="en-US" sz="1600" dirty="0"/>
              <a:t>the records will be summarized to the </a:t>
            </a:r>
            <a:r>
              <a:rPr lang="en-US" sz="1600" b="1" u="sng" dirty="0"/>
              <a:t>same accounting </a:t>
            </a:r>
            <a:r>
              <a:rPr lang="en-US" sz="1600" b="1" u="sng" dirty="0" smtClean="0"/>
              <a:t>line</a:t>
            </a:r>
          </a:p>
          <a:p>
            <a:pPr lvl="1">
              <a:spcBef>
                <a:spcPts val="600"/>
              </a:spcBef>
              <a:spcAft>
                <a:spcPts val="600"/>
              </a:spcAft>
            </a:pPr>
            <a:r>
              <a:rPr lang="en-US" sz="1600" dirty="0" smtClean="0"/>
              <a:t>Example: </a:t>
            </a:r>
            <a:r>
              <a:rPr lang="en-US" sz="1600" u="sng" dirty="0" smtClean="0"/>
              <a:t>Fund</a:t>
            </a:r>
            <a:r>
              <a:rPr lang="en-US" sz="1600" dirty="0" smtClean="0"/>
              <a:t>, </a:t>
            </a:r>
            <a:r>
              <a:rPr lang="en-US" sz="1600" u="sng" dirty="0" smtClean="0"/>
              <a:t>Activity</a:t>
            </a:r>
            <a:endParaRPr lang="en-US" sz="1800" u="sng" dirty="0"/>
          </a:p>
          <a:p>
            <a:endParaRPr lang="en-US" sz="800" b="1" u="sng" dirty="0"/>
          </a:p>
        </p:txBody>
      </p:sp>
      <p:sp>
        <p:nvSpPr>
          <p:cNvPr id="3" name="Footer Placeholder 2"/>
          <p:cNvSpPr>
            <a:spLocks noGrp="1"/>
          </p:cNvSpPr>
          <p:nvPr>
            <p:ph type="ftr" sz="quarter" idx="10"/>
          </p:nvPr>
        </p:nvSpPr>
        <p:spPr/>
        <p:txBody>
          <a:bodyPr/>
          <a:lstStyle/>
          <a:p>
            <a:pPr>
              <a:defRPr/>
            </a:pPr>
            <a:r>
              <a:rPr lang="en-US" dirty="0" smtClean="0">
                <a:solidFill>
                  <a:srgbClr val="000000"/>
                </a:solidFill>
              </a:rPr>
              <a:t>CGI Federal Proprietary and Confidential</a:t>
            </a:r>
            <a:endParaRPr lang="en-US" dirty="0">
              <a:solidFill>
                <a:srgbClr val="000000"/>
              </a:solidFill>
            </a:endParaRPr>
          </a:p>
        </p:txBody>
      </p:sp>
    </p:spTree>
    <p:extLst>
      <p:ext uri="{BB962C8B-B14F-4D97-AF65-F5344CB8AC3E}">
        <p14:creationId xmlns:p14="http://schemas.microsoft.com/office/powerpoint/2010/main" val="399100133"/>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AAS Summarization Criteria</a:t>
            </a:r>
            <a:endParaRPr lang="en-US" dirty="0"/>
          </a:p>
        </p:txBody>
      </p:sp>
      <p:sp>
        <p:nvSpPr>
          <p:cNvPr id="5" name="Slide Number Placeholder 4"/>
          <p:cNvSpPr>
            <a:spLocks noGrp="1"/>
          </p:cNvSpPr>
          <p:nvPr>
            <p:ph type="sldNum" sz="quarter" idx="11"/>
          </p:nvPr>
        </p:nvSpPr>
        <p:spPr/>
        <p:txBody>
          <a:bodyPr/>
          <a:lstStyle/>
          <a:p>
            <a:pPr>
              <a:defRPr/>
            </a:pPr>
            <a:fld id="{215F2CEC-58A8-492B-AD0D-C2BF1A7F0D89}" type="slidenum">
              <a:rPr lang="en-US" smtClean="0"/>
              <a:pPr>
                <a:defRPr/>
              </a:pPr>
              <a:t>71</a:t>
            </a:fld>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2614363667"/>
              </p:ext>
            </p:extLst>
          </p:nvPr>
        </p:nvGraphicFramePr>
        <p:xfrm>
          <a:off x="641535" y="1204385"/>
          <a:ext cx="2899107" cy="2088925"/>
        </p:xfrm>
        <a:graphic>
          <a:graphicData uri="http://schemas.openxmlformats.org/drawingml/2006/table">
            <a:tbl>
              <a:tblPr firstRow="1" firstCol="1" bandRow="1">
                <a:tableStyleId>{8A107856-5554-42FB-B03E-39F5DBC370BA}</a:tableStyleId>
              </a:tblPr>
              <a:tblGrid>
                <a:gridCol w="2899107"/>
              </a:tblGrid>
              <a:tr h="320635">
                <a:tc>
                  <a:txBody>
                    <a:bodyPr/>
                    <a:lstStyle/>
                    <a:p>
                      <a:pPr marL="0" marR="0">
                        <a:spcBef>
                          <a:spcPts val="100"/>
                        </a:spcBef>
                        <a:spcAft>
                          <a:spcPts val="0"/>
                        </a:spcAft>
                      </a:pPr>
                      <a:r>
                        <a:rPr lang="en-US" sz="1600" b="1" dirty="0" smtClean="0">
                          <a:effectLst/>
                        </a:rPr>
                        <a:t>General Fields</a:t>
                      </a:r>
                      <a:endParaRPr lang="en-US" sz="1600" b="1" dirty="0">
                        <a:effectLst/>
                        <a:latin typeface="Arial Narrow"/>
                        <a:ea typeface="SimSun"/>
                        <a:cs typeface="Times New Roman"/>
                      </a:endParaRPr>
                    </a:p>
                  </a:txBody>
                  <a:tcPr marL="28910" marR="28910" marT="14455" marB="14455"/>
                </a:tc>
              </a:tr>
              <a:tr h="201880">
                <a:tc>
                  <a:txBody>
                    <a:bodyPr/>
                    <a:lstStyle/>
                    <a:p>
                      <a:pPr marL="0" marR="0">
                        <a:spcBef>
                          <a:spcPts val="100"/>
                        </a:spcBef>
                        <a:spcAft>
                          <a:spcPts val="0"/>
                        </a:spcAft>
                      </a:pPr>
                      <a:r>
                        <a:rPr lang="en-US" sz="1400" b="0" dirty="0" smtClean="0">
                          <a:effectLst/>
                        </a:rPr>
                        <a:t>External System</a:t>
                      </a:r>
                      <a:r>
                        <a:rPr lang="en-US" sz="1400" b="0" baseline="0" dirty="0" smtClean="0">
                          <a:effectLst/>
                        </a:rPr>
                        <a:t> ID*</a:t>
                      </a:r>
                      <a:endParaRPr lang="en-US" sz="1400" b="0" dirty="0">
                        <a:effectLst/>
                        <a:latin typeface="Arial Narrow"/>
                        <a:ea typeface="SimSun"/>
                        <a:cs typeface="Times New Roman"/>
                      </a:endParaRPr>
                    </a:p>
                  </a:txBody>
                  <a:tcPr marL="28910" marR="28910" marT="14455" marB="14455">
                    <a:solidFill>
                      <a:schemeClr val="accent2">
                        <a:lumMod val="60000"/>
                        <a:lumOff val="40000"/>
                      </a:schemeClr>
                    </a:solidFill>
                  </a:tcPr>
                </a:tc>
              </a:tr>
              <a:tr h="249382">
                <a:tc>
                  <a:txBody>
                    <a:bodyPr/>
                    <a:lstStyle/>
                    <a:p>
                      <a:pPr marL="0" marR="0">
                        <a:spcBef>
                          <a:spcPts val="100"/>
                        </a:spcBef>
                        <a:spcAft>
                          <a:spcPts val="0"/>
                        </a:spcAft>
                      </a:pPr>
                      <a:r>
                        <a:rPr lang="en-US" sz="1400" b="0" dirty="0" smtClean="0">
                          <a:effectLst/>
                        </a:rPr>
                        <a:t>Vendor Code</a:t>
                      </a:r>
                      <a:endParaRPr lang="en-US" sz="1400" b="0" dirty="0">
                        <a:effectLst/>
                        <a:latin typeface="Arial Narrow"/>
                        <a:ea typeface="SimSun"/>
                        <a:cs typeface="Times New Roman"/>
                      </a:endParaRPr>
                    </a:p>
                  </a:txBody>
                  <a:tcPr marL="28910" marR="28910" marT="14455" marB="14455">
                    <a:solidFill>
                      <a:schemeClr val="accent2">
                        <a:lumMod val="60000"/>
                        <a:lumOff val="40000"/>
                      </a:schemeClr>
                    </a:solidFill>
                  </a:tcPr>
                </a:tc>
              </a:tr>
              <a:tr h="307558">
                <a:tc>
                  <a:txBody>
                    <a:bodyPr/>
                    <a:lstStyle/>
                    <a:p>
                      <a:pPr marL="0" marR="0" indent="0" algn="l" defTabSz="914400" rtl="0" eaLnBrk="1" fontAlgn="auto" latinLnBrk="0" hangingPunct="1">
                        <a:lnSpc>
                          <a:spcPct val="100000"/>
                        </a:lnSpc>
                        <a:spcBef>
                          <a:spcPts val="100"/>
                        </a:spcBef>
                        <a:spcAft>
                          <a:spcPts val="0"/>
                        </a:spcAft>
                        <a:buClrTx/>
                        <a:buSzTx/>
                        <a:buFontTx/>
                        <a:buNone/>
                        <a:tabLst/>
                        <a:defRPr/>
                      </a:pPr>
                      <a:r>
                        <a:rPr lang="en-US" sz="1400" b="0" kern="1200" baseline="0" dirty="0" smtClean="0">
                          <a:solidFill>
                            <a:schemeClr val="dk1"/>
                          </a:solidFill>
                          <a:effectLst/>
                          <a:latin typeface="+mn-lt"/>
                          <a:ea typeface="+mn-ea"/>
                          <a:cs typeface="+mn-cs"/>
                        </a:rPr>
                        <a:t>Designated Agent Code</a:t>
                      </a:r>
                    </a:p>
                  </a:txBody>
                  <a:tcPr marL="28910" marR="28910" marT="14455" marB="14455">
                    <a:solidFill>
                      <a:schemeClr val="accent2">
                        <a:lumMod val="60000"/>
                        <a:lumOff val="40000"/>
                      </a:schemeClr>
                    </a:solidFill>
                  </a:tcPr>
                </a:tc>
              </a:tr>
              <a:tr h="178130">
                <a:tc>
                  <a:txBody>
                    <a:bodyPr/>
                    <a:lstStyle/>
                    <a:p>
                      <a:pPr marL="0" marR="0">
                        <a:spcBef>
                          <a:spcPts val="100"/>
                        </a:spcBef>
                        <a:spcAft>
                          <a:spcPts val="0"/>
                        </a:spcAft>
                      </a:pPr>
                      <a:r>
                        <a:rPr lang="en-US" sz="1400" b="0" kern="1200" baseline="0" dirty="0" smtClean="0">
                          <a:solidFill>
                            <a:schemeClr val="dk1"/>
                          </a:solidFill>
                          <a:effectLst/>
                          <a:latin typeface="+mn-lt"/>
                          <a:ea typeface="+mn-ea"/>
                          <a:cs typeface="+mn-cs"/>
                        </a:rPr>
                        <a:t>Agency</a:t>
                      </a:r>
                      <a:endParaRPr lang="en-US" sz="1400" b="0" kern="1200" baseline="0" dirty="0">
                        <a:solidFill>
                          <a:schemeClr val="dk1"/>
                        </a:solidFill>
                        <a:effectLst/>
                        <a:latin typeface="+mn-lt"/>
                        <a:ea typeface="+mn-ea"/>
                        <a:cs typeface="+mn-cs"/>
                      </a:endParaRPr>
                    </a:p>
                  </a:txBody>
                  <a:tcPr marL="28910" marR="28910" marT="14455" marB="14455">
                    <a:solidFill>
                      <a:schemeClr val="accent6">
                        <a:lumMod val="20000"/>
                        <a:lumOff val="80000"/>
                      </a:schemeClr>
                    </a:solidFill>
                  </a:tcPr>
                </a:tc>
              </a:tr>
              <a:tr h="178130">
                <a:tc>
                  <a:txBody>
                    <a:bodyPr/>
                    <a:lstStyle/>
                    <a:p>
                      <a:pPr marL="0" marR="0">
                        <a:spcBef>
                          <a:spcPts val="100"/>
                        </a:spcBef>
                        <a:spcAft>
                          <a:spcPts val="0"/>
                        </a:spcAft>
                      </a:pPr>
                      <a:r>
                        <a:rPr lang="en-US" sz="1400" b="0" kern="1200" baseline="0" dirty="0" smtClean="0">
                          <a:solidFill>
                            <a:schemeClr val="dk1"/>
                          </a:solidFill>
                          <a:effectLst/>
                          <a:latin typeface="+mn-lt"/>
                          <a:ea typeface="+mn-ea"/>
                          <a:cs typeface="+mn-cs"/>
                        </a:rPr>
                        <a:t>Bureau</a:t>
                      </a:r>
                      <a:endParaRPr lang="en-US" sz="1400" b="0" kern="1200" baseline="0" dirty="0">
                        <a:solidFill>
                          <a:schemeClr val="dk1"/>
                        </a:solidFill>
                        <a:effectLst/>
                        <a:latin typeface="+mn-lt"/>
                        <a:ea typeface="+mn-ea"/>
                        <a:cs typeface="+mn-cs"/>
                      </a:endParaRPr>
                    </a:p>
                  </a:txBody>
                  <a:tcPr marL="28910" marR="28910" marT="14455" marB="14455">
                    <a:solidFill>
                      <a:schemeClr val="accent6">
                        <a:lumMod val="20000"/>
                        <a:lumOff val="80000"/>
                      </a:schemeClr>
                    </a:solidFill>
                  </a:tcPr>
                </a:tc>
              </a:tr>
              <a:tr h="178130">
                <a:tc>
                  <a:txBody>
                    <a:bodyPr/>
                    <a:lstStyle/>
                    <a:p>
                      <a:pPr marL="0" marR="0">
                        <a:spcBef>
                          <a:spcPts val="100"/>
                        </a:spcBef>
                        <a:spcAft>
                          <a:spcPts val="0"/>
                        </a:spcAft>
                      </a:pPr>
                      <a:r>
                        <a:rPr lang="en-US" sz="1400" b="0" kern="1200" baseline="0" dirty="0" smtClean="0">
                          <a:solidFill>
                            <a:schemeClr val="dk1"/>
                          </a:solidFill>
                          <a:effectLst/>
                          <a:latin typeface="+mn-lt"/>
                          <a:ea typeface="+mn-ea"/>
                          <a:cs typeface="+mn-cs"/>
                        </a:rPr>
                        <a:t>Billing Method</a:t>
                      </a:r>
                      <a:endParaRPr lang="en-US" sz="1400" b="0" kern="1200" baseline="0" dirty="0">
                        <a:solidFill>
                          <a:schemeClr val="dk1"/>
                        </a:solidFill>
                        <a:effectLst/>
                        <a:latin typeface="+mn-lt"/>
                        <a:ea typeface="+mn-ea"/>
                        <a:cs typeface="+mn-cs"/>
                      </a:endParaRPr>
                    </a:p>
                  </a:txBody>
                  <a:tcPr marL="28910" marR="28910" marT="14455" marB="14455">
                    <a:solidFill>
                      <a:schemeClr val="accent2">
                        <a:lumMod val="60000"/>
                        <a:lumOff val="40000"/>
                      </a:schemeClr>
                    </a:solidFill>
                  </a:tcPr>
                </a:tc>
              </a:tr>
              <a:tr h="178130">
                <a:tc>
                  <a:txBody>
                    <a:bodyPr/>
                    <a:lstStyle/>
                    <a:p>
                      <a:pPr marL="0" marR="0">
                        <a:spcBef>
                          <a:spcPts val="100"/>
                        </a:spcBef>
                        <a:spcAft>
                          <a:spcPts val="0"/>
                        </a:spcAft>
                      </a:pPr>
                      <a:r>
                        <a:rPr lang="en-US" sz="1400" b="0" kern="1200" baseline="0" dirty="0" smtClean="0">
                          <a:solidFill>
                            <a:schemeClr val="dk1"/>
                          </a:solidFill>
                          <a:effectLst/>
                          <a:latin typeface="+mn-lt"/>
                          <a:ea typeface="+mn-ea"/>
                          <a:cs typeface="+mn-cs"/>
                        </a:rPr>
                        <a:t>External System Document Number</a:t>
                      </a:r>
                      <a:endParaRPr lang="en-US" sz="1400" b="0" kern="1200" baseline="0" dirty="0">
                        <a:solidFill>
                          <a:schemeClr val="dk1"/>
                        </a:solidFill>
                        <a:effectLst/>
                        <a:latin typeface="+mn-lt"/>
                        <a:ea typeface="+mn-ea"/>
                        <a:cs typeface="+mn-cs"/>
                      </a:endParaRPr>
                    </a:p>
                  </a:txBody>
                  <a:tcPr marL="28910" marR="28910" marT="14455" marB="14455">
                    <a:solidFill>
                      <a:schemeClr val="accent2">
                        <a:lumMod val="60000"/>
                        <a:lumOff val="40000"/>
                      </a:schemeClr>
                    </a:solidFill>
                  </a:tcPr>
                </a:tc>
              </a:tr>
            </a:tbl>
          </a:graphicData>
        </a:graphic>
      </p:graphicFrame>
      <p:sp>
        <p:nvSpPr>
          <p:cNvPr id="11" name="Rectangle 10"/>
          <p:cNvSpPr/>
          <p:nvPr/>
        </p:nvSpPr>
        <p:spPr bwMode="auto">
          <a:xfrm>
            <a:off x="7077699" y="1413159"/>
            <a:ext cx="1781298" cy="1032667"/>
          </a:xfrm>
          <a:prstGeom prst="rect">
            <a:avLst/>
          </a:prstGeom>
          <a:noFill/>
          <a:ln w="2857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12" name="Rectangle 11"/>
          <p:cNvSpPr/>
          <p:nvPr/>
        </p:nvSpPr>
        <p:spPr bwMode="auto">
          <a:xfrm>
            <a:off x="7184576" y="1508164"/>
            <a:ext cx="273133" cy="290945"/>
          </a:xfrm>
          <a:prstGeom prst="rect">
            <a:avLst/>
          </a:prstGeom>
          <a:solidFill>
            <a:schemeClr val="accent6">
              <a:lumMod val="60000"/>
              <a:lumOff val="4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13" name="Rectangle 12"/>
          <p:cNvSpPr/>
          <p:nvPr/>
        </p:nvSpPr>
        <p:spPr bwMode="auto">
          <a:xfrm>
            <a:off x="7196451" y="2006914"/>
            <a:ext cx="273133" cy="290945"/>
          </a:xfrm>
          <a:prstGeom prst="rect">
            <a:avLst/>
          </a:prstGeom>
          <a:solidFill>
            <a:schemeClr val="accent2">
              <a:lumMod val="20000"/>
              <a:lumOff val="8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14" name="TextBox 13"/>
          <p:cNvSpPr txBox="1"/>
          <p:nvPr/>
        </p:nvSpPr>
        <p:spPr>
          <a:xfrm>
            <a:off x="7457714" y="1451761"/>
            <a:ext cx="1353783" cy="461665"/>
          </a:xfrm>
          <a:prstGeom prst="rect">
            <a:avLst/>
          </a:prstGeom>
          <a:noFill/>
        </p:spPr>
        <p:txBody>
          <a:bodyPr wrap="square" rtlCol="0">
            <a:spAutoFit/>
          </a:bodyPr>
          <a:lstStyle/>
          <a:p>
            <a:r>
              <a:rPr lang="en-US" sz="1200" dirty="0" smtClean="0"/>
              <a:t>Summarizes to New Document</a:t>
            </a:r>
            <a:endParaRPr lang="en-US" sz="1200" dirty="0"/>
          </a:p>
        </p:txBody>
      </p:sp>
      <p:sp>
        <p:nvSpPr>
          <p:cNvPr id="15" name="TextBox 14"/>
          <p:cNvSpPr txBox="1"/>
          <p:nvPr/>
        </p:nvSpPr>
        <p:spPr>
          <a:xfrm>
            <a:off x="7503239" y="1924786"/>
            <a:ext cx="1353783" cy="461665"/>
          </a:xfrm>
          <a:prstGeom prst="rect">
            <a:avLst/>
          </a:prstGeom>
          <a:noFill/>
        </p:spPr>
        <p:txBody>
          <a:bodyPr wrap="square" rtlCol="0">
            <a:spAutoFit/>
          </a:bodyPr>
          <a:lstStyle/>
          <a:p>
            <a:r>
              <a:rPr lang="en-US" sz="1200" dirty="0" smtClean="0"/>
              <a:t>Summarizes to New AL</a:t>
            </a:r>
            <a:endParaRPr lang="en-US" sz="1200" dirty="0"/>
          </a:p>
        </p:txBody>
      </p:sp>
      <p:sp>
        <p:nvSpPr>
          <p:cNvPr id="19" name="TextBox 18"/>
          <p:cNvSpPr txBox="1"/>
          <p:nvPr/>
        </p:nvSpPr>
        <p:spPr>
          <a:xfrm>
            <a:off x="6815470" y="4077676"/>
            <a:ext cx="2328530" cy="646331"/>
          </a:xfrm>
          <a:prstGeom prst="rect">
            <a:avLst/>
          </a:prstGeom>
          <a:noFill/>
        </p:spPr>
        <p:txBody>
          <a:bodyPr wrap="square" rtlCol="0">
            <a:spAutoFit/>
          </a:bodyPr>
          <a:lstStyle/>
          <a:p>
            <a:r>
              <a:rPr lang="en-US" sz="1200" dirty="0" smtClean="0"/>
              <a:t>*Distinguished via Crosswalk into distinct Document Types/Line Type </a:t>
            </a:r>
            <a:endParaRPr lang="en-US" sz="1200" dirty="0"/>
          </a:p>
        </p:txBody>
      </p:sp>
      <p:sp>
        <p:nvSpPr>
          <p:cNvPr id="16" name="Footer Placeholder 2"/>
          <p:cNvSpPr>
            <a:spLocks noGrp="1"/>
          </p:cNvSpPr>
          <p:nvPr>
            <p:ph type="ftr" sz="quarter" idx="10"/>
          </p:nvPr>
        </p:nvSpPr>
        <p:spPr>
          <a:xfrm>
            <a:off x="457200" y="6553200"/>
            <a:ext cx="7010400" cy="304800"/>
          </a:xfrm>
        </p:spPr>
        <p:txBody>
          <a:bodyPr/>
          <a:lstStyle/>
          <a:p>
            <a:pPr>
              <a:defRPr/>
            </a:pPr>
            <a:r>
              <a:rPr lang="en-US" dirty="0" smtClean="0">
                <a:solidFill>
                  <a:srgbClr val="000000"/>
                </a:solidFill>
              </a:rPr>
              <a:t>CGI Federal Proprietary and Confidential</a:t>
            </a:r>
            <a:endParaRPr lang="en-US" dirty="0">
              <a:solidFill>
                <a:srgbClr val="000000"/>
              </a:solidFill>
            </a:endParaRPr>
          </a:p>
        </p:txBody>
      </p:sp>
      <p:graphicFrame>
        <p:nvGraphicFramePr>
          <p:cNvPr id="17" name="Table 16"/>
          <p:cNvGraphicFramePr>
            <a:graphicFrameLocks noGrp="1"/>
          </p:cNvGraphicFramePr>
          <p:nvPr>
            <p:extLst>
              <p:ext uri="{D42A27DB-BD31-4B8C-83A1-F6EECF244321}">
                <p14:modId xmlns:p14="http://schemas.microsoft.com/office/powerpoint/2010/main" val="2613128411"/>
              </p:ext>
            </p:extLst>
          </p:nvPr>
        </p:nvGraphicFramePr>
        <p:xfrm>
          <a:off x="3708816" y="1212397"/>
          <a:ext cx="2950753" cy="4810541"/>
        </p:xfrm>
        <a:graphic>
          <a:graphicData uri="http://schemas.openxmlformats.org/drawingml/2006/table">
            <a:tbl>
              <a:tblPr firstRow="1" firstCol="1" bandRow="1">
                <a:tableStyleId>{8A107856-5554-42FB-B03E-39F5DBC370BA}</a:tableStyleId>
              </a:tblPr>
              <a:tblGrid>
                <a:gridCol w="2950753"/>
              </a:tblGrid>
              <a:tr h="320635">
                <a:tc>
                  <a:txBody>
                    <a:bodyPr/>
                    <a:lstStyle/>
                    <a:p>
                      <a:pPr marL="0" marR="0">
                        <a:spcBef>
                          <a:spcPts val="100"/>
                        </a:spcBef>
                        <a:spcAft>
                          <a:spcPts val="0"/>
                        </a:spcAft>
                      </a:pPr>
                      <a:r>
                        <a:rPr lang="en-US" sz="1600" b="1" dirty="0" smtClean="0">
                          <a:effectLst/>
                        </a:rPr>
                        <a:t>Accounting </a:t>
                      </a:r>
                      <a:r>
                        <a:rPr lang="en-US" sz="1600" b="1" baseline="0" dirty="0" smtClean="0">
                          <a:effectLst/>
                        </a:rPr>
                        <a:t>Fields</a:t>
                      </a:r>
                      <a:endParaRPr lang="en-US" sz="1600" b="1" dirty="0">
                        <a:effectLst/>
                        <a:latin typeface="Arial Narrow"/>
                        <a:ea typeface="SimSun"/>
                        <a:cs typeface="Times New Roman"/>
                      </a:endParaRPr>
                    </a:p>
                  </a:txBody>
                  <a:tcPr marL="28910" marR="28910" marT="14455" marB="14455"/>
                </a:tc>
              </a:tr>
              <a:tr h="201880">
                <a:tc>
                  <a:txBody>
                    <a:bodyPr/>
                    <a:lstStyle/>
                    <a:p>
                      <a:r>
                        <a:rPr lang="en-US" sz="1400" b="0" dirty="0" smtClean="0"/>
                        <a:t>Activity</a:t>
                      </a:r>
                      <a:endParaRPr lang="en-US" sz="1400" b="0" dirty="0"/>
                    </a:p>
                  </a:txBody>
                  <a:tcPr marL="28910" marR="28910" marT="14455" marB="14455">
                    <a:solidFill>
                      <a:schemeClr val="accent6">
                        <a:lumMod val="20000"/>
                        <a:lumOff val="80000"/>
                      </a:schemeClr>
                    </a:solidFill>
                  </a:tcPr>
                </a:tc>
              </a:tr>
              <a:tr h="249382">
                <a:tc>
                  <a:txBody>
                    <a:bodyPr/>
                    <a:lstStyle/>
                    <a:p>
                      <a:r>
                        <a:rPr lang="en-US" sz="1400" b="0" dirty="0" smtClean="0"/>
                        <a:t>BBFY</a:t>
                      </a:r>
                      <a:endParaRPr lang="en-US" sz="1400" b="0" dirty="0"/>
                    </a:p>
                  </a:txBody>
                  <a:tcPr marL="28910" marR="28910" marT="14455" marB="14455">
                    <a:solidFill>
                      <a:schemeClr val="accent2">
                        <a:lumMod val="20000"/>
                        <a:lumOff val="80000"/>
                      </a:schemeClr>
                    </a:solidFill>
                  </a:tcPr>
                </a:tc>
              </a:tr>
              <a:tr h="307558">
                <a:tc>
                  <a:txBody>
                    <a:bodyPr/>
                    <a:lstStyle/>
                    <a:p>
                      <a:r>
                        <a:rPr lang="en-US" sz="1400" b="0" dirty="0" smtClean="0"/>
                        <a:t>Region</a:t>
                      </a:r>
                      <a:endParaRPr lang="en-US" sz="1400" b="0" dirty="0"/>
                    </a:p>
                  </a:txBody>
                  <a:tcPr marL="28910" marR="28910" marT="14455" marB="14455">
                    <a:solidFill>
                      <a:schemeClr val="accent2">
                        <a:lumMod val="20000"/>
                        <a:lumOff val="80000"/>
                      </a:schemeClr>
                    </a:solidFill>
                  </a:tcPr>
                </a:tc>
              </a:tr>
              <a:tr h="307558">
                <a:tc>
                  <a:txBody>
                    <a:bodyPr/>
                    <a:lstStyle/>
                    <a:p>
                      <a:r>
                        <a:rPr lang="en-US" sz="1400" b="0" dirty="0" smtClean="0"/>
                        <a:t>Fund</a:t>
                      </a:r>
                      <a:endParaRPr lang="en-US" sz="1400" b="0" dirty="0"/>
                    </a:p>
                  </a:txBody>
                  <a:tcPr marL="28910" marR="28910" marT="14455" marB="14455">
                    <a:solidFill>
                      <a:schemeClr val="accent2">
                        <a:lumMod val="20000"/>
                        <a:lumOff val="80000"/>
                      </a:schemeClr>
                    </a:solidFill>
                  </a:tcPr>
                </a:tc>
              </a:tr>
              <a:tr h="307558">
                <a:tc>
                  <a:txBody>
                    <a:bodyPr/>
                    <a:lstStyle/>
                    <a:p>
                      <a:r>
                        <a:rPr lang="en-US" sz="1400" b="0" dirty="0" smtClean="0"/>
                        <a:t>Organization</a:t>
                      </a:r>
                      <a:endParaRPr lang="en-US" sz="1400" b="0" dirty="0"/>
                    </a:p>
                  </a:txBody>
                  <a:tcPr marL="28910" marR="28910" marT="14455" marB="14455">
                    <a:solidFill>
                      <a:schemeClr val="accent2">
                        <a:lumMod val="20000"/>
                        <a:lumOff val="80000"/>
                      </a:schemeClr>
                    </a:solidFill>
                  </a:tcPr>
                </a:tc>
              </a:tr>
              <a:tr h="307558">
                <a:tc>
                  <a:txBody>
                    <a:bodyPr/>
                    <a:lstStyle/>
                    <a:p>
                      <a:r>
                        <a:rPr lang="en-US" sz="1400" b="0" dirty="0" smtClean="0"/>
                        <a:t>Program</a:t>
                      </a:r>
                      <a:endParaRPr lang="en-US" sz="1400" b="0" dirty="0"/>
                    </a:p>
                  </a:txBody>
                  <a:tcPr marL="28910" marR="28910" marT="14455" marB="14455">
                    <a:solidFill>
                      <a:schemeClr val="accent2">
                        <a:lumMod val="20000"/>
                        <a:lumOff val="80000"/>
                      </a:schemeClr>
                    </a:solidFill>
                  </a:tcPr>
                </a:tc>
              </a:tr>
              <a:tr h="307558">
                <a:tc>
                  <a:txBody>
                    <a:bodyPr/>
                    <a:lstStyle/>
                    <a:p>
                      <a:r>
                        <a:rPr lang="en-US" sz="1400" b="0" dirty="0" smtClean="0"/>
                        <a:t>Revenue Source</a:t>
                      </a:r>
                      <a:endParaRPr lang="en-US" sz="1400" b="0" dirty="0"/>
                    </a:p>
                  </a:txBody>
                  <a:tcPr marL="28910" marR="28910" marT="14455" marB="14455">
                    <a:solidFill>
                      <a:schemeClr val="accent2">
                        <a:lumMod val="20000"/>
                        <a:lumOff val="80000"/>
                      </a:schemeClr>
                    </a:solidFill>
                  </a:tcPr>
                </a:tc>
              </a:tr>
              <a:tr h="307558">
                <a:tc>
                  <a:txBody>
                    <a:bodyPr/>
                    <a:lstStyle/>
                    <a:p>
                      <a:r>
                        <a:rPr lang="en-US" sz="1400" b="0" dirty="0" smtClean="0"/>
                        <a:t>System</a:t>
                      </a:r>
                      <a:endParaRPr lang="en-US" sz="1400" b="0" dirty="0"/>
                    </a:p>
                  </a:txBody>
                  <a:tcPr marL="28910" marR="28910" marT="14455" marB="14455">
                    <a:solidFill>
                      <a:schemeClr val="accent2">
                        <a:lumMod val="20000"/>
                        <a:lumOff val="80000"/>
                      </a:schemeClr>
                    </a:solidFill>
                  </a:tcPr>
                </a:tc>
              </a:tr>
              <a:tr h="307558">
                <a:tc>
                  <a:txBody>
                    <a:bodyPr/>
                    <a:lstStyle/>
                    <a:p>
                      <a:r>
                        <a:rPr lang="en-US" sz="1400" b="0" dirty="0" smtClean="0"/>
                        <a:t>Agreement Number</a:t>
                      </a:r>
                      <a:endParaRPr lang="en-US" sz="1400" b="0" dirty="0"/>
                    </a:p>
                  </a:txBody>
                  <a:tcPr marL="28910" marR="28910" marT="14455" marB="14455">
                    <a:solidFill>
                      <a:schemeClr val="accent2">
                        <a:lumMod val="20000"/>
                        <a:lumOff val="80000"/>
                      </a:schemeClr>
                    </a:solidFill>
                  </a:tcPr>
                </a:tc>
              </a:tr>
              <a:tr h="30755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0" dirty="0" smtClean="0"/>
                        <a:t>Agreement Line Number</a:t>
                      </a:r>
                    </a:p>
                  </a:txBody>
                  <a:tcPr marL="28910" marR="28910" marT="14455" marB="14455">
                    <a:solidFill>
                      <a:schemeClr val="accent2">
                        <a:lumMod val="20000"/>
                        <a:lumOff val="80000"/>
                      </a:schemeClr>
                    </a:solidFill>
                  </a:tcPr>
                </a:tc>
              </a:tr>
              <a:tr h="307558">
                <a:tc>
                  <a:txBody>
                    <a:bodyPr/>
                    <a:lstStyle/>
                    <a:p>
                      <a:r>
                        <a:rPr lang="en-US" sz="1400" b="0" dirty="0" smtClean="0"/>
                        <a:t>Credit Indicator</a:t>
                      </a:r>
                      <a:endParaRPr lang="en-US" sz="1400" b="0" dirty="0"/>
                    </a:p>
                  </a:txBody>
                  <a:tcPr marL="28910" marR="28910" marT="14455" marB="14455">
                    <a:solidFill>
                      <a:schemeClr val="accent2">
                        <a:lumMod val="20000"/>
                        <a:lumOff val="80000"/>
                      </a:schemeClr>
                    </a:solidFill>
                  </a:tcPr>
                </a:tc>
              </a:tr>
              <a:tr h="307558">
                <a:tc>
                  <a:txBody>
                    <a:bodyPr/>
                    <a:lstStyle/>
                    <a:p>
                      <a:r>
                        <a:rPr lang="en-US" sz="1400" b="0" dirty="0" smtClean="0"/>
                        <a:t>Advance Indicator*</a:t>
                      </a:r>
                      <a:endParaRPr lang="en-US" sz="1400" b="0" dirty="0"/>
                    </a:p>
                  </a:txBody>
                  <a:tcPr marL="28910" marR="28910" marT="14455" marB="14455">
                    <a:solidFill>
                      <a:schemeClr val="accent2">
                        <a:lumMod val="20000"/>
                        <a:lumOff val="80000"/>
                      </a:schemeClr>
                    </a:solidFill>
                  </a:tcPr>
                </a:tc>
              </a:tr>
              <a:tr h="307558">
                <a:tc>
                  <a:txBody>
                    <a:bodyPr/>
                    <a:lstStyle/>
                    <a:p>
                      <a:r>
                        <a:rPr lang="en-US" sz="1400" b="0" dirty="0" smtClean="0"/>
                        <a:t>Period of Performance Start Date</a:t>
                      </a:r>
                      <a:endParaRPr lang="en-US" sz="1400" b="0" dirty="0"/>
                    </a:p>
                  </a:txBody>
                  <a:tcPr marL="28910" marR="28910" marT="14455" marB="14455">
                    <a:solidFill>
                      <a:schemeClr val="accent2">
                        <a:lumMod val="20000"/>
                        <a:lumOff val="80000"/>
                      </a:schemeClr>
                    </a:solidFill>
                  </a:tcPr>
                </a:tc>
              </a:tr>
              <a:tr h="30755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0" dirty="0" smtClean="0"/>
                        <a:t>Period of Performance End Date</a:t>
                      </a:r>
                    </a:p>
                  </a:txBody>
                  <a:tcPr marL="28910" marR="28910" marT="14455" marB="14455">
                    <a:solidFill>
                      <a:schemeClr val="accent2">
                        <a:lumMod val="20000"/>
                        <a:lumOff val="80000"/>
                      </a:schemeClr>
                    </a:solidFill>
                  </a:tcPr>
                </a:tc>
              </a:tr>
              <a:tr h="307558">
                <a:tc>
                  <a:txBody>
                    <a:bodyPr/>
                    <a:lstStyle/>
                    <a:p>
                      <a:r>
                        <a:rPr lang="en-US" sz="1400" b="0" dirty="0" smtClean="0"/>
                        <a:t>Related Statement Number</a:t>
                      </a:r>
                      <a:endParaRPr lang="en-US" sz="1400" b="0" dirty="0"/>
                    </a:p>
                  </a:txBody>
                  <a:tcPr marL="28910" marR="28910" marT="14455" marB="14455">
                    <a:solidFill>
                      <a:schemeClr val="accent2">
                        <a:lumMod val="20000"/>
                        <a:lumOff val="80000"/>
                      </a:schemeClr>
                    </a:solidFill>
                  </a:tcPr>
                </a:tc>
              </a:tr>
            </a:tbl>
          </a:graphicData>
        </a:graphic>
      </p:graphicFrame>
      <p:sp>
        <p:nvSpPr>
          <p:cNvPr id="3" name="Rectangle 2"/>
          <p:cNvSpPr/>
          <p:nvPr/>
        </p:nvSpPr>
        <p:spPr>
          <a:xfrm>
            <a:off x="3788925" y="6393847"/>
            <a:ext cx="3668784" cy="461665"/>
          </a:xfrm>
          <a:prstGeom prst="rect">
            <a:avLst/>
          </a:prstGeom>
        </p:spPr>
        <p:txBody>
          <a:bodyPr wrap="square">
            <a:spAutoFit/>
          </a:bodyPr>
          <a:lstStyle/>
          <a:p>
            <a:r>
              <a:rPr lang="en-US" sz="1200" kern="0" dirty="0"/>
              <a:t>Please refer to the AAS Billing DES and </a:t>
            </a:r>
            <a:r>
              <a:rPr lang="en-US" sz="1200" kern="0" dirty="0" smtClean="0"/>
              <a:t>for </a:t>
            </a:r>
            <a:r>
              <a:rPr lang="en-US" sz="1200" kern="0" dirty="0"/>
              <a:t>comprehensive </a:t>
            </a:r>
            <a:r>
              <a:rPr lang="en-US" sz="1200" kern="0" dirty="0" smtClean="0"/>
              <a:t>Summarization Criteria information.</a:t>
            </a:r>
            <a:endParaRPr lang="en-US" sz="1200" kern="0" dirty="0"/>
          </a:p>
        </p:txBody>
      </p:sp>
    </p:spTree>
    <p:extLst>
      <p:ext uri="{BB962C8B-B14F-4D97-AF65-F5344CB8AC3E}">
        <p14:creationId xmlns:p14="http://schemas.microsoft.com/office/powerpoint/2010/main" val="710468102"/>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AAS Summarization Criteria</a:t>
            </a:r>
            <a:endParaRPr lang="en-US" dirty="0"/>
          </a:p>
        </p:txBody>
      </p:sp>
      <p:sp>
        <p:nvSpPr>
          <p:cNvPr id="5" name="Slide Number Placeholder 4"/>
          <p:cNvSpPr>
            <a:spLocks noGrp="1"/>
          </p:cNvSpPr>
          <p:nvPr>
            <p:ph type="sldNum" sz="quarter" idx="11"/>
          </p:nvPr>
        </p:nvSpPr>
        <p:spPr/>
        <p:txBody>
          <a:bodyPr/>
          <a:lstStyle/>
          <a:p>
            <a:pPr>
              <a:defRPr/>
            </a:pPr>
            <a:fld id="{215F2CEC-58A8-492B-AD0D-C2BF1A7F0D89}" type="slidenum">
              <a:rPr lang="en-US" smtClean="0"/>
              <a:pPr>
                <a:defRPr/>
              </a:pPr>
              <a:t>72</a:t>
            </a:fld>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3750730606"/>
              </p:ext>
            </p:extLst>
          </p:nvPr>
        </p:nvGraphicFramePr>
        <p:xfrm>
          <a:off x="641535" y="1204385"/>
          <a:ext cx="2558865" cy="1362115"/>
        </p:xfrm>
        <a:graphic>
          <a:graphicData uri="http://schemas.openxmlformats.org/drawingml/2006/table">
            <a:tbl>
              <a:tblPr firstRow="1" firstCol="1" bandRow="1">
                <a:tableStyleId>{8A107856-5554-42FB-B03E-39F5DBC370BA}</a:tableStyleId>
              </a:tblPr>
              <a:tblGrid>
                <a:gridCol w="2558865"/>
              </a:tblGrid>
              <a:tr h="320635">
                <a:tc>
                  <a:txBody>
                    <a:bodyPr/>
                    <a:lstStyle/>
                    <a:p>
                      <a:pPr marL="0" marR="0">
                        <a:spcBef>
                          <a:spcPts val="100"/>
                        </a:spcBef>
                        <a:spcAft>
                          <a:spcPts val="0"/>
                        </a:spcAft>
                      </a:pPr>
                      <a:r>
                        <a:rPr lang="en-US" sz="1600" b="1" dirty="0" err="1" smtClean="0">
                          <a:effectLst/>
                        </a:rPr>
                        <a:t>Interfund</a:t>
                      </a:r>
                      <a:r>
                        <a:rPr lang="en-US" sz="1600" b="1" dirty="0" smtClean="0">
                          <a:effectLst/>
                        </a:rPr>
                        <a:t>/</a:t>
                      </a:r>
                      <a:r>
                        <a:rPr lang="en-US" sz="1600" b="1" dirty="0" err="1" smtClean="0">
                          <a:effectLst/>
                        </a:rPr>
                        <a:t>Intrafund</a:t>
                      </a:r>
                      <a:r>
                        <a:rPr lang="en-US" sz="1600" b="1" dirty="0" smtClean="0">
                          <a:effectLst/>
                        </a:rPr>
                        <a:t> Fields</a:t>
                      </a:r>
                      <a:endParaRPr lang="en-US" sz="1600" b="1" dirty="0">
                        <a:effectLst/>
                        <a:latin typeface="Arial Narrow"/>
                        <a:ea typeface="SimSun"/>
                        <a:cs typeface="Times New Roman"/>
                      </a:endParaRPr>
                    </a:p>
                  </a:txBody>
                  <a:tcPr marL="28910" marR="28910" marT="14455" marB="14455"/>
                </a:tc>
              </a:tr>
              <a:tr h="201880">
                <a:tc>
                  <a:txBody>
                    <a:bodyPr/>
                    <a:lstStyle/>
                    <a:p>
                      <a:pPr marL="0" marR="0">
                        <a:spcBef>
                          <a:spcPts val="100"/>
                        </a:spcBef>
                        <a:spcAft>
                          <a:spcPts val="0"/>
                        </a:spcAft>
                      </a:pPr>
                      <a:r>
                        <a:rPr lang="en-US" sz="1400" b="0" dirty="0" err="1" smtClean="0">
                          <a:effectLst/>
                        </a:rPr>
                        <a:t>Interfund</a:t>
                      </a:r>
                      <a:r>
                        <a:rPr lang="en-US" sz="1400" b="0" dirty="0" smtClean="0">
                          <a:effectLst/>
                        </a:rPr>
                        <a:t> Indicator*</a:t>
                      </a:r>
                      <a:endParaRPr lang="en-US" sz="1400" b="0" dirty="0">
                        <a:effectLst/>
                        <a:latin typeface="Arial Narrow"/>
                        <a:ea typeface="SimSun"/>
                        <a:cs typeface="Times New Roman"/>
                      </a:endParaRPr>
                    </a:p>
                  </a:txBody>
                  <a:tcPr marL="28910" marR="28910" marT="14455" marB="14455">
                    <a:solidFill>
                      <a:schemeClr val="accent2">
                        <a:lumMod val="60000"/>
                        <a:lumOff val="40000"/>
                      </a:schemeClr>
                    </a:solidFill>
                  </a:tcPr>
                </a:tc>
              </a:tr>
              <a:tr h="249382">
                <a:tc>
                  <a:txBody>
                    <a:bodyPr/>
                    <a:lstStyle/>
                    <a:p>
                      <a:pPr marL="0" marR="0">
                        <a:spcBef>
                          <a:spcPts val="100"/>
                        </a:spcBef>
                        <a:spcAft>
                          <a:spcPts val="0"/>
                        </a:spcAft>
                      </a:pPr>
                      <a:r>
                        <a:rPr lang="en-US" sz="1400" b="0" dirty="0" smtClean="0">
                          <a:effectLst/>
                        </a:rPr>
                        <a:t>Reference Document Type</a:t>
                      </a:r>
                      <a:endParaRPr lang="en-US" sz="1400" b="0" dirty="0">
                        <a:effectLst/>
                        <a:latin typeface="Arial Narrow"/>
                        <a:ea typeface="SimSun"/>
                        <a:cs typeface="Times New Roman"/>
                      </a:endParaRPr>
                    </a:p>
                  </a:txBody>
                  <a:tcPr marL="28910" marR="28910" marT="14455" marB="14455">
                    <a:solidFill>
                      <a:schemeClr val="accent6">
                        <a:lumMod val="20000"/>
                        <a:lumOff val="80000"/>
                      </a:schemeClr>
                    </a:solidFill>
                  </a:tcPr>
                </a:tc>
              </a:tr>
              <a:tr h="307558">
                <a:tc>
                  <a:txBody>
                    <a:bodyPr/>
                    <a:lstStyle/>
                    <a:p>
                      <a:pPr marL="0" marR="0" indent="0" algn="l" defTabSz="914400" rtl="0" eaLnBrk="1" fontAlgn="auto" latinLnBrk="0" hangingPunct="1">
                        <a:lnSpc>
                          <a:spcPct val="100000"/>
                        </a:lnSpc>
                        <a:spcBef>
                          <a:spcPts val="100"/>
                        </a:spcBef>
                        <a:spcAft>
                          <a:spcPts val="0"/>
                        </a:spcAft>
                        <a:buClrTx/>
                        <a:buSzTx/>
                        <a:buFontTx/>
                        <a:buNone/>
                        <a:tabLst/>
                        <a:defRPr/>
                      </a:pPr>
                      <a:r>
                        <a:rPr lang="en-US" sz="1400" b="0" kern="1200" baseline="0" dirty="0" smtClean="0">
                          <a:solidFill>
                            <a:schemeClr val="dk1"/>
                          </a:solidFill>
                          <a:effectLst/>
                          <a:latin typeface="+mn-lt"/>
                          <a:ea typeface="+mn-ea"/>
                          <a:cs typeface="+mn-cs"/>
                        </a:rPr>
                        <a:t>Reference Document Number</a:t>
                      </a:r>
                    </a:p>
                  </a:txBody>
                  <a:tcPr marL="28910" marR="28910" marT="14455" marB="14455">
                    <a:solidFill>
                      <a:schemeClr val="accent6">
                        <a:lumMod val="20000"/>
                        <a:lumOff val="80000"/>
                      </a:schemeClr>
                    </a:solidFill>
                  </a:tcPr>
                </a:tc>
              </a:tr>
              <a:tr h="178130">
                <a:tc>
                  <a:txBody>
                    <a:bodyPr/>
                    <a:lstStyle/>
                    <a:p>
                      <a:pPr marL="0" marR="0">
                        <a:spcBef>
                          <a:spcPts val="100"/>
                        </a:spcBef>
                        <a:spcAft>
                          <a:spcPts val="0"/>
                        </a:spcAft>
                      </a:pPr>
                      <a:r>
                        <a:rPr lang="en-US" sz="1400" b="0" kern="1200" baseline="0" dirty="0" smtClean="0">
                          <a:solidFill>
                            <a:schemeClr val="dk1"/>
                          </a:solidFill>
                          <a:effectLst/>
                          <a:latin typeface="+mn-lt"/>
                          <a:ea typeface="+mn-ea"/>
                          <a:cs typeface="+mn-cs"/>
                        </a:rPr>
                        <a:t>Reference Line Number</a:t>
                      </a:r>
                      <a:endParaRPr lang="en-US" sz="1400" b="0" kern="1200" baseline="0" dirty="0">
                        <a:solidFill>
                          <a:schemeClr val="dk1"/>
                        </a:solidFill>
                        <a:effectLst/>
                        <a:latin typeface="+mn-lt"/>
                        <a:ea typeface="+mn-ea"/>
                        <a:cs typeface="+mn-cs"/>
                      </a:endParaRPr>
                    </a:p>
                  </a:txBody>
                  <a:tcPr marL="28910" marR="28910" marT="14455" marB="14455">
                    <a:solidFill>
                      <a:schemeClr val="accent6">
                        <a:lumMod val="20000"/>
                        <a:lumOff val="80000"/>
                      </a:schemeClr>
                    </a:solidFill>
                  </a:tcPr>
                </a:tc>
              </a:tr>
            </a:tbl>
          </a:graphicData>
        </a:graphic>
      </p:graphicFrame>
      <p:sp>
        <p:nvSpPr>
          <p:cNvPr id="11" name="Rectangle 10"/>
          <p:cNvSpPr/>
          <p:nvPr/>
        </p:nvSpPr>
        <p:spPr bwMode="auto">
          <a:xfrm>
            <a:off x="7077699" y="1413159"/>
            <a:ext cx="1781298" cy="1032667"/>
          </a:xfrm>
          <a:prstGeom prst="rect">
            <a:avLst/>
          </a:prstGeom>
          <a:noFill/>
          <a:ln w="2857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12" name="Rectangle 11"/>
          <p:cNvSpPr/>
          <p:nvPr/>
        </p:nvSpPr>
        <p:spPr bwMode="auto">
          <a:xfrm>
            <a:off x="7184576" y="1508164"/>
            <a:ext cx="273133" cy="290945"/>
          </a:xfrm>
          <a:prstGeom prst="rect">
            <a:avLst/>
          </a:prstGeom>
          <a:solidFill>
            <a:schemeClr val="accent6">
              <a:lumMod val="60000"/>
              <a:lumOff val="4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13" name="Rectangle 12"/>
          <p:cNvSpPr/>
          <p:nvPr/>
        </p:nvSpPr>
        <p:spPr bwMode="auto">
          <a:xfrm>
            <a:off x="7196451" y="2006914"/>
            <a:ext cx="273133" cy="290945"/>
          </a:xfrm>
          <a:prstGeom prst="rect">
            <a:avLst/>
          </a:prstGeom>
          <a:solidFill>
            <a:schemeClr val="accent2">
              <a:lumMod val="20000"/>
              <a:lumOff val="8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14" name="TextBox 13"/>
          <p:cNvSpPr txBox="1"/>
          <p:nvPr/>
        </p:nvSpPr>
        <p:spPr>
          <a:xfrm>
            <a:off x="7457714" y="1451761"/>
            <a:ext cx="1353783" cy="461665"/>
          </a:xfrm>
          <a:prstGeom prst="rect">
            <a:avLst/>
          </a:prstGeom>
          <a:noFill/>
        </p:spPr>
        <p:txBody>
          <a:bodyPr wrap="square" rtlCol="0">
            <a:spAutoFit/>
          </a:bodyPr>
          <a:lstStyle/>
          <a:p>
            <a:r>
              <a:rPr lang="en-US" sz="1200" dirty="0" smtClean="0"/>
              <a:t>Summarizes to New Document</a:t>
            </a:r>
            <a:endParaRPr lang="en-US" sz="1200" dirty="0"/>
          </a:p>
        </p:txBody>
      </p:sp>
      <p:sp>
        <p:nvSpPr>
          <p:cNvPr id="15" name="TextBox 14"/>
          <p:cNvSpPr txBox="1"/>
          <p:nvPr/>
        </p:nvSpPr>
        <p:spPr>
          <a:xfrm>
            <a:off x="7503239" y="1924786"/>
            <a:ext cx="1353783" cy="461665"/>
          </a:xfrm>
          <a:prstGeom prst="rect">
            <a:avLst/>
          </a:prstGeom>
          <a:noFill/>
        </p:spPr>
        <p:txBody>
          <a:bodyPr wrap="square" rtlCol="0">
            <a:spAutoFit/>
          </a:bodyPr>
          <a:lstStyle/>
          <a:p>
            <a:r>
              <a:rPr lang="en-US" sz="1200" dirty="0" smtClean="0"/>
              <a:t>Summarizes to New AL</a:t>
            </a:r>
            <a:endParaRPr lang="en-US" sz="1200" dirty="0"/>
          </a:p>
        </p:txBody>
      </p:sp>
      <p:sp>
        <p:nvSpPr>
          <p:cNvPr id="19" name="TextBox 18"/>
          <p:cNvSpPr txBox="1"/>
          <p:nvPr/>
        </p:nvSpPr>
        <p:spPr>
          <a:xfrm>
            <a:off x="6943060" y="4375387"/>
            <a:ext cx="2200940" cy="646331"/>
          </a:xfrm>
          <a:prstGeom prst="rect">
            <a:avLst/>
          </a:prstGeom>
          <a:noFill/>
        </p:spPr>
        <p:txBody>
          <a:bodyPr wrap="square" rtlCol="0">
            <a:spAutoFit/>
          </a:bodyPr>
          <a:lstStyle/>
          <a:p>
            <a:r>
              <a:rPr lang="en-US" sz="1200" dirty="0" smtClean="0"/>
              <a:t>*Distinguished via Crosswalk into distinct Document Types/Line Type </a:t>
            </a:r>
            <a:endParaRPr lang="en-US" sz="1200" dirty="0"/>
          </a:p>
        </p:txBody>
      </p:sp>
      <p:sp>
        <p:nvSpPr>
          <p:cNvPr id="16" name="Footer Placeholder 2"/>
          <p:cNvSpPr>
            <a:spLocks noGrp="1"/>
          </p:cNvSpPr>
          <p:nvPr>
            <p:ph type="ftr" sz="quarter" idx="10"/>
          </p:nvPr>
        </p:nvSpPr>
        <p:spPr>
          <a:xfrm>
            <a:off x="457200" y="6553200"/>
            <a:ext cx="7010400" cy="304800"/>
          </a:xfrm>
        </p:spPr>
        <p:txBody>
          <a:bodyPr/>
          <a:lstStyle/>
          <a:p>
            <a:pPr>
              <a:defRPr/>
            </a:pPr>
            <a:r>
              <a:rPr lang="en-US" dirty="0" smtClean="0">
                <a:solidFill>
                  <a:srgbClr val="000000"/>
                </a:solidFill>
              </a:rPr>
              <a:t>CGI Federal Proprietary and Confidential</a:t>
            </a:r>
            <a:endParaRPr lang="en-US" dirty="0">
              <a:solidFill>
                <a:srgbClr val="000000"/>
              </a:solidFill>
            </a:endParaRPr>
          </a:p>
        </p:txBody>
      </p:sp>
      <p:graphicFrame>
        <p:nvGraphicFramePr>
          <p:cNvPr id="17" name="Table 16"/>
          <p:cNvGraphicFramePr>
            <a:graphicFrameLocks noGrp="1"/>
          </p:cNvGraphicFramePr>
          <p:nvPr>
            <p:extLst>
              <p:ext uri="{D42A27DB-BD31-4B8C-83A1-F6EECF244321}">
                <p14:modId xmlns:p14="http://schemas.microsoft.com/office/powerpoint/2010/main" val="955890104"/>
              </p:ext>
            </p:extLst>
          </p:nvPr>
        </p:nvGraphicFramePr>
        <p:xfrm>
          <a:off x="3333089" y="1223029"/>
          <a:ext cx="3609971" cy="5095271"/>
        </p:xfrm>
        <a:graphic>
          <a:graphicData uri="http://schemas.openxmlformats.org/drawingml/2006/table">
            <a:tbl>
              <a:tblPr firstRow="1" firstCol="1" bandRow="1">
                <a:tableStyleId>{8A107856-5554-42FB-B03E-39F5DBC370BA}</a:tableStyleId>
              </a:tblPr>
              <a:tblGrid>
                <a:gridCol w="3609971"/>
              </a:tblGrid>
              <a:tr h="320635">
                <a:tc>
                  <a:txBody>
                    <a:bodyPr/>
                    <a:lstStyle/>
                    <a:p>
                      <a:pPr marL="0" marR="0">
                        <a:spcBef>
                          <a:spcPts val="100"/>
                        </a:spcBef>
                        <a:spcAft>
                          <a:spcPts val="0"/>
                        </a:spcAft>
                      </a:pPr>
                      <a:r>
                        <a:rPr lang="en-US" sz="1600" b="1" dirty="0" smtClean="0">
                          <a:effectLst/>
                        </a:rPr>
                        <a:t>Mostly IPAC </a:t>
                      </a:r>
                      <a:r>
                        <a:rPr lang="en-US" sz="1600" b="1" baseline="0" dirty="0" smtClean="0">
                          <a:effectLst/>
                        </a:rPr>
                        <a:t>Fields</a:t>
                      </a:r>
                      <a:endParaRPr lang="en-US" sz="1600" b="1" dirty="0">
                        <a:effectLst/>
                        <a:latin typeface="Arial Narrow"/>
                        <a:ea typeface="SimSun"/>
                        <a:cs typeface="Times New Roman"/>
                      </a:endParaRPr>
                    </a:p>
                  </a:txBody>
                  <a:tcPr marL="28910" marR="28910" marT="14455" marB="14455"/>
                </a:tc>
              </a:tr>
              <a:tr h="201880">
                <a:tc>
                  <a:txBody>
                    <a:bodyPr/>
                    <a:lstStyle/>
                    <a:p>
                      <a:r>
                        <a:rPr lang="en-US" sz="1400" b="0" kern="1200" baseline="0" dirty="0" smtClean="0">
                          <a:solidFill>
                            <a:schemeClr val="dk1"/>
                          </a:solidFill>
                          <a:effectLst/>
                          <a:latin typeface="+mn-lt"/>
                          <a:ea typeface="+mn-ea"/>
                          <a:cs typeface="+mn-cs"/>
                        </a:rPr>
                        <a:t>Accounting Classification Code</a:t>
                      </a:r>
                      <a:endParaRPr lang="en-US" sz="1400" b="0" kern="1200" baseline="0" dirty="0">
                        <a:solidFill>
                          <a:schemeClr val="dk1"/>
                        </a:solidFill>
                        <a:effectLst/>
                        <a:latin typeface="+mn-lt"/>
                        <a:ea typeface="+mn-ea"/>
                        <a:cs typeface="+mn-cs"/>
                      </a:endParaRPr>
                    </a:p>
                  </a:txBody>
                  <a:tcPr marL="28910" marR="28910" marT="14455" marB="14455">
                    <a:solidFill>
                      <a:schemeClr val="accent6">
                        <a:lumMod val="20000"/>
                        <a:lumOff val="80000"/>
                      </a:schemeClr>
                    </a:solidFill>
                  </a:tcPr>
                </a:tc>
              </a:tr>
              <a:tr h="249382">
                <a:tc>
                  <a:txBody>
                    <a:bodyPr/>
                    <a:lstStyle/>
                    <a:p>
                      <a:r>
                        <a:rPr lang="en-US" sz="1400" b="0" kern="1200" baseline="0" dirty="0" smtClean="0">
                          <a:solidFill>
                            <a:schemeClr val="dk1"/>
                          </a:solidFill>
                          <a:effectLst/>
                          <a:latin typeface="+mn-lt"/>
                          <a:ea typeface="+mn-ea"/>
                          <a:cs typeface="+mn-cs"/>
                        </a:rPr>
                        <a:t>Accounting Classification Reference Number</a:t>
                      </a:r>
                      <a:endParaRPr lang="en-US" sz="1400" b="0" kern="1200" baseline="0" dirty="0">
                        <a:solidFill>
                          <a:schemeClr val="dk1"/>
                        </a:solidFill>
                        <a:effectLst/>
                        <a:latin typeface="+mn-lt"/>
                        <a:ea typeface="+mn-ea"/>
                        <a:cs typeface="+mn-cs"/>
                      </a:endParaRPr>
                    </a:p>
                  </a:txBody>
                  <a:tcPr marL="28910" marR="28910" marT="14455" marB="14455">
                    <a:solidFill>
                      <a:schemeClr val="accent2">
                        <a:lumMod val="20000"/>
                        <a:lumOff val="80000"/>
                      </a:schemeClr>
                    </a:solidFill>
                  </a:tcPr>
                </a:tc>
              </a:tr>
              <a:tr h="307558">
                <a:tc>
                  <a:txBody>
                    <a:bodyPr/>
                    <a:lstStyle/>
                    <a:p>
                      <a:r>
                        <a:rPr lang="en-US" sz="1400" b="0" kern="1200" baseline="0" dirty="0" smtClean="0">
                          <a:solidFill>
                            <a:schemeClr val="dk1"/>
                          </a:solidFill>
                          <a:effectLst/>
                          <a:latin typeface="+mn-lt"/>
                          <a:ea typeface="+mn-ea"/>
                          <a:cs typeface="+mn-cs"/>
                        </a:rPr>
                        <a:t>Fiscal Station Number</a:t>
                      </a:r>
                      <a:endParaRPr lang="en-US" sz="1400" b="0" kern="1200" baseline="0" dirty="0">
                        <a:solidFill>
                          <a:schemeClr val="dk1"/>
                        </a:solidFill>
                        <a:effectLst/>
                        <a:latin typeface="+mn-lt"/>
                        <a:ea typeface="+mn-ea"/>
                        <a:cs typeface="+mn-cs"/>
                      </a:endParaRPr>
                    </a:p>
                  </a:txBody>
                  <a:tcPr marL="28910" marR="28910" marT="14455" marB="14455">
                    <a:solidFill>
                      <a:schemeClr val="accent2">
                        <a:lumMod val="20000"/>
                        <a:lumOff val="80000"/>
                      </a:schemeClr>
                    </a:solidFill>
                  </a:tcPr>
                </a:tc>
              </a:tr>
              <a:tr h="307558">
                <a:tc>
                  <a:txBody>
                    <a:bodyPr/>
                    <a:lstStyle/>
                    <a:p>
                      <a:r>
                        <a:rPr lang="en-US" sz="1400" b="0" kern="1200" baseline="0" dirty="0" smtClean="0">
                          <a:solidFill>
                            <a:schemeClr val="dk1"/>
                          </a:solidFill>
                          <a:effectLst/>
                          <a:latin typeface="+mn-lt"/>
                          <a:ea typeface="+mn-ea"/>
                          <a:cs typeface="+mn-cs"/>
                        </a:rPr>
                        <a:t>Customer Sublevel Prefix</a:t>
                      </a:r>
                      <a:endParaRPr lang="en-US" sz="1400" b="0" kern="1200" baseline="0" dirty="0">
                        <a:solidFill>
                          <a:schemeClr val="dk1"/>
                        </a:solidFill>
                        <a:effectLst/>
                        <a:latin typeface="+mn-lt"/>
                        <a:ea typeface="+mn-ea"/>
                        <a:cs typeface="+mn-cs"/>
                      </a:endParaRPr>
                    </a:p>
                  </a:txBody>
                  <a:tcPr marL="28910" marR="28910" marT="14455" marB="14455">
                    <a:solidFill>
                      <a:schemeClr val="accent2">
                        <a:lumMod val="20000"/>
                        <a:lumOff val="80000"/>
                      </a:schemeClr>
                    </a:solidFill>
                  </a:tcPr>
                </a:tc>
              </a:tr>
              <a:tr h="307558">
                <a:tc>
                  <a:txBody>
                    <a:bodyPr/>
                    <a:lstStyle/>
                    <a:p>
                      <a:r>
                        <a:rPr lang="en-US" sz="1400" b="0" kern="1200" baseline="0" dirty="0" smtClean="0">
                          <a:solidFill>
                            <a:schemeClr val="dk1"/>
                          </a:solidFill>
                          <a:effectLst/>
                          <a:latin typeface="+mn-lt"/>
                          <a:ea typeface="+mn-ea"/>
                          <a:cs typeface="+mn-cs"/>
                        </a:rPr>
                        <a:t>Customer Treasury Symbol: Allocation Transfer Agency</a:t>
                      </a:r>
                      <a:endParaRPr lang="en-US" sz="1400" b="0" kern="1200" baseline="0" dirty="0">
                        <a:solidFill>
                          <a:schemeClr val="dk1"/>
                        </a:solidFill>
                        <a:effectLst/>
                        <a:latin typeface="+mn-lt"/>
                        <a:ea typeface="+mn-ea"/>
                        <a:cs typeface="+mn-cs"/>
                      </a:endParaRPr>
                    </a:p>
                  </a:txBody>
                  <a:tcPr marL="28910" marR="28910" marT="14455" marB="14455">
                    <a:solidFill>
                      <a:schemeClr val="accent2">
                        <a:lumMod val="20000"/>
                        <a:lumOff val="80000"/>
                      </a:schemeClr>
                    </a:solidFill>
                  </a:tcPr>
                </a:tc>
              </a:tr>
              <a:tr h="307558">
                <a:tc>
                  <a:txBody>
                    <a:bodyPr/>
                    <a:lstStyle/>
                    <a:p>
                      <a:r>
                        <a:rPr lang="en-US" sz="1400" b="0" kern="1200" baseline="0" dirty="0" smtClean="0">
                          <a:solidFill>
                            <a:schemeClr val="dk1"/>
                          </a:solidFill>
                          <a:effectLst/>
                          <a:latin typeface="+mn-lt"/>
                          <a:ea typeface="+mn-ea"/>
                          <a:cs typeface="+mn-cs"/>
                        </a:rPr>
                        <a:t>Customer Treasury Symbol: Agency Identifier</a:t>
                      </a:r>
                      <a:endParaRPr lang="en-US" sz="1400" b="0" kern="1200" baseline="0" dirty="0">
                        <a:solidFill>
                          <a:schemeClr val="dk1"/>
                        </a:solidFill>
                        <a:effectLst/>
                        <a:latin typeface="+mn-lt"/>
                        <a:ea typeface="+mn-ea"/>
                        <a:cs typeface="+mn-cs"/>
                      </a:endParaRPr>
                    </a:p>
                  </a:txBody>
                  <a:tcPr marL="28910" marR="28910" marT="14455" marB="14455">
                    <a:solidFill>
                      <a:schemeClr val="accent2">
                        <a:lumMod val="20000"/>
                        <a:lumOff val="80000"/>
                      </a:schemeClr>
                    </a:solidFill>
                  </a:tcPr>
                </a:tc>
              </a:tr>
              <a:tr h="307558">
                <a:tc>
                  <a:txBody>
                    <a:bodyPr/>
                    <a:lstStyle/>
                    <a:p>
                      <a:r>
                        <a:rPr lang="en-US" sz="1400" b="0" kern="1200" baseline="0" dirty="0" smtClean="0">
                          <a:solidFill>
                            <a:schemeClr val="dk1"/>
                          </a:solidFill>
                          <a:effectLst/>
                          <a:latin typeface="+mn-lt"/>
                          <a:ea typeface="+mn-ea"/>
                          <a:cs typeface="+mn-cs"/>
                        </a:rPr>
                        <a:t>Customer Treasury Symbol: Beginning Period of Availability</a:t>
                      </a:r>
                      <a:endParaRPr lang="en-US" sz="1400" b="0" kern="1200" baseline="0" dirty="0">
                        <a:solidFill>
                          <a:schemeClr val="dk1"/>
                        </a:solidFill>
                        <a:effectLst/>
                        <a:latin typeface="+mn-lt"/>
                        <a:ea typeface="+mn-ea"/>
                        <a:cs typeface="+mn-cs"/>
                      </a:endParaRPr>
                    </a:p>
                  </a:txBody>
                  <a:tcPr marL="28910" marR="28910" marT="14455" marB="14455">
                    <a:solidFill>
                      <a:schemeClr val="accent2">
                        <a:lumMod val="20000"/>
                        <a:lumOff val="80000"/>
                      </a:schemeClr>
                    </a:solidFill>
                  </a:tcPr>
                </a:tc>
              </a:tr>
              <a:tr h="307558">
                <a:tc>
                  <a:txBody>
                    <a:bodyPr/>
                    <a:lstStyle/>
                    <a:p>
                      <a:r>
                        <a:rPr lang="en-US" sz="1400" b="0" kern="1200" baseline="0" dirty="0" smtClean="0">
                          <a:solidFill>
                            <a:schemeClr val="dk1"/>
                          </a:solidFill>
                          <a:effectLst/>
                          <a:latin typeface="+mn-lt"/>
                          <a:ea typeface="+mn-ea"/>
                          <a:cs typeface="+mn-cs"/>
                        </a:rPr>
                        <a:t>Customer Treasury Symbol: Ending Period of Availability</a:t>
                      </a:r>
                      <a:endParaRPr lang="en-US" sz="1400" b="0" kern="1200" baseline="0" dirty="0">
                        <a:solidFill>
                          <a:schemeClr val="dk1"/>
                        </a:solidFill>
                        <a:effectLst/>
                        <a:latin typeface="+mn-lt"/>
                        <a:ea typeface="+mn-ea"/>
                        <a:cs typeface="+mn-cs"/>
                      </a:endParaRPr>
                    </a:p>
                  </a:txBody>
                  <a:tcPr marL="28910" marR="28910" marT="14455" marB="14455">
                    <a:solidFill>
                      <a:schemeClr val="accent2">
                        <a:lumMod val="20000"/>
                        <a:lumOff val="80000"/>
                      </a:schemeClr>
                    </a:solidFill>
                  </a:tcPr>
                </a:tc>
              </a:tr>
              <a:tr h="307558">
                <a:tc>
                  <a:txBody>
                    <a:bodyPr/>
                    <a:lstStyle/>
                    <a:p>
                      <a:r>
                        <a:rPr lang="en-US" sz="1400" b="0" kern="1200" baseline="0" dirty="0" smtClean="0">
                          <a:solidFill>
                            <a:schemeClr val="dk1"/>
                          </a:solidFill>
                          <a:effectLst/>
                          <a:latin typeface="+mn-lt"/>
                          <a:ea typeface="+mn-ea"/>
                          <a:cs typeface="+mn-cs"/>
                        </a:rPr>
                        <a:t>Customer Treasury Symbol: Availability Type</a:t>
                      </a:r>
                      <a:endParaRPr lang="en-US" sz="1400" b="0" kern="1200" baseline="0" dirty="0">
                        <a:solidFill>
                          <a:schemeClr val="dk1"/>
                        </a:solidFill>
                        <a:effectLst/>
                        <a:latin typeface="+mn-lt"/>
                        <a:ea typeface="+mn-ea"/>
                        <a:cs typeface="+mn-cs"/>
                      </a:endParaRPr>
                    </a:p>
                  </a:txBody>
                  <a:tcPr marL="28910" marR="28910" marT="14455" marB="14455">
                    <a:solidFill>
                      <a:schemeClr val="accent2">
                        <a:lumMod val="20000"/>
                        <a:lumOff val="80000"/>
                      </a:schemeClr>
                    </a:solidFill>
                  </a:tcPr>
                </a:tc>
              </a:tr>
              <a:tr h="307558">
                <a:tc>
                  <a:txBody>
                    <a:bodyPr/>
                    <a:lstStyle/>
                    <a:p>
                      <a:r>
                        <a:rPr lang="en-US" sz="1400" b="0" kern="1200" baseline="0" dirty="0" smtClean="0">
                          <a:solidFill>
                            <a:schemeClr val="dk1"/>
                          </a:solidFill>
                          <a:effectLst/>
                          <a:latin typeface="+mn-lt"/>
                          <a:ea typeface="+mn-ea"/>
                          <a:cs typeface="+mn-cs"/>
                        </a:rPr>
                        <a:t>Customer Treasury Symbol: Main Account</a:t>
                      </a:r>
                      <a:endParaRPr lang="en-US" sz="1400" b="0" kern="1200" baseline="0" dirty="0">
                        <a:solidFill>
                          <a:schemeClr val="dk1"/>
                        </a:solidFill>
                        <a:effectLst/>
                        <a:latin typeface="+mn-lt"/>
                        <a:ea typeface="+mn-ea"/>
                        <a:cs typeface="+mn-cs"/>
                      </a:endParaRPr>
                    </a:p>
                  </a:txBody>
                  <a:tcPr marL="28910" marR="28910" marT="14455" marB="14455">
                    <a:solidFill>
                      <a:schemeClr val="accent2">
                        <a:lumMod val="20000"/>
                        <a:lumOff val="80000"/>
                      </a:schemeClr>
                    </a:solidFill>
                  </a:tcPr>
                </a:tc>
              </a:tr>
              <a:tr h="307558">
                <a:tc>
                  <a:txBody>
                    <a:bodyPr/>
                    <a:lstStyle/>
                    <a:p>
                      <a:r>
                        <a:rPr lang="en-US" sz="1400" b="0" kern="1200" baseline="0" dirty="0" smtClean="0">
                          <a:solidFill>
                            <a:schemeClr val="dk1"/>
                          </a:solidFill>
                          <a:effectLst/>
                          <a:latin typeface="+mn-lt"/>
                          <a:ea typeface="+mn-ea"/>
                          <a:cs typeface="+mn-cs"/>
                        </a:rPr>
                        <a:t>Customer Treasury Symbol: Sub Account</a:t>
                      </a:r>
                      <a:endParaRPr lang="en-US" sz="1400" b="0" kern="1200" baseline="0" dirty="0">
                        <a:solidFill>
                          <a:schemeClr val="dk1"/>
                        </a:solidFill>
                        <a:effectLst/>
                        <a:latin typeface="+mn-lt"/>
                        <a:ea typeface="+mn-ea"/>
                        <a:cs typeface="+mn-cs"/>
                      </a:endParaRPr>
                    </a:p>
                  </a:txBody>
                  <a:tcPr marL="28910" marR="28910" marT="14455" marB="14455">
                    <a:solidFill>
                      <a:schemeClr val="accent2">
                        <a:lumMod val="20000"/>
                        <a:lumOff val="80000"/>
                      </a:schemeClr>
                    </a:solidFill>
                  </a:tcPr>
                </a:tc>
              </a:tr>
              <a:tr h="307558">
                <a:tc>
                  <a:txBody>
                    <a:bodyPr/>
                    <a:lstStyle/>
                    <a:p>
                      <a:pPr marL="0" marR="0">
                        <a:spcBef>
                          <a:spcPts val="100"/>
                        </a:spcBef>
                        <a:spcAft>
                          <a:spcPts val="0"/>
                        </a:spcAft>
                      </a:pPr>
                      <a:r>
                        <a:rPr lang="en-US" sz="1400" b="0" kern="1200" dirty="0">
                          <a:solidFill>
                            <a:schemeClr val="dk1"/>
                          </a:solidFill>
                          <a:effectLst/>
                          <a:latin typeface="+mn-lt"/>
                          <a:ea typeface="+mn-ea"/>
                          <a:cs typeface="+mn-cs"/>
                        </a:rPr>
                        <a:t>Agency DUNS</a:t>
                      </a:r>
                    </a:p>
                  </a:txBody>
                  <a:tcPr marL="36830" marR="36830" marT="18415" marB="18415">
                    <a:solidFill>
                      <a:schemeClr val="accent2">
                        <a:lumMod val="60000"/>
                        <a:lumOff val="40000"/>
                      </a:schemeClr>
                    </a:solidFill>
                  </a:tcPr>
                </a:tc>
              </a:tr>
              <a:tr h="30755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0" kern="1200" dirty="0" smtClean="0">
                          <a:solidFill>
                            <a:schemeClr val="dk1"/>
                          </a:solidFill>
                          <a:effectLst/>
                          <a:latin typeface="+mn-lt"/>
                          <a:ea typeface="+mn-ea"/>
                          <a:cs typeface="+mn-cs"/>
                        </a:rPr>
                        <a:t>Agency DUNS+4</a:t>
                      </a:r>
                    </a:p>
                  </a:txBody>
                  <a:tcPr marL="28910" marR="28910" marT="14455" marB="14455">
                    <a:solidFill>
                      <a:schemeClr val="accent2">
                        <a:lumMod val="60000"/>
                        <a:lumOff val="40000"/>
                      </a:schemeClr>
                    </a:solidFill>
                  </a:tcPr>
                </a:tc>
              </a:tr>
              <a:tr h="307558">
                <a:tc>
                  <a:txBody>
                    <a:bodyPr/>
                    <a:lstStyle/>
                    <a:p>
                      <a:r>
                        <a:rPr lang="en-US" sz="1400" b="0" kern="1200" baseline="0" dirty="0" smtClean="0">
                          <a:solidFill>
                            <a:schemeClr val="dk1"/>
                          </a:solidFill>
                          <a:effectLst/>
                          <a:latin typeface="+mn-lt"/>
                          <a:ea typeface="+mn-ea"/>
                          <a:cs typeface="+mn-cs"/>
                        </a:rPr>
                        <a:t>Funding Source</a:t>
                      </a:r>
                      <a:endParaRPr lang="en-US" sz="1400" b="0" kern="1200" baseline="0" dirty="0">
                        <a:solidFill>
                          <a:schemeClr val="dk1"/>
                        </a:solidFill>
                        <a:effectLst/>
                        <a:latin typeface="+mn-lt"/>
                        <a:ea typeface="+mn-ea"/>
                        <a:cs typeface="+mn-cs"/>
                      </a:endParaRPr>
                    </a:p>
                  </a:txBody>
                  <a:tcPr marL="28910" marR="28910" marT="14455" marB="14455">
                    <a:solidFill>
                      <a:schemeClr val="accent2">
                        <a:lumMod val="20000"/>
                        <a:lumOff val="80000"/>
                      </a:schemeClr>
                    </a:solidFill>
                  </a:tcPr>
                </a:tc>
              </a:tr>
            </a:tbl>
          </a:graphicData>
        </a:graphic>
      </p:graphicFrame>
      <p:sp>
        <p:nvSpPr>
          <p:cNvPr id="18" name="Rectangle 17"/>
          <p:cNvSpPr/>
          <p:nvPr/>
        </p:nvSpPr>
        <p:spPr>
          <a:xfrm>
            <a:off x="3788340" y="6396335"/>
            <a:ext cx="3668784" cy="461665"/>
          </a:xfrm>
          <a:prstGeom prst="rect">
            <a:avLst/>
          </a:prstGeom>
        </p:spPr>
        <p:txBody>
          <a:bodyPr wrap="square">
            <a:spAutoFit/>
          </a:bodyPr>
          <a:lstStyle/>
          <a:p>
            <a:r>
              <a:rPr lang="en-US" sz="1200" kern="0" dirty="0"/>
              <a:t>Please refer to the AAS Billing DES and </a:t>
            </a:r>
            <a:r>
              <a:rPr lang="en-US" sz="1200" kern="0" dirty="0" smtClean="0"/>
              <a:t>for </a:t>
            </a:r>
            <a:r>
              <a:rPr lang="en-US" sz="1200" kern="0" dirty="0"/>
              <a:t>comprehensive </a:t>
            </a:r>
            <a:r>
              <a:rPr lang="en-US" sz="1200" kern="0" dirty="0" smtClean="0"/>
              <a:t>Summarization Criteria information.</a:t>
            </a:r>
            <a:endParaRPr lang="en-US" sz="1200" kern="0" dirty="0"/>
          </a:p>
        </p:txBody>
      </p:sp>
    </p:spTree>
    <p:extLst>
      <p:ext uri="{BB962C8B-B14F-4D97-AF65-F5344CB8AC3E}">
        <p14:creationId xmlns:p14="http://schemas.microsoft.com/office/powerpoint/2010/main" val="159054810"/>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Telecom Summarization Criteria</a:t>
            </a:r>
            <a:endParaRPr lang="en-US" dirty="0"/>
          </a:p>
        </p:txBody>
      </p:sp>
      <p:sp>
        <p:nvSpPr>
          <p:cNvPr id="5" name="Slide Number Placeholder 4"/>
          <p:cNvSpPr>
            <a:spLocks noGrp="1"/>
          </p:cNvSpPr>
          <p:nvPr>
            <p:ph type="sldNum" sz="quarter" idx="11"/>
          </p:nvPr>
        </p:nvSpPr>
        <p:spPr/>
        <p:txBody>
          <a:bodyPr/>
          <a:lstStyle/>
          <a:p>
            <a:pPr>
              <a:defRPr/>
            </a:pPr>
            <a:fld id="{215F2CEC-58A8-492B-AD0D-C2BF1A7F0D89}" type="slidenum">
              <a:rPr lang="en-US" smtClean="0"/>
              <a:pPr>
                <a:defRPr/>
              </a:pPr>
              <a:t>73</a:t>
            </a:fld>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3421325161"/>
              </p:ext>
            </p:extLst>
          </p:nvPr>
        </p:nvGraphicFramePr>
        <p:xfrm>
          <a:off x="641535" y="1204385"/>
          <a:ext cx="2899107" cy="1604385"/>
        </p:xfrm>
        <a:graphic>
          <a:graphicData uri="http://schemas.openxmlformats.org/drawingml/2006/table">
            <a:tbl>
              <a:tblPr firstRow="1" firstCol="1" bandRow="1">
                <a:tableStyleId>{8A107856-5554-42FB-B03E-39F5DBC370BA}</a:tableStyleId>
              </a:tblPr>
              <a:tblGrid>
                <a:gridCol w="2899107"/>
              </a:tblGrid>
              <a:tr h="320635">
                <a:tc>
                  <a:txBody>
                    <a:bodyPr/>
                    <a:lstStyle/>
                    <a:p>
                      <a:pPr marL="0" marR="0">
                        <a:spcBef>
                          <a:spcPts val="100"/>
                        </a:spcBef>
                        <a:spcAft>
                          <a:spcPts val="0"/>
                        </a:spcAft>
                      </a:pPr>
                      <a:r>
                        <a:rPr lang="en-US" sz="1600" b="1" dirty="0" smtClean="0">
                          <a:effectLst/>
                        </a:rPr>
                        <a:t>General Fields</a:t>
                      </a:r>
                      <a:endParaRPr lang="en-US" sz="1600" b="1" dirty="0">
                        <a:effectLst/>
                        <a:latin typeface="Arial Narrow"/>
                        <a:ea typeface="SimSun"/>
                        <a:cs typeface="Times New Roman"/>
                      </a:endParaRPr>
                    </a:p>
                  </a:txBody>
                  <a:tcPr marL="28910" marR="28910" marT="14455" marB="14455"/>
                </a:tc>
              </a:tr>
              <a:tr h="201880">
                <a:tc>
                  <a:txBody>
                    <a:bodyPr/>
                    <a:lstStyle/>
                    <a:p>
                      <a:pPr marL="0" marR="0">
                        <a:spcBef>
                          <a:spcPts val="100"/>
                        </a:spcBef>
                        <a:spcAft>
                          <a:spcPts val="0"/>
                        </a:spcAft>
                      </a:pPr>
                      <a:r>
                        <a:rPr lang="en-US" sz="1400" b="0" dirty="0" smtClean="0">
                          <a:effectLst/>
                        </a:rPr>
                        <a:t>External System</a:t>
                      </a:r>
                      <a:r>
                        <a:rPr lang="en-US" sz="1400" b="0" baseline="0" dirty="0" smtClean="0">
                          <a:effectLst/>
                        </a:rPr>
                        <a:t> ID*</a:t>
                      </a:r>
                      <a:endParaRPr lang="en-US" sz="1400" b="0" dirty="0">
                        <a:effectLst/>
                        <a:latin typeface="Arial Narrow"/>
                        <a:ea typeface="SimSun"/>
                        <a:cs typeface="Times New Roman"/>
                      </a:endParaRPr>
                    </a:p>
                  </a:txBody>
                  <a:tcPr marL="28910" marR="28910" marT="14455" marB="14455">
                    <a:solidFill>
                      <a:schemeClr val="accent2">
                        <a:lumMod val="60000"/>
                        <a:lumOff val="40000"/>
                      </a:schemeClr>
                    </a:solidFill>
                  </a:tcPr>
                </a:tc>
              </a:tr>
              <a:tr h="249382">
                <a:tc>
                  <a:txBody>
                    <a:bodyPr/>
                    <a:lstStyle/>
                    <a:p>
                      <a:pPr marL="0" marR="0">
                        <a:spcBef>
                          <a:spcPts val="100"/>
                        </a:spcBef>
                        <a:spcAft>
                          <a:spcPts val="0"/>
                        </a:spcAft>
                      </a:pPr>
                      <a:r>
                        <a:rPr lang="en-US" sz="1400" b="0" dirty="0" smtClean="0">
                          <a:effectLst/>
                        </a:rPr>
                        <a:t>Vendor Code</a:t>
                      </a:r>
                      <a:endParaRPr lang="en-US" sz="1400" b="0" dirty="0">
                        <a:effectLst/>
                        <a:latin typeface="Arial Narrow"/>
                        <a:ea typeface="SimSun"/>
                        <a:cs typeface="Times New Roman"/>
                      </a:endParaRPr>
                    </a:p>
                  </a:txBody>
                  <a:tcPr marL="28910" marR="28910" marT="14455" marB="14455">
                    <a:solidFill>
                      <a:schemeClr val="accent2">
                        <a:lumMod val="60000"/>
                        <a:lumOff val="40000"/>
                      </a:schemeClr>
                    </a:solidFill>
                  </a:tcPr>
                </a:tc>
              </a:tr>
              <a:tr h="307558">
                <a:tc>
                  <a:txBody>
                    <a:bodyPr/>
                    <a:lstStyle/>
                    <a:p>
                      <a:pPr marL="0" marR="0" indent="0" algn="l" defTabSz="914400" rtl="0" eaLnBrk="1" fontAlgn="auto" latinLnBrk="0" hangingPunct="1">
                        <a:lnSpc>
                          <a:spcPct val="100000"/>
                        </a:lnSpc>
                        <a:spcBef>
                          <a:spcPts val="100"/>
                        </a:spcBef>
                        <a:spcAft>
                          <a:spcPts val="0"/>
                        </a:spcAft>
                        <a:buClrTx/>
                        <a:buSzTx/>
                        <a:buFontTx/>
                        <a:buNone/>
                        <a:tabLst/>
                        <a:defRPr/>
                      </a:pPr>
                      <a:r>
                        <a:rPr lang="en-US" sz="1400" b="0" kern="1200" baseline="0" dirty="0" smtClean="0">
                          <a:solidFill>
                            <a:schemeClr val="dk1"/>
                          </a:solidFill>
                          <a:effectLst/>
                          <a:latin typeface="+mn-lt"/>
                          <a:ea typeface="+mn-ea"/>
                          <a:cs typeface="+mn-cs"/>
                        </a:rPr>
                        <a:t>Designated Agent Code</a:t>
                      </a:r>
                    </a:p>
                  </a:txBody>
                  <a:tcPr marL="28910" marR="28910" marT="14455" marB="14455">
                    <a:solidFill>
                      <a:schemeClr val="accent2">
                        <a:lumMod val="60000"/>
                        <a:lumOff val="40000"/>
                      </a:schemeClr>
                    </a:solidFill>
                  </a:tcPr>
                </a:tc>
              </a:tr>
              <a:tr h="178130">
                <a:tc>
                  <a:txBody>
                    <a:bodyPr/>
                    <a:lstStyle/>
                    <a:p>
                      <a:pPr marL="0" marR="0">
                        <a:spcBef>
                          <a:spcPts val="100"/>
                        </a:spcBef>
                        <a:spcAft>
                          <a:spcPts val="0"/>
                        </a:spcAft>
                      </a:pPr>
                      <a:r>
                        <a:rPr lang="en-US" sz="1400" b="0" kern="1200" baseline="0" dirty="0" smtClean="0">
                          <a:solidFill>
                            <a:schemeClr val="dk1"/>
                          </a:solidFill>
                          <a:effectLst/>
                          <a:latin typeface="+mn-lt"/>
                          <a:ea typeface="+mn-ea"/>
                          <a:cs typeface="+mn-cs"/>
                        </a:rPr>
                        <a:t>Title</a:t>
                      </a:r>
                      <a:endParaRPr lang="en-US" sz="1400" b="0" kern="1200" baseline="0" dirty="0">
                        <a:solidFill>
                          <a:schemeClr val="dk1"/>
                        </a:solidFill>
                        <a:effectLst/>
                        <a:latin typeface="+mn-lt"/>
                        <a:ea typeface="+mn-ea"/>
                        <a:cs typeface="+mn-cs"/>
                      </a:endParaRPr>
                    </a:p>
                  </a:txBody>
                  <a:tcPr marL="28910" marR="28910" marT="14455" marB="14455">
                    <a:solidFill>
                      <a:schemeClr val="accent2">
                        <a:lumMod val="60000"/>
                        <a:lumOff val="40000"/>
                      </a:schemeClr>
                    </a:solidFill>
                  </a:tcPr>
                </a:tc>
              </a:tr>
              <a:tr h="178130">
                <a:tc>
                  <a:txBody>
                    <a:bodyPr/>
                    <a:lstStyle/>
                    <a:p>
                      <a:pPr marL="0" marR="0">
                        <a:spcBef>
                          <a:spcPts val="100"/>
                        </a:spcBef>
                        <a:spcAft>
                          <a:spcPts val="0"/>
                        </a:spcAft>
                      </a:pPr>
                      <a:r>
                        <a:rPr lang="en-US" sz="1400" b="0" kern="1200" baseline="0" dirty="0" smtClean="0">
                          <a:solidFill>
                            <a:schemeClr val="dk1"/>
                          </a:solidFill>
                          <a:effectLst/>
                          <a:latin typeface="+mn-lt"/>
                          <a:ea typeface="+mn-ea"/>
                          <a:cs typeface="+mn-cs"/>
                        </a:rPr>
                        <a:t>External System Document Number</a:t>
                      </a:r>
                      <a:endParaRPr lang="en-US" sz="1400" b="0" kern="1200" baseline="0" dirty="0">
                        <a:solidFill>
                          <a:schemeClr val="dk1"/>
                        </a:solidFill>
                        <a:effectLst/>
                        <a:latin typeface="+mn-lt"/>
                        <a:ea typeface="+mn-ea"/>
                        <a:cs typeface="+mn-cs"/>
                      </a:endParaRPr>
                    </a:p>
                  </a:txBody>
                  <a:tcPr marL="28910" marR="28910" marT="14455" marB="14455">
                    <a:solidFill>
                      <a:schemeClr val="accent2">
                        <a:lumMod val="60000"/>
                        <a:lumOff val="40000"/>
                      </a:schemeClr>
                    </a:solidFill>
                  </a:tcPr>
                </a:tc>
              </a:tr>
            </a:tbl>
          </a:graphicData>
        </a:graphic>
      </p:graphicFrame>
      <p:sp>
        <p:nvSpPr>
          <p:cNvPr id="11" name="Rectangle 10"/>
          <p:cNvSpPr/>
          <p:nvPr/>
        </p:nvSpPr>
        <p:spPr bwMode="auto">
          <a:xfrm>
            <a:off x="7077699" y="1413159"/>
            <a:ext cx="1781298" cy="1032667"/>
          </a:xfrm>
          <a:prstGeom prst="rect">
            <a:avLst/>
          </a:prstGeom>
          <a:noFill/>
          <a:ln w="2857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12" name="Rectangle 11"/>
          <p:cNvSpPr/>
          <p:nvPr/>
        </p:nvSpPr>
        <p:spPr bwMode="auto">
          <a:xfrm>
            <a:off x="7184576" y="1508164"/>
            <a:ext cx="273133" cy="290945"/>
          </a:xfrm>
          <a:prstGeom prst="rect">
            <a:avLst/>
          </a:prstGeom>
          <a:solidFill>
            <a:schemeClr val="accent6">
              <a:lumMod val="60000"/>
              <a:lumOff val="4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13" name="Rectangle 12"/>
          <p:cNvSpPr/>
          <p:nvPr/>
        </p:nvSpPr>
        <p:spPr bwMode="auto">
          <a:xfrm>
            <a:off x="7196451" y="2006914"/>
            <a:ext cx="273133" cy="290945"/>
          </a:xfrm>
          <a:prstGeom prst="rect">
            <a:avLst/>
          </a:prstGeom>
          <a:solidFill>
            <a:schemeClr val="accent2">
              <a:lumMod val="20000"/>
              <a:lumOff val="8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14" name="TextBox 13"/>
          <p:cNvSpPr txBox="1"/>
          <p:nvPr/>
        </p:nvSpPr>
        <p:spPr>
          <a:xfrm>
            <a:off x="7457714" y="1451761"/>
            <a:ext cx="1353783" cy="461665"/>
          </a:xfrm>
          <a:prstGeom prst="rect">
            <a:avLst/>
          </a:prstGeom>
          <a:noFill/>
        </p:spPr>
        <p:txBody>
          <a:bodyPr wrap="square" rtlCol="0">
            <a:spAutoFit/>
          </a:bodyPr>
          <a:lstStyle/>
          <a:p>
            <a:r>
              <a:rPr lang="en-US" sz="1200" dirty="0" smtClean="0"/>
              <a:t>Summarizes to New Document</a:t>
            </a:r>
            <a:endParaRPr lang="en-US" sz="1200" dirty="0"/>
          </a:p>
        </p:txBody>
      </p:sp>
      <p:sp>
        <p:nvSpPr>
          <p:cNvPr id="15" name="TextBox 14"/>
          <p:cNvSpPr txBox="1"/>
          <p:nvPr/>
        </p:nvSpPr>
        <p:spPr>
          <a:xfrm>
            <a:off x="7503239" y="1924786"/>
            <a:ext cx="1353783" cy="461665"/>
          </a:xfrm>
          <a:prstGeom prst="rect">
            <a:avLst/>
          </a:prstGeom>
          <a:noFill/>
        </p:spPr>
        <p:txBody>
          <a:bodyPr wrap="square" rtlCol="0">
            <a:spAutoFit/>
          </a:bodyPr>
          <a:lstStyle/>
          <a:p>
            <a:r>
              <a:rPr lang="en-US" sz="1200" dirty="0" smtClean="0"/>
              <a:t>Summarizes to New AL</a:t>
            </a:r>
            <a:endParaRPr lang="en-US" sz="1200" dirty="0"/>
          </a:p>
        </p:txBody>
      </p:sp>
      <p:sp>
        <p:nvSpPr>
          <p:cNvPr id="19" name="TextBox 18"/>
          <p:cNvSpPr txBox="1"/>
          <p:nvPr/>
        </p:nvSpPr>
        <p:spPr>
          <a:xfrm>
            <a:off x="6815470" y="4375387"/>
            <a:ext cx="2328530" cy="646331"/>
          </a:xfrm>
          <a:prstGeom prst="rect">
            <a:avLst/>
          </a:prstGeom>
          <a:noFill/>
        </p:spPr>
        <p:txBody>
          <a:bodyPr wrap="square" rtlCol="0">
            <a:spAutoFit/>
          </a:bodyPr>
          <a:lstStyle/>
          <a:p>
            <a:r>
              <a:rPr lang="en-US" sz="1200" dirty="0" smtClean="0"/>
              <a:t>*Distinguished via Crosswalk into distinct Document Types/Line Type </a:t>
            </a:r>
            <a:endParaRPr lang="en-US" sz="1200" dirty="0"/>
          </a:p>
        </p:txBody>
      </p:sp>
      <p:sp>
        <p:nvSpPr>
          <p:cNvPr id="16" name="Footer Placeholder 2"/>
          <p:cNvSpPr>
            <a:spLocks noGrp="1"/>
          </p:cNvSpPr>
          <p:nvPr>
            <p:ph type="ftr" sz="quarter" idx="10"/>
          </p:nvPr>
        </p:nvSpPr>
        <p:spPr>
          <a:xfrm>
            <a:off x="457200" y="6553200"/>
            <a:ext cx="7010400" cy="304800"/>
          </a:xfrm>
        </p:spPr>
        <p:txBody>
          <a:bodyPr/>
          <a:lstStyle/>
          <a:p>
            <a:pPr>
              <a:defRPr/>
            </a:pPr>
            <a:r>
              <a:rPr lang="en-US" dirty="0" smtClean="0">
                <a:solidFill>
                  <a:srgbClr val="000000"/>
                </a:solidFill>
              </a:rPr>
              <a:t>CGI Federal Proprietary and Confidential</a:t>
            </a:r>
            <a:endParaRPr lang="en-US" dirty="0">
              <a:solidFill>
                <a:srgbClr val="000000"/>
              </a:solidFill>
            </a:endParaRPr>
          </a:p>
        </p:txBody>
      </p:sp>
      <p:graphicFrame>
        <p:nvGraphicFramePr>
          <p:cNvPr id="17" name="Table 16"/>
          <p:cNvGraphicFramePr>
            <a:graphicFrameLocks noGrp="1"/>
          </p:cNvGraphicFramePr>
          <p:nvPr>
            <p:extLst>
              <p:ext uri="{D42A27DB-BD31-4B8C-83A1-F6EECF244321}">
                <p14:modId xmlns:p14="http://schemas.microsoft.com/office/powerpoint/2010/main" val="3418341475"/>
              </p:ext>
            </p:extLst>
          </p:nvPr>
        </p:nvGraphicFramePr>
        <p:xfrm>
          <a:off x="3708816" y="1212397"/>
          <a:ext cx="2950753" cy="3887867"/>
        </p:xfrm>
        <a:graphic>
          <a:graphicData uri="http://schemas.openxmlformats.org/drawingml/2006/table">
            <a:tbl>
              <a:tblPr firstRow="1" firstCol="1" bandRow="1">
                <a:tableStyleId>{8A107856-5554-42FB-B03E-39F5DBC370BA}</a:tableStyleId>
              </a:tblPr>
              <a:tblGrid>
                <a:gridCol w="2950753"/>
              </a:tblGrid>
              <a:tr h="320635">
                <a:tc>
                  <a:txBody>
                    <a:bodyPr/>
                    <a:lstStyle/>
                    <a:p>
                      <a:pPr marL="0" marR="0">
                        <a:spcBef>
                          <a:spcPts val="100"/>
                        </a:spcBef>
                        <a:spcAft>
                          <a:spcPts val="0"/>
                        </a:spcAft>
                      </a:pPr>
                      <a:r>
                        <a:rPr lang="en-US" sz="1600" b="1" dirty="0" smtClean="0">
                          <a:effectLst/>
                        </a:rPr>
                        <a:t>Accounting </a:t>
                      </a:r>
                      <a:r>
                        <a:rPr lang="en-US" sz="1600" b="1" baseline="0" dirty="0" smtClean="0">
                          <a:effectLst/>
                        </a:rPr>
                        <a:t>Fields</a:t>
                      </a:r>
                      <a:endParaRPr lang="en-US" sz="1600" b="1" dirty="0">
                        <a:effectLst/>
                        <a:latin typeface="Arial Narrow"/>
                        <a:ea typeface="SimSun"/>
                        <a:cs typeface="Times New Roman"/>
                      </a:endParaRPr>
                    </a:p>
                  </a:txBody>
                  <a:tcPr marL="28910" marR="28910" marT="14455" marB="14455"/>
                </a:tc>
              </a:tr>
              <a:tr h="201880">
                <a:tc>
                  <a:txBody>
                    <a:bodyPr/>
                    <a:lstStyle/>
                    <a:p>
                      <a:r>
                        <a:rPr lang="en-US" sz="1400" b="0" dirty="0" smtClean="0"/>
                        <a:t>Activity</a:t>
                      </a:r>
                      <a:endParaRPr lang="en-US" sz="1400" b="0" dirty="0"/>
                    </a:p>
                  </a:txBody>
                  <a:tcPr marL="28910" marR="28910" marT="14455" marB="14455">
                    <a:solidFill>
                      <a:schemeClr val="accent6">
                        <a:lumMod val="20000"/>
                        <a:lumOff val="80000"/>
                      </a:schemeClr>
                    </a:solidFill>
                  </a:tcPr>
                </a:tc>
              </a:tr>
              <a:tr h="249382">
                <a:tc>
                  <a:txBody>
                    <a:bodyPr/>
                    <a:lstStyle/>
                    <a:p>
                      <a:r>
                        <a:rPr lang="en-US" sz="1400" b="0" dirty="0" smtClean="0"/>
                        <a:t>BBFY</a:t>
                      </a:r>
                      <a:endParaRPr lang="en-US" sz="1400" b="0" dirty="0"/>
                    </a:p>
                  </a:txBody>
                  <a:tcPr marL="28910" marR="28910" marT="14455" marB="14455">
                    <a:solidFill>
                      <a:schemeClr val="accent2">
                        <a:lumMod val="20000"/>
                        <a:lumOff val="80000"/>
                      </a:schemeClr>
                    </a:solidFill>
                  </a:tcPr>
                </a:tc>
              </a:tr>
              <a:tr h="307558">
                <a:tc>
                  <a:txBody>
                    <a:bodyPr/>
                    <a:lstStyle/>
                    <a:p>
                      <a:r>
                        <a:rPr lang="en-US" sz="1400" b="0" dirty="0" smtClean="0"/>
                        <a:t>Region</a:t>
                      </a:r>
                      <a:endParaRPr lang="en-US" sz="1400" b="0" dirty="0"/>
                    </a:p>
                  </a:txBody>
                  <a:tcPr marL="28910" marR="28910" marT="14455" marB="14455">
                    <a:solidFill>
                      <a:schemeClr val="accent2">
                        <a:lumMod val="20000"/>
                        <a:lumOff val="80000"/>
                      </a:schemeClr>
                    </a:solidFill>
                  </a:tcPr>
                </a:tc>
              </a:tr>
              <a:tr h="307558">
                <a:tc>
                  <a:txBody>
                    <a:bodyPr/>
                    <a:lstStyle/>
                    <a:p>
                      <a:r>
                        <a:rPr lang="en-US" sz="1400" b="0" dirty="0" smtClean="0"/>
                        <a:t>Fund</a:t>
                      </a:r>
                      <a:endParaRPr lang="en-US" sz="1400" b="0" dirty="0"/>
                    </a:p>
                  </a:txBody>
                  <a:tcPr marL="28910" marR="28910" marT="14455" marB="14455">
                    <a:solidFill>
                      <a:schemeClr val="accent2">
                        <a:lumMod val="20000"/>
                        <a:lumOff val="80000"/>
                      </a:schemeClr>
                    </a:solidFill>
                  </a:tcPr>
                </a:tc>
              </a:tr>
              <a:tr h="307558">
                <a:tc>
                  <a:txBody>
                    <a:bodyPr/>
                    <a:lstStyle/>
                    <a:p>
                      <a:r>
                        <a:rPr lang="en-US" sz="1400" b="0" dirty="0" smtClean="0"/>
                        <a:t>Organization</a:t>
                      </a:r>
                      <a:endParaRPr lang="en-US" sz="1400" b="0" dirty="0"/>
                    </a:p>
                  </a:txBody>
                  <a:tcPr marL="28910" marR="28910" marT="14455" marB="14455">
                    <a:solidFill>
                      <a:schemeClr val="accent2">
                        <a:lumMod val="20000"/>
                        <a:lumOff val="80000"/>
                      </a:schemeClr>
                    </a:solidFill>
                  </a:tcPr>
                </a:tc>
              </a:tr>
              <a:tr h="307558">
                <a:tc>
                  <a:txBody>
                    <a:bodyPr/>
                    <a:lstStyle/>
                    <a:p>
                      <a:r>
                        <a:rPr lang="en-US" sz="1400" b="0" dirty="0" smtClean="0"/>
                        <a:t>Program</a:t>
                      </a:r>
                      <a:endParaRPr lang="en-US" sz="1400" b="0" dirty="0"/>
                    </a:p>
                  </a:txBody>
                  <a:tcPr marL="28910" marR="28910" marT="14455" marB="14455">
                    <a:solidFill>
                      <a:schemeClr val="accent2">
                        <a:lumMod val="20000"/>
                        <a:lumOff val="80000"/>
                      </a:schemeClr>
                    </a:solidFill>
                  </a:tcPr>
                </a:tc>
              </a:tr>
              <a:tr h="307558">
                <a:tc>
                  <a:txBody>
                    <a:bodyPr/>
                    <a:lstStyle/>
                    <a:p>
                      <a:r>
                        <a:rPr lang="en-US" sz="1400" b="0" dirty="0" smtClean="0"/>
                        <a:t>Revenue Source</a:t>
                      </a:r>
                      <a:endParaRPr lang="en-US" sz="1400" b="0" dirty="0"/>
                    </a:p>
                  </a:txBody>
                  <a:tcPr marL="28910" marR="28910" marT="14455" marB="14455">
                    <a:solidFill>
                      <a:schemeClr val="accent2">
                        <a:lumMod val="20000"/>
                        <a:lumOff val="80000"/>
                      </a:schemeClr>
                    </a:solidFill>
                  </a:tcPr>
                </a:tc>
              </a:tr>
              <a:tr h="307558">
                <a:tc>
                  <a:txBody>
                    <a:bodyPr/>
                    <a:lstStyle/>
                    <a:p>
                      <a:r>
                        <a:rPr lang="en-US" sz="1400" b="0" dirty="0" smtClean="0"/>
                        <a:t>Credit Indicator</a:t>
                      </a:r>
                      <a:endParaRPr lang="en-US" sz="1400" b="0" dirty="0"/>
                    </a:p>
                  </a:txBody>
                  <a:tcPr marL="28910" marR="28910" marT="14455" marB="14455">
                    <a:solidFill>
                      <a:schemeClr val="accent2">
                        <a:lumMod val="20000"/>
                        <a:lumOff val="80000"/>
                      </a:schemeClr>
                    </a:solidFill>
                  </a:tcPr>
                </a:tc>
              </a:tr>
              <a:tr h="307558">
                <a:tc>
                  <a:txBody>
                    <a:bodyPr/>
                    <a:lstStyle/>
                    <a:p>
                      <a:r>
                        <a:rPr lang="en-US" sz="1400" b="0" dirty="0" smtClean="0"/>
                        <a:t>Advance Indicator*</a:t>
                      </a:r>
                      <a:endParaRPr lang="en-US" sz="1400" b="0" dirty="0"/>
                    </a:p>
                  </a:txBody>
                  <a:tcPr marL="28910" marR="28910" marT="14455" marB="14455">
                    <a:solidFill>
                      <a:schemeClr val="accent2">
                        <a:lumMod val="20000"/>
                        <a:lumOff val="80000"/>
                      </a:schemeClr>
                    </a:solidFill>
                  </a:tcPr>
                </a:tc>
              </a:tr>
              <a:tr h="307558">
                <a:tc>
                  <a:txBody>
                    <a:bodyPr/>
                    <a:lstStyle/>
                    <a:p>
                      <a:r>
                        <a:rPr lang="en-US" sz="1400" b="0" dirty="0" smtClean="0"/>
                        <a:t>Period of Performance Start Date</a:t>
                      </a:r>
                      <a:endParaRPr lang="en-US" sz="1400" b="0" dirty="0"/>
                    </a:p>
                  </a:txBody>
                  <a:tcPr marL="28910" marR="28910" marT="14455" marB="14455">
                    <a:solidFill>
                      <a:schemeClr val="accent2">
                        <a:lumMod val="20000"/>
                        <a:lumOff val="80000"/>
                      </a:schemeClr>
                    </a:solidFill>
                  </a:tcPr>
                </a:tc>
              </a:tr>
              <a:tr h="30755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0" dirty="0" smtClean="0"/>
                        <a:t>Period of Performance End Date</a:t>
                      </a:r>
                    </a:p>
                  </a:txBody>
                  <a:tcPr marL="28910" marR="28910" marT="14455" marB="14455">
                    <a:solidFill>
                      <a:schemeClr val="accent2">
                        <a:lumMod val="20000"/>
                        <a:lumOff val="80000"/>
                      </a:schemeClr>
                    </a:solidFill>
                  </a:tcPr>
                </a:tc>
              </a:tr>
              <a:tr h="307558">
                <a:tc>
                  <a:txBody>
                    <a:bodyPr/>
                    <a:lstStyle/>
                    <a:p>
                      <a:r>
                        <a:rPr lang="en-US" sz="1400" b="0" dirty="0" smtClean="0"/>
                        <a:t>Related Statement Number</a:t>
                      </a:r>
                      <a:endParaRPr lang="en-US" sz="1400" b="0" dirty="0"/>
                    </a:p>
                  </a:txBody>
                  <a:tcPr marL="28910" marR="28910" marT="14455" marB="14455">
                    <a:solidFill>
                      <a:schemeClr val="accent2">
                        <a:lumMod val="20000"/>
                        <a:lumOff val="80000"/>
                      </a:schemeClr>
                    </a:solidFill>
                  </a:tcPr>
                </a:tc>
              </a:tr>
            </a:tbl>
          </a:graphicData>
        </a:graphic>
      </p:graphicFrame>
      <p:sp>
        <p:nvSpPr>
          <p:cNvPr id="18" name="Rectangle 17"/>
          <p:cNvSpPr/>
          <p:nvPr/>
        </p:nvSpPr>
        <p:spPr>
          <a:xfrm>
            <a:off x="3788925" y="6396335"/>
            <a:ext cx="3668784" cy="461665"/>
          </a:xfrm>
          <a:prstGeom prst="rect">
            <a:avLst/>
          </a:prstGeom>
        </p:spPr>
        <p:txBody>
          <a:bodyPr wrap="square">
            <a:spAutoFit/>
          </a:bodyPr>
          <a:lstStyle/>
          <a:p>
            <a:r>
              <a:rPr lang="en-US" sz="1200" kern="0" dirty="0"/>
              <a:t>Please refer to the </a:t>
            </a:r>
            <a:r>
              <a:rPr lang="en-US" sz="1200" kern="0" dirty="0" smtClean="0"/>
              <a:t>Telecom Billing </a:t>
            </a:r>
            <a:r>
              <a:rPr lang="en-US" sz="1200" kern="0" dirty="0"/>
              <a:t>DES and </a:t>
            </a:r>
            <a:r>
              <a:rPr lang="en-US" sz="1200" kern="0" dirty="0" smtClean="0"/>
              <a:t>for </a:t>
            </a:r>
            <a:r>
              <a:rPr lang="en-US" sz="1200" kern="0" dirty="0"/>
              <a:t>comprehensive </a:t>
            </a:r>
            <a:r>
              <a:rPr lang="en-US" sz="1200" kern="0" dirty="0" smtClean="0"/>
              <a:t>Summarization Criteria information.</a:t>
            </a:r>
            <a:endParaRPr lang="en-US" sz="1200" kern="0" dirty="0"/>
          </a:p>
        </p:txBody>
      </p:sp>
    </p:spTree>
    <p:extLst>
      <p:ext uri="{BB962C8B-B14F-4D97-AF65-F5344CB8AC3E}">
        <p14:creationId xmlns:p14="http://schemas.microsoft.com/office/powerpoint/2010/main" val="4167562515"/>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Telecom Summarization Criteria</a:t>
            </a:r>
            <a:endParaRPr lang="en-US" dirty="0"/>
          </a:p>
        </p:txBody>
      </p:sp>
      <p:sp>
        <p:nvSpPr>
          <p:cNvPr id="5" name="Slide Number Placeholder 4"/>
          <p:cNvSpPr>
            <a:spLocks noGrp="1"/>
          </p:cNvSpPr>
          <p:nvPr>
            <p:ph type="sldNum" sz="quarter" idx="11"/>
          </p:nvPr>
        </p:nvSpPr>
        <p:spPr/>
        <p:txBody>
          <a:bodyPr/>
          <a:lstStyle/>
          <a:p>
            <a:pPr>
              <a:defRPr/>
            </a:pPr>
            <a:fld id="{215F2CEC-58A8-492B-AD0D-C2BF1A7F0D89}" type="slidenum">
              <a:rPr lang="en-US" smtClean="0"/>
              <a:pPr>
                <a:defRPr/>
              </a:pPr>
              <a:t>74</a:t>
            </a:fld>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2005145616"/>
              </p:ext>
            </p:extLst>
          </p:nvPr>
        </p:nvGraphicFramePr>
        <p:xfrm>
          <a:off x="641535" y="1204385"/>
          <a:ext cx="2558865" cy="1362115"/>
        </p:xfrm>
        <a:graphic>
          <a:graphicData uri="http://schemas.openxmlformats.org/drawingml/2006/table">
            <a:tbl>
              <a:tblPr firstRow="1" firstCol="1" bandRow="1">
                <a:tableStyleId>{8A107856-5554-42FB-B03E-39F5DBC370BA}</a:tableStyleId>
              </a:tblPr>
              <a:tblGrid>
                <a:gridCol w="2558865"/>
              </a:tblGrid>
              <a:tr h="320635">
                <a:tc>
                  <a:txBody>
                    <a:bodyPr/>
                    <a:lstStyle/>
                    <a:p>
                      <a:pPr marL="0" marR="0">
                        <a:spcBef>
                          <a:spcPts val="100"/>
                        </a:spcBef>
                        <a:spcAft>
                          <a:spcPts val="0"/>
                        </a:spcAft>
                      </a:pPr>
                      <a:r>
                        <a:rPr lang="en-US" sz="1600" b="1" dirty="0" err="1" smtClean="0">
                          <a:effectLst/>
                        </a:rPr>
                        <a:t>Interfund</a:t>
                      </a:r>
                      <a:r>
                        <a:rPr lang="en-US" sz="1600" b="1" dirty="0" smtClean="0">
                          <a:effectLst/>
                        </a:rPr>
                        <a:t>/</a:t>
                      </a:r>
                      <a:r>
                        <a:rPr lang="en-US" sz="1600" b="1" dirty="0" err="1" smtClean="0">
                          <a:effectLst/>
                        </a:rPr>
                        <a:t>Intrafund</a:t>
                      </a:r>
                      <a:r>
                        <a:rPr lang="en-US" sz="1600" b="1" dirty="0" smtClean="0">
                          <a:effectLst/>
                        </a:rPr>
                        <a:t> Fields</a:t>
                      </a:r>
                      <a:endParaRPr lang="en-US" sz="1600" b="1" dirty="0">
                        <a:effectLst/>
                        <a:latin typeface="Arial Narrow"/>
                        <a:ea typeface="SimSun"/>
                        <a:cs typeface="Times New Roman"/>
                      </a:endParaRPr>
                    </a:p>
                  </a:txBody>
                  <a:tcPr marL="28910" marR="28910" marT="14455" marB="14455"/>
                </a:tc>
              </a:tr>
              <a:tr h="201880">
                <a:tc>
                  <a:txBody>
                    <a:bodyPr/>
                    <a:lstStyle/>
                    <a:p>
                      <a:pPr marL="0" marR="0">
                        <a:spcBef>
                          <a:spcPts val="100"/>
                        </a:spcBef>
                        <a:spcAft>
                          <a:spcPts val="0"/>
                        </a:spcAft>
                      </a:pPr>
                      <a:r>
                        <a:rPr lang="en-US" sz="1400" b="0" dirty="0" err="1" smtClean="0">
                          <a:effectLst/>
                        </a:rPr>
                        <a:t>Interfund</a:t>
                      </a:r>
                      <a:r>
                        <a:rPr lang="en-US" sz="1400" b="0" dirty="0" smtClean="0">
                          <a:effectLst/>
                        </a:rPr>
                        <a:t> Indicator*</a:t>
                      </a:r>
                      <a:endParaRPr lang="en-US" sz="1400" b="0" dirty="0">
                        <a:effectLst/>
                        <a:latin typeface="Arial Narrow"/>
                        <a:ea typeface="SimSun"/>
                        <a:cs typeface="Times New Roman"/>
                      </a:endParaRPr>
                    </a:p>
                  </a:txBody>
                  <a:tcPr marL="28910" marR="28910" marT="14455" marB="14455">
                    <a:solidFill>
                      <a:schemeClr val="accent2">
                        <a:lumMod val="60000"/>
                        <a:lumOff val="40000"/>
                      </a:schemeClr>
                    </a:solidFill>
                  </a:tcPr>
                </a:tc>
              </a:tr>
              <a:tr h="249382">
                <a:tc>
                  <a:txBody>
                    <a:bodyPr/>
                    <a:lstStyle/>
                    <a:p>
                      <a:pPr marL="0" marR="0">
                        <a:spcBef>
                          <a:spcPts val="100"/>
                        </a:spcBef>
                        <a:spcAft>
                          <a:spcPts val="0"/>
                        </a:spcAft>
                      </a:pPr>
                      <a:r>
                        <a:rPr lang="en-US" sz="1400" b="0" dirty="0" smtClean="0">
                          <a:effectLst/>
                        </a:rPr>
                        <a:t>Reference Document Type</a:t>
                      </a:r>
                      <a:endParaRPr lang="en-US" sz="1400" b="0" dirty="0">
                        <a:effectLst/>
                        <a:latin typeface="Arial Narrow"/>
                        <a:ea typeface="SimSun"/>
                        <a:cs typeface="Times New Roman"/>
                      </a:endParaRPr>
                    </a:p>
                  </a:txBody>
                  <a:tcPr marL="28910" marR="28910" marT="14455" marB="14455">
                    <a:solidFill>
                      <a:schemeClr val="accent6">
                        <a:lumMod val="20000"/>
                        <a:lumOff val="80000"/>
                      </a:schemeClr>
                    </a:solidFill>
                  </a:tcPr>
                </a:tc>
              </a:tr>
              <a:tr h="307558">
                <a:tc>
                  <a:txBody>
                    <a:bodyPr/>
                    <a:lstStyle/>
                    <a:p>
                      <a:pPr marL="0" marR="0" indent="0" algn="l" defTabSz="914400" rtl="0" eaLnBrk="1" fontAlgn="auto" latinLnBrk="0" hangingPunct="1">
                        <a:lnSpc>
                          <a:spcPct val="100000"/>
                        </a:lnSpc>
                        <a:spcBef>
                          <a:spcPts val="100"/>
                        </a:spcBef>
                        <a:spcAft>
                          <a:spcPts val="0"/>
                        </a:spcAft>
                        <a:buClrTx/>
                        <a:buSzTx/>
                        <a:buFontTx/>
                        <a:buNone/>
                        <a:tabLst/>
                        <a:defRPr/>
                      </a:pPr>
                      <a:r>
                        <a:rPr lang="en-US" sz="1400" b="0" kern="1200" baseline="0" dirty="0" smtClean="0">
                          <a:solidFill>
                            <a:schemeClr val="dk1"/>
                          </a:solidFill>
                          <a:effectLst/>
                          <a:latin typeface="+mn-lt"/>
                          <a:ea typeface="+mn-ea"/>
                          <a:cs typeface="+mn-cs"/>
                        </a:rPr>
                        <a:t>Reference Document Number</a:t>
                      </a:r>
                    </a:p>
                  </a:txBody>
                  <a:tcPr marL="28910" marR="28910" marT="14455" marB="14455">
                    <a:solidFill>
                      <a:schemeClr val="accent6">
                        <a:lumMod val="20000"/>
                        <a:lumOff val="80000"/>
                      </a:schemeClr>
                    </a:solidFill>
                  </a:tcPr>
                </a:tc>
              </a:tr>
              <a:tr h="178130">
                <a:tc>
                  <a:txBody>
                    <a:bodyPr/>
                    <a:lstStyle/>
                    <a:p>
                      <a:pPr marL="0" marR="0">
                        <a:spcBef>
                          <a:spcPts val="100"/>
                        </a:spcBef>
                        <a:spcAft>
                          <a:spcPts val="0"/>
                        </a:spcAft>
                      </a:pPr>
                      <a:r>
                        <a:rPr lang="en-US" sz="1400" b="0" kern="1200" baseline="0" dirty="0" smtClean="0">
                          <a:solidFill>
                            <a:schemeClr val="dk1"/>
                          </a:solidFill>
                          <a:effectLst/>
                          <a:latin typeface="+mn-lt"/>
                          <a:ea typeface="+mn-ea"/>
                          <a:cs typeface="+mn-cs"/>
                        </a:rPr>
                        <a:t>Reference Line Number</a:t>
                      </a:r>
                      <a:endParaRPr lang="en-US" sz="1400" b="0" kern="1200" baseline="0" dirty="0">
                        <a:solidFill>
                          <a:schemeClr val="dk1"/>
                        </a:solidFill>
                        <a:effectLst/>
                        <a:latin typeface="+mn-lt"/>
                        <a:ea typeface="+mn-ea"/>
                        <a:cs typeface="+mn-cs"/>
                      </a:endParaRPr>
                    </a:p>
                  </a:txBody>
                  <a:tcPr marL="28910" marR="28910" marT="14455" marB="14455">
                    <a:solidFill>
                      <a:schemeClr val="accent6">
                        <a:lumMod val="20000"/>
                        <a:lumOff val="80000"/>
                      </a:schemeClr>
                    </a:solidFill>
                  </a:tcPr>
                </a:tc>
              </a:tr>
            </a:tbl>
          </a:graphicData>
        </a:graphic>
      </p:graphicFrame>
      <p:sp>
        <p:nvSpPr>
          <p:cNvPr id="11" name="Rectangle 10"/>
          <p:cNvSpPr/>
          <p:nvPr/>
        </p:nvSpPr>
        <p:spPr bwMode="auto">
          <a:xfrm>
            <a:off x="7077699" y="1413159"/>
            <a:ext cx="1781298" cy="1032667"/>
          </a:xfrm>
          <a:prstGeom prst="rect">
            <a:avLst/>
          </a:prstGeom>
          <a:noFill/>
          <a:ln w="2857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12" name="Rectangle 11"/>
          <p:cNvSpPr/>
          <p:nvPr/>
        </p:nvSpPr>
        <p:spPr bwMode="auto">
          <a:xfrm>
            <a:off x="7184576" y="1508164"/>
            <a:ext cx="273133" cy="290945"/>
          </a:xfrm>
          <a:prstGeom prst="rect">
            <a:avLst/>
          </a:prstGeom>
          <a:solidFill>
            <a:schemeClr val="accent6">
              <a:lumMod val="60000"/>
              <a:lumOff val="4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13" name="Rectangle 12"/>
          <p:cNvSpPr/>
          <p:nvPr/>
        </p:nvSpPr>
        <p:spPr bwMode="auto">
          <a:xfrm>
            <a:off x="7196451" y="2006914"/>
            <a:ext cx="273133" cy="290945"/>
          </a:xfrm>
          <a:prstGeom prst="rect">
            <a:avLst/>
          </a:prstGeom>
          <a:solidFill>
            <a:schemeClr val="accent2">
              <a:lumMod val="20000"/>
              <a:lumOff val="8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14" name="TextBox 13"/>
          <p:cNvSpPr txBox="1"/>
          <p:nvPr/>
        </p:nvSpPr>
        <p:spPr>
          <a:xfrm>
            <a:off x="7457714" y="1451761"/>
            <a:ext cx="1353783" cy="461665"/>
          </a:xfrm>
          <a:prstGeom prst="rect">
            <a:avLst/>
          </a:prstGeom>
          <a:noFill/>
        </p:spPr>
        <p:txBody>
          <a:bodyPr wrap="square" rtlCol="0">
            <a:spAutoFit/>
          </a:bodyPr>
          <a:lstStyle/>
          <a:p>
            <a:r>
              <a:rPr lang="en-US" sz="1200" dirty="0" smtClean="0"/>
              <a:t>Summarizes to New Document</a:t>
            </a:r>
            <a:endParaRPr lang="en-US" sz="1200" dirty="0"/>
          </a:p>
        </p:txBody>
      </p:sp>
      <p:sp>
        <p:nvSpPr>
          <p:cNvPr id="15" name="TextBox 14"/>
          <p:cNvSpPr txBox="1"/>
          <p:nvPr/>
        </p:nvSpPr>
        <p:spPr>
          <a:xfrm>
            <a:off x="7503239" y="1924786"/>
            <a:ext cx="1353783" cy="461665"/>
          </a:xfrm>
          <a:prstGeom prst="rect">
            <a:avLst/>
          </a:prstGeom>
          <a:noFill/>
        </p:spPr>
        <p:txBody>
          <a:bodyPr wrap="square" rtlCol="0">
            <a:spAutoFit/>
          </a:bodyPr>
          <a:lstStyle/>
          <a:p>
            <a:r>
              <a:rPr lang="en-US" sz="1200" dirty="0" smtClean="0"/>
              <a:t>Summarizes to New AL</a:t>
            </a:r>
            <a:endParaRPr lang="en-US" sz="1200" dirty="0"/>
          </a:p>
        </p:txBody>
      </p:sp>
      <p:sp>
        <p:nvSpPr>
          <p:cNvPr id="19" name="TextBox 18"/>
          <p:cNvSpPr txBox="1"/>
          <p:nvPr/>
        </p:nvSpPr>
        <p:spPr>
          <a:xfrm>
            <a:off x="6943060" y="4375387"/>
            <a:ext cx="2200940" cy="646331"/>
          </a:xfrm>
          <a:prstGeom prst="rect">
            <a:avLst/>
          </a:prstGeom>
          <a:noFill/>
        </p:spPr>
        <p:txBody>
          <a:bodyPr wrap="square" rtlCol="0">
            <a:spAutoFit/>
          </a:bodyPr>
          <a:lstStyle/>
          <a:p>
            <a:r>
              <a:rPr lang="en-US" sz="1200" dirty="0" smtClean="0"/>
              <a:t>*Distinguished via Crosswalk into distinct Document Types/Line Type </a:t>
            </a:r>
            <a:endParaRPr lang="en-US" sz="1200" dirty="0"/>
          </a:p>
        </p:txBody>
      </p:sp>
      <p:sp>
        <p:nvSpPr>
          <p:cNvPr id="16" name="Footer Placeholder 2"/>
          <p:cNvSpPr>
            <a:spLocks noGrp="1"/>
          </p:cNvSpPr>
          <p:nvPr>
            <p:ph type="ftr" sz="quarter" idx="10"/>
          </p:nvPr>
        </p:nvSpPr>
        <p:spPr>
          <a:xfrm>
            <a:off x="457200" y="6553200"/>
            <a:ext cx="7010400" cy="304800"/>
          </a:xfrm>
        </p:spPr>
        <p:txBody>
          <a:bodyPr/>
          <a:lstStyle/>
          <a:p>
            <a:pPr>
              <a:defRPr/>
            </a:pPr>
            <a:r>
              <a:rPr lang="en-US" dirty="0" smtClean="0">
                <a:solidFill>
                  <a:srgbClr val="000000"/>
                </a:solidFill>
              </a:rPr>
              <a:t>CGI Federal Proprietary and Confidential</a:t>
            </a:r>
            <a:endParaRPr lang="en-US" dirty="0">
              <a:solidFill>
                <a:srgbClr val="000000"/>
              </a:solidFill>
            </a:endParaRPr>
          </a:p>
        </p:txBody>
      </p:sp>
      <p:graphicFrame>
        <p:nvGraphicFramePr>
          <p:cNvPr id="17" name="Table 16"/>
          <p:cNvGraphicFramePr>
            <a:graphicFrameLocks noGrp="1"/>
          </p:cNvGraphicFramePr>
          <p:nvPr>
            <p:extLst>
              <p:ext uri="{D42A27DB-BD31-4B8C-83A1-F6EECF244321}">
                <p14:modId xmlns:p14="http://schemas.microsoft.com/office/powerpoint/2010/main" val="2282725609"/>
              </p:ext>
            </p:extLst>
          </p:nvPr>
        </p:nvGraphicFramePr>
        <p:xfrm>
          <a:off x="3333089" y="1223029"/>
          <a:ext cx="3609971" cy="5095271"/>
        </p:xfrm>
        <a:graphic>
          <a:graphicData uri="http://schemas.openxmlformats.org/drawingml/2006/table">
            <a:tbl>
              <a:tblPr firstRow="1" firstCol="1" bandRow="1">
                <a:tableStyleId>{8A107856-5554-42FB-B03E-39F5DBC370BA}</a:tableStyleId>
              </a:tblPr>
              <a:tblGrid>
                <a:gridCol w="3609971"/>
              </a:tblGrid>
              <a:tr h="320635">
                <a:tc>
                  <a:txBody>
                    <a:bodyPr/>
                    <a:lstStyle/>
                    <a:p>
                      <a:pPr marL="0" marR="0">
                        <a:spcBef>
                          <a:spcPts val="100"/>
                        </a:spcBef>
                        <a:spcAft>
                          <a:spcPts val="0"/>
                        </a:spcAft>
                      </a:pPr>
                      <a:r>
                        <a:rPr lang="en-US" sz="1600" b="1" dirty="0" smtClean="0">
                          <a:effectLst/>
                        </a:rPr>
                        <a:t>Mostly IPAC </a:t>
                      </a:r>
                      <a:r>
                        <a:rPr lang="en-US" sz="1600" b="1" baseline="0" dirty="0" smtClean="0">
                          <a:effectLst/>
                        </a:rPr>
                        <a:t>Fields</a:t>
                      </a:r>
                      <a:endParaRPr lang="en-US" sz="1600" b="1" dirty="0">
                        <a:effectLst/>
                        <a:latin typeface="Arial Narrow"/>
                        <a:ea typeface="SimSun"/>
                        <a:cs typeface="Times New Roman"/>
                      </a:endParaRPr>
                    </a:p>
                  </a:txBody>
                  <a:tcPr marL="28910" marR="28910" marT="14455" marB="14455"/>
                </a:tc>
              </a:tr>
              <a:tr h="201880">
                <a:tc>
                  <a:txBody>
                    <a:bodyPr/>
                    <a:lstStyle/>
                    <a:p>
                      <a:r>
                        <a:rPr lang="en-US" sz="1400" b="0" kern="1200" baseline="0" dirty="0" smtClean="0">
                          <a:solidFill>
                            <a:schemeClr val="dk1"/>
                          </a:solidFill>
                          <a:effectLst/>
                          <a:latin typeface="+mn-lt"/>
                          <a:ea typeface="+mn-ea"/>
                          <a:cs typeface="+mn-cs"/>
                        </a:rPr>
                        <a:t>Accounting Classification Code</a:t>
                      </a:r>
                      <a:endParaRPr lang="en-US" sz="1400" b="0" kern="1200" baseline="0" dirty="0">
                        <a:solidFill>
                          <a:schemeClr val="dk1"/>
                        </a:solidFill>
                        <a:effectLst/>
                        <a:latin typeface="+mn-lt"/>
                        <a:ea typeface="+mn-ea"/>
                        <a:cs typeface="+mn-cs"/>
                      </a:endParaRPr>
                    </a:p>
                  </a:txBody>
                  <a:tcPr marL="28910" marR="28910" marT="14455" marB="14455">
                    <a:solidFill>
                      <a:schemeClr val="accent6">
                        <a:lumMod val="20000"/>
                        <a:lumOff val="80000"/>
                      </a:schemeClr>
                    </a:solidFill>
                  </a:tcPr>
                </a:tc>
              </a:tr>
              <a:tr h="249382">
                <a:tc>
                  <a:txBody>
                    <a:bodyPr/>
                    <a:lstStyle/>
                    <a:p>
                      <a:r>
                        <a:rPr lang="en-US" sz="1400" b="0" kern="1200" baseline="0" dirty="0" smtClean="0">
                          <a:solidFill>
                            <a:schemeClr val="dk1"/>
                          </a:solidFill>
                          <a:effectLst/>
                          <a:latin typeface="+mn-lt"/>
                          <a:ea typeface="+mn-ea"/>
                          <a:cs typeface="+mn-cs"/>
                        </a:rPr>
                        <a:t>Accounting Classification Reference Number</a:t>
                      </a:r>
                      <a:endParaRPr lang="en-US" sz="1400" b="0" kern="1200" baseline="0" dirty="0">
                        <a:solidFill>
                          <a:schemeClr val="dk1"/>
                        </a:solidFill>
                        <a:effectLst/>
                        <a:latin typeface="+mn-lt"/>
                        <a:ea typeface="+mn-ea"/>
                        <a:cs typeface="+mn-cs"/>
                      </a:endParaRPr>
                    </a:p>
                  </a:txBody>
                  <a:tcPr marL="28910" marR="28910" marT="14455" marB="14455">
                    <a:solidFill>
                      <a:schemeClr val="accent2">
                        <a:lumMod val="20000"/>
                        <a:lumOff val="80000"/>
                      </a:schemeClr>
                    </a:solidFill>
                  </a:tcPr>
                </a:tc>
              </a:tr>
              <a:tr h="307558">
                <a:tc>
                  <a:txBody>
                    <a:bodyPr/>
                    <a:lstStyle/>
                    <a:p>
                      <a:r>
                        <a:rPr lang="en-US" sz="1400" b="0" kern="1200" baseline="0" dirty="0" smtClean="0">
                          <a:solidFill>
                            <a:schemeClr val="dk1"/>
                          </a:solidFill>
                          <a:effectLst/>
                          <a:latin typeface="+mn-lt"/>
                          <a:ea typeface="+mn-ea"/>
                          <a:cs typeface="+mn-cs"/>
                        </a:rPr>
                        <a:t>Fiscal Station Number</a:t>
                      </a:r>
                      <a:endParaRPr lang="en-US" sz="1400" b="0" kern="1200" baseline="0" dirty="0">
                        <a:solidFill>
                          <a:schemeClr val="dk1"/>
                        </a:solidFill>
                        <a:effectLst/>
                        <a:latin typeface="+mn-lt"/>
                        <a:ea typeface="+mn-ea"/>
                        <a:cs typeface="+mn-cs"/>
                      </a:endParaRPr>
                    </a:p>
                  </a:txBody>
                  <a:tcPr marL="28910" marR="28910" marT="14455" marB="14455">
                    <a:solidFill>
                      <a:schemeClr val="accent2">
                        <a:lumMod val="20000"/>
                        <a:lumOff val="80000"/>
                      </a:schemeClr>
                    </a:solidFill>
                  </a:tcPr>
                </a:tc>
              </a:tr>
              <a:tr h="307558">
                <a:tc>
                  <a:txBody>
                    <a:bodyPr/>
                    <a:lstStyle/>
                    <a:p>
                      <a:r>
                        <a:rPr lang="en-US" sz="1400" b="0" kern="1200" baseline="0" dirty="0" smtClean="0">
                          <a:solidFill>
                            <a:schemeClr val="dk1"/>
                          </a:solidFill>
                          <a:effectLst/>
                          <a:latin typeface="+mn-lt"/>
                          <a:ea typeface="+mn-ea"/>
                          <a:cs typeface="+mn-cs"/>
                        </a:rPr>
                        <a:t>Customer ALC</a:t>
                      </a:r>
                      <a:endParaRPr lang="en-US" sz="1400" b="0" kern="1200" baseline="0" dirty="0">
                        <a:solidFill>
                          <a:schemeClr val="dk1"/>
                        </a:solidFill>
                        <a:effectLst/>
                        <a:latin typeface="+mn-lt"/>
                        <a:ea typeface="+mn-ea"/>
                        <a:cs typeface="+mn-cs"/>
                      </a:endParaRPr>
                    </a:p>
                  </a:txBody>
                  <a:tcPr marL="28910" marR="28910" marT="14455" marB="14455">
                    <a:solidFill>
                      <a:schemeClr val="accent2">
                        <a:lumMod val="20000"/>
                        <a:lumOff val="80000"/>
                      </a:schemeClr>
                    </a:solidFill>
                  </a:tcPr>
                </a:tc>
              </a:tr>
              <a:tr h="307558">
                <a:tc>
                  <a:txBody>
                    <a:bodyPr/>
                    <a:lstStyle/>
                    <a:p>
                      <a:r>
                        <a:rPr lang="en-US" sz="1400" b="0" kern="1200" baseline="0" dirty="0" smtClean="0">
                          <a:solidFill>
                            <a:schemeClr val="dk1"/>
                          </a:solidFill>
                          <a:effectLst/>
                          <a:latin typeface="+mn-lt"/>
                          <a:ea typeface="+mn-ea"/>
                          <a:cs typeface="+mn-cs"/>
                        </a:rPr>
                        <a:t>Customer Sublevel Prefix</a:t>
                      </a:r>
                      <a:endParaRPr lang="en-US" sz="1400" b="0" kern="1200" baseline="0" dirty="0">
                        <a:solidFill>
                          <a:schemeClr val="dk1"/>
                        </a:solidFill>
                        <a:effectLst/>
                        <a:latin typeface="+mn-lt"/>
                        <a:ea typeface="+mn-ea"/>
                        <a:cs typeface="+mn-cs"/>
                      </a:endParaRPr>
                    </a:p>
                  </a:txBody>
                  <a:tcPr marL="28910" marR="28910" marT="14455" marB="14455">
                    <a:solidFill>
                      <a:schemeClr val="accent2">
                        <a:lumMod val="20000"/>
                        <a:lumOff val="80000"/>
                      </a:schemeClr>
                    </a:solidFill>
                  </a:tcPr>
                </a:tc>
              </a:tr>
              <a:tr h="307558">
                <a:tc>
                  <a:txBody>
                    <a:bodyPr/>
                    <a:lstStyle/>
                    <a:p>
                      <a:r>
                        <a:rPr lang="en-US" sz="1400" b="0" kern="1200" baseline="0" dirty="0" smtClean="0">
                          <a:solidFill>
                            <a:schemeClr val="dk1"/>
                          </a:solidFill>
                          <a:effectLst/>
                          <a:latin typeface="+mn-lt"/>
                          <a:ea typeface="+mn-ea"/>
                          <a:cs typeface="+mn-cs"/>
                        </a:rPr>
                        <a:t>Customer Treasury Symbol: Allocation Transfer Agency</a:t>
                      </a:r>
                      <a:endParaRPr lang="en-US" sz="1400" b="0" kern="1200" baseline="0" dirty="0">
                        <a:solidFill>
                          <a:schemeClr val="dk1"/>
                        </a:solidFill>
                        <a:effectLst/>
                        <a:latin typeface="+mn-lt"/>
                        <a:ea typeface="+mn-ea"/>
                        <a:cs typeface="+mn-cs"/>
                      </a:endParaRPr>
                    </a:p>
                  </a:txBody>
                  <a:tcPr marL="28910" marR="28910" marT="14455" marB="14455">
                    <a:solidFill>
                      <a:schemeClr val="accent2">
                        <a:lumMod val="20000"/>
                        <a:lumOff val="80000"/>
                      </a:schemeClr>
                    </a:solidFill>
                  </a:tcPr>
                </a:tc>
              </a:tr>
              <a:tr h="307558">
                <a:tc>
                  <a:txBody>
                    <a:bodyPr/>
                    <a:lstStyle/>
                    <a:p>
                      <a:r>
                        <a:rPr lang="en-US" sz="1400" b="0" kern="1200" baseline="0" dirty="0" smtClean="0">
                          <a:solidFill>
                            <a:schemeClr val="dk1"/>
                          </a:solidFill>
                          <a:effectLst/>
                          <a:latin typeface="+mn-lt"/>
                          <a:ea typeface="+mn-ea"/>
                          <a:cs typeface="+mn-cs"/>
                        </a:rPr>
                        <a:t>Customer Treasury Symbol: Agency Identifier</a:t>
                      </a:r>
                      <a:endParaRPr lang="en-US" sz="1400" b="0" kern="1200" baseline="0" dirty="0">
                        <a:solidFill>
                          <a:schemeClr val="dk1"/>
                        </a:solidFill>
                        <a:effectLst/>
                        <a:latin typeface="+mn-lt"/>
                        <a:ea typeface="+mn-ea"/>
                        <a:cs typeface="+mn-cs"/>
                      </a:endParaRPr>
                    </a:p>
                  </a:txBody>
                  <a:tcPr marL="28910" marR="28910" marT="14455" marB="14455">
                    <a:solidFill>
                      <a:schemeClr val="accent2">
                        <a:lumMod val="20000"/>
                        <a:lumOff val="80000"/>
                      </a:schemeClr>
                    </a:solidFill>
                  </a:tcPr>
                </a:tc>
              </a:tr>
              <a:tr h="307558">
                <a:tc>
                  <a:txBody>
                    <a:bodyPr/>
                    <a:lstStyle/>
                    <a:p>
                      <a:r>
                        <a:rPr lang="en-US" sz="1400" b="0" kern="1200" baseline="0" dirty="0" smtClean="0">
                          <a:solidFill>
                            <a:schemeClr val="dk1"/>
                          </a:solidFill>
                          <a:effectLst/>
                          <a:latin typeface="+mn-lt"/>
                          <a:ea typeface="+mn-ea"/>
                          <a:cs typeface="+mn-cs"/>
                        </a:rPr>
                        <a:t>Customer Treasury Symbol: Beginning Period of Availability</a:t>
                      </a:r>
                      <a:endParaRPr lang="en-US" sz="1400" b="0" kern="1200" baseline="0" dirty="0">
                        <a:solidFill>
                          <a:schemeClr val="dk1"/>
                        </a:solidFill>
                        <a:effectLst/>
                        <a:latin typeface="+mn-lt"/>
                        <a:ea typeface="+mn-ea"/>
                        <a:cs typeface="+mn-cs"/>
                      </a:endParaRPr>
                    </a:p>
                  </a:txBody>
                  <a:tcPr marL="28910" marR="28910" marT="14455" marB="14455">
                    <a:solidFill>
                      <a:schemeClr val="accent2">
                        <a:lumMod val="20000"/>
                        <a:lumOff val="80000"/>
                      </a:schemeClr>
                    </a:solidFill>
                  </a:tcPr>
                </a:tc>
              </a:tr>
              <a:tr h="307558">
                <a:tc>
                  <a:txBody>
                    <a:bodyPr/>
                    <a:lstStyle/>
                    <a:p>
                      <a:r>
                        <a:rPr lang="en-US" sz="1400" b="0" kern="1200" baseline="0" dirty="0" smtClean="0">
                          <a:solidFill>
                            <a:schemeClr val="dk1"/>
                          </a:solidFill>
                          <a:effectLst/>
                          <a:latin typeface="+mn-lt"/>
                          <a:ea typeface="+mn-ea"/>
                          <a:cs typeface="+mn-cs"/>
                        </a:rPr>
                        <a:t>Customer Treasury Symbol: Ending Period of Availability</a:t>
                      </a:r>
                      <a:endParaRPr lang="en-US" sz="1400" b="0" kern="1200" baseline="0" dirty="0">
                        <a:solidFill>
                          <a:schemeClr val="dk1"/>
                        </a:solidFill>
                        <a:effectLst/>
                        <a:latin typeface="+mn-lt"/>
                        <a:ea typeface="+mn-ea"/>
                        <a:cs typeface="+mn-cs"/>
                      </a:endParaRPr>
                    </a:p>
                  </a:txBody>
                  <a:tcPr marL="28910" marR="28910" marT="14455" marB="14455">
                    <a:solidFill>
                      <a:schemeClr val="accent2">
                        <a:lumMod val="20000"/>
                        <a:lumOff val="80000"/>
                      </a:schemeClr>
                    </a:solidFill>
                  </a:tcPr>
                </a:tc>
              </a:tr>
              <a:tr h="307558">
                <a:tc>
                  <a:txBody>
                    <a:bodyPr/>
                    <a:lstStyle/>
                    <a:p>
                      <a:r>
                        <a:rPr lang="en-US" sz="1400" b="0" kern="1200" baseline="0" dirty="0" smtClean="0">
                          <a:solidFill>
                            <a:schemeClr val="dk1"/>
                          </a:solidFill>
                          <a:effectLst/>
                          <a:latin typeface="+mn-lt"/>
                          <a:ea typeface="+mn-ea"/>
                          <a:cs typeface="+mn-cs"/>
                        </a:rPr>
                        <a:t>Customer Treasury Symbol: Availability Type</a:t>
                      </a:r>
                      <a:endParaRPr lang="en-US" sz="1400" b="0" kern="1200" baseline="0" dirty="0">
                        <a:solidFill>
                          <a:schemeClr val="dk1"/>
                        </a:solidFill>
                        <a:effectLst/>
                        <a:latin typeface="+mn-lt"/>
                        <a:ea typeface="+mn-ea"/>
                        <a:cs typeface="+mn-cs"/>
                      </a:endParaRPr>
                    </a:p>
                  </a:txBody>
                  <a:tcPr marL="28910" marR="28910" marT="14455" marB="14455">
                    <a:solidFill>
                      <a:schemeClr val="accent2">
                        <a:lumMod val="20000"/>
                        <a:lumOff val="80000"/>
                      </a:schemeClr>
                    </a:solidFill>
                  </a:tcPr>
                </a:tc>
              </a:tr>
              <a:tr h="307558">
                <a:tc>
                  <a:txBody>
                    <a:bodyPr/>
                    <a:lstStyle/>
                    <a:p>
                      <a:r>
                        <a:rPr lang="en-US" sz="1400" b="0" kern="1200" baseline="0" dirty="0" smtClean="0">
                          <a:solidFill>
                            <a:schemeClr val="dk1"/>
                          </a:solidFill>
                          <a:effectLst/>
                          <a:latin typeface="+mn-lt"/>
                          <a:ea typeface="+mn-ea"/>
                          <a:cs typeface="+mn-cs"/>
                        </a:rPr>
                        <a:t>Customer Treasury Symbol: Main Account</a:t>
                      </a:r>
                      <a:endParaRPr lang="en-US" sz="1400" b="0" kern="1200" baseline="0" dirty="0">
                        <a:solidFill>
                          <a:schemeClr val="dk1"/>
                        </a:solidFill>
                        <a:effectLst/>
                        <a:latin typeface="+mn-lt"/>
                        <a:ea typeface="+mn-ea"/>
                        <a:cs typeface="+mn-cs"/>
                      </a:endParaRPr>
                    </a:p>
                  </a:txBody>
                  <a:tcPr marL="28910" marR="28910" marT="14455" marB="14455">
                    <a:solidFill>
                      <a:schemeClr val="accent2">
                        <a:lumMod val="20000"/>
                        <a:lumOff val="80000"/>
                      </a:schemeClr>
                    </a:solidFill>
                  </a:tcPr>
                </a:tc>
              </a:tr>
              <a:tr h="307558">
                <a:tc>
                  <a:txBody>
                    <a:bodyPr/>
                    <a:lstStyle/>
                    <a:p>
                      <a:r>
                        <a:rPr lang="en-US" sz="1400" b="0" kern="1200" baseline="0" dirty="0" smtClean="0">
                          <a:solidFill>
                            <a:schemeClr val="dk1"/>
                          </a:solidFill>
                          <a:effectLst/>
                          <a:latin typeface="+mn-lt"/>
                          <a:ea typeface="+mn-ea"/>
                          <a:cs typeface="+mn-cs"/>
                        </a:rPr>
                        <a:t>Customer Treasury Symbol: Sub Account</a:t>
                      </a:r>
                      <a:endParaRPr lang="en-US" sz="1400" b="0" kern="1200" baseline="0" dirty="0">
                        <a:solidFill>
                          <a:schemeClr val="dk1"/>
                        </a:solidFill>
                        <a:effectLst/>
                        <a:latin typeface="+mn-lt"/>
                        <a:ea typeface="+mn-ea"/>
                        <a:cs typeface="+mn-cs"/>
                      </a:endParaRPr>
                    </a:p>
                  </a:txBody>
                  <a:tcPr marL="28910" marR="28910" marT="14455" marB="14455">
                    <a:solidFill>
                      <a:schemeClr val="accent2">
                        <a:lumMod val="20000"/>
                        <a:lumOff val="80000"/>
                      </a:schemeClr>
                    </a:solidFill>
                  </a:tcPr>
                </a:tc>
              </a:tr>
              <a:tr h="307558">
                <a:tc>
                  <a:txBody>
                    <a:bodyPr/>
                    <a:lstStyle/>
                    <a:p>
                      <a:pPr marL="0" marR="0">
                        <a:spcBef>
                          <a:spcPts val="100"/>
                        </a:spcBef>
                        <a:spcAft>
                          <a:spcPts val="0"/>
                        </a:spcAft>
                      </a:pPr>
                      <a:r>
                        <a:rPr lang="en-US" sz="1400" b="0" kern="1200" dirty="0">
                          <a:solidFill>
                            <a:schemeClr val="dk1"/>
                          </a:solidFill>
                          <a:effectLst/>
                          <a:latin typeface="+mn-lt"/>
                          <a:ea typeface="+mn-ea"/>
                          <a:cs typeface="+mn-cs"/>
                        </a:rPr>
                        <a:t>Agency DUNS</a:t>
                      </a:r>
                    </a:p>
                  </a:txBody>
                  <a:tcPr marL="36830" marR="36830" marT="18415" marB="18415">
                    <a:solidFill>
                      <a:schemeClr val="accent2">
                        <a:lumMod val="60000"/>
                        <a:lumOff val="40000"/>
                      </a:schemeClr>
                    </a:solidFill>
                  </a:tcPr>
                </a:tc>
              </a:tr>
              <a:tr h="30755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0" kern="1200" dirty="0" smtClean="0">
                          <a:solidFill>
                            <a:schemeClr val="dk1"/>
                          </a:solidFill>
                          <a:effectLst/>
                          <a:latin typeface="+mn-lt"/>
                          <a:ea typeface="+mn-ea"/>
                          <a:cs typeface="+mn-cs"/>
                        </a:rPr>
                        <a:t>Agency DUNS+4</a:t>
                      </a:r>
                    </a:p>
                  </a:txBody>
                  <a:tcPr marL="28910" marR="28910" marT="14455" marB="14455">
                    <a:solidFill>
                      <a:schemeClr val="accent2">
                        <a:lumMod val="60000"/>
                        <a:lumOff val="40000"/>
                      </a:schemeClr>
                    </a:solidFill>
                  </a:tcPr>
                </a:tc>
              </a:tr>
            </a:tbl>
          </a:graphicData>
        </a:graphic>
      </p:graphicFrame>
      <p:sp>
        <p:nvSpPr>
          <p:cNvPr id="18" name="Rectangle 17"/>
          <p:cNvSpPr/>
          <p:nvPr/>
        </p:nvSpPr>
        <p:spPr>
          <a:xfrm>
            <a:off x="3788925" y="6396335"/>
            <a:ext cx="3668784" cy="461665"/>
          </a:xfrm>
          <a:prstGeom prst="rect">
            <a:avLst/>
          </a:prstGeom>
        </p:spPr>
        <p:txBody>
          <a:bodyPr wrap="square">
            <a:spAutoFit/>
          </a:bodyPr>
          <a:lstStyle/>
          <a:p>
            <a:r>
              <a:rPr lang="en-US" sz="1200" kern="0" dirty="0"/>
              <a:t>Please refer to the </a:t>
            </a:r>
            <a:r>
              <a:rPr lang="en-US" sz="1200" kern="0" dirty="0" smtClean="0"/>
              <a:t>Telecom Billing </a:t>
            </a:r>
            <a:r>
              <a:rPr lang="en-US" sz="1200" kern="0" dirty="0"/>
              <a:t>DES and </a:t>
            </a:r>
            <a:r>
              <a:rPr lang="en-US" sz="1200" kern="0" dirty="0" smtClean="0"/>
              <a:t>for </a:t>
            </a:r>
            <a:r>
              <a:rPr lang="en-US" sz="1200" kern="0" dirty="0"/>
              <a:t>comprehensive </a:t>
            </a:r>
            <a:r>
              <a:rPr lang="en-US" sz="1200" kern="0" dirty="0" smtClean="0"/>
              <a:t>Summarization Criteria information.</a:t>
            </a:r>
            <a:endParaRPr lang="en-US" sz="1200" kern="0" dirty="0"/>
          </a:p>
        </p:txBody>
      </p:sp>
    </p:spTree>
    <p:extLst>
      <p:ext uri="{BB962C8B-B14F-4D97-AF65-F5344CB8AC3E}">
        <p14:creationId xmlns:p14="http://schemas.microsoft.com/office/powerpoint/2010/main" val="4102231660"/>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Summarization Process</a:t>
            </a:r>
            <a:endParaRPr lang="en-US" dirty="0"/>
          </a:p>
        </p:txBody>
      </p:sp>
      <p:sp>
        <p:nvSpPr>
          <p:cNvPr id="4" name="Footer Placeholder 3"/>
          <p:cNvSpPr>
            <a:spLocks noGrp="1"/>
          </p:cNvSpPr>
          <p:nvPr>
            <p:ph type="ftr" sz="quarter" idx="4294967295"/>
          </p:nvPr>
        </p:nvSpPr>
        <p:spPr>
          <a:xfrm>
            <a:off x="457200" y="6553200"/>
            <a:ext cx="7010400" cy="304800"/>
          </a:xfrm>
          <a:prstGeom prst="rect">
            <a:avLst/>
          </a:prstGeom>
        </p:spPr>
        <p:txBody>
          <a:bodyPr/>
          <a:lstStyle/>
          <a:p>
            <a:pPr>
              <a:defRPr/>
            </a:pPr>
            <a:r>
              <a:rPr lang="en-US" dirty="0" smtClean="0">
                <a:solidFill>
                  <a:srgbClr val="000000"/>
                </a:solidFill>
              </a:rPr>
              <a:t>CGI Federal Proprietary and Confidential</a:t>
            </a:r>
            <a:endParaRPr lang="en-US" dirty="0">
              <a:solidFill>
                <a:srgbClr val="000000"/>
              </a:solidFill>
            </a:endParaRPr>
          </a:p>
        </p:txBody>
      </p:sp>
      <p:sp>
        <p:nvSpPr>
          <p:cNvPr id="5" name="Slide Number Placeholder 4"/>
          <p:cNvSpPr>
            <a:spLocks noGrp="1"/>
          </p:cNvSpPr>
          <p:nvPr>
            <p:ph type="sldNum" sz="quarter" idx="11"/>
          </p:nvPr>
        </p:nvSpPr>
        <p:spPr/>
        <p:txBody>
          <a:bodyPr/>
          <a:lstStyle/>
          <a:p>
            <a:pPr>
              <a:defRPr/>
            </a:pPr>
            <a:fld id="{215F2CEC-58A8-492B-AD0D-C2BF1A7F0D89}" type="slidenum">
              <a:rPr lang="en-US" smtClean="0">
                <a:solidFill>
                  <a:srgbClr val="000000"/>
                </a:solidFill>
              </a:rPr>
              <a:pPr>
                <a:defRPr/>
              </a:pPr>
              <a:t>75</a:t>
            </a:fld>
            <a:endParaRPr lang="en-US" dirty="0">
              <a:solidFill>
                <a:srgbClr val="000000"/>
              </a:solidFill>
            </a:endParaRPr>
          </a:p>
        </p:txBody>
      </p:sp>
      <p:grpSp>
        <p:nvGrpSpPr>
          <p:cNvPr id="7" name="Group 6"/>
          <p:cNvGrpSpPr/>
          <p:nvPr/>
        </p:nvGrpSpPr>
        <p:grpSpPr>
          <a:xfrm>
            <a:off x="900396" y="1273075"/>
            <a:ext cx="7597208" cy="4824830"/>
            <a:chOff x="306801" y="1459179"/>
            <a:chExt cx="7597208" cy="4824830"/>
          </a:xfrm>
        </p:grpSpPr>
        <p:cxnSp>
          <p:nvCxnSpPr>
            <p:cNvPr id="190" name="Straight Connector 189"/>
            <p:cNvCxnSpPr/>
            <p:nvPr/>
          </p:nvCxnSpPr>
          <p:spPr bwMode="auto">
            <a:xfrm>
              <a:off x="5510199" y="5572445"/>
              <a:ext cx="617469" cy="319881"/>
            </a:xfrm>
            <a:prstGeom prst="line">
              <a:avLst/>
            </a:prstGeom>
            <a:solidFill>
              <a:srgbClr val="ED171F"/>
            </a:solidFill>
            <a:ln w="25400" cap="flat" cmpd="sng" algn="ctr">
              <a:solidFill>
                <a:schemeClr val="tx1"/>
              </a:solidFill>
              <a:prstDash val="solid"/>
              <a:round/>
              <a:headEnd type="none" w="med" len="med"/>
              <a:tailEnd type="none" w="med" len="med"/>
            </a:ln>
            <a:effectLst/>
          </p:spPr>
        </p:cxnSp>
        <p:cxnSp>
          <p:nvCxnSpPr>
            <p:cNvPr id="186" name="Straight Connector 185"/>
            <p:cNvCxnSpPr>
              <a:stCxn id="148" idx="3"/>
            </p:cNvCxnSpPr>
            <p:nvPr/>
          </p:nvCxnSpPr>
          <p:spPr bwMode="auto">
            <a:xfrm flipV="1">
              <a:off x="5498274" y="5096650"/>
              <a:ext cx="629394" cy="337775"/>
            </a:xfrm>
            <a:prstGeom prst="line">
              <a:avLst/>
            </a:prstGeom>
            <a:solidFill>
              <a:srgbClr val="ED171F"/>
            </a:solidFill>
            <a:ln w="25400" cap="flat" cmpd="sng" algn="ctr">
              <a:solidFill>
                <a:schemeClr val="tx1"/>
              </a:solidFill>
              <a:prstDash val="solid"/>
              <a:round/>
              <a:headEnd type="none" w="med" len="med"/>
              <a:tailEnd type="none" w="med" len="med"/>
            </a:ln>
            <a:effectLst/>
          </p:spPr>
        </p:cxnSp>
        <p:cxnSp>
          <p:nvCxnSpPr>
            <p:cNvPr id="181" name="Straight Connector 180"/>
            <p:cNvCxnSpPr/>
            <p:nvPr/>
          </p:nvCxnSpPr>
          <p:spPr bwMode="auto">
            <a:xfrm flipV="1">
              <a:off x="5510199" y="4275954"/>
              <a:ext cx="490782" cy="1735"/>
            </a:xfrm>
            <a:prstGeom prst="line">
              <a:avLst/>
            </a:prstGeom>
            <a:solidFill>
              <a:srgbClr val="ED171F"/>
            </a:solidFill>
            <a:ln w="25400" cap="flat" cmpd="sng" algn="ctr">
              <a:solidFill>
                <a:schemeClr val="tx1"/>
              </a:solidFill>
              <a:prstDash val="solid"/>
              <a:round/>
              <a:headEnd type="none" w="med" len="med"/>
              <a:tailEnd type="none" w="med" len="med"/>
            </a:ln>
            <a:effectLst/>
          </p:spPr>
        </p:cxnSp>
        <p:sp>
          <p:nvSpPr>
            <p:cNvPr id="6" name="Rectangle 5"/>
            <p:cNvSpPr/>
            <p:nvPr/>
          </p:nvSpPr>
          <p:spPr bwMode="auto">
            <a:xfrm>
              <a:off x="486888" y="1496293"/>
              <a:ext cx="7253844" cy="653144"/>
            </a:xfrm>
            <a:prstGeom prst="rect">
              <a:avLst/>
            </a:prstGeom>
            <a:noFill/>
            <a:ln w="254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endParaRPr lang="en-US" dirty="0" smtClean="0">
                <a:solidFill>
                  <a:srgbClr val="000000"/>
                </a:solidFill>
              </a:endParaRPr>
            </a:p>
          </p:txBody>
        </p:sp>
        <p:cxnSp>
          <p:nvCxnSpPr>
            <p:cNvPr id="10" name="Straight Connector 9"/>
            <p:cNvCxnSpPr/>
            <p:nvPr/>
          </p:nvCxnSpPr>
          <p:spPr bwMode="auto">
            <a:xfrm>
              <a:off x="1413169" y="1496293"/>
              <a:ext cx="0" cy="653144"/>
            </a:xfrm>
            <a:prstGeom prst="line">
              <a:avLst/>
            </a:prstGeom>
            <a:solidFill>
              <a:srgbClr val="ED171F"/>
            </a:solidFill>
            <a:ln w="25400" cap="flat" cmpd="sng" algn="ctr">
              <a:solidFill>
                <a:schemeClr val="tx1"/>
              </a:solidFill>
              <a:prstDash val="solid"/>
              <a:round/>
              <a:headEnd type="none" w="med" len="med"/>
              <a:tailEnd type="none" w="med" len="med"/>
            </a:ln>
            <a:effectLst/>
          </p:spPr>
        </p:cxnSp>
        <p:cxnSp>
          <p:nvCxnSpPr>
            <p:cNvPr id="12" name="Straight Connector 11"/>
            <p:cNvCxnSpPr/>
            <p:nvPr/>
          </p:nvCxnSpPr>
          <p:spPr bwMode="auto">
            <a:xfrm>
              <a:off x="2327574" y="1496293"/>
              <a:ext cx="0" cy="653144"/>
            </a:xfrm>
            <a:prstGeom prst="line">
              <a:avLst/>
            </a:prstGeom>
            <a:solidFill>
              <a:srgbClr val="ED171F"/>
            </a:solidFill>
            <a:ln w="25400" cap="flat" cmpd="sng" algn="ctr">
              <a:solidFill>
                <a:schemeClr val="tx1"/>
              </a:solidFill>
              <a:prstDash val="solid"/>
              <a:round/>
              <a:headEnd type="none" w="med" len="med"/>
              <a:tailEnd type="none" w="med" len="med"/>
            </a:ln>
            <a:effectLst/>
          </p:spPr>
        </p:cxnSp>
        <p:cxnSp>
          <p:nvCxnSpPr>
            <p:cNvPr id="13" name="Straight Connector 12"/>
            <p:cNvCxnSpPr/>
            <p:nvPr/>
          </p:nvCxnSpPr>
          <p:spPr bwMode="auto">
            <a:xfrm>
              <a:off x="3299360" y="1496293"/>
              <a:ext cx="0" cy="653144"/>
            </a:xfrm>
            <a:prstGeom prst="line">
              <a:avLst/>
            </a:prstGeom>
            <a:solidFill>
              <a:srgbClr val="ED171F"/>
            </a:solidFill>
            <a:ln w="25400" cap="flat" cmpd="sng" algn="ctr">
              <a:solidFill>
                <a:schemeClr val="tx1"/>
              </a:solidFill>
              <a:prstDash val="solid"/>
              <a:round/>
              <a:headEnd type="none" w="med" len="med"/>
              <a:tailEnd type="none" w="med" len="med"/>
            </a:ln>
            <a:effectLst/>
          </p:spPr>
        </p:cxnSp>
        <p:cxnSp>
          <p:nvCxnSpPr>
            <p:cNvPr id="14" name="Straight Connector 13"/>
            <p:cNvCxnSpPr/>
            <p:nvPr/>
          </p:nvCxnSpPr>
          <p:spPr bwMode="auto">
            <a:xfrm>
              <a:off x="4154384" y="1496293"/>
              <a:ext cx="0" cy="653144"/>
            </a:xfrm>
            <a:prstGeom prst="line">
              <a:avLst/>
            </a:prstGeom>
            <a:solidFill>
              <a:srgbClr val="ED171F"/>
            </a:solidFill>
            <a:ln w="25400" cap="flat" cmpd="sng" algn="ctr">
              <a:solidFill>
                <a:schemeClr val="tx1"/>
              </a:solidFill>
              <a:prstDash val="solid"/>
              <a:round/>
              <a:headEnd type="none" w="med" len="med"/>
              <a:tailEnd type="none" w="med" len="med"/>
            </a:ln>
            <a:effectLst/>
          </p:spPr>
        </p:cxnSp>
        <p:cxnSp>
          <p:nvCxnSpPr>
            <p:cNvPr id="15" name="Straight Connector 14"/>
            <p:cNvCxnSpPr/>
            <p:nvPr/>
          </p:nvCxnSpPr>
          <p:spPr bwMode="auto">
            <a:xfrm>
              <a:off x="4997533" y="1466607"/>
              <a:ext cx="0" cy="653144"/>
            </a:xfrm>
            <a:prstGeom prst="line">
              <a:avLst/>
            </a:prstGeom>
            <a:solidFill>
              <a:srgbClr val="ED171F"/>
            </a:solidFill>
            <a:ln w="25400" cap="flat" cmpd="sng" algn="ctr">
              <a:solidFill>
                <a:schemeClr val="tx1"/>
              </a:solidFill>
              <a:prstDash val="solid"/>
              <a:round/>
              <a:headEnd type="none" w="med" len="med"/>
              <a:tailEnd type="none" w="med" len="med"/>
            </a:ln>
            <a:effectLst/>
          </p:spPr>
        </p:cxnSp>
        <p:cxnSp>
          <p:nvCxnSpPr>
            <p:cNvPr id="16" name="Straight Connector 15"/>
            <p:cNvCxnSpPr/>
            <p:nvPr/>
          </p:nvCxnSpPr>
          <p:spPr bwMode="auto">
            <a:xfrm>
              <a:off x="5888182" y="1466607"/>
              <a:ext cx="0" cy="653144"/>
            </a:xfrm>
            <a:prstGeom prst="line">
              <a:avLst/>
            </a:prstGeom>
            <a:solidFill>
              <a:srgbClr val="ED171F"/>
            </a:solidFill>
            <a:ln w="25400" cap="flat" cmpd="sng" algn="ctr">
              <a:solidFill>
                <a:schemeClr val="tx1"/>
              </a:solidFill>
              <a:prstDash val="solid"/>
              <a:round/>
              <a:headEnd type="none" w="med" len="med"/>
              <a:tailEnd type="none" w="med" len="med"/>
            </a:ln>
            <a:effectLst/>
          </p:spPr>
        </p:cxnSp>
        <p:cxnSp>
          <p:nvCxnSpPr>
            <p:cNvPr id="17" name="Straight Connector 16"/>
            <p:cNvCxnSpPr/>
            <p:nvPr/>
          </p:nvCxnSpPr>
          <p:spPr bwMode="auto">
            <a:xfrm>
              <a:off x="6826332" y="1496293"/>
              <a:ext cx="0" cy="653144"/>
            </a:xfrm>
            <a:prstGeom prst="line">
              <a:avLst/>
            </a:prstGeom>
            <a:solidFill>
              <a:srgbClr val="ED171F"/>
            </a:solidFill>
            <a:ln w="25400" cap="flat" cmpd="sng" algn="ctr">
              <a:solidFill>
                <a:schemeClr val="tx1"/>
              </a:solidFill>
              <a:prstDash val="solid"/>
              <a:round/>
              <a:headEnd type="none" w="med" len="med"/>
              <a:tailEnd type="none" w="med" len="med"/>
            </a:ln>
            <a:effectLst/>
          </p:spPr>
        </p:cxnSp>
        <p:cxnSp>
          <p:nvCxnSpPr>
            <p:cNvPr id="18" name="Straight Connector 17"/>
            <p:cNvCxnSpPr/>
            <p:nvPr/>
          </p:nvCxnSpPr>
          <p:spPr bwMode="auto">
            <a:xfrm>
              <a:off x="7740732" y="1490357"/>
              <a:ext cx="0" cy="653144"/>
            </a:xfrm>
            <a:prstGeom prst="line">
              <a:avLst/>
            </a:prstGeom>
            <a:solidFill>
              <a:srgbClr val="ED171F"/>
            </a:solidFill>
            <a:ln w="25400" cap="flat" cmpd="sng" algn="ctr">
              <a:solidFill>
                <a:schemeClr val="tx1"/>
              </a:solidFill>
              <a:prstDash val="solid"/>
              <a:round/>
              <a:headEnd type="none" w="med" len="med"/>
              <a:tailEnd type="none" w="med" len="med"/>
            </a:ln>
            <a:effectLst/>
          </p:spPr>
        </p:cxnSp>
        <p:sp>
          <p:nvSpPr>
            <p:cNvPr id="19" name="TextBox 18"/>
            <p:cNvSpPr txBox="1"/>
            <p:nvPr/>
          </p:nvSpPr>
          <p:spPr>
            <a:xfrm>
              <a:off x="391876" y="1459179"/>
              <a:ext cx="1116281" cy="707886"/>
            </a:xfrm>
            <a:prstGeom prst="rect">
              <a:avLst/>
            </a:prstGeom>
            <a:noFill/>
          </p:spPr>
          <p:txBody>
            <a:bodyPr wrap="square" rtlCol="0">
              <a:spAutoFit/>
            </a:bodyPr>
            <a:lstStyle/>
            <a:p>
              <a:pPr algn="ctr"/>
              <a:r>
                <a:rPr lang="en-US" sz="1000" dirty="0" smtClean="0">
                  <a:solidFill>
                    <a:srgbClr val="000000"/>
                  </a:solidFill>
                </a:rPr>
                <a:t>Unique Record ID</a:t>
              </a:r>
            </a:p>
            <a:p>
              <a:pPr algn="ctr"/>
              <a:r>
                <a:rPr lang="en-US" sz="1000" b="1" dirty="0" smtClean="0">
                  <a:solidFill>
                    <a:srgbClr val="000000"/>
                  </a:solidFill>
                </a:rPr>
                <a:t>RNB07152013 0000001</a:t>
              </a:r>
              <a:endParaRPr lang="en-US" sz="1000" b="1" dirty="0">
                <a:solidFill>
                  <a:srgbClr val="000000"/>
                </a:solidFill>
              </a:endParaRPr>
            </a:p>
          </p:txBody>
        </p:sp>
        <p:sp>
          <p:nvSpPr>
            <p:cNvPr id="20" name="TextBox 19"/>
            <p:cNvSpPr txBox="1"/>
            <p:nvPr/>
          </p:nvSpPr>
          <p:spPr>
            <a:xfrm>
              <a:off x="1306307" y="1502158"/>
              <a:ext cx="1116281" cy="553998"/>
            </a:xfrm>
            <a:prstGeom prst="rect">
              <a:avLst/>
            </a:prstGeom>
            <a:noFill/>
          </p:spPr>
          <p:txBody>
            <a:bodyPr wrap="square" rtlCol="0">
              <a:spAutoFit/>
            </a:bodyPr>
            <a:lstStyle/>
            <a:p>
              <a:pPr algn="ctr"/>
              <a:r>
                <a:rPr lang="en-US" sz="1000" dirty="0" smtClean="0">
                  <a:solidFill>
                    <a:srgbClr val="000000"/>
                  </a:solidFill>
                </a:rPr>
                <a:t>Statement Number</a:t>
              </a:r>
            </a:p>
            <a:p>
              <a:pPr algn="ctr"/>
              <a:r>
                <a:rPr lang="en-US" sz="1000" b="1" dirty="0" smtClean="0">
                  <a:solidFill>
                    <a:srgbClr val="000000"/>
                  </a:solidFill>
                </a:rPr>
                <a:t>HM000836</a:t>
              </a:r>
              <a:endParaRPr lang="en-US" sz="1000" b="1" dirty="0">
                <a:solidFill>
                  <a:srgbClr val="000000"/>
                </a:solidFill>
              </a:endParaRPr>
            </a:p>
          </p:txBody>
        </p:sp>
        <p:sp>
          <p:nvSpPr>
            <p:cNvPr id="21" name="TextBox 20"/>
            <p:cNvSpPr txBox="1"/>
            <p:nvPr/>
          </p:nvSpPr>
          <p:spPr>
            <a:xfrm>
              <a:off x="3180597" y="1601192"/>
              <a:ext cx="1116281" cy="400110"/>
            </a:xfrm>
            <a:prstGeom prst="rect">
              <a:avLst/>
            </a:prstGeom>
            <a:noFill/>
          </p:spPr>
          <p:txBody>
            <a:bodyPr wrap="square" rtlCol="0">
              <a:spAutoFit/>
            </a:bodyPr>
            <a:lstStyle/>
            <a:p>
              <a:pPr algn="ctr"/>
              <a:r>
                <a:rPr lang="en-US" sz="1000" dirty="0" smtClean="0">
                  <a:solidFill>
                    <a:srgbClr val="000000"/>
                  </a:solidFill>
                </a:rPr>
                <a:t>Vendor</a:t>
              </a:r>
            </a:p>
            <a:p>
              <a:pPr algn="ctr"/>
              <a:r>
                <a:rPr lang="en-US" sz="1000" b="1" dirty="0" smtClean="0">
                  <a:solidFill>
                    <a:srgbClr val="000000"/>
                  </a:solidFill>
                </a:rPr>
                <a:t>123008</a:t>
              </a:r>
              <a:endParaRPr lang="en-US" sz="1000" b="1" dirty="0">
                <a:solidFill>
                  <a:srgbClr val="000000"/>
                </a:solidFill>
              </a:endParaRPr>
            </a:p>
          </p:txBody>
        </p:sp>
        <p:sp>
          <p:nvSpPr>
            <p:cNvPr id="23" name="TextBox 22"/>
            <p:cNvSpPr txBox="1"/>
            <p:nvPr/>
          </p:nvSpPr>
          <p:spPr>
            <a:xfrm>
              <a:off x="4069247" y="1609115"/>
              <a:ext cx="973788" cy="400110"/>
            </a:xfrm>
            <a:prstGeom prst="rect">
              <a:avLst/>
            </a:prstGeom>
            <a:noFill/>
          </p:spPr>
          <p:txBody>
            <a:bodyPr wrap="square" rtlCol="0">
              <a:spAutoFit/>
            </a:bodyPr>
            <a:lstStyle/>
            <a:p>
              <a:pPr algn="ctr"/>
              <a:r>
                <a:rPr lang="en-US" sz="1000" dirty="0" smtClean="0">
                  <a:solidFill>
                    <a:srgbClr val="000000"/>
                  </a:solidFill>
                </a:rPr>
                <a:t>Fund</a:t>
              </a:r>
            </a:p>
            <a:p>
              <a:pPr algn="ctr"/>
              <a:r>
                <a:rPr lang="en-US" sz="1000" b="1" dirty="0" smtClean="0">
                  <a:solidFill>
                    <a:srgbClr val="000000"/>
                  </a:solidFill>
                </a:rPr>
                <a:t>285F</a:t>
              </a:r>
              <a:endParaRPr lang="en-US" sz="1000" b="1" dirty="0">
                <a:solidFill>
                  <a:srgbClr val="000000"/>
                </a:solidFill>
              </a:endParaRPr>
            </a:p>
          </p:txBody>
        </p:sp>
        <p:sp>
          <p:nvSpPr>
            <p:cNvPr id="24" name="TextBox 23"/>
            <p:cNvSpPr txBox="1"/>
            <p:nvPr/>
          </p:nvSpPr>
          <p:spPr>
            <a:xfrm>
              <a:off x="4934147" y="1607140"/>
              <a:ext cx="973788" cy="400110"/>
            </a:xfrm>
            <a:prstGeom prst="rect">
              <a:avLst/>
            </a:prstGeom>
            <a:noFill/>
          </p:spPr>
          <p:txBody>
            <a:bodyPr wrap="square" rtlCol="0">
              <a:spAutoFit/>
            </a:bodyPr>
            <a:lstStyle/>
            <a:p>
              <a:pPr algn="ctr"/>
              <a:r>
                <a:rPr lang="en-US" sz="1000" dirty="0" smtClean="0">
                  <a:solidFill>
                    <a:srgbClr val="FF0000"/>
                  </a:solidFill>
                </a:rPr>
                <a:t>Region</a:t>
              </a:r>
            </a:p>
            <a:p>
              <a:pPr algn="ctr"/>
              <a:r>
                <a:rPr lang="en-US" sz="1000" b="1" dirty="0" smtClean="0">
                  <a:solidFill>
                    <a:srgbClr val="FF0000"/>
                  </a:solidFill>
                </a:rPr>
                <a:t>02</a:t>
              </a:r>
              <a:endParaRPr lang="en-US" sz="1000" b="1" dirty="0">
                <a:solidFill>
                  <a:srgbClr val="FF0000"/>
                </a:solidFill>
              </a:endParaRPr>
            </a:p>
          </p:txBody>
        </p:sp>
        <p:sp>
          <p:nvSpPr>
            <p:cNvPr id="25" name="TextBox 24"/>
            <p:cNvSpPr txBox="1"/>
            <p:nvPr/>
          </p:nvSpPr>
          <p:spPr>
            <a:xfrm>
              <a:off x="6820442" y="1625737"/>
              <a:ext cx="973788" cy="400110"/>
            </a:xfrm>
            <a:prstGeom prst="rect">
              <a:avLst/>
            </a:prstGeom>
            <a:noFill/>
          </p:spPr>
          <p:txBody>
            <a:bodyPr wrap="square" rtlCol="0">
              <a:spAutoFit/>
            </a:bodyPr>
            <a:lstStyle/>
            <a:p>
              <a:pPr algn="ctr"/>
              <a:r>
                <a:rPr lang="en-US" sz="1000" dirty="0" smtClean="0">
                  <a:solidFill>
                    <a:srgbClr val="000000"/>
                  </a:solidFill>
                </a:rPr>
                <a:t>Amount</a:t>
              </a:r>
            </a:p>
            <a:p>
              <a:pPr algn="ctr"/>
              <a:r>
                <a:rPr lang="en-US" sz="1000" b="1" dirty="0" smtClean="0">
                  <a:solidFill>
                    <a:srgbClr val="000000"/>
                  </a:solidFill>
                </a:rPr>
                <a:t>$120</a:t>
              </a:r>
              <a:endParaRPr lang="en-US" sz="1000" b="1" dirty="0">
                <a:solidFill>
                  <a:srgbClr val="000000"/>
                </a:solidFill>
              </a:endParaRPr>
            </a:p>
          </p:txBody>
        </p:sp>
        <p:sp>
          <p:nvSpPr>
            <p:cNvPr id="27" name="TextBox 26"/>
            <p:cNvSpPr txBox="1"/>
            <p:nvPr/>
          </p:nvSpPr>
          <p:spPr>
            <a:xfrm>
              <a:off x="2256323" y="1519661"/>
              <a:ext cx="1092519" cy="553998"/>
            </a:xfrm>
            <a:prstGeom prst="rect">
              <a:avLst/>
            </a:prstGeom>
            <a:noFill/>
          </p:spPr>
          <p:txBody>
            <a:bodyPr wrap="square" rtlCol="0">
              <a:spAutoFit/>
            </a:bodyPr>
            <a:lstStyle/>
            <a:p>
              <a:pPr algn="ctr"/>
              <a:r>
                <a:rPr lang="en-US" sz="1000" dirty="0" smtClean="0">
                  <a:solidFill>
                    <a:srgbClr val="000000"/>
                  </a:solidFill>
                </a:rPr>
                <a:t>Document </a:t>
              </a:r>
            </a:p>
            <a:p>
              <a:pPr algn="ctr"/>
              <a:r>
                <a:rPr lang="en-US" sz="1000" b="1" dirty="0" smtClean="0">
                  <a:solidFill>
                    <a:srgbClr val="000000"/>
                  </a:solidFill>
                </a:rPr>
                <a:t>HDNHM000836-001</a:t>
              </a:r>
              <a:endParaRPr lang="en-US" sz="1000" b="1" dirty="0">
                <a:solidFill>
                  <a:srgbClr val="000000"/>
                </a:solidFill>
              </a:endParaRPr>
            </a:p>
          </p:txBody>
        </p:sp>
        <p:sp>
          <p:nvSpPr>
            <p:cNvPr id="30" name="TextBox 29"/>
            <p:cNvSpPr txBox="1"/>
            <p:nvPr/>
          </p:nvSpPr>
          <p:spPr>
            <a:xfrm>
              <a:off x="5888182" y="1527874"/>
              <a:ext cx="973788" cy="553998"/>
            </a:xfrm>
            <a:prstGeom prst="rect">
              <a:avLst/>
            </a:prstGeom>
            <a:noFill/>
          </p:spPr>
          <p:txBody>
            <a:bodyPr wrap="square" rtlCol="0">
              <a:spAutoFit/>
            </a:bodyPr>
            <a:lstStyle/>
            <a:p>
              <a:pPr algn="ctr"/>
              <a:r>
                <a:rPr lang="en-US" sz="1000" dirty="0" smtClean="0">
                  <a:solidFill>
                    <a:srgbClr val="000000"/>
                  </a:solidFill>
                </a:rPr>
                <a:t>Fiscal Station Number</a:t>
              </a:r>
            </a:p>
            <a:p>
              <a:pPr algn="ctr"/>
              <a:r>
                <a:rPr lang="en-US" sz="1000" b="1" dirty="0">
                  <a:solidFill>
                    <a:srgbClr val="000000"/>
                  </a:solidFill>
                </a:rPr>
                <a:t>0</a:t>
              </a:r>
            </a:p>
          </p:txBody>
        </p:sp>
        <p:sp>
          <p:nvSpPr>
            <p:cNvPr id="31" name="Rectangle 30"/>
            <p:cNvSpPr/>
            <p:nvPr/>
          </p:nvSpPr>
          <p:spPr bwMode="auto">
            <a:xfrm>
              <a:off x="486888" y="2248372"/>
              <a:ext cx="7253844" cy="653144"/>
            </a:xfrm>
            <a:prstGeom prst="rect">
              <a:avLst/>
            </a:prstGeom>
            <a:noFill/>
            <a:ln w="254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endParaRPr lang="en-US" dirty="0" smtClean="0">
                <a:solidFill>
                  <a:srgbClr val="000000"/>
                </a:solidFill>
              </a:endParaRPr>
            </a:p>
          </p:txBody>
        </p:sp>
        <p:cxnSp>
          <p:nvCxnSpPr>
            <p:cNvPr id="32" name="Straight Connector 31"/>
            <p:cNvCxnSpPr/>
            <p:nvPr/>
          </p:nvCxnSpPr>
          <p:spPr bwMode="auto">
            <a:xfrm>
              <a:off x="2327574" y="2248372"/>
              <a:ext cx="0" cy="653144"/>
            </a:xfrm>
            <a:prstGeom prst="line">
              <a:avLst/>
            </a:prstGeom>
            <a:solidFill>
              <a:srgbClr val="ED171F"/>
            </a:solidFill>
            <a:ln w="25400" cap="flat" cmpd="sng" algn="ctr">
              <a:solidFill>
                <a:schemeClr val="tx1"/>
              </a:solidFill>
              <a:prstDash val="solid"/>
              <a:round/>
              <a:headEnd type="none" w="med" len="med"/>
              <a:tailEnd type="none" w="med" len="med"/>
            </a:ln>
            <a:effectLst/>
          </p:spPr>
        </p:cxnSp>
        <p:cxnSp>
          <p:nvCxnSpPr>
            <p:cNvPr id="33" name="Straight Connector 32"/>
            <p:cNvCxnSpPr/>
            <p:nvPr/>
          </p:nvCxnSpPr>
          <p:spPr bwMode="auto">
            <a:xfrm>
              <a:off x="3299360" y="2248372"/>
              <a:ext cx="0" cy="653144"/>
            </a:xfrm>
            <a:prstGeom prst="line">
              <a:avLst/>
            </a:prstGeom>
            <a:solidFill>
              <a:srgbClr val="ED171F"/>
            </a:solidFill>
            <a:ln w="25400" cap="flat" cmpd="sng" algn="ctr">
              <a:solidFill>
                <a:schemeClr val="tx1"/>
              </a:solidFill>
              <a:prstDash val="solid"/>
              <a:round/>
              <a:headEnd type="none" w="med" len="med"/>
              <a:tailEnd type="none" w="med" len="med"/>
            </a:ln>
            <a:effectLst/>
          </p:spPr>
        </p:cxnSp>
        <p:cxnSp>
          <p:nvCxnSpPr>
            <p:cNvPr id="34" name="Straight Connector 33"/>
            <p:cNvCxnSpPr/>
            <p:nvPr/>
          </p:nvCxnSpPr>
          <p:spPr bwMode="auto">
            <a:xfrm>
              <a:off x="4154384" y="2248372"/>
              <a:ext cx="0" cy="653144"/>
            </a:xfrm>
            <a:prstGeom prst="line">
              <a:avLst/>
            </a:prstGeom>
            <a:solidFill>
              <a:srgbClr val="ED171F"/>
            </a:solidFill>
            <a:ln w="25400" cap="flat" cmpd="sng" algn="ctr">
              <a:solidFill>
                <a:schemeClr val="tx1"/>
              </a:solidFill>
              <a:prstDash val="solid"/>
              <a:round/>
              <a:headEnd type="none" w="med" len="med"/>
              <a:tailEnd type="none" w="med" len="med"/>
            </a:ln>
            <a:effectLst/>
          </p:spPr>
        </p:cxnSp>
        <p:cxnSp>
          <p:nvCxnSpPr>
            <p:cNvPr id="35" name="Straight Connector 34"/>
            <p:cNvCxnSpPr/>
            <p:nvPr/>
          </p:nvCxnSpPr>
          <p:spPr bwMode="auto">
            <a:xfrm>
              <a:off x="4997533" y="2218686"/>
              <a:ext cx="0" cy="653144"/>
            </a:xfrm>
            <a:prstGeom prst="line">
              <a:avLst/>
            </a:prstGeom>
            <a:solidFill>
              <a:srgbClr val="ED171F"/>
            </a:solidFill>
            <a:ln w="25400" cap="flat" cmpd="sng" algn="ctr">
              <a:solidFill>
                <a:schemeClr val="tx1"/>
              </a:solidFill>
              <a:prstDash val="solid"/>
              <a:round/>
              <a:headEnd type="none" w="med" len="med"/>
              <a:tailEnd type="none" w="med" len="med"/>
            </a:ln>
            <a:effectLst/>
          </p:spPr>
        </p:cxnSp>
        <p:cxnSp>
          <p:nvCxnSpPr>
            <p:cNvPr id="36" name="Straight Connector 35"/>
            <p:cNvCxnSpPr/>
            <p:nvPr/>
          </p:nvCxnSpPr>
          <p:spPr bwMode="auto">
            <a:xfrm>
              <a:off x="5888182" y="2218686"/>
              <a:ext cx="0" cy="653144"/>
            </a:xfrm>
            <a:prstGeom prst="line">
              <a:avLst/>
            </a:prstGeom>
            <a:solidFill>
              <a:srgbClr val="ED171F"/>
            </a:solidFill>
            <a:ln w="25400" cap="flat" cmpd="sng" algn="ctr">
              <a:solidFill>
                <a:schemeClr val="tx1"/>
              </a:solidFill>
              <a:prstDash val="solid"/>
              <a:round/>
              <a:headEnd type="none" w="med" len="med"/>
              <a:tailEnd type="none" w="med" len="med"/>
            </a:ln>
            <a:effectLst/>
          </p:spPr>
        </p:cxnSp>
        <p:cxnSp>
          <p:nvCxnSpPr>
            <p:cNvPr id="37" name="Straight Connector 36"/>
            <p:cNvCxnSpPr/>
            <p:nvPr/>
          </p:nvCxnSpPr>
          <p:spPr bwMode="auto">
            <a:xfrm>
              <a:off x="6826332" y="2248372"/>
              <a:ext cx="0" cy="653144"/>
            </a:xfrm>
            <a:prstGeom prst="line">
              <a:avLst/>
            </a:prstGeom>
            <a:solidFill>
              <a:srgbClr val="ED171F"/>
            </a:solidFill>
            <a:ln w="25400" cap="flat" cmpd="sng" algn="ctr">
              <a:solidFill>
                <a:schemeClr val="tx1"/>
              </a:solidFill>
              <a:prstDash val="solid"/>
              <a:round/>
              <a:headEnd type="none" w="med" len="med"/>
              <a:tailEnd type="none" w="med" len="med"/>
            </a:ln>
            <a:effectLst/>
          </p:spPr>
        </p:cxnSp>
        <p:cxnSp>
          <p:nvCxnSpPr>
            <p:cNvPr id="38" name="Straight Connector 37"/>
            <p:cNvCxnSpPr/>
            <p:nvPr/>
          </p:nvCxnSpPr>
          <p:spPr bwMode="auto">
            <a:xfrm>
              <a:off x="7740732" y="2230561"/>
              <a:ext cx="0" cy="653144"/>
            </a:xfrm>
            <a:prstGeom prst="line">
              <a:avLst/>
            </a:prstGeom>
            <a:solidFill>
              <a:srgbClr val="ED171F"/>
            </a:solidFill>
            <a:ln w="25400" cap="flat" cmpd="sng" algn="ctr">
              <a:solidFill>
                <a:schemeClr val="tx1"/>
              </a:solidFill>
              <a:prstDash val="solid"/>
              <a:round/>
              <a:headEnd type="none" w="med" len="med"/>
              <a:tailEnd type="none" w="med" len="med"/>
            </a:ln>
            <a:effectLst/>
          </p:spPr>
        </p:cxnSp>
        <p:sp>
          <p:nvSpPr>
            <p:cNvPr id="39" name="TextBox 38"/>
            <p:cNvSpPr txBox="1"/>
            <p:nvPr/>
          </p:nvSpPr>
          <p:spPr>
            <a:xfrm>
              <a:off x="391892" y="2224622"/>
              <a:ext cx="1116281" cy="707886"/>
            </a:xfrm>
            <a:prstGeom prst="rect">
              <a:avLst/>
            </a:prstGeom>
            <a:noFill/>
          </p:spPr>
          <p:txBody>
            <a:bodyPr wrap="square" rtlCol="0">
              <a:spAutoFit/>
            </a:bodyPr>
            <a:lstStyle/>
            <a:p>
              <a:pPr algn="ctr"/>
              <a:r>
                <a:rPr lang="en-US" sz="1000" dirty="0" smtClean="0">
                  <a:solidFill>
                    <a:srgbClr val="000000"/>
                  </a:solidFill>
                </a:rPr>
                <a:t>Unique Record ID</a:t>
              </a:r>
            </a:p>
            <a:p>
              <a:pPr algn="ctr"/>
              <a:r>
                <a:rPr lang="en-US" sz="1000" b="1" dirty="0" smtClean="0">
                  <a:solidFill>
                    <a:srgbClr val="000000"/>
                  </a:solidFill>
                </a:rPr>
                <a:t>RNB07152013 0000002</a:t>
              </a:r>
              <a:endParaRPr lang="en-US" sz="1000" b="1" dirty="0">
                <a:solidFill>
                  <a:srgbClr val="000000"/>
                </a:solidFill>
              </a:endParaRPr>
            </a:p>
          </p:txBody>
        </p:sp>
        <p:sp>
          <p:nvSpPr>
            <p:cNvPr id="40" name="TextBox 39"/>
            <p:cNvSpPr txBox="1"/>
            <p:nvPr/>
          </p:nvSpPr>
          <p:spPr>
            <a:xfrm>
              <a:off x="1306293" y="2293896"/>
              <a:ext cx="1116281" cy="553998"/>
            </a:xfrm>
            <a:prstGeom prst="rect">
              <a:avLst/>
            </a:prstGeom>
            <a:noFill/>
          </p:spPr>
          <p:txBody>
            <a:bodyPr wrap="square" rtlCol="0">
              <a:spAutoFit/>
            </a:bodyPr>
            <a:lstStyle/>
            <a:p>
              <a:pPr algn="ctr"/>
              <a:r>
                <a:rPr lang="en-US" sz="1000" dirty="0" smtClean="0">
                  <a:solidFill>
                    <a:srgbClr val="000000"/>
                  </a:solidFill>
                </a:rPr>
                <a:t>Statement Number</a:t>
              </a:r>
            </a:p>
            <a:p>
              <a:pPr algn="ctr"/>
              <a:r>
                <a:rPr lang="en-US" sz="1000" b="1" dirty="0" smtClean="0">
                  <a:solidFill>
                    <a:srgbClr val="000000"/>
                  </a:solidFill>
                </a:rPr>
                <a:t>HM000836</a:t>
              </a:r>
              <a:endParaRPr lang="en-US" sz="1000" b="1" dirty="0">
                <a:solidFill>
                  <a:srgbClr val="000000"/>
                </a:solidFill>
              </a:endParaRPr>
            </a:p>
          </p:txBody>
        </p:sp>
        <p:sp>
          <p:nvSpPr>
            <p:cNvPr id="41" name="TextBox 40"/>
            <p:cNvSpPr txBox="1"/>
            <p:nvPr/>
          </p:nvSpPr>
          <p:spPr>
            <a:xfrm>
              <a:off x="3180597" y="2353271"/>
              <a:ext cx="1116281" cy="400110"/>
            </a:xfrm>
            <a:prstGeom prst="rect">
              <a:avLst/>
            </a:prstGeom>
            <a:noFill/>
          </p:spPr>
          <p:txBody>
            <a:bodyPr wrap="square" rtlCol="0">
              <a:spAutoFit/>
            </a:bodyPr>
            <a:lstStyle/>
            <a:p>
              <a:pPr algn="ctr"/>
              <a:r>
                <a:rPr lang="en-US" sz="1000" dirty="0" smtClean="0">
                  <a:solidFill>
                    <a:srgbClr val="000000"/>
                  </a:solidFill>
                </a:rPr>
                <a:t>Vendor</a:t>
              </a:r>
            </a:p>
            <a:p>
              <a:pPr algn="ctr"/>
              <a:r>
                <a:rPr lang="en-US" sz="1000" b="1" dirty="0" smtClean="0">
                  <a:solidFill>
                    <a:srgbClr val="000000"/>
                  </a:solidFill>
                </a:rPr>
                <a:t>123008</a:t>
              </a:r>
              <a:endParaRPr lang="en-US" sz="1000" b="1" dirty="0">
                <a:solidFill>
                  <a:srgbClr val="000000"/>
                </a:solidFill>
              </a:endParaRPr>
            </a:p>
          </p:txBody>
        </p:sp>
        <p:sp>
          <p:nvSpPr>
            <p:cNvPr id="44" name="TextBox 43"/>
            <p:cNvSpPr txBox="1"/>
            <p:nvPr/>
          </p:nvSpPr>
          <p:spPr>
            <a:xfrm>
              <a:off x="6824347" y="2377876"/>
              <a:ext cx="973788" cy="400110"/>
            </a:xfrm>
            <a:prstGeom prst="rect">
              <a:avLst/>
            </a:prstGeom>
            <a:noFill/>
          </p:spPr>
          <p:txBody>
            <a:bodyPr wrap="square" rtlCol="0">
              <a:spAutoFit/>
            </a:bodyPr>
            <a:lstStyle/>
            <a:p>
              <a:pPr algn="ctr"/>
              <a:r>
                <a:rPr lang="en-US" sz="1000" dirty="0" smtClean="0">
                  <a:solidFill>
                    <a:srgbClr val="000000"/>
                  </a:solidFill>
                </a:rPr>
                <a:t>Amount</a:t>
              </a:r>
            </a:p>
            <a:p>
              <a:pPr algn="ctr"/>
              <a:r>
                <a:rPr lang="en-US" sz="1000" b="1" dirty="0" smtClean="0">
                  <a:solidFill>
                    <a:srgbClr val="000000"/>
                  </a:solidFill>
                </a:rPr>
                <a:t>$30</a:t>
              </a:r>
              <a:endParaRPr lang="en-US" sz="1000" b="1" dirty="0">
                <a:solidFill>
                  <a:srgbClr val="000000"/>
                </a:solidFill>
              </a:endParaRPr>
            </a:p>
          </p:txBody>
        </p:sp>
        <p:sp>
          <p:nvSpPr>
            <p:cNvPr id="45" name="TextBox 44"/>
            <p:cNvSpPr txBox="1"/>
            <p:nvPr/>
          </p:nvSpPr>
          <p:spPr>
            <a:xfrm>
              <a:off x="2256323" y="2295490"/>
              <a:ext cx="1092519" cy="553998"/>
            </a:xfrm>
            <a:prstGeom prst="rect">
              <a:avLst/>
            </a:prstGeom>
            <a:noFill/>
          </p:spPr>
          <p:txBody>
            <a:bodyPr wrap="square" rtlCol="0">
              <a:spAutoFit/>
            </a:bodyPr>
            <a:lstStyle/>
            <a:p>
              <a:pPr algn="ctr"/>
              <a:r>
                <a:rPr lang="en-US" sz="1000" dirty="0" smtClean="0">
                  <a:solidFill>
                    <a:srgbClr val="000000"/>
                  </a:solidFill>
                </a:rPr>
                <a:t>Document </a:t>
              </a:r>
            </a:p>
            <a:p>
              <a:pPr algn="ctr"/>
              <a:r>
                <a:rPr lang="en-US" sz="1000" b="1" dirty="0" smtClean="0">
                  <a:solidFill>
                    <a:srgbClr val="000000"/>
                  </a:solidFill>
                </a:rPr>
                <a:t>HDNHM000836-001</a:t>
              </a:r>
              <a:endParaRPr lang="en-US" sz="1000" b="1" dirty="0">
                <a:solidFill>
                  <a:srgbClr val="000000"/>
                </a:solidFill>
              </a:endParaRPr>
            </a:p>
          </p:txBody>
        </p:sp>
        <p:sp>
          <p:nvSpPr>
            <p:cNvPr id="82" name="Rectangle 81"/>
            <p:cNvSpPr/>
            <p:nvPr/>
          </p:nvSpPr>
          <p:spPr bwMode="auto">
            <a:xfrm>
              <a:off x="486888" y="2966156"/>
              <a:ext cx="7253844" cy="653144"/>
            </a:xfrm>
            <a:prstGeom prst="rect">
              <a:avLst/>
            </a:prstGeom>
            <a:noFill/>
            <a:ln w="254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endParaRPr lang="en-US" dirty="0" smtClean="0">
                <a:solidFill>
                  <a:srgbClr val="000000"/>
                </a:solidFill>
              </a:endParaRPr>
            </a:p>
          </p:txBody>
        </p:sp>
        <p:cxnSp>
          <p:nvCxnSpPr>
            <p:cNvPr id="83" name="Straight Connector 82"/>
            <p:cNvCxnSpPr/>
            <p:nvPr/>
          </p:nvCxnSpPr>
          <p:spPr bwMode="auto">
            <a:xfrm>
              <a:off x="2327574" y="2966156"/>
              <a:ext cx="0" cy="653144"/>
            </a:xfrm>
            <a:prstGeom prst="line">
              <a:avLst/>
            </a:prstGeom>
            <a:solidFill>
              <a:srgbClr val="ED171F"/>
            </a:solidFill>
            <a:ln w="25400" cap="flat" cmpd="sng" algn="ctr">
              <a:solidFill>
                <a:schemeClr val="tx1"/>
              </a:solidFill>
              <a:prstDash val="solid"/>
              <a:round/>
              <a:headEnd type="none" w="med" len="med"/>
              <a:tailEnd type="none" w="med" len="med"/>
            </a:ln>
            <a:effectLst/>
          </p:spPr>
        </p:cxnSp>
        <p:cxnSp>
          <p:nvCxnSpPr>
            <p:cNvPr id="84" name="Straight Connector 83"/>
            <p:cNvCxnSpPr/>
            <p:nvPr/>
          </p:nvCxnSpPr>
          <p:spPr bwMode="auto">
            <a:xfrm>
              <a:off x="3299360" y="2966156"/>
              <a:ext cx="0" cy="653144"/>
            </a:xfrm>
            <a:prstGeom prst="line">
              <a:avLst/>
            </a:prstGeom>
            <a:solidFill>
              <a:srgbClr val="ED171F"/>
            </a:solidFill>
            <a:ln w="25400" cap="flat" cmpd="sng" algn="ctr">
              <a:solidFill>
                <a:schemeClr val="tx1"/>
              </a:solidFill>
              <a:prstDash val="solid"/>
              <a:round/>
              <a:headEnd type="none" w="med" len="med"/>
              <a:tailEnd type="none" w="med" len="med"/>
            </a:ln>
            <a:effectLst/>
          </p:spPr>
        </p:cxnSp>
        <p:cxnSp>
          <p:nvCxnSpPr>
            <p:cNvPr id="85" name="Straight Connector 84"/>
            <p:cNvCxnSpPr/>
            <p:nvPr/>
          </p:nvCxnSpPr>
          <p:spPr bwMode="auto">
            <a:xfrm>
              <a:off x="4178134" y="2966156"/>
              <a:ext cx="0" cy="653144"/>
            </a:xfrm>
            <a:prstGeom prst="line">
              <a:avLst/>
            </a:prstGeom>
            <a:solidFill>
              <a:srgbClr val="ED171F"/>
            </a:solidFill>
            <a:ln w="25400" cap="flat" cmpd="sng" algn="ctr">
              <a:solidFill>
                <a:schemeClr val="tx1"/>
              </a:solidFill>
              <a:prstDash val="solid"/>
              <a:round/>
              <a:headEnd type="none" w="med" len="med"/>
              <a:tailEnd type="none" w="med" len="med"/>
            </a:ln>
            <a:effectLst/>
          </p:spPr>
        </p:cxnSp>
        <p:cxnSp>
          <p:nvCxnSpPr>
            <p:cNvPr id="86" name="Straight Connector 85"/>
            <p:cNvCxnSpPr/>
            <p:nvPr/>
          </p:nvCxnSpPr>
          <p:spPr bwMode="auto">
            <a:xfrm>
              <a:off x="4997533" y="2936470"/>
              <a:ext cx="0" cy="653144"/>
            </a:xfrm>
            <a:prstGeom prst="line">
              <a:avLst/>
            </a:prstGeom>
            <a:solidFill>
              <a:srgbClr val="ED171F"/>
            </a:solidFill>
            <a:ln w="25400" cap="flat" cmpd="sng" algn="ctr">
              <a:solidFill>
                <a:schemeClr val="tx1"/>
              </a:solidFill>
              <a:prstDash val="solid"/>
              <a:round/>
              <a:headEnd type="none" w="med" len="med"/>
              <a:tailEnd type="none" w="med" len="med"/>
            </a:ln>
            <a:effectLst/>
          </p:spPr>
        </p:cxnSp>
        <p:cxnSp>
          <p:nvCxnSpPr>
            <p:cNvPr id="87" name="Straight Connector 86"/>
            <p:cNvCxnSpPr/>
            <p:nvPr/>
          </p:nvCxnSpPr>
          <p:spPr bwMode="auto">
            <a:xfrm>
              <a:off x="5888182" y="2936470"/>
              <a:ext cx="0" cy="653144"/>
            </a:xfrm>
            <a:prstGeom prst="line">
              <a:avLst/>
            </a:prstGeom>
            <a:solidFill>
              <a:srgbClr val="ED171F"/>
            </a:solidFill>
            <a:ln w="25400" cap="flat" cmpd="sng" algn="ctr">
              <a:solidFill>
                <a:schemeClr val="tx1"/>
              </a:solidFill>
              <a:prstDash val="solid"/>
              <a:round/>
              <a:headEnd type="none" w="med" len="med"/>
              <a:tailEnd type="none" w="med" len="med"/>
            </a:ln>
            <a:effectLst/>
          </p:spPr>
        </p:cxnSp>
        <p:cxnSp>
          <p:nvCxnSpPr>
            <p:cNvPr id="88" name="Straight Connector 87"/>
            <p:cNvCxnSpPr/>
            <p:nvPr/>
          </p:nvCxnSpPr>
          <p:spPr bwMode="auto">
            <a:xfrm>
              <a:off x="6826332" y="2966156"/>
              <a:ext cx="0" cy="653144"/>
            </a:xfrm>
            <a:prstGeom prst="line">
              <a:avLst/>
            </a:prstGeom>
            <a:solidFill>
              <a:srgbClr val="ED171F"/>
            </a:solidFill>
            <a:ln w="25400" cap="flat" cmpd="sng" algn="ctr">
              <a:solidFill>
                <a:schemeClr val="tx1"/>
              </a:solidFill>
              <a:prstDash val="solid"/>
              <a:round/>
              <a:headEnd type="none" w="med" len="med"/>
              <a:tailEnd type="none" w="med" len="med"/>
            </a:ln>
            <a:effectLst/>
          </p:spPr>
        </p:cxnSp>
        <p:cxnSp>
          <p:nvCxnSpPr>
            <p:cNvPr id="89" name="Straight Connector 88"/>
            <p:cNvCxnSpPr/>
            <p:nvPr/>
          </p:nvCxnSpPr>
          <p:spPr bwMode="auto">
            <a:xfrm>
              <a:off x="7740732" y="2960220"/>
              <a:ext cx="0" cy="653144"/>
            </a:xfrm>
            <a:prstGeom prst="line">
              <a:avLst/>
            </a:prstGeom>
            <a:solidFill>
              <a:srgbClr val="ED171F"/>
            </a:solidFill>
            <a:ln w="25400" cap="flat" cmpd="sng" algn="ctr">
              <a:solidFill>
                <a:schemeClr val="tx1"/>
              </a:solidFill>
              <a:prstDash val="solid"/>
              <a:round/>
              <a:headEnd type="none" w="med" len="med"/>
              <a:tailEnd type="none" w="med" len="med"/>
            </a:ln>
            <a:effectLst/>
          </p:spPr>
        </p:cxnSp>
        <p:sp>
          <p:nvSpPr>
            <p:cNvPr id="90" name="TextBox 89"/>
            <p:cNvSpPr txBox="1"/>
            <p:nvPr/>
          </p:nvSpPr>
          <p:spPr>
            <a:xfrm>
              <a:off x="391892" y="2942406"/>
              <a:ext cx="1116281" cy="707886"/>
            </a:xfrm>
            <a:prstGeom prst="rect">
              <a:avLst/>
            </a:prstGeom>
            <a:noFill/>
          </p:spPr>
          <p:txBody>
            <a:bodyPr wrap="square" rtlCol="0">
              <a:spAutoFit/>
            </a:bodyPr>
            <a:lstStyle/>
            <a:p>
              <a:pPr algn="ctr"/>
              <a:r>
                <a:rPr lang="en-US" sz="1000" dirty="0" smtClean="0">
                  <a:solidFill>
                    <a:srgbClr val="000000"/>
                  </a:solidFill>
                </a:rPr>
                <a:t>Unique Record ID</a:t>
              </a:r>
            </a:p>
            <a:p>
              <a:pPr algn="ctr"/>
              <a:r>
                <a:rPr lang="en-US" sz="1000" b="1" dirty="0" smtClean="0">
                  <a:solidFill>
                    <a:srgbClr val="000000"/>
                  </a:solidFill>
                </a:rPr>
                <a:t>RNB07152013 0000003</a:t>
              </a:r>
              <a:endParaRPr lang="en-US" sz="1000" b="1" dirty="0">
                <a:solidFill>
                  <a:srgbClr val="000000"/>
                </a:solidFill>
              </a:endParaRPr>
            </a:p>
          </p:txBody>
        </p:sp>
        <p:sp>
          <p:nvSpPr>
            <p:cNvPr id="91" name="TextBox 90"/>
            <p:cNvSpPr txBox="1"/>
            <p:nvPr/>
          </p:nvSpPr>
          <p:spPr>
            <a:xfrm>
              <a:off x="1306293" y="2999805"/>
              <a:ext cx="1116281" cy="553998"/>
            </a:xfrm>
            <a:prstGeom prst="rect">
              <a:avLst/>
            </a:prstGeom>
            <a:noFill/>
          </p:spPr>
          <p:txBody>
            <a:bodyPr wrap="square" rtlCol="0">
              <a:spAutoFit/>
            </a:bodyPr>
            <a:lstStyle/>
            <a:p>
              <a:pPr algn="ctr"/>
              <a:r>
                <a:rPr lang="en-US" sz="1000" dirty="0" smtClean="0">
                  <a:solidFill>
                    <a:srgbClr val="000000"/>
                  </a:solidFill>
                </a:rPr>
                <a:t>Statement Number</a:t>
              </a:r>
            </a:p>
            <a:p>
              <a:pPr algn="ctr"/>
              <a:r>
                <a:rPr lang="en-US" sz="1000" b="1" dirty="0" smtClean="0">
                  <a:solidFill>
                    <a:srgbClr val="000000"/>
                  </a:solidFill>
                </a:rPr>
                <a:t>HM000836</a:t>
              </a:r>
              <a:endParaRPr lang="en-US" sz="1000" b="1" dirty="0">
                <a:solidFill>
                  <a:srgbClr val="000000"/>
                </a:solidFill>
              </a:endParaRPr>
            </a:p>
          </p:txBody>
        </p:sp>
        <p:sp>
          <p:nvSpPr>
            <p:cNvPr id="92" name="TextBox 91"/>
            <p:cNvSpPr txBox="1"/>
            <p:nvPr/>
          </p:nvSpPr>
          <p:spPr>
            <a:xfrm>
              <a:off x="3180597" y="3071055"/>
              <a:ext cx="1116281" cy="400110"/>
            </a:xfrm>
            <a:prstGeom prst="rect">
              <a:avLst/>
            </a:prstGeom>
            <a:noFill/>
          </p:spPr>
          <p:txBody>
            <a:bodyPr wrap="square" rtlCol="0">
              <a:spAutoFit/>
            </a:bodyPr>
            <a:lstStyle/>
            <a:p>
              <a:pPr algn="ctr"/>
              <a:r>
                <a:rPr lang="en-US" sz="1000" dirty="0" smtClean="0">
                  <a:solidFill>
                    <a:srgbClr val="000000"/>
                  </a:solidFill>
                </a:rPr>
                <a:t>Vendor</a:t>
              </a:r>
            </a:p>
            <a:p>
              <a:pPr algn="ctr"/>
              <a:r>
                <a:rPr lang="en-US" sz="1000" b="1" dirty="0" smtClean="0">
                  <a:solidFill>
                    <a:srgbClr val="000000"/>
                  </a:solidFill>
                </a:rPr>
                <a:t>123008</a:t>
              </a:r>
              <a:endParaRPr lang="en-US" sz="1000" b="1" dirty="0">
                <a:solidFill>
                  <a:srgbClr val="000000"/>
                </a:solidFill>
              </a:endParaRPr>
            </a:p>
          </p:txBody>
        </p:sp>
        <p:sp>
          <p:nvSpPr>
            <p:cNvPr id="94" name="TextBox 93"/>
            <p:cNvSpPr txBox="1"/>
            <p:nvPr/>
          </p:nvSpPr>
          <p:spPr>
            <a:xfrm>
              <a:off x="4934147" y="3077003"/>
              <a:ext cx="973788" cy="400110"/>
            </a:xfrm>
            <a:prstGeom prst="rect">
              <a:avLst/>
            </a:prstGeom>
            <a:noFill/>
          </p:spPr>
          <p:txBody>
            <a:bodyPr wrap="square" rtlCol="0">
              <a:spAutoFit/>
            </a:bodyPr>
            <a:lstStyle/>
            <a:p>
              <a:pPr algn="ctr"/>
              <a:r>
                <a:rPr lang="en-US" sz="1000" dirty="0" smtClean="0">
                  <a:solidFill>
                    <a:srgbClr val="FF0000"/>
                  </a:solidFill>
                </a:rPr>
                <a:t>Region</a:t>
              </a:r>
            </a:p>
            <a:p>
              <a:pPr algn="ctr"/>
              <a:r>
                <a:rPr lang="en-US" sz="1000" b="1" dirty="0" smtClean="0">
                  <a:solidFill>
                    <a:srgbClr val="FF0000"/>
                  </a:solidFill>
                </a:rPr>
                <a:t>04</a:t>
              </a:r>
              <a:endParaRPr lang="en-US" sz="1000" b="1" dirty="0">
                <a:solidFill>
                  <a:srgbClr val="FF0000"/>
                </a:solidFill>
              </a:endParaRPr>
            </a:p>
          </p:txBody>
        </p:sp>
        <p:sp>
          <p:nvSpPr>
            <p:cNvPr id="95" name="TextBox 94"/>
            <p:cNvSpPr txBox="1"/>
            <p:nvPr/>
          </p:nvSpPr>
          <p:spPr>
            <a:xfrm>
              <a:off x="6824347" y="3076211"/>
              <a:ext cx="973788" cy="400110"/>
            </a:xfrm>
            <a:prstGeom prst="rect">
              <a:avLst/>
            </a:prstGeom>
            <a:noFill/>
          </p:spPr>
          <p:txBody>
            <a:bodyPr wrap="square" rtlCol="0">
              <a:spAutoFit/>
            </a:bodyPr>
            <a:lstStyle/>
            <a:p>
              <a:pPr algn="ctr"/>
              <a:r>
                <a:rPr lang="en-US" sz="1000" dirty="0" smtClean="0">
                  <a:solidFill>
                    <a:srgbClr val="000000"/>
                  </a:solidFill>
                </a:rPr>
                <a:t>Amount</a:t>
              </a:r>
            </a:p>
            <a:p>
              <a:pPr algn="ctr"/>
              <a:r>
                <a:rPr lang="en-US" sz="1000" b="1" dirty="0" smtClean="0">
                  <a:solidFill>
                    <a:srgbClr val="000000"/>
                  </a:solidFill>
                </a:rPr>
                <a:t>$50</a:t>
              </a:r>
              <a:endParaRPr lang="en-US" sz="1000" b="1" dirty="0">
                <a:solidFill>
                  <a:srgbClr val="000000"/>
                </a:solidFill>
              </a:endParaRPr>
            </a:p>
          </p:txBody>
        </p:sp>
        <p:sp>
          <p:nvSpPr>
            <p:cNvPr id="96" name="TextBox 95"/>
            <p:cNvSpPr txBox="1"/>
            <p:nvPr/>
          </p:nvSpPr>
          <p:spPr>
            <a:xfrm>
              <a:off x="2256323" y="3013274"/>
              <a:ext cx="1092519" cy="553998"/>
            </a:xfrm>
            <a:prstGeom prst="rect">
              <a:avLst/>
            </a:prstGeom>
            <a:noFill/>
          </p:spPr>
          <p:txBody>
            <a:bodyPr wrap="square" rtlCol="0">
              <a:spAutoFit/>
            </a:bodyPr>
            <a:lstStyle/>
            <a:p>
              <a:pPr algn="ctr"/>
              <a:r>
                <a:rPr lang="en-US" sz="1000" dirty="0" smtClean="0">
                  <a:solidFill>
                    <a:srgbClr val="000000"/>
                  </a:solidFill>
                </a:rPr>
                <a:t>Document </a:t>
              </a:r>
            </a:p>
            <a:p>
              <a:pPr algn="ctr"/>
              <a:r>
                <a:rPr lang="en-US" sz="1000" b="1" dirty="0" smtClean="0">
                  <a:solidFill>
                    <a:srgbClr val="000000"/>
                  </a:solidFill>
                </a:rPr>
                <a:t>HDNHM000836-001</a:t>
              </a:r>
              <a:endParaRPr lang="en-US" sz="1000" b="1" dirty="0">
                <a:solidFill>
                  <a:srgbClr val="000000"/>
                </a:solidFill>
              </a:endParaRPr>
            </a:p>
          </p:txBody>
        </p:sp>
        <p:sp>
          <p:nvSpPr>
            <p:cNvPr id="98" name="TextBox 97"/>
            <p:cNvSpPr txBox="1"/>
            <p:nvPr/>
          </p:nvSpPr>
          <p:spPr>
            <a:xfrm>
              <a:off x="5888182" y="2997737"/>
              <a:ext cx="973788" cy="553998"/>
            </a:xfrm>
            <a:prstGeom prst="rect">
              <a:avLst/>
            </a:prstGeom>
            <a:noFill/>
          </p:spPr>
          <p:txBody>
            <a:bodyPr wrap="square" rtlCol="0">
              <a:spAutoFit/>
            </a:bodyPr>
            <a:lstStyle/>
            <a:p>
              <a:pPr algn="ctr"/>
              <a:r>
                <a:rPr lang="en-US" sz="1000" dirty="0" smtClean="0">
                  <a:solidFill>
                    <a:srgbClr val="000000"/>
                  </a:solidFill>
                </a:rPr>
                <a:t>Fiscal Station Number</a:t>
              </a:r>
            </a:p>
            <a:p>
              <a:pPr algn="ctr"/>
              <a:r>
                <a:rPr lang="en-US" sz="1000" b="1" dirty="0">
                  <a:solidFill>
                    <a:srgbClr val="000000"/>
                  </a:solidFill>
                </a:rPr>
                <a:t>0</a:t>
              </a:r>
            </a:p>
          </p:txBody>
        </p:sp>
        <p:cxnSp>
          <p:nvCxnSpPr>
            <p:cNvPr id="99" name="Straight Connector 98"/>
            <p:cNvCxnSpPr/>
            <p:nvPr/>
          </p:nvCxnSpPr>
          <p:spPr bwMode="auto">
            <a:xfrm>
              <a:off x="1411194" y="2230568"/>
              <a:ext cx="0" cy="653144"/>
            </a:xfrm>
            <a:prstGeom prst="line">
              <a:avLst/>
            </a:prstGeom>
            <a:solidFill>
              <a:srgbClr val="ED171F"/>
            </a:solidFill>
            <a:ln w="25400" cap="flat" cmpd="sng" algn="ctr">
              <a:solidFill>
                <a:schemeClr val="tx1"/>
              </a:solidFill>
              <a:prstDash val="solid"/>
              <a:round/>
              <a:headEnd type="none" w="med" len="med"/>
              <a:tailEnd type="none" w="med" len="med"/>
            </a:ln>
            <a:effectLst/>
          </p:spPr>
        </p:cxnSp>
        <p:cxnSp>
          <p:nvCxnSpPr>
            <p:cNvPr id="100" name="Straight Connector 99"/>
            <p:cNvCxnSpPr/>
            <p:nvPr/>
          </p:nvCxnSpPr>
          <p:spPr bwMode="auto">
            <a:xfrm>
              <a:off x="1411194" y="2966818"/>
              <a:ext cx="0" cy="653144"/>
            </a:xfrm>
            <a:prstGeom prst="line">
              <a:avLst/>
            </a:prstGeom>
            <a:solidFill>
              <a:srgbClr val="ED171F"/>
            </a:solidFill>
            <a:ln w="25400" cap="flat" cmpd="sng" algn="ctr">
              <a:solidFill>
                <a:schemeClr val="tx1"/>
              </a:solidFill>
              <a:prstDash val="solid"/>
              <a:round/>
              <a:headEnd type="none" w="med" len="med"/>
              <a:tailEnd type="none" w="med" len="med"/>
            </a:ln>
            <a:effectLst/>
          </p:spPr>
        </p:cxnSp>
        <p:sp>
          <p:nvSpPr>
            <p:cNvPr id="102" name="TextBox 101"/>
            <p:cNvSpPr txBox="1"/>
            <p:nvPr/>
          </p:nvSpPr>
          <p:spPr>
            <a:xfrm>
              <a:off x="4069247" y="3062987"/>
              <a:ext cx="973788" cy="400110"/>
            </a:xfrm>
            <a:prstGeom prst="rect">
              <a:avLst/>
            </a:prstGeom>
            <a:noFill/>
          </p:spPr>
          <p:txBody>
            <a:bodyPr wrap="square" rtlCol="0">
              <a:spAutoFit/>
            </a:bodyPr>
            <a:lstStyle/>
            <a:p>
              <a:pPr algn="ctr"/>
              <a:r>
                <a:rPr lang="en-US" sz="1000" dirty="0" smtClean="0">
                  <a:solidFill>
                    <a:srgbClr val="000000"/>
                  </a:solidFill>
                </a:rPr>
                <a:t>Fund</a:t>
              </a:r>
            </a:p>
            <a:p>
              <a:pPr algn="ctr"/>
              <a:r>
                <a:rPr lang="en-US" sz="1000" b="1" dirty="0" smtClean="0">
                  <a:solidFill>
                    <a:srgbClr val="000000"/>
                  </a:solidFill>
                </a:rPr>
                <a:t>285F</a:t>
              </a:r>
              <a:endParaRPr lang="en-US" sz="1000" b="1" dirty="0">
                <a:solidFill>
                  <a:srgbClr val="000000"/>
                </a:solidFill>
              </a:endParaRPr>
            </a:p>
          </p:txBody>
        </p:sp>
        <p:sp>
          <p:nvSpPr>
            <p:cNvPr id="103" name="Rectangle 102"/>
            <p:cNvSpPr/>
            <p:nvPr/>
          </p:nvSpPr>
          <p:spPr bwMode="auto">
            <a:xfrm>
              <a:off x="1409222" y="1485198"/>
              <a:ext cx="2720590" cy="2160783"/>
            </a:xfrm>
            <a:prstGeom prst="rect">
              <a:avLst/>
            </a:prstGeom>
            <a:noFill/>
            <a:ln w="53975" cap="flat" cmpd="sng" algn="ctr">
              <a:solidFill>
                <a:schemeClr val="accent2"/>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endParaRPr lang="en-US" dirty="0" smtClean="0">
                <a:solidFill>
                  <a:srgbClr val="000000"/>
                </a:solidFill>
              </a:endParaRPr>
            </a:p>
          </p:txBody>
        </p:sp>
        <p:sp>
          <p:nvSpPr>
            <p:cNvPr id="104" name="Rectangle 103"/>
            <p:cNvSpPr/>
            <p:nvPr/>
          </p:nvSpPr>
          <p:spPr bwMode="auto">
            <a:xfrm>
              <a:off x="4178134" y="1482677"/>
              <a:ext cx="2636323" cy="2160783"/>
            </a:xfrm>
            <a:prstGeom prst="rect">
              <a:avLst/>
            </a:prstGeom>
            <a:noFill/>
            <a:ln w="53975" cap="flat" cmpd="sng" algn="ctr">
              <a:solidFill>
                <a:schemeClr val="accent2">
                  <a:lumMod val="40000"/>
                  <a:lumOff val="60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endParaRPr lang="en-US" dirty="0" smtClean="0">
                <a:solidFill>
                  <a:srgbClr val="000000"/>
                </a:solidFill>
              </a:endParaRPr>
            </a:p>
          </p:txBody>
        </p:sp>
        <p:sp>
          <p:nvSpPr>
            <p:cNvPr id="106" name="Rectangle 105"/>
            <p:cNvSpPr/>
            <p:nvPr/>
          </p:nvSpPr>
          <p:spPr bwMode="auto">
            <a:xfrm>
              <a:off x="451263" y="4570023"/>
              <a:ext cx="2576945" cy="653144"/>
            </a:xfrm>
            <a:prstGeom prst="rect">
              <a:avLst/>
            </a:prstGeom>
            <a:solidFill>
              <a:schemeClr val="accent6">
                <a:lumMod val="20000"/>
                <a:lumOff val="80000"/>
              </a:schemeClr>
            </a:solidFill>
            <a:ln w="254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endParaRPr lang="en-US" dirty="0" smtClean="0">
                <a:solidFill>
                  <a:srgbClr val="000000"/>
                </a:solidFill>
              </a:endParaRPr>
            </a:p>
          </p:txBody>
        </p:sp>
        <p:cxnSp>
          <p:nvCxnSpPr>
            <p:cNvPr id="107" name="Straight Connector 106"/>
            <p:cNvCxnSpPr/>
            <p:nvPr/>
          </p:nvCxnSpPr>
          <p:spPr bwMode="auto">
            <a:xfrm>
              <a:off x="2285003" y="4561433"/>
              <a:ext cx="0" cy="653144"/>
            </a:xfrm>
            <a:prstGeom prst="line">
              <a:avLst/>
            </a:prstGeom>
            <a:solidFill>
              <a:srgbClr val="ED171F"/>
            </a:solidFill>
            <a:ln w="25400" cap="flat" cmpd="sng" algn="ctr">
              <a:solidFill>
                <a:schemeClr val="tx1"/>
              </a:solidFill>
              <a:prstDash val="solid"/>
              <a:round/>
              <a:headEnd type="none" w="med" len="med"/>
              <a:tailEnd type="none" w="med" len="med"/>
            </a:ln>
            <a:effectLst/>
          </p:spPr>
        </p:cxnSp>
        <p:cxnSp>
          <p:nvCxnSpPr>
            <p:cNvPr id="111" name="Straight Connector 110"/>
            <p:cNvCxnSpPr/>
            <p:nvPr/>
          </p:nvCxnSpPr>
          <p:spPr bwMode="auto">
            <a:xfrm>
              <a:off x="1285503" y="4570023"/>
              <a:ext cx="0" cy="653144"/>
            </a:xfrm>
            <a:prstGeom prst="line">
              <a:avLst/>
            </a:prstGeom>
            <a:solidFill>
              <a:srgbClr val="ED171F"/>
            </a:solidFill>
            <a:ln w="25400" cap="flat" cmpd="sng" algn="ctr">
              <a:solidFill>
                <a:schemeClr val="tx1"/>
              </a:solidFill>
              <a:prstDash val="solid"/>
              <a:round/>
              <a:headEnd type="none" w="med" len="med"/>
              <a:tailEnd type="none" w="med" len="med"/>
            </a:ln>
            <a:effectLst/>
          </p:spPr>
        </p:cxnSp>
        <p:sp>
          <p:nvSpPr>
            <p:cNvPr id="112" name="TextBox 111"/>
            <p:cNvSpPr txBox="1"/>
            <p:nvPr/>
          </p:nvSpPr>
          <p:spPr>
            <a:xfrm>
              <a:off x="306801" y="4597506"/>
              <a:ext cx="1116281" cy="553998"/>
            </a:xfrm>
            <a:prstGeom prst="rect">
              <a:avLst/>
            </a:prstGeom>
            <a:noFill/>
          </p:spPr>
          <p:txBody>
            <a:bodyPr wrap="square" rtlCol="0">
              <a:spAutoFit/>
            </a:bodyPr>
            <a:lstStyle/>
            <a:p>
              <a:pPr algn="ctr"/>
              <a:r>
                <a:rPr lang="en-US" sz="1000" dirty="0" smtClean="0">
                  <a:solidFill>
                    <a:srgbClr val="000000"/>
                  </a:solidFill>
                </a:rPr>
                <a:t>Statement Number</a:t>
              </a:r>
            </a:p>
            <a:p>
              <a:pPr algn="ctr"/>
              <a:r>
                <a:rPr lang="en-US" sz="1000" b="1" dirty="0" smtClean="0">
                  <a:solidFill>
                    <a:srgbClr val="000000"/>
                  </a:solidFill>
                </a:rPr>
                <a:t>HM000836</a:t>
              </a:r>
              <a:endParaRPr lang="en-US" sz="1000" b="1" dirty="0">
                <a:solidFill>
                  <a:srgbClr val="000000"/>
                </a:solidFill>
              </a:endParaRPr>
            </a:p>
          </p:txBody>
        </p:sp>
        <p:sp>
          <p:nvSpPr>
            <p:cNvPr id="113" name="TextBox 112"/>
            <p:cNvSpPr txBox="1"/>
            <p:nvPr/>
          </p:nvSpPr>
          <p:spPr>
            <a:xfrm>
              <a:off x="2121716" y="4696540"/>
              <a:ext cx="1116281" cy="400110"/>
            </a:xfrm>
            <a:prstGeom prst="rect">
              <a:avLst/>
            </a:prstGeom>
            <a:noFill/>
          </p:spPr>
          <p:txBody>
            <a:bodyPr wrap="square" rtlCol="0">
              <a:spAutoFit/>
            </a:bodyPr>
            <a:lstStyle/>
            <a:p>
              <a:pPr algn="ctr"/>
              <a:r>
                <a:rPr lang="en-US" sz="1000" dirty="0" smtClean="0">
                  <a:solidFill>
                    <a:srgbClr val="000000"/>
                  </a:solidFill>
                </a:rPr>
                <a:t>Vendor</a:t>
              </a:r>
            </a:p>
            <a:p>
              <a:pPr algn="ctr"/>
              <a:r>
                <a:rPr lang="en-US" sz="1000" b="1" dirty="0" smtClean="0">
                  <a:solidFill>
                    <a:srgbClr val="000000"/>
                  </a:solidFill>
                </a:rPr>
                <a:t>123008</a:t>
              </a:r>
              <a:endParaRPr lang="en-US" sz="1000" b="1" dirty="0">
                <a:solidFill>
                  <a:srgbClr val="000000"/>
                </a:solidFill>
              </a:endParaRPr>
            </a:p>
          </p:txBody>
        </p:sp>
        <p:sp>
          <p:nvSpPr>
            <p:cNvPr id="114" name="TextBox 113"/>
            <p:cNvSpPr txBox="1"/>
            <p:nvPr/>
          </p:nvSpPr>
          <p:spPr>
            <a:xfrm>
              <a:off x="1244942" y="4591259"/>
              <a:ext cx="1092519" cy="553998"/>
            </a:xfrm>
            <a:prstGeom prst="rect">
              <a:avLst/>
            </a:prstGeom>
            <a:noFill/>
          </p:spPr>
          <p:txBody>
            <a:bodyPr wrap="square" rtlCol="0">
              <a:spAutoFit/>
            </a:bodyPr>
            <a:lstStyle/>
            <a:p>
              <a:pPr algn="ctr"/>
              <a:r>
                <a:rPr lang="en-US" sz="1000" dirty="0" smtClean="0">
                  <a:solidFill>
                    <a:srgbClr val="000000"/>
                  </a:solidFill>
                </a:rPr>
                <a:t>Document </a:t>
              </a:r>
            </a:p>
            <a:p>
              <a:pPr algn="ctr"/>
              <a:r>
                <a:rPr lang="en-US" sz="1000" b="1" dirty="0" smtClean="0">
                  <a:solidFill>
                    <a:srgbClr val="000000"/>
                  </a:solidFill>
                </a:rPr>
                <a:t>HDNHM000836-001</a:t>
              </a:r>
              <a:endParaRPr lang="en-US" sz="1000" b="1" dirty="0">
                <a:solidFill>
                  <a:srgbClr val="000000"/>
                </a:solidFill>
              </a:endParaRPr>
            </a:p>
          </p:txBody>
        </p:sp>
        <p:sp>
          <p:nvSpPr>
            <p:cNvPr id="115" name="Rectangle 114"/>
            <p:cNvSpPr/>
            <p:nvPr/>
          </p:nvSpPr>
          <p:spPr bwMode="auto">
            <a:xfrm>
              <a:off x="3214243" y="3944362"/>
              <a:ext cx="2282052" cy="653144"/>
            </a:xfrm>
            <a:prstGeom prst="rect">
              <a:avLst/>
            </a:prstGeom>
            <a:solidFill>
              <a:schemeClr val="accent6">
                <a:lumMod val="20000"/>
                <a:lumOff val="80000"/>
              </a:schemeClr>
            </a:solidFill>
            <a:ln w="254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endParaRPr lang="en-US" dirty="0" smtClean="0">
                <a:solidFill>
                  <a:srgbClr val="000000"/>
                </a:solidFill>
              </a:endParaRPr>
            </a:p>
          </p:txBody>
        </p:sp>
        <p:cxnSp>
          <p:nvCxnSpPr>
            <p:cNvPr id="116" name="Straight Connector 115"/>
            <p:cNvCxnSpPr/>
            <p:nvPr/>
          </p:nvCxnSpPr>
          <p:spPr bwMode="auto">
            <a:xfrm>
              <a:off x="4572983" y="3935772"/>
              <a:ext cx="0" cy="653144"/>
            </a:xfrm>
            <a:prstGeom prst="line">
              <a:avLst/>
            </a:prstGeom>
            <a:solidFill>
              <a:srgbClr val="ED171F"/>
            </a:solidFill>
            <a:ln w="25400" cap="flat" cmpd="sng" algn="ctr">
              <a:solidFill>
                <a:schemeClr val="tx1"/>
              </a:solidFill>
              <a:prstDash val="solid"/>
              <a:round/>
              <a:headEnd type="none" w="med" len="med"/>
              <a:tailEnd type="none" w="med" len="med"/>
            </a:ln>
            <a:effectLst/>
          </p:spPr>
        </p:cxnSp>
        <p:cxnSp>
          <p:nvCxnSpPr>
            <p:cNvPr id="117" name="Straight Connector 116"/>
            <p:cNvCxnSpPr/>
            <p:nvPr/>
          </p:nvCxnSpPr>
          <p:spPr bwMode="auto">
            <a:xfrm>
              <a:off x="3882233" y="3944362"/>
              <a:ext cx="0" cy="653144"/>
            </a:xfrm>
            <a:prstGeom prst="line">
              <a:avLst/>
            </a:prstGeom>
            <a:solidFill>
              <a:srgbClr val="ED171F"/>
            </a:solidFill>
            <a:ln w="25400" cap="flat" cmpd="sng" algn="ctr">
              <a:solidFill>
                <a:schemeClr val="tx1"/>
              </a:solidFill>
              <a:prstDash val="solid"/>
              <a:round/>
              <a:headEnd type="none" w="med" len="med"/>
              <a:tailEnd type="none" w="med" len="med"/>
            </a:ln>
            <a:effectLst/>
          </p:spPr>
        </p:cxnSp>
        <p:sp>
          <p:nvSpPr>
            <p:cNvPr id="133" name="Rectangle 132"/>
            <p:cNvSpPr/>
            <p:nvPr/>
          </p:nvSpPr>
          <p:spPr bwMode="auto">
            <a:xfrm>
              <a:off x="5977231" y="3942322"/>
              <a:ext cx="1798115" cy="656855"/>
            </a:xfrm>
            <a:prstGeom prst="rect">
              <a:avLst/>
            </a:prstGeom>
            <a:solidFill>
              <a:schemeClr val="accent6">
                <a:lumMod val="20000"/>
                <a:lumOff val="80000"/>
              </a:schemeClr>
            </a:solidFill>
            <a:ln w="254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endParaRPr lang="en-US" dirty="0" smtClean="0">
                <a:solidFill>
                  <a:srgbClr val="000000"/>
                </a:solidFill>
              </a:endParaRPr>
            </a:p>
          </p:txBody>
        </p:sp>
        <p:cxnSp>
          <p:nvCxnSpPr>
            <p:cNvPr id="134" name="Straight Connector 133"/>
            <p:cNvCxnSpPr/>
            <p:nvPr/>
          </p:nvCxnSpPr>
          <p:spPr bwMode="auto">
            <a:xfrm>
              <a:off x="7775346" y="3937443"/>
              <a:ext cx="0" cy="653144"/>
            </a:xfrm>
            <a:prstGeom prst="line">
              <a:avLst/>
            </a:prstGeom>
            <a:solidFill>
              <a:srgbClr val="ED171F"/>
            </a:solidFill>
            <a:ln w="25400" cap="flat" cmpd="sng" algn="ctr">
              <a:solidFill>
                <a:schemeClr val="tx1"/>
              </a:solidFill>
              <a:prstDash val="solid"/>
              <a:round/>
              <a:headEnd type="none" w="med" len="med"/>
              <a:tailEnd type="none" w="med" len="med"/>
            </a:ln>
            <a:effectLst/>
          </p:spPr>
        </p:cxnSp>
        <p:cxnSp>
          <p:nvCxnSpPr>
            <p:cNvPr id="135" name="Straight Connector 134"/>
            <p:cNvCxnSpPr/>
            <p:nvPr/>
          </p:nvCxnSpPr>
          <p:spPr bwMode="auto">
            <a:xfrm>
              <a:off x="6930221" y="3946033"/>
              <a:ext cx="0" cy="653144"/>
            </a:xfrm>
            <a:prstGeom prst="line">
              <a:avLst/>
            </a:prstGeom>
            <a:solidFill>
              <a:srgbClr val="ED171F"/>
            </a:solidFill>
            <a:ln w="25400" cap="flat" cmpd="sng" algn="ctr">
              <a:solidFill>
                <a:schemeClr val="tx1"/>
              </a:solidFill>
              <a:prstDash val="solid"/>
              <a:round/>
              <a:headEnd type="none" w="med" len="med"/>
              <a:tailEnd type="none" w="med" len="med"/>
            </a:ln>
            <a:effectLst/>
          </p:spPr>
        </p:cxnSp>
        <p:sp>
          <p:nvSpPr>
            <p:cNvPr id="139" name="Rectangle 138"/>
            <p:cNvSpPr/>
            <p:nvPr/>
          </p:nvSpPr>
          <p:spPr bwMode="auto">
            <a:xfrm>
              <a:off x="5989106" y="4832204"/>
              <a:ext cx="1805124" cy="646435"/>
            </a:xfrm>
            <a:prstGeom prst="rect">
              <a:avLst/>
            </a:prstGeom>
            <a:solidFill>
              <a:schemeClr val="accent6">
                <a:lumMod val="20000"/>
                <a:lumOff val="80000"/>
              </a:schemeClr>
            </a:solidFill>
            <a:ln w="254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endParaRPr lang="en-US" dirty="0" smtClean="0">
                <a:solidFill>
                  <a:srgbClr val="000000"/>
                </a:solidFill>
              </a:endParaRPr>
            </a:p>
          </p:txBody>
        </p:sp>
        <p:cxnSp>
          <p:nvCxnSpPr>
            <p:cNvPr id="140" name="Straight Connector 139"/>
            <p:cNvCxnSpPr/>
            <p:nvPr/>
          </p:nvCxnSpPr>
          <p:spPr bwMode="auto">
            <a:xfrm>
              <a:off x="7796096" y="4811202"/>
              <a:ext cx="0" cy="653144"/>
            </a:xfrm>
            <a:prstGeom prst="line">
              <a:avLst/>
            </a:prstGeom>
            <a:solidFill>
              <a:srgbClr val="ED171F"/>
            </a:solidFill>
            <a:ln w="25400" cap="flat" cmpd="sng" algn="ctr">
              <a:solidFill>
                <a:schemeClr val="tx1"/>
              </a:solidFill>
              <a:prstDash val="solid"/>
              <a:round/>
              <a:headEnd type="none" w="med" len="med"/>
              <a:tailEnd type="none" w="med" len="med"/>
            </a:ln>
            <a:effectLst/>
          </p:spPr>
        </p:cxnSp>
        <p:cxnSp>
          <p:nvCxnSpPr>
            <p:cNvPr id="141" name="Straight Connector 140"/>
            <p:cNvCxnSpPr/>
            <p:nvPr/>
          </p:nvCxnSpPr>
          <p:spPr bwMode="auto">
            <a:xfrm>
              <a:off x="6930221" y="4825496"/>
              <a:ext cx="0" cy="653144"/>
            </a:xfrm>
            <a:prstGeom prst="line">
              <a:avLst/>
            </a:prstGeom>
            <a:solidFill>
              <a:srgbClr val="ED171F"/>
            </a:solidFill>
            <a:ln w="25400" cap="flat" cmpd="sng" algn="ctr">
              <a:solidFill>
                <a:schemeClr val="tx1"/>
              </a:solidFill>
              <a:prstDash val="solid"/>
              <a:round/>
              <a:headEnd type="none" w="med" len="med"/>
              <a:tailEnd type="none" w="med" len="med"/>
            </a:ln>
            <a:effectLst/>
          </p:spPr>
        </p:cxnSp>
        <p:sp>
          <p:nvSpPr>
            <p:cNvPr id="142" name="Rectangle 141"/>
            <p:cNvSpPr/>
            <p:nvPr/>
          </p:nvSpPr>
          <p:spPr bwMode="auto">
            <a:xfrm>
              <a:off x="6000981" y="5592080"/>
              <a:ext cx="1809987" cy="653144"/>
            </a:xfrm>
            <a:prstGeom prst="rect">
              <a:avLst/>
            </a:prstGeom>
            <a:solidFill>
              <a:schemeClr val="accent6">
                <a:lumMod val="20000"/>
                <a:lumOff val="80000"/>
              </a:schemeClr>
            </a:solidFill>
            <a:ln w="254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endParaRPr lang="en-US" dirty="0" smtClean="0">
                <a:solidFill>
                  <a:srgbClr val="000000"/>
                </a:solidFill>
              </a:endParaRPr>
            </a:p>
          </p:txBody>
        </p:sp>
        <p:cxnSp>
          <p:nvCxnSpPr>
            <p:cNvPr id="143" name="Straight Connector 142"/>
            <p:cNvCxnSpPr/>
            <p:nvPr/>
          </p:nvCxnSpPr>
          <p:spPr bwMode="auto">
            <a:xfrm>
              <a:off x="7810968" y="5618990"/>
              <a:ext cx="0" cy="653144"/>
            </a:xfrm>
            <a:prstGeom prst="line">
              <a:avLst/>
            </a:prstGeom>
            <a:solidFill>
              <a:srgbClr val="ED171F"/>
            </a:solidFill>
            <a:ln w="25400" cap="flat" cmpd="sng" algn="ctr">
              <a:solidFill>
                <a:schemeClr val="tx1"/>
              </a:solidFill>
              <a:prstDash val="solid"/>
              <a:round/>
              <a:headEnd type="none" w="med" len="med"/>
              <a:tailEnd type="none" w="med" len="med"/>
            </a:ln>
            <a:effectLst/>
          </p:spPr>
        </p:cxnSp>
        <p:cxnSp>
          <p:nvCxnSpPr>
            <p:cNvPr id="144" name="Straight Connector 143"/>
            <p:cNvCxnSpPr/>
            <p:nvPr/>
          </p:nvCxnSpPr>
          <p:spPr bwMode="auto">
            <a:xfrm>
              <a:off x="6953971" y="5601194"/>
              <a:ext cx="0" cy="653144"/>
            </a:xfrm>
            <a:prstGeom prst="line">
              <a:avLst/>
            </a:prstGeom>
            <a:solidFill>
              <a:srgbClr val="ED171F"/>
            </a:solidFill>
            <a:ln w="25400" cap="flat" cmpd="sng" algn="ctr">
              <a:solidFill>
                <a:schemeClr val="tx1"/>
              </a:solidFill>
              <a:prstDash val="solid"/>
              <a:round/>
              <a:headEnd type="none" w="med" len="med"/>
              <a:tailEnd type="none" w="med" len="med"/>
            </a:ln>
            <a:effectLst/>
          </p:spPr>
        </p:cxnSp>
        <p:sp>
          <p:nvSpPr>
            <p:cNvPr id="145" name="TextBox 144"/>
            <p:cNvSpPr txBox="1"/>
            <p:nvPr/>
          </p:nvSpPr>
          <p:spPr>
            <a:xfrm>
              <a:off x="3065768" y="4022919"/>
              <a:ext cx="973788" cy="400110"/>
            </a:xfrm>
            <a:prstGeom prst="rect">
              <a:avLst/>
            </a:prstGeom>
            <a:noFill/>
          </p:spPr>
          <p:txBody>
            <a:bodyPr wrap="square" rtlCol="0">
              <a:spAutoFit/>
            </a:bodyPr>
            <a:lstStyle/>
            <a:p>
              <a:pPr algn="ctr"/>
              <a:r>
                <a:rPr lang="en-US" sz="1000" dirty="0" smtClean="0">
                  <a:solidFill>
                    <a:srgbClr val="000000"/>
                  </a:solidFill>
                </a:rPr>
                <a:t>Fund</a:t>
              </a:r>
            </a:p>
            <a:p>
              <a:pPr algn="ctr"/>
              <a:r>
                <a:rPr lang="en-US" sz="1000" b="1" dirty="0" smtClean="0">
                  <a:solidFill>
                    <a:srgbClr val="000000"/>
                  </a:solidFill>
                </a:rPr>
                <a:t>285F</a:t>
              </a:r>
              <a:endParaRPr lang="en-US" sz="1000" b="1" dirty="0">
                <a:solidFill>
                  <a:srgbClr val="000000"/>
                </a:solidFill>
              </a:endParaRPr>
            </a:p>
          </p:txBody>
        </p:sp>
        <p:sp>
          <p:nvSpPr>
            <p:cNvPr id="146" name="TextBox 145"/>
            <p:cNvSpPr txBox="1"/>
            <p:nvPr/>
          </p:nvSpPr>
          <p:spPr>
            <a:xfrm>
              <a:off x="3691240" y="4037888"/>
              <a:ext cx="973788" cy="400110"/>
            </a:xfrm>
            <a:prstGeom prst="rect">
              <a:avLst/>
            </a:prstGeom>
            <a:noFill/>
          </p:spPr>
          <p:txBody>
            <a:bodyPr wrap="square" rtlCol="0">
              <a:spAutoFit/>
            </a:bodyPr>
            <a:lstStyle/>
            <a:p>
              <a:pPr algn="ctr"/>
              <a:r>
                <a:rPr lang="en-US" sz="1000" dirty="0" smtClean="0">
                  <a:solidFill>
                    <a:srgbClr val="FF0000"/>
                  </a:solidFill>
                </a:rPr>
                <a:t>Region</a:t>
              </a:r>
            </a:p>
            <a:p>
              <a:pPr algn="ctr"/>
              <a:r>
                <a:rPr lang="en-US" sz="1000" b="1" dirty="0" smtClean="0">
                  <a:solidFill>
                    <a:srgbClr val="FF0000"/>
                  </a:solidFill>
                </a:rPr>
                <a:t>02</a:t>
              </a:r>
              <a:endParaRPr lang="en-US" sz="1000" b="1" dirty="0">
                <a:solidFill>
                  <a:srgbClr val="FF0000"/>
                </a:solidFill>
              </a:endParaRPr>
            </a:p>
          </p:txBody>
        </p:sp>
        <p:sp>
          <p:nvSpPr>
            <p:cNvPr id="147" name="TextBox 146"/>
            <p:cNvSpPr txBox="1"/>
            <p:nvPr/>
          </p:nvSpPr>
          <p:spPr>
            <a:xfrm>
              <a:off x="4534432" y="4008444"/>
              <a:ext cx="973788" cy="553998"/>
            </a:xfrm>
            <a:prstGeom prst="rect">
              <a:avLst/>
            </a:prstGeom>
            <a:noFill/>
          </p:spPr>
          <p:txBody>
            <a:bodyPr wrap="square" rtlCol="0">
              <a:spAutoFit/>
            </a:bodyPr>
            <a:lstStyle/>
            <a:p>
              <a:pPr algn="ctr"/>
              <a:r>
                <a:rPr lang="en-US" sz="1000" dirty="0" smtClean="0">
                  <a:solidFill>
                    <a:srgbClr val="000000"/>
                  </a:solidFill>
                </a:rPr>
                <a:t>Fiscal Station Number</a:t>
              </a:r>
            </a:p>
            <a:p>
              <a:pPr algn="ctr"/>
              <a:r>
                <a:rPr lang="en-US" sz="1000" b="1" dirty="0">
                  <a:solidFill>
                    <a:srgbClr val="000000"/>
                  </a:solidFill>
                </a:rPr>
                <a:t>0</a:t>
              </a:r>
            </a:p>
          </p:txBody>
        </p:sp>
        <p:sp>
          <p:nvSpPr>
            <p:cNvPr id="148" name="Rectangle 147"/>
            <p:cNvSpPr/>
            <p:nvPr/>
          </p:nvSpPr>
          <p:spPr bwMode="auto">
            <a:xfrm>
              <a:off x="3216222" y="5107853"/>
              <a:ext cx="2282052" cy="653144"/>
            </a:xfrm>
            <a:prstGeom prst="rect">
              <a:avLst/>
            </a:prstGeom>
            <a:solidFill>
              <a:schemeClr val="accent6">
                <a:lumMod val="20000"/>
                <a:lumOff val="80000"/>
              </a:schemeClr>
            </a:solidFill>
            <a:ln w="254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endParaRPr lang="en-US" dirty="0" smtClean="0">
                <a:solidFill>
                  <a:srgbClr val="000000"/>
                </a:solidFill>
              </a:endParaRPr>
            </a:p>
          </p:txBody>
        </p:sp>
        <p:cxnSp>
          <p:nvCxnSpPr>
            <p:cNvPr id="149" name="Straight Connector 148"/>
            <p:cNvCxnSpPr/>
            <p:nvPr/>
          </p:nvCxnSpPr>
          <p:spPr bwMode="auto">
            <a:xfrm>
              <a:off x="4574962" y="5099263"/>
              <a:ext cx="0" cy="653144"/>
            </a:xfrm>
            <a:prstGeom prst="line">
              <a:avLst/>
            </a:prstGeom>
            <a:solidFill>
              <a:srgbClr val="ED171F"/>
            </a:solidFill>
            <a:ln w="25400" cap="flat" cmpd="sng" algn="ctr">
              <a:solidFill>
                <a:schemeClr val="tx1"/>
              </a:solidFill>
              <a:prstDash val="solid"/>
              <a:round/>
              <a:headEnd type="none" w="med" len="med"/>
              <a:tailEnd type="none" w="med" len="med"/>
            </a:ln>
            <a:effectLst/>
          </p:spPr>
        </p:cxnSp>
        <p:cxnSp>
          <p:nvCxnSpPr>
            <p:cNvPr id="150" name="Straight Connector 149"/>
            <p:cNvCxnSpPr/>
            <p:nvPr/>
          </p:nvCxnSpPr>
          <p:spPr bwMode="auto">
            <a:xfrm>
              <a:off x="3884212" y="5107853"/>
              <a:ext cx="0" cy="653144"/>
            </a:xfrm>
            <a:prstGeom prst="line">
              <a:avLst/>
            </a:prstGeom>
            <a:solidFill>
              <a:srgbClr val="ED171F"/>
            </a:solidFill>
            <a:ln w="25400" cap="flat" cmpd="sng" algn="ctr">
              <a:solidFill>
                <a:schemeClr val="tx1"/>
              </a:solidFill>
              <a:prstDash val="solid"/>
              <a:round/>
              <a:headEnd type="none" w="med" len="med"/>
              <a:tailEnd type="none" w="med" len="med"/>
            </a:ln>
            <a:effectLst/>
          </p:spPr>
        </p:cxnSp>
        <p:sp>
          <p:nvSpPr>
            <p:cNvPr id="151" name="TextBox 150"/>
            <p:cNvSpPr txBox="1"/>
            <p:nvPr/>
          </p:nvSpPr>
          <p:spPr>
            <a:xfrm>
              <a:off x="3067747" y="5186410"/>
              <a:ext cx="973788" cy="400110"/>
            </a:xfrm>
            <a:prstGeom prst="rect">
              <a:avLst/>
            </a:prstGeom>
            <a:noFill/>
          </p:spPr>
          <p:txBody>
            <a:bodyPr wrap="square" rtlCol="0">
              <a:spAutoFit/>
            </a:bodyPr>
            <a:lstStyle/>
            <a:p>
              <a:pPr algn="ctr"/>
              <a:r>
                <a:rPr lang="en-US" sz="1000" dirty="0" smtClean="0">
                  <a:solidFill>
                    <a:srgbClr val="000000"/>
                  </a:solidFill>
                </a:rPr>
                <a:t>Fund</a:t>
              </a:r>
            </a:p>
            <a:p>
              <a:pPr algn="ctr"/>
              <a:r>
                <a:rPr lang="en-US" sz="1000" b="1" dirty="0" smtClean="0">
                  <a:solidFill>
                    <a:srgbClr val="000000"/>
                  </a:solidFill>
                </a:rPr>
                <a:t>285F</a:t>
              </a:r>
              <a:endParaRPr lang="en-US" sz="1000" b="1" dirty="0">
                <a:solidFill>
                  <a:srgbClr val="000000"/>
                </a:solidFill>
              </a:endParaRPr>
            </a:p>
          </p:txBody>
        </p:sp>
        <p:sp>
          <p:nvSpPr>
            <p:cNvPr id="152" name="TextBox 151"/>
            <p:cNvSpPr txBox="1"/>
            <p:nvPr/>
          </p:nvSpPr>
          <p:spPr>
            <a:xfrm>
              <a:off x="3693219" y="5201379"/>
              <a:ext cx="973788" cy="400110"/>
            </a:xfrm>
            <a:prstGeom prst="rect">
              <a:avLst/>
            </a:prstGeom>
            <a:noFill/>
          </p:spPr>
          <p:txBody>
            <a:bodyPr wrap="square" rtlCol="0">
              <a:spAutoFit/>
            </a:bodyPr>
            <a:lstStyle/>
            <a:p>
              <a:pPr algn="ctr"/>
              <a:r>
                <a:rPr lang="en-US" sz="1000" dirty="0" smtClean="0">
                  <a:solidFill>
                    <a:srgbClr val="FF0000"/>
                  </a:solidFill>
                </a:rPr>
                <a:t>Region</a:t>
              </a:r>
            </a:p>
            <a:p>
              <a:pPr algn="ctr"/>
              <a:r>
                <a:rPr lang="en-US" sz="1000" b="1" dirty="0" smtClean="0">
                  <a:solidFill>
                    <a:srgbClr val="FF0000"/>
                  </a:solidFill>
                </a:rPr>
                <a:t>04</a:t>
              </a:r>
              <a:endParaRPr lang="en-US" sz="1000" b="1" dirty="0">
                <a:solidFill>
                  <a:srgbClr val="FF0000"/>
                </a:solidFill>
              </a:endParaRPr>
            </a:p>
          </p:txBody>
        </p:sp>
        <p:sp>
          <p:nvSpPr>
            <p:cNvPr id="153" name="TextBox 152"/>
            <p:cNvSpPr txBox="1"/>
            <p:nvPr/>
          </p:nvSpPr>
          <p:spPr>
            <a:xfrm>
              <a:off x="4536411" y="5171935"/>
              <a:ext cx="973788" cy="553998"/>
            </a:xfrm>
            <a:prstGeom prst="rect">
              <a:avLst/>
            </a:prstGeom>
            <a:noFill/>
          </p:spPr>
          <p:txBody>
            <a:bodyPr wrap="square" rtlCol="0">
              <a:spAutoFit/>
            </a:bodyPr>
            <a:lstStyle/>
            <a:p>
              <a:pPr algn="ctr"/>
              <a:r>
                <a:rPr lang="en-US" sz="1000" dirty="0" smtClean="0">
                  <a:solidFill>
                    <a:srgbClr val="000000"/>
                  </a:solidFill>
                </a:rPr>
                <a:t>Fiscal Station Number</a:t>
              </a:r>
            </a:p>
            <a:p>
              <a:pPr algn="ctr"/>
              <a:r>
                <a:rPr lang="en-US" sz="1000" b="1" dirty="0">
                  <a:solidFill>
                    <a:srgbClr val="000000"/>
                  </a:solidFill>
                </a:rPr>
                <a:t>0</a:t>
              </a:r>
            </a:p>
          </p:txBody>
        </p:sp>
        <p:sp>
          <p:nvSpPr>
            <p:cNvPr id="157" name="TextBox 156"/>
            <p:cNvSpPr txBox="1"/>
            <p:nvPr/>
          </p:nvSpPr>
          <p:spPr>
            <a:xfrm>
              <a:off x="4920281" y="2386763"/>
              <a:ext cx="973788" cy="400110"/>
            </a:xfrm>
            <a:prstGeom prst="rect">
              <a:avLst/>
            </a:prstGeom>
            <a:noFill/>
          </p:spPr>
          <p:txBody>
            <a:bodyPr wrap="square" rtlCol="0">
              <a:spAutoFit/>
            </a:bodyPr>
            <a:lstStyle/>
            <a:p>
              <a:pPr algn="ctr"/>
              <a:r>
                <a:rPr lang="en-US" sz="1000" dirty="0" smtClean="0">
                  <a:solidFill>
                    <a:srgbClr val="FF0000"/>
                  </a:solidFill>
                </a:rPr>
                <a:t>Region</a:t>
              </a:r>
            </a:p>
            <a:p>
              <a:pPr algn="ctr"/>
              <a:r>
                <a:rPr lang="en-US" sz="1000" b="1" dirty="0" smtClean="0">
                  <a:solidFill>
                    <a:srgbClr val="FF0000"/>
                  </a:solidFill>
                </a:rPr>
                <a:t>04</a:t>
              </a:r>
              <a:endParaRPr lang="en-US" sz="1000" b="1" dirty="0">
                <a:solidFill>
                  <a:srgbClr val="FF0000"/>
                </a:solidFill>
              </a:endParaRPr>
            </a:p>
          </p:txBody>
        </p:sp>
        <p:sp>
          <p:nvSpPr>
            <p:cNvPr id="158" name="TextBox 157"/>
            <p:cNvSpPr txBox="1"/>
            <p:nvPr/>
          </p:nvSpPr>
          <p:spPr>
            <a:xfrm>
              <a:off x="5874316" y="2307497"/>
              <a:ext cx="973788" cy="553998"/>
            </a:xfrm>
            <a:prstGeom prst="rect">
              <a:avLst/>
            </a:prstGeom>
            <a:noFill/>
          </p:spPr>
          <p:txBody>
            <a:bodyPr wrap="square" rtlCol="0">
              <a:spAutoFit/>
            </a:bodyPr>
            <a:lstStyle/>
            <a:p>
              <a:pPr algn="ctr"/>
              <a:r>
                <a:rPr lang="en-US" sz="1000" dirty="0" smtClean="0">
                  <a:solidFill>
                    <a:srgbClr val="000000"/>
                  </a:solidFill>
                </a:rPr>
                <a:t>Fiscal Station Number</a:t>
              </a:r>
            </a:p>
            <a:p>
              <a:pPr algn="ctr"/>
              <a:r>
                <a:rPr lang="en-US" sz="1000" b="1" dirty="0">
                  <a:solidFill>
                    <a:srgbClr val="000000"/>
                  </a:solidFill>
                </a:rPr>
                <a:t>0</a:t>
              </a:r>
            </a:p>
          </p:txBody>
        </p:sp>
        <p:sp>
          <p:nvSpPr>
            <p:cNvPr id="159" name="TextBox 158"/>
            <p:cNvSpPr txBox="1"/>
            <p:nvPr/>
          </p:nvSpPr>
          <p:spPr>
            <a:xfrm>
              <a:off x="4055381" y="2372747"/>
              <a:ext cx="973788" cy="400110"/>
            </a:xfrm>
            <a:prstGeom prst="rect">
              <a:avLst/>
            </a:prstGeom>
            <a:noFill/>
          </p:spPr>
          <p:txBody>
            <a:bodyPr wrap="square" rtlCol="0">
              <a:spAutoFit/>
            </a:bodyPr>
            <a:lstStyle/>
            <a:p>
              <a:pPr algn="ctr"/>
              <a:r>
                <a:rPr lang="en-US" sz="1000" dirty="0" smtClean="0">
                  <a:solidFill>
                    <a:srgbClr val="000000"/>
                  </a:solidFill>
                </a:rPr>
                <a:t>Fund</a:t>
              </a:r>
            </a:p>
            <a:p>
              <a:pPr algn="ctr"/>
              <a:r>
                <a:rPr lang="en-US" sz="1000" b="1" dirty="0" smtClean="0">
                  <a:solidFill>
                    <a:srgbClr val="000000"/>
                  </a:solidFill>
                </a:rPr>
                <a:t>285F</a:t>
              </a:r>
              <a:endParaRPr lang="en-US" sz="1000" b="1" dirty="0">
                <a:solidFill>
                  <a:srgbClr val="000000"/>
                </a:solidFill>
              </a:endParaRPr>
            </a:p>
          </p:txBody>
        </p:sp>
        <p:sp>
          <p:nvSpPr>
            <p:cNvPr id="160" name="TextBox 159"/>
            <p:cNvSpPr txBox="1"/>
            <p:nvPr/>
          </p:nvSpPr>
          <p:spPr>
            <a:xfrm>
              <a:off x="5886198" y="3920276"/>
              <a:ext cx="1116281" cy="707886"/>
            </a:xfrm>
            <a:prstGeom prst="rect">
              <a:avLst/>
            </a:prstGeom>
            <a:noFill/>
          </p:spPr>
          <p:txBody>
            <a:bodyPr wrap="square" rtlCol="0">
              <a:spAutoFit/>
            </a:bodyPr>
            <a:lstStyle/>
            <a:p>
              <a:pPr algn="ctr"/>
              <a:r>
                <a:rPr lang="en-US" sz="1000" dirty="0" smtClean="0">
                  <a:solidFill>
                    <a:srgbClr val="000000"/>
                  </a:solidFill>
                </a:rPr>
                <a:t>Unique Record ID</a:t>
              </a:r>
            </a:p>
            <a:p>
              <a:pPr algn="ctr"/>
              <a:r>
                <a:rPr lang="en-US" sz="1000" b="1" dirty="0" smtClean="0">
                  <a:solidFill>
                    <a:srgbClr val="000000"/>
                  </a:solidFill>
                </a:rPr>
                <a:t>RNB07152013 0000001</a:t>
              </a:r>
              <a:endParaRPr lang="en-US" sz="1000" b="1" dirty="0">
                <a:solidFill>
                  <a:srgbClr val="000000"/>
                </a:solidFill>
              </a:endParaRPr>
            </a:p>
          </p:txBody>
        </p:sp>
        <p:sp>
          <p:nvSpPr>
            <p:cNvPr id="161" name="TextBox 160"/>
            <p:cNvSpPr txBox="1"/>
            <p:nvPr/>
          </p:nvSpPr>
          <p:spPr>
            <a:xfrm>
              <a:off x="5911926" y="4798125"/>
              <a:ext cx="1116281" cy="707886"/>
            </a:xfrm>
            <a:prstGeom prst="rect">
              <a:avLst/>
            </a:prstGeom>
            <a:noFill/>
          </p:spPr>
          <p:txBody>
            <a:bodyPr wrap="square" rtlCol="0">
              <a:spAutoFit/>
            </a:bodyPr>
            <a:lstStyle/>
            <a:p>
              <a:pPr algn="ctr"/>
              <a:r>
                <a:rPr lang="en-US" sz="1000" dirty="0" smtClean="0">
                  <a:solidFill>
                    <a:srgbClr val="000000"/>
                  </a:solidFill>
                </a:rPr>
                <a:t>Unique Record ID</a:t>
              </a:r>
            </a:p>
            <a:p>
              <a:pPr algn="ctr"/>
              <a:r>
                <a:rPr lang="en-US" sz="1000" b="1" dirty="0" smtClean="0">
                  <a:solidFill>
                    <a:srgbClr val="000000"/>
                  </a:solidFill>
                </a:rPr>
                <a:t>RNB07152013 0000002</a:t>
              </a:r>
              <a:endParaRPr lang="en-US" sz="1000" b="1" dirty="0">
                <a:solidFill>
                  <a:srgbClr val="000000"/>
                </a:solidFill>
              </a:endParaRPr>
            </a:p>
          </p:txBody>
        </p:sp>
        <p:sp>
          <p:nvSpPr>
            <p:cNvPr id="162" name="TextBox 161"/>
            <p:cNvSpPr txBox="1"/>
            <p:nvPr/>
          </p:nvSpPr>
          <p:spPr>
            <a:xfrm>
              <a:off x="5905981" y="5576123"/>
              <a:ext cx="1116281" cy="707886"/>
            </a:xfrm>
            <a:prstGeom prst="rect">
              <a:avLst/>
            </a:prstGeom>
            <a:noFill/>
          </p:spPr>
          <p:txBody>
            <a:bodyPr wrap="square" rtlCol="0">
              <a:spAutoFit/>
            </a:bodyPr>
            <a:lstStyle/>
            <a:p>
              <a:pPr algn="ctr"/>
              <a:r>
                <a:rPr lang="en-US" sz="1000" dirty="0" smtClean="0">
                  <a:solidFill>
                    <a:srgbClr val="000000"/>
                  </a:solidFill>
                </a:rPr>
                <a:t>Unique Record ID</a:t>
              </a:r>
            </a:p>
            <a:p>
              <a:pPr algn="ctr"/>
              <a:r>
                <a:rPr lang="en-US" sz="1000" b="1" dirty="0" smtClean="0">
                  <a:solidFill>
                    <a:srgbClr val="000000"/>
                  </a:solidFill>
                </a:rPr>
                <a:t>RNB07152013 0000003</a:t>
              </a:r>
              <a:endParaRPr lang="en-US" sz="1000" b="1" dirty="0">
                <a:solidFill>
                  <a:srgbClr val="000000"/>
                </a:solidFill>
              </a:endParaRPr>
            </a:p>
          </p:txBody>
        </p:sp>
        <p:sp>
          <p:nvSpPr>
            <p:cNvPr id="166" name="TextBox 165"/>
            <p:cNvSpPr txBox="1"/>
            <p:nvPr/>
          </p:nvSpPr>
          <p:spPr>
            <a:xfrm>
              <a:off x="6930221" y="4080506"/>
              <a:ext cx="973788" cy="400110"/>
            </a:xfrm>
            <a:prstGeom prst="rect">
              <a:avLst/>
            </a:prstGeom>
            <a:noFill/>
          </p:spPr>
          <p:txBody>
            <a:bodyPr wrap="square" rtlCol="0">
              <a:spAutoFit/>
            </a:bodyPr>
            <a:lstStyle/>
            <a:p>
              <a:pPr algn="ctr"/>
              <a:r>
                <a:rPr lang="en-US" sz="1000" dirty="0" smtClean="0">
                  <a:solidFill>
                    <a:srgbClr val="000000"/>
                  </a:solidFill>
                </a:rPr>
                <a:t>Amount</a:t>
              </a:r>
            </a:p>
            <a:p>
              <a:pPr algn="ctr"/>
              <a:r>
                <a:rPr lang="en-US" sz="1000" b="1" dirty="0" smtClean="0">
                  <a:solidFill>
                    <a:srgbClr val="000000"/>
                  </a:solidFill>
                </a:rPr>
                <a:t>$120</a:t>
              </a:r>
              <a:endParaRPr lang="en-US" sz="1000" b="1" dirty="0">
                <a:solidFill>
                  <a:srgbClr val="000000"/>
                </a:solidFill>
              </a:endParaRPr>
            </a:p>
          </p:txBody>
        </p:sp>
        <p:sp>
          <p:nvSpPr>
            <p:cNvPr id="167" name="TextBox 166"/>
            <p:cNvSpPr txBox="1"/>
            <p:nvPr/>
          </p:nvSpPr>
          <p:spPr>
            <a:xfrm>
              <a:off x="6868939" y="4997041"/>
              <a:ext cx="973788" cy="400110"/>
            </a:xfrm>
            <a:prstGeom prst="rect">
              <a:avLst/>
            </a:prstGeom>
            <a:noFill/>
          </p:spPr>
          <p:txBody>
            <a:bodyPr wrap="square" rtlCol="0">
              <a:spAutoFit/>
            </a:bodyPr>
            <a:lstStyle/>
            <a:p>
              <a:pPr algn="ctr"/>
              <a:r>
                <a:rPr lang="en-US" sz="1000" dirty="0" smtClean="0">
                  <a:solidFill>
                    <a:srgbClr val="000000"/>
                  </a:solidFill>
                </a:rPr>
                <a:t>Amount</a:t>
              </a:r>
            </a:p>
            <a:p>
              <a:pPr algn="ctr"/>
              <a:r>
                <a:rPr lang="en-US" sz="1000" b="1" dirty="0" smtClean="0">
                  <a:solidFill>
                    <a:srgbClr val="000000"/>
                  </a:solidFill>
                </a:rPr>
                <a:t>$30</a:t>
              </a:r>
              <a:endParaRPr lang="en-US" sz="1000" b="1" dirty="0">
                <a:solidFill>
                  <a:srgbClr val="000000"/>
                </a:solidFill>
              </a:endParaRPr>
            </a:p>
          </p:txBody>
        </p:sp>
        <p:sp>
          <p:nvSpPr>
            <p:cNvPr id="168" name="TextBox 167"/>
            <p:cNvSpPr txBox="1"/>
            <p:nvPr/>
          </p:nvSpPr>
          <p:spPr>
            <a:xfrm>
              <a:off x="6896816" y="5766775"/>
              <a:ext cx="973788" cy="400110"/>
            </a:xfrm>
            <a:prstGeom prst="rect">
              <a:avLst/>
            </a:prstGeom>
            <a:noFill/>
          </p:spPr>
          <p:txBody>
            <a:bodyPr wrap="square" rtlCol="0">
              <a:spAutoFit/>
            </a:bodyPr>
            <a:lstStyle/>
            <a:p>
              <a:pPr algn="ctr"/>
              <a:r>
                <a:rPr lang="en-US" sz="1000" dirty="0" smtClean="0">
                  <a:solidFill>
                    <a:srgbClr val="000000"/>
                  </a:solidFill>
                </a:rPr>
                <a:t>Amount</a:t>
              </a:r>
            </a:p>
            <a:p>
              <a:pPr algn="ctr"/>
              <a:r>
                <a:rPr lang="en-US" sz="1000" b="1" dirty="0" smtClean="0">
                  <a:solidFill>
                    <a:srgbClr val="000000"/>
                  </a:solidFill>
                </a:rPr>
                <a:t>$50</a:t>
              </a:r>
              <a:endParaRPr lang="en-US" sz="1000" b="1" dirty="0">
                <a:solidFill>
                  <a:srgbClr val="000000"/>
                </a:solidFill>
              </a:endParaRPr>
            </a:p>
          </p:txBody>
        </p:sp>
        <p:cxnSp>
          <p:nvCxnSpPr>
            <p:cNvPr id="636928" name="Elbow Connector 636927"/>
            <p:cNvCxnSpPr/>
            <p:nvPr/>
          </p:nvCxnSpPr>
          <p:spPr bwMode="auto">
            <a:xfrm flipV="1">
              <a:off x="1864447" y="5576123"/>
              <a:ext cx="1351775" cy="184874"/>
            </a:xfrm>
            <a:prstGeom prst="bentConnector3">
              <a:avLst/>
            </a:prstGeom>
            <a:solidFill>
              <a:srgbClr val="ED171F"/>
            </a:solidFill>
            <a:ln w="9525" cap="flat" cmpd="sng" algn="ctr">
              <a:noFill/>
              <a:prstDash val="solid"/>
              <a:round/>
              <a:headEnd type="none" w="med" len="med"/>
              <a:tailEnd type="arrow"/>
            </a:ln>
            <a:effectLst/>
          </p:spPr>
        </p:cxnSp>
        <p:cxnSp>
          <p:nvCxnSpPr>
            <p:cNvPr id="636934" name="Straight Connector 636933"/>
            <p:cNvCxnSpPr/>
            <p:nvPr/>
          </p:nvCxnSpPr>
          <p:spPr bwMode="auto">
            <a:xfrm flipV="1">
              <a:off x="3030163" y="4250427"/>
              <a:ext cx="186059" cy="547698"/>
            </a:xfrm>
            <a:prstGeom prst="line">
              <a:avLst/>
            </a:prstGeom>
            <a:solidFill>
              <a:srgbClr val="ED171F"/>
            </a:solidFill>
            <a:ln w="25400" cap="flat" cmpd="sng" algn="ctr">
              <a:solidFill>
                <a:schemeClr val="tx1"/>
              </a:solidFill>
              <a:prstDash val="solid"/>
              <a:round/>
              <a:headEnd type="none" w="med" len="med"/>
              <a:tailEnd type="none" w="med" len="med"/>
            </a:ln>
            <a:effectLst/>
          </p:spPr>
        </p:cxnSp>
        <p:cxnSp>
          <p:nvCxnSpPr>
            <p:cNvPr id="179" name="Straight Connector 178"/>
            <p:cNvCxnSpPr/>
            <p:nvPr/>
          </p:nvCxnSpPr>
          <p:spPr bwMode="auto">
            <a:xfrm flipH="1" flipV="1">
              <a:off x="3026217" y="4841695"/>
              <a:ext cx="188026" cy="584140"/>
            </a:xfrm>
            <a:prstGeom prst="line">
              <a:avLst/>
            </a:prstGeom>
            <a:solidFill>
              <a:srgbClr val="ED171F"/>
            </a:solidFill>
            <a:ln w="25400" cap="flat" cmpd="sng" algn="ctr">
              <a:solidFill>
                <a:schemeClr val="tx1"/>
              </a:solidFill>
              <a:prstDash val="solid"/>
              <a:round/>
              <a:headEnd type="none" w="med" len="med"/>
              <a:tailEnd type="none" w="med" len="med"/>
            </a:ln>
            <a:effectLst/>
          </p:spPr>
        </p:cxnSp>
      </p:grpSp>
    </p:spTree>
    <p:extLst>
      <p:ext uri="{BB962C8B-B14F-4D97-AF65-F5344CB8AC3E}">
        <p14:creationId xmlns:p14="http://schemas.microsoft.com/office/powerpoint/2010/main" val="2048283556"/>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itle 1"/>
          <p:cNvSpPr>
            <a:spLocks noGrp="1"/>
          </p:cNvSpPr>
          <p:nvPr>
            <p:ph type="title"/>
          </p:nvPr>
        </p:nvSpPr>
        <p:spPr/>
        <p:txBody>
          <a:bodyPr/>
          <a:lstStyle/>
          <a:p>
            <a:r>
              <a:rPr lang="en-US" dirty="0" smtClean="0"/>
              <a:t>DBRs in Relation to BDs and NVs</a:t>
            </a:r>
          </a:p>
        </p:txBody>
      </p:sp>
      <p:pic>
        <p:nvPicPr>
          <p:cNvPr id="37893" name="Content Placeholder 6"/>
          <p:cNvPicPr>
            <a:picLocks noGrp="1" noChangeAspect="1" noChangeArrowheads="1"/>
          </p:cNvPicPr>
          <p:nvPr>
            <p:ph idx="4294967295"/>
          </p:nvPr>
        </p:nvPicPr>
        <p:blipFill>
          <a:blip r:embed="rId3" cstate="print"/>
          <a:srcRect/>
          <a:stretch>
            <a:fillRect/>
          </a:stretch>
        </p:blipFill>
        <p:spPr>
          <a:xfrm>
            <a:off x="1030288" y="1874838"/>
            <a:ext cx="7583487" cy="3379787"/>
          </a:xfrm>
          <a:prstGeom prst="rect">
            <a:avLst/>
          </a:prstGeom>
          <a:noFill/>
        </p:spPr>
      </p:pic>
      <p:sp>
        <p:nvSpPr>
          <p:cNvPr id="37894" name="Rectangle 6"/>
          <p:cNvSpPr>
            <a:spLocks noChangeArrowheads="1"/>
          </p:cNvSpPr>
          <p:nvPr/>
        </p:nvSpPr>
        <p:spPr bwMode="auto">
          <a:xfrm>
            <a:off x="6530196" y="1358006"/>
            <a:ext cx="2237601" cy="4213762"/>
          </a:xfrm>
          <a:prstGeom prst="rect">
            <a:avLst/>
          </a:prstGeom>
          <a:noFill/>
          <a:ln w="38100" algn="ctr">
            <a:solidFill>
              <a:srgbClr val="C00000"/>
            </a:solidFill>
            <a:round/>
            <a:headEnd/>
            <a:tailEnd/>
          </a:ln>
        </p:spPr>
        <p:txBody>
          <a:bodyPr wrap="none" anchor="ctr"/>
          <a:lstStyle/>
          <a:p>
            <a:endParaRPr lang="en-US" dirty="0">
              <a:solidFill>
                <a:srgbClr val="000000"/>
              </a:solidFill>
            </a:endParaRPr>
          </a:p>
        </p:txBody>
      </p:sp>
      <p:sp>
        <p:nvSpPr>
          <p:cNvPr id="3" name="Footer Placeholder 2"/>
          <p:cNvSpPr>
            <a:spLocks noGrp="1"/>
          </p:cNvSpPr>
          <p:nvPr>
            <p:ph type="ftr" sz="quarter" idx="10"/>
          </p:nvPr>
        </p:nvSpPr>
        <p:spPr/>
        <p:txBody>
          <a:bodyPr/>
          <a:lstStyle/>
          <a:p>
            <a:pPr>
              <a:defRPr/>
            </a:pPr>
            <a:r>
              <a:rPr lang="en-US" dirty="0" smtClean="0">
                <a:solidFill>
                  <a:srgbClr val="000000"/>
                </a:solidFill>
              </a:rPr>
              <a:t>CGI Federal Proprietary and Confidential</a:t>
            </a:r>
            <a:endParaRPr lang="en-US" dirty="0">
              <a:solidFill>
                <a:srgbClr val="000000"/>
              </a:solidFill>
            </a:endParaRPr>
          </a:p>
        </p:txBody>
      </p:sp>
      <p:sp>
        <p:nvSpPr>
          <p:cNvPr id="4" name="Slide Number Placeholder 3"/>
          <p:cNvSpPr>
            <a:spLocks noGrp="1"/>
          </p:cNvSpPr>
          <p:nvPr>
            <p:ph type="sldNum" sz="quarter" idx="11"/>
          </p:nvPr>
        </p:nvSpPr>
        <p:spPr/>
        <p:txBody>
          <a:bodyPr/>
          <a:lstStyle/>
          <a:p>
            <a:pPr>
              <a:defRPr/>
            </a:pPr>
            <a:fld id="{215F2CEC-58A8-492B-AD0D-C2BF1A7F0D89}" type="slidenum">
              <a:rPr lang="en-US" smtClean="0">
                <a:solidFill>
                  <a:srgbClr val="000000"/>
                </a:solidFill>
              </a:rPr>
              <a:pPr>
                <a:defRPr/>
              </a:pPr>
              <a:t>76</a:t>
            </a:fld>
            <a:endParaRPr lang="en-US" dirty="0">
              <a:solidFill>
                <a:srgbClr val="000000"/>
              </a:solidFill>
            </a:endParaRPr>
          </a:p>
        </p:txBody>
      </p:sp>
    </p:spTree>
    <p:extLst>
      <p:ext uri="{BB962C8B-B14F-4D97-AF65-F5344CB8AC3E}">
        <p14:creationId xmlns:p14="http://schemas.microsoft.com/office/powerpoint/2010/main" val="584391520"/>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bwMode="auto">
          <a:xfrm>
            <a:off x="7467600" y="5870528"/>
            <a:ext cx="1493520" cy="835072"/>
          </a:xfrm>
          <a:prstGeom prst="rect">
            <a:avLst/>
          </a:pr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endParaRPr lang="en-US" dirty="0" smtClean="0">
              <a:solidFill>
                <a:srgbClr val="000000"/>
              </a:solidFill>
            </a:endParaRPr>
          </a:p>
        </p:txBody>
      </p:sp>
      <p:sp>
        <p:nvSpPr>
          <p:cNvPr id="2" name="Title 1"/>
          <p:cNvSpPr>
            <a:spLocks noGrp="1"/>
          </p:cNvSpPr>
          <p:nvPr>
            <p:ph type="title"/>
          </p:nvPr>
        </p:nvSpPr>
        <p:spPr/>
        <p:txBody>
          <a:bodyPr/>
          <a:lstStyle/>
          <a:p>
            <a:r>
              <a:rPr lang="en-US" dirty="0" smtClean="0"/>
              <a:t>DBR – After Summarization</a:t>
            </a:r>
            <a:endParaRPr lang="en-US" dirty="0"/>
          </a:p>
        </p:txBody>
      </p:sp>
      <p:sp>
        <p:nvSpPr>
          <p:cNvPr id="5" name="Slide Number Placeholder 4"/>
          <p:cNvSpPr>
            <a:spLocks noGrp="1"/>
          </p:cNvSpPr>
          <p:nvPr>
            <p:ph type="sldNum" sz="quarter" idx="11"/>
          </p:nvPr>
        </p:nvSpPr>
        <p:spPr/>
        <p:txBody>
          <a:bodyPr/>
          <a:lstStyle/>
          <a:p>
            <a:pPr>
              <a:defRPr/>
            </a:pPr>
            <a:fld id="{215F2CEC-58A8-492B-AD0D-C2BF1A7F0D89}" type="slidenum">
              <a:rPr lang="en-US" smtClean="0">
                <a:solidFill>
                  <a:srgbClr val="000000"/>
                </a:solidFill>
              </a:rPr>
              <a:pPr>
                <a:defRPr/>
              </a:pPr>
              <a:t>77</a:t>
            </a:fld>
            <a:endParaRPr lang="en-US" dirty="0">
              <a:solidFill>
                <a:srgbClr val="000000"/>
              </a:solidFill>
            </a:endParaRPr>
          </a:p>
        </p:txBody>
      </p:sp>
      <p:pic>
        <p:nvPicPr>
          <p:cNvPr id="3" name="Picture 2"/>
          <p:cNvPicPr>
            <a:picLocks noChangeAspect="1"/>
          </p:cNvPicPr>
          <p:nvPr/>
        </p:nvPicPr>
        <p:blipFill>
          <a:blip r:embed="rId2"/>
          <a:stretch>
            <a:fillRect/>
          </a:stretch>
        </p:blipFill>
        <p:spPr>
          <a:xfrm>
            <a:off x="822325" y="1328737"/>
            <a:ext cx="7753350" cy="5114925"/>
          </a:xfrm>
          <a:prstGeom prst="rect">
            <a:avLst/>
          </a:prstGeom>
          <a:noFill/>
          <a:ln w="28575">
            <a:solidFill>
              <a:schemeClr val="tx1"/>
            </a:solidFill>
          </a:ln>
        </p:spPr>
      </p:pic>
      <p:sp>
        <p:nvSpPr>
          <p:cNvPr id="4" name="Rectangle 3"/>
          <p:cNvSpPr/>
          <p:nvPr/>
        </p:nvSpPr>
        <p:spPr bwMode="auto">
          <a:xfrm>
            <a:off x="3743325" y="2085975"/>
            <a:ext cx="3152775" cy="666750"/>
          </a:xfrm>
          <a:prstGeom prst="rect">
            <a:avLst/>
          </a:prstGeom>
          <a:noFill/>
          <a:ln w="28575"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endParaRPr lang="en-US" dirty="0" smtClean="0">
              <a:solidFill>
                <a:srgbClr val="000000"/>
              </a:solidFill>
            </a:endParaRPr>
          </a:p>
        </p:txBody>
      </p:sp>
      <p:sp>
        <p:nvSpPr>
          <p:cNvPr id="6" name="Footer Placeholder 3"/>
          <p:cNvSpPr txBox="1">
            <a:spLocks/>
          </p:cNvSpPr>
          <p:nvPr/>
        </p:nvSpPr>
        <p:spPr bwMode="auto">
          <a:xfrm>
            <a:off x="521036" y="6551208"/>
            <a:ext cx="70104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sz="1200" b="1"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r>
              <a:rPr lang="en-US" dirty="0" smtClean="0">
                <a:solidFill>
                  <a:srgbClr val="000000"/>
                </a:solidFill>
              </a:rPr>
              <a:t>CGI Federal Proprietary and Confidential</a:t>
            </a:r>
          </a:p>
        </p:txBody>
      </p:sp>
    </p:spTree>
    <p:extLst>
      <p:ext uri="{BB962C8B-B14F-4D97-AF65-F5344CB8AC3E}">
        <p14:creationId xmlns:p14="http://schemas.microsoft.com/office/powerpoint/2010/main" val="3402285191"/>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algn="ctr">
              <a:buNone/>
            </a:pPr>
            <a:endParaRPr lang="en-US" sz="3600" b="1" dirty="0" smtClean="0"/>
          </a:p>
          <a:p>
            <a:pPr algn="ctr">
              <a:buNone/>
            </a:pPr>
            <a:endParaRPr lang="en-US" sz="3600" b="1" dirty="0" smtClean="0"/>
          </a:p>
          <a:p>
            <a:pPr algn="ctr">
              <a:buNone/>
            </a:pPr>
            <a:r>
              <a:rPr lang="en-US" sz="3600" b="1" dirty="0" smtClean="0"/>
              <a:t>Segment </a:t>
            </a:r>
            <a:r>
              <a:rPr lang="en-US" sz="3600" b="1" dirty="0"/>
              <a:t>3</a:t>
            </a:r>
            <a:r>
              <a:rPr lang="en-US" sz="3600" b="1" dirty="0" smtClean="0"/>
              <a:t>:</a:t>
            </a:r>
          </a:p>
          <a:p>
            <a:pPr algn="ctr">
              <a:buNone/>
            </a:pPr>
            <a:r>
              <a:rPr lang="en-US" sz="3600" dirty="0" smtClean="0"/>
              <a:t>DBR Query</a:t>
            </a:r>
            <a:endParaRPr lang="en-US" sz="3600" dirty="0"/>
          </a:p>
        </p:txBody>
      </p:sp>
      <p:sp>
        <p:nvSpPr>
          <p:cNvPr id="4" name="Footer Placeholder 3"/>
          <p:cNvSpPr>
            <a:spLocks noGrp="1"/>
          </p:cNvSpPr>
          <p:nvPr>
            <p:ph type="ftr" sz="quarter" idx="10"/>
          </p:nvPr>
        </p:nvSpPr>
        <p:spPr/>
        <p:txBody>
          <a:bodyPr/>
          <a:lstStyle/>
          <a:p>
            <a:pPr>
              <a:defRPr/>
            </a:pPr>
            <a:r>
              <a:rPr lang="en-US" dirty="0" smtClean="0"/>
              <a:t>CGI Federal Proprietary and Confidential</a:t>
            </a:r>
            <a:endParaRPr lang="en-US" dirty="0"/>
          </a:p>
        </p:txBody>
      </p:sp>
      <p:sp>
        <p:nvSpPr>
          <p:cNvPr id="5" name="Slide Number Placeholder 4"/>
          <p:cNvSpPr>
            <a:spLocks noGrp="1"/>
          </p:cNvSpPr>
          <p:nvPr>
            <p:ph type="sldNum" sz="quarter" idx="11"/>
          </p:nvPr>
        </p:nvSpPr>
        <p:spPr/>
        <p:txBody>
          <a:bodyPr/>
          <a:lstStyle/>
          <a:p>
            <a:pPr>
              <a:defRPr/>
            </a:pPr>
            <a:fld id="{215F2CEC-58A8-492B-AD0D-C2BF1A7F0D89}" type="slidenum">
              <a:rPr lang="en-US" smtClean="0"/>
              <a:pPr>
                <a:defRPr/>
              </a:pPr>
              <a:t>78</a:t>
            </a:fld>
            <a:endParaRPr lang="en-US" dirty="0"/>
          </a:p>
        </p:txBody>
      </p:sp>
    </p:spTree>
    <p:extLst>
      <p:ext uri="{BB962C8B-B14F-4D97-AF65-F5344CB8AC3E}">
        <p14:creationId xmlns:p14="http://schemas.microsoft.com/office/powerpoint/2010/main" val="3220604849"/>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427511" y="1733798"/>
            <a:ext cx="8716489" cy="903076"/>
          </a:xfrm>
          <a:prstGeom prst="rect">
            <a:avLst/>
          </a:prstGeom>
          <a:solidFill>
            <a:srgbClr val="FFFF0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6146" name="Rectangle 6"/>
          <p:cNvSpPr>
            <a:spLocks noGrp="1" noChangeArrowheads="1"/>
          </p:cNvSpPr>
          <p:nvPr>
            <p:ph type="title"/>
          </p:nvPr>
        </p:nvSpPr>
        <p:spPr/>
        <p:txBody>
          <a:bodyPr/>
          <a:lstStyle/>
          <a:p>
            <a:pPr eaLnBrk="1" hangingPunct="1"/>
            <a:r>
              <a:rPr lang="en-US" dirty="0" smtClean="0"/>
              <a:t>Table of Contents</a:t>
            </a:r>
          </a:p>
        </p:txBody>
      </p:sp>
      <p:sp>
        <p:nvSpPr>
          <p:cNvPr id="7" name="Rectangle 7"/>
          <p:cNvSpPr>
            <a:spLocks noGrp="1" noChangeArrowheads="1"/>
          </p:cNvSpPr>
          <p:nvPr>
            <p:ph idx="1"/>
          </p:nvPr>
        </p:nvSpPr>
        <p:spPr>
          <a:xfrm>
            <a:off x="712788" y="1080655"/>
            <a:ext cx="8229600" cy="5343896"/>
          </a:xfrm>
        </p:spPr>
        <p:txBody>
          <a:bodyPr/>
          <a:lstStyle/>
          <a:p>
            <a:pPr marL="288925" indent="-288925" eaLnBrk="1" hangingPunct="1">
              <a:spcBef>
                <a:spcPts val="600"/>
              </a:spcBef>
              <a:spcAft>
                <a:spcPts val="0"/>
              </a:spcAft>
            </a:pPr>
            <a:r>
              <a:rPr lang="en-US" sz="1600" b="1" dirty="0">
                <a:solidFill>
                  <a:schemeClr val="bg1">
                    <a:lumMod val="50000"/>
                  </a:schemeClr>
                </a:solidFill>
              </a:rPr>
              <a:t>Segment 1:    </a:t>
            </a:r>
            <a:r>
              <a:rPr lang="en-US" sz="1600" dirty="0" smtClean="0">
                <a:solidFill>
                  <a:schemeClr val="bg1">
                    <a:lumMod val="50000"/>
                  </a:schemeClr>
                </a:solidFill>
              </a:rPr>
              <a:t>Detail </a:t>
            </a:r>
            <a:r>
              <a:rPr lang="en-US" sz="1600" dirty="0">
                <a:solidFill>
                  <a:schemeClr val="bg1">
                    <a:lumMod val="50000"/>
                  </a:schemeClr>
                </a:solidFill>
              </a:rPr>
              <a:t>Billing Record (DBR) Overview and Key Concepts</a:t>
            </a:r>
          </a:p>
          <a:p>
            <a:pPr marL="288925" indent="-288925" eaLnBrk="1" hangingPunct="1">
              <a:spcBef>
                <a:spcPts val="600"/>
              </a:spcBef>
              <a:spcAft>
                <a:spcPts val="0"/>
              </a:spcAft>
            </a:pPr>
            <a:r>
              <a:rPr lang="en-US" sz="1600" b="1" dirty="0">
                <a:solidFill>
                  <a:schemeClr val="bg1">
                    <a:lumMod val="50000"/>
                  </a:schemeClr>
                </a:solidFill>
              </a:rPr>
              <a:t>Segment 2:    </a:t>
            </a:r>
            <a:r>
              <a:rPr lang="en-US" sz="1600" dirty="0">
                <a:solidFill>
                  <a:schemeClr val="bg1">
                    <a:lumMod val="50000"/>
                  </a:schemeClr>
                </a:solidFill>
              </a:rPr>
              <a:t>DBRs and Associated Batch Processing </a:t>
            </a:r>
          </a:p>
          <a:p>
            <a:pPr marL="288925" indent="-288925" eaLnBrk="1" hangingPunct="1">
              <a:spcBef>
                <a:spcPts val="600"/>
              </a:spcBef>
              <a:spcAft>
                <a:spcPts val="0"/>
              </a:spcAft>
            </a:pPr>
            <a:r>
              <a:rPr lang="en-US" sz="1600" b="1" dirty="0" smtClean="0"/>
              <a:t>Segment 3</a:t>
            </a:r>
            <a:r>
              <a:rPr lang="en-US" sz="1600" dirty="0" smtClean="0"/>
              <a:t>:    DBR Query	</a:t>
            </a:r>
          </a:p>
          <a:p>
            <a:pPr marL="625475" lvl="1" indent="-288925" eaLnBrk="1" hangingPunct="1">
              <a:spcBef>
                <a:spcPts val="400"/>
              </a:spcBef>
              <a:spcAft>
                <a:spcPts val="400"/>
              </a:spcAft>
            </a:pPr>
            <a:r>
              <a:rPr lang="en-US" sz="1400" dirty="0"/>
              <a:t>DBR Query Overview</a:t>
            </a:r>
          </a:p>
          <a:p>
            <a:pPr marL="625475" lvl="1" indent="-288925" eaLnBrk="1" hangingPunct="1">
              <a:spcBef>
                <a:spcPts val="400"/>
              </a:spcBef>
              <a:spcAft>
                <a:spcPts val="400"/>
              </a:spcAft>
            </a:pPr>
            <a:r>
              <a:rPr lang="en-US" sz="1400" dirty="0"/>
              <a:t>DBR Query </a:t>
            </a:r>
            <a:r>
              <a:rPr lang="en-US" sz="1400" dirty="0" smtClean="0"/>
              <a:t>Details</a:t>
            </a:r>
            <a:endParaRPr lang="en-US" sz="1400" i="1" dirty="0"/>
          </a:p>
          <a:p>
            <a:pPr marL="288925" indent="-288925" eaLnBrk="1" hangingPunct="1">
              <a:spcBef>
                <a:spcPts val="600"/>
              </a:spcBef>
              <a:spcAft>
                <a:spcPts val="0"/>
              </a:spcAft>
            </a:pPr>
            <a:r>
              <a:rPr lang="en-US" sz="1600" b="1" dirty="0" smtClean="0">
                <a:solidFill>
                  <a:schemeClr val="bg1">
                    <a:lumMod val="50000"/>
                  </a:schemeClr>
                </a:solidFill>
              </a:rPr>
              <a:t>Segment 4:</a:t>
            </a:r>
            <a:r>
              <a:rPr lang="en-US" sz="1600" dirty="0" smtClean="0">
                <a:solidFill>
                  <a:schemeClr val="bg1">
                    <a:lumMod val="50000"/>
                  </a:schemeClr>
                </a:solidFill>
              </a:rPr>
              <a:t>    AAS Agreements		</a:t>
            </a:r>
          </a:p>
          <a:p>
            <a:pPr marL="288925" indent="-288925" eaLnBrk="1" hangingPunct="1">
              <a:spcBef>
                <a:spcPts val="600"/>
              </a:spcBef>
              <a:spcAft>
                <a:spcPts val="0"/>
              </a:spcAft>
            </a:pPr>
            <a:r>
              <a:rPr lang="en-US" sz="1600" b="1" dirty="0" smtClean="0">
                <a:solidFill>
                  <a:schemeClr val="bg1">
                    <a:lumMod val="50000"/>
                  </a:schemeClr>
                </a:solidFill>
              </a:rPr>
              <a:t>Segment 5:    </a:t>
            </a:r>
            <a:r>
              <a:rPr lang="en-US" sz="1600" dirty="0" smtClean="0">
                <a:solidFill>
                  <a:schemeClr val="bg1">
                    <a:lumMod val="50000"/>
                  </a:schemeClr>
                </a:solidFill>
              </a:rPr>
              <a:t>Pegasys </a:t>
            </a:r>
            <a:r>
              <a:rPr lang="en-US" sz="1600" dirty="0">
                <a:solidFill>
                  <a:schemeClr val="bg1">
                    <a:lumMod val="50000"/>
                  </a:schemeClr>
                </a:solidFill>
              </a:rPr>
              <a:t>Billing Transactions </a:t>
            </a:r>
            <a:r>
              <a:rPr lang="en-US" sz="1600" dirty="0" smtClean="0">
                <a:solidFill>
                  <a:schemeClr val="bg1">
                    <a:lumMod val="50000"/>
                  </a:schemeClr>
                </a:solidFill>
              </a:rPr>
              <a:t>Overview		</a:t>
            </a:r>
          </a:p>
          <a:p>
            <a:pPr marL="288925" indent="-288925" eaLnBrk="1" hangingPunct="1">
              <a:spcBef>
                <a:spcPts val="600"/>
              </a:spcBef>
              <a:spcAft>
                <a:spcPts val="0"/>
              </a:spcAft>
            </a:pPr>
            <a:r>
              <a:rPr lang="en-US" sz="1600" b="1" dirty="0" smtClean="0">
                <a:solidFill>
                  <a:schemeClr val="bg1">
                    <a:lumMod val="50000"/>
                  </a:schemeClr>
                </a:solidFill>
              </a:rPr>
              <a:t>Segment 6:    </a:t>
            </a:r>
            <a:r>
              <a:rPr lang="en-US" sz="1600" dirty="0" smtClean="0">
                <a:solidFill>
                  <a:schemeClr val="bg1">
                    <a:lumMod val="50000"/>
                  </a:schemeClr>
                </a:solidFill>
              </a:rPr>
              <a:t>DBR Billing </a:t>
            </a:r>
            <a:r>
              <a:rPr lang="en-US" sz="1600" dirty="0">
                <a:solidFill>
                  <a:schemeClr val="bg1">
                    <a:lumMod val="50000"/>
                  </a:schemeClr>
                </a:solidFill>
              </a:rPr>
              <a:t>Methods and Resulting </a:t>
            </a:r>
            <a:r>
              <a:rPr lang="en-US" sz="1600" dirty="0" smtClean="0">
                <a:solidFill>
                  <a:schemeClr val="bg1">
                    <a:lumMod val="50000"/>
                  </a:schemeClr>
                </a:solidFill>
              </a:rPr>
              <a:t>Transactions</a:t>
            </a:r>
            <a:endParaRPr lang="en-US" sz="1600" dirty="0">
              <a:solidFill>
                <a:schemeClr val="bg1">
                  <a:lumMod val="50000"/>
                </a:schemeClr>
              </a:solidFill>
            </a:endParaRPr>
          </a:p>
          <a:p>
            <a:pPr marL="288925" indent="-288925" eaLnBrk="1" hangingPunct="1">
              <a:spcBef>
                <a:spcPts val="600"/>
              </a:spcBef>
              <a:spcAft>
                <a:spcPts val="0"/>
              </a:spcAft>
            </a:pPr>
            <a:r>
              <a:rPr lang="en-US" sz="1600" b="1" dirty="0" smtClean="0">
                <a:solidFill>
                  <a:schemeClr val="bg1">
                    <a:lumMod val="50000"/>
                  </a:schemeClr>
                </a:solidFill>
              </a:rPr>
              <a:t>Segment 7:    </a:t>
            </a:r>
            <a:r>
              <a:rPr lang="en-US" sz="1600" dirty="0" smtClean="0">
                <a:solidFill>
                  <a:schemeClr val="bg1">
                    <a:lumMod val="50000"/>
                  </a:schemeClr>
                </a:solidFill>
              </a:rPr>
              <a:t>DBR Billing Processes</a:t>
            </a:r>
            <a:r>
              <a:rPr lang="en-US" sz="1600" dirty="0">
                <a:solidFill>
                  <a:schemeClr val="bg1">
                    <a:lumMod val="50000"/>
                  </a:schemeClr>
                </a:solidFill>
              </a:rPr>
              <a:t>	</a:t>
            </a:r>
            <a:endParaRPr lang="en-US" sz="1600" dirty="0" smtClean="0">
              <a:solidFill>
                <a:schemeClr val="bg1">
                  <a:lumMod val="50000"/>
                </a:schemeClr>
              </a:solidFill>
            </a:endParaRPr>
          </a:p>
          <a:p>
            <a:pPr marL="288925" indent="-288925" eaLnBrk="1" hangingPunct="1">
              <a:spcBef>
                <a:spcPts val="600"/>
              </a:spcBef>
              <a:spcAft>
                <a:spcPts val="0"/>
              </a:spcAft>
            </a:pPr>
            <a:r>
              <a:rPr lang="en-US" sz="1600" b="1" dirty="0">
                <a:solidFill>
                  <a:schemeClr val="bg1">
                    <a:lumMod val="50000"/>
                  </a:schemeClr>
                </a:solidFill>
              </a:rPr>
              <a:t>Segment 8:    </a:t>
            </a:r>
            <a:r>
              <a:rPr lang="en-US" sz="1600" dirty="0">
                <a:solidFill>
                  <a:schemeClr val="bg1">
                    <a:lumMod val="50000"/>
                  </a:schemeClr>
                </a:solidFill>
              </a:rPr>
              <a:t>Advances	</a:t>
            </a:r>
          </a:p>
          <a:p>
            <a:pPr marL="288925" indent="-288925" eaLnBrk="1" hangingPunct="1">
              <a:spcBef>
                <a:spcPts val="600"/>
              </a:spcBef>
              <a:spcAft>
                <a:spcPts val="0"/>
              </a:spcAft>
            </a:pPr>
            <a:r>
              <a:rPr lang="en-US" sz="1600" b="1" dirty="0">
                <a:solidFill>
                  <a:schemeClr val="bg1">
                    <a:lumMod val="50000"/>
                  </a:schemeClr>
                </a:solidFill>
              </a:rPr>
              <a:t>Segment 9:    </a:t>
            </a:r>
            <a:r>
              <a:rPr lang="en-US" sz="1600" dirty="0">
                <a:solidFill>
                  <a:schemeClr val="bg1">
                    <a:lumMod val="50000"/>
                  </a:schemeClr>
                </a:solidFill>
              </a:rPr>
              <a:t>Accruals	</a:t>
            </a:r>
          </a:p>
          <a:p>
            <a:pPr marL="288925" indent="-288925" eaLnBrk="1" hangingPunct="1">
              <a:spcBef>
                <a:spcPts val="600"/>
              </a:spcBef>
              <a:spcAft>
                <a:spcPts val="0"/>
              </a:spcAft>
            </a:pPr>
            <a:r>
              <a:rPr lang="en-US" sz="1600" b="1" dirty="0">
                <a:solidFill>
                  <a:schemeClr val="bg1">
                    <a:lumMod val="50000"/>
                  </a:schemeClr>
                </a:solidFill>
              </a:rPr>
              <a:t>Segment 10:  </a:t>
            </a:r>
            <a:r>
              <a:rPr lang="en-US" sz="1600" dirty="0">
                <a:solidFill>
                  <a:schemeClr val="bg1">
                    <a:lumMod val="50000"/>
                  </a:schemeClr>
                </a:solidFill>
              </a:rPr>
              <a:t>Billing-Related Queries				</a:t>
            </a:r>
          </a:p>
          <a:p>
            <a:pPr marL="288925" indent="-288925" eaLnBrk="1" hangingPunct="1">
              <a:spcBef>
                <a:spcPts val="600"/>
              </a:spcBef>
              <a:spcAft>
                <a:spcPts val="0"/>
              </a:spcAft>
            </a:pPr>
            <a:r>
              <a:rPr lang="en-US" sz="1600" b="1" dirty="0">
                <a:solidFill>
                  <a:schemeClr val="bg1">
                    <a:lumMod val="50000"/>
                  </a:schemeClr>
                </a:solidFill>
              </a:rPr>
              <a:t>Segment 11:  </a:t>
            </a:r>
            <a:r>
              <a:rPr lang="en-US" sz="1600" dirty="0">
                <a:solidFill>
                  <a:schemeClr val="bg1">
                    <a:lumMod val="50000"/>
                  </a:schemeClr>
                </a:solidFill>
              </a:rPr>
              <a:t>Credit Management		</a:t>
            </a:r>
            <a:r>
              <a:rPr lang="en-US" sz="1600" b="1" dirty="0">
                <a:solidFill>
                  <a:schemeClr val="bg1">
                    <a:lumMod val="50000"/>
                  </a:schemeClr>
                </a:solidFill>
              </a:rPr>
              <a:t>		</a:t>
            </a:r>
            <a:endParaRPr lang="en-US" sz="1600" dirty="0">
              <a:solidFill>
                <a:schemeClr val="bg1">
                  <a:lumMod val="50000"/>
                </a:schemeClr>
              </a:solidFill>
            </a:endParaRPr>
          </a:p>
          <a:p>
            <a:pPr marL="288925" indent="-288925" eaLnBrk="1" hangingPunct="1">
              <a:spcBef>
                <a:spcPts val="600"/>
              </a:spcBef>
              <a:spcAft>
                <a:spcPts val="0"/>
              </a:spcAft>
            </a:pPr>
            <a:r>
              <a:rPr lang="en-US" sz="1600" b="1" dirty="0">
                <a:solidFill>
                  <a:schemeClr val="bg1">
                    <a:lumMod val="50000"/>
                  </a:schemeClr>
                </a:solidFill>
              </a:rPr>
              <a:t>Segment 12:  </a:t>
            </a:r>
            <a:r>
              <a:rPr lang="en-US" sz="1600" dirty="0" smtClean="0">
                <a:solidFill>
                  <a:schemeClr val="bg1">
                    <a:lumMod val="50000"/>
                  </a:schemeClr>
                </a:solidFill>
              </a:rPr>
              <a:t>Reports Related to DBR Billing</a:t>
            </a:r>
            <a:r>
              <a:rPr lang="en-US" sz="1600" dirty="0">
                <a:solidFill>
                  <a:schemeClr val="bg1">
                    <a:lumMod val="50000"/>
                  </a:schemeClr>
                </a:solidFill>
              </a:rPr>
              <a:t>			</a:t>
            </a:r>
          </a:p>
          <a:p>
            <a:pPr marL="288925" indent="-288925" eaLnBrk="1" hangingPunct="1">
              <a:spcBef>
                <a:spcPts val="600"/>
              </a:spcBef>
              <a:spcAft>
                <a:spcPts val="0"/>
              </a:spcAft>
            </a:pPr>
            <a:r>
              <a:rPr lang="en-US" sz="1600" b="1" dirty="0">
                <a:solidFill>
                  <a:schemeClr val="bg1">
                    <a:lumMod val="50000"/>
                  </a:schemeClr>
                </a:solidFill>
              </a:rPr>
              <a:t>Segment 13:  </a:t>
            </a:r>
            <a:r>
              <a:rPr lang="en-US" sz="1600" dirty="0">
                <a:solidFill>
                  <a:schemeClr val="bg1">
                    <a:lumMod val="50000"/>
                  </a:schemeClr>
                </a:solidFill>
              </a:rPr>
              <a:t>Mass Import	</a:t>
            </a:r>
            <a:r>
              <a:rPr lang="en-US" sz="1600" dirty="0"/>
              <a:t>					</a:t>
            </a:r>
          </a:p>
        </p:txBody>
      </p:sp>
      <p:sp>
        <p:nvSpPr>
          <p:cNvPr id="5" name="Footer Placeholder 2"/>
          <p:cNvSpPr>
            <a:spLocks noGrp="1"/>
          </p:cNvSpPr>
          <p:nvPr>
            <p:ph type="ftr" sz="quarter" idx="10"/>
          </p:nvPr>
        </p:nvSpPr>
        <p:spPr>
          <a:xfrm>
            <a:off x="457200" y="6553200"/>
            <a:ext cx="7010400" cy="304800"/>
          </a:xfrm>
        </p:spPr>
        <p:txBody>
          <a:bodyPr/>
          <a:lstStyle/>
          <a:p>
            <a:pPr>
              <a:defRPr/>
            </a:pPr>
            <a:r>
              <a:rPr lang="en-US" dirty="0" smtClean="0">
                <a:solidFill>
                  <a:srgbClr val="000000"/>
                </a:solidFill>
              </a:rPr>
              <a:t>CGI Federal Proprietary and Confidential</a:t>
            </a:r>
            <a:endParaRPr lang="en-US" dirty="0">
              <a:solidFill>
                <a:srgbClr val="000000"/>
              </a:solidFill>
            </a:endParaRPr>
          </a:p>
        </p:txBody>
      </p:sp>
      <p:sp>
        <p:nvSpPr>
          <p:cNvPr id="6" name="Slide Number Placeholder 4"/>
          <p:cNvSpPr>
            <a:spLocks noGrp="1"/>
          </p:cNvSpPr>
          <p:nvPr>
            <p:ph type="sldNum" sz="quarter" idx="11"/>
          </p:nvPr>
        </p:nvSpPr>
        <p:spPr>
          <a:xfrm>
            <a:off x="-35625" y="6245225"/>
            <a:ext cx="476662" cy="612775"/>
          </a:xfrm>
        </p:spPr>
        <p:txBody>
          <a:bodyPr/>
          <a:lstStyle/>
          <a:p>
            <a:pPr>
              <a:defRPr/>
            </a:pPr>
            <a:fld id="{215F2CEC-58A8-492B-AD0D-C2BF1A7F0D89}" type="slidenum">
              <a:rPr lang="en-US" smtClean="0"/>
              <a:pPr>
                <a:defRPr/>
              </a:pPr>
              <a:t>79</a:t>
            </a:fld>
            <a:endParaRPr lang="en-US" dirty="0"/>
          </a:p>
        </p:txBody>
      </p:sp>
    </p:spTree>
    <p:extLst>
      <p:ext uri="{BB962C8B-B14F-4D97-AF65-F5344CB8AC3E}">
        <p14:creationId xmlns:p14="http://schemas.microsoft.com/office/powerpoint/2010/main" val="133225720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smtClean="0"/>
              <a:t>Billing Methods</a:t>
            </a:r>
            <a:endParaRPr lang="en-US" sz="2800" dirty="0"/>
          </a:p>
        </p:txBody>
      </p:sp>
      <p:sp>
        <p:nvSpPr>
          <p:cNvPr id="5" name="Slide Number Placeholder 4"/>
          <p:cNvSpPr>
            <a:spLocks noGrp="1"/>
          </p:cNvSpPr>
          <p:nvPr>
            <p:ph type="sldNum" sz="quarter" idx="11"/>
          </p:nvPr>
        </p:nvSpPr>
        <p:spPr/>
        <p:txBody>
          <a:bodyPr/>
          <a:lstStyle/>
          <a:p>
            <a:pPr>
              <a:defRPr/>
            </a:pPr>
            <a:fld id="{215F2CEC-58A8-492B-AD0D-C2BF1A7F0D89}" type="slidenum">
              <a:rPr lang="en-US" smtClean="0"/>
              <a:pPr>
                <a:defRPr/>
              </a:pPr>
              <a:t>8</a:t>
            </a:fld>
            <a:endParaRPr lang="en-US" dirty="0"/>
          </a:p>
        </p:txBody>
      </p:sp>
      <p:sp>
        <p:nvSpPr>
          <p:cNvPr id="3" name="Content Placeholder 2"/>
          <p:cNvSpPr>
            <a:spLocks noGrp="1"/>
          </p:cNvSpPr>
          <p:nvPr>
            <p:ph idx="12"/>
          </p:nvPr>
        </p:nvSpPr>
        <p:spPr>
          <a:xfrm>
            <a:off x="689112" y="1356263"/>
            <a:ext cx="8348561" cy="4525962"/>
          </a:xfrm>
        </p:spPr>
        <p:txBody>
          <a:bodyPr/>
          <a:lstStyle/>
          <a:p>
            <a:pPr>
              <a:spcBef>
                <a:spcPts val="600"/>
              </a:spcBef>
              <a:spcAft>
                <a:spcPts val="600"/>
              </a:spcAft>
            </a:pPr>
            <a:r>
              <a:rPr lang="en-US" sz="1800" b="1" u="sng" dirty="0"/>
              <a:t>Billing </a:t>
            </a:r>
            <a:r>
              <a:rPr lang="en-US" sz="1800" b="1" u="sng" dirty="0" smtClean="0"/>
              <a:t>Method</a:t>
            </a:r>
            <a:r>
              <a:rPr lang="en-US" sz="1800" dirty="0" smtClean="0"/>
              <a:t> – defines: </a:t>
            </a:r>
          </a:p>
          <a:p>
            <a:pPr marL="688975" lvl="1" indent="-342900">
              <a:spcBef>
                <a:spcPts val="600"/>
              </a:spcBef>
              <a:spcAft>
                <a:spcPts val="600"/>
              </a:spcAft>
              <a:buFont typeface="+mj-lt"/>
              <a:buAutoNum type="arabicPeriod"/>
            </a:pPr>
            <a:r>
              <a:rPr lang="en-US" sz="1600" dirty="0" smtClean="0"/>
              <a:t>Manner in which </a:t>
            </a:r>
            <a:r>
              <a:rPr lang="en-US" sz="1600" u="sng" dirty="0" smtClean="0"/>
              <a:t>GSA initiates customer billing</a:t>
            </a:r>
            <a:r>
              <a:rPr lang="en-US" sz="1600" dirty="0" smtClean="0"/>
              <a:t> </a:t>
            </a:r>
          </a:p>
          <a:p>
            <a:pPr marL="688975" lvl="1" indent="-342900">
              <a:spcBef>
                <a:spcPts val="600"/>
              </a:spcBef>
              <a:spcAft>
                <a:spcPts val="600"/>
              </a:spcAft>
              <a:buFont typeface="+mj-lt"/>
              <a:buAutoNum type="arabicPeriod"/>
            </a:pPr>
            <a:r>
              <a:rPr lang="en-US" sz="1600" dirty="0" smtClean="0"/>
              <a:t>Manner in which </a:t>
            </a:r>
            <a:r>
              <a:rPr lang="en-US" sz="1600" u="sng" dirty="0" smtClean="0"/>
              <a:t>customer remits payment to GSA</a:t>
            </a:r>
            <a:r>
              <a:rPr lang="en-US" sz="1600" dirty="0" smtClean="0"/>
              <a:t> </a:t>
            </a:r>
          </a:p>
          <a:p>
            <a:pPr>
              <a:spcBef>
                <a:spcPts val="600"/>
              </a:spcBef>
              <a:spcAft>
                <a:spcPts val="600"/>
              </a:spcAft>
            </a:pPr>
            <a:r>
              <a:rPr lang="en-US" sz="1600" u="sng" dirty="0" smtClean="0"/>
              <a:t>GSA</a:t>
            </a:r>
            <a:r>
              <a:rPr lang="en-US" sz="1600" dirty="0" smtClean="0"/>
              <a:t> bills and receives customer payments via the </a:t>
            </a:r>
            <a:r>
              <a:rPr lang="en-US" sz="1600" u="sng" dirty="0" smtClean="0"/>
              <a:t>following billing methods</a:t>
            </a:r>
            <a:r>
              <a:rPr lang="en-US" sz="1600" dirty="0" smtClean="0"/>
              <a:t> in Phase 3:</a:t>
            </a:r>
          </a:p>
          <a:p>
            <a:endParaRPr lang="en-US" sz="1600" dirty="0" smtClean="0"/>
          </a:p>
          <a:p>
            <a:endParaRPr lang="en-US" sz="1600" dirty="0" smtClean="0"/>
          </a:p>
          <a:p>
            <a:endParaRPr lang="en-US" sz="1600" dirty="0"/>
          </a:p>
          <a:p>
            <a:endParaRPr lang="en-US" sz="1600" dirty="0" smtClean="0"/>
          </a:p>
          <a:p>
            <a:endParaRPr lang="en-US" sz="1600" dirty="0"/>
          </a:p>
          <a:p>
            <a:endParaRPr lang="en-US" sz="1600" dirty="0" smtClean="0"/>
          </a:p>
          <a:p>
            <a:pPr marL="0" indent="0">
              <a:buNone/>
            </a:pPr>
            <a:endParaRPr lang="en-US" dirty="0" smtClean="0"/>
          </a:p>
        </p:txBody>
      </p:sp>
      <p:graphicFrame>
        <p:nvGraphicFramePr>
          <p:cNvPr id="6" name="Table 5"/>
          <p:cNvGraphicFramePr>
            <a:graphicFrameLocks noGrp="1"/>
          </p:cNvGraphicFramePr>
          <p:nvPr>
            <p:extLst>
              <p:ext uri="{D42A27DB-BD31-4B8C-83A1-F6EECF244321}">
                <p14:modId xmlns:p14="http://schemas.microsoft.com/office/powerpoint/2010/main" val="3256528109"/>
              </p:ext>
            </p:extLst>
          </p:nvPr>
        </p:nvGraphicFramePr>
        <p:xfrm>
          <a:off x="857776" y="3055102"/>
          <a:ext cx="2584578" cy="3676773"/>
        </p:xfrm>
        <a:graphic>
          <a:graphicData uri="http://schemas.openxmlformats.org/drawingml/2006/table">
            <a:tbl>
              <a:tblPr firstRow="1" bandRow="1">
                <a:tableStyleId>{5C22544A-7EE6-4342-B048-85BDC9FD1C3A}</a:tableStyleId>
              </a:tblPr>
              <a:tblGrid>
                <a:gridCol w="2584578"/>
              </a:tblGrid>
              <a:tr h="402224">
                <a:tc>
                  <a:txBody>
                    <a:bodyPr/>
                    <a:lstStyle/>
                    <a:p>
                      <a:pPr algn="ctr"/>
                      <a:r>
                        <a:rPr lang="en-US" dirty="0" smtClean="0">
                          <a:solidFill>
                            <a:schemeClr val="tx1"/>
                          </a:solidFill>
                        </a:rPr>
                        <a:t>Standard Non-IPAC</a:t>
                      </a:r>
                      <a:endParaRPr lang="en-US" dirty="0">
                        <a:solidFill>
                          <a:schemeClr val="tx1"/>
                        </a:solidFill>
                      </a:endParaRPr>
                    </a:p>
                  </a:txBody>
                  <a:tcPr/>
                </a:tc>
              </a:tr>
              <a:tr h="3274549">
                <a:tc>
                  <a:txBody>
                    <a:bodyPr/>
                    <a:lstStyle/>
                    <a:p>
                      <a:pPr marL="168275" lvl="2" indent="-168275">
                        <a:spcBef>
                          <a:spcPts val="300"/>
                        </a:spcBef>
                        <a:spcAft>
                          <a:spcPts val="300"/>
                        </a:spcAft>
                        <a:buFont typeface="Arial" panose="020B0604020202020204" pitchFamily="34" charset="0"/>
                        <a:buChar char="•"/>
                      </a:pPr>
                      <a:r>
                        <a:rPr lang="en-US" sz="1600" b="0" dirty="0" smtClean="0"/>
                        <a:t>Transaction between GSA and </a:t>
                      </a:r>
                      <a:r>
                        <a:rPr lang="en-US" sz="1600" b="0" u="sng" dirty="0" smtClean="0"/>
                        <a:t>external Federal/non-Federal customer</a:t>
                      </a:r>
                    </a:p>
                    <a:p>
                      <a:pPr marL="168275" lvl="2" indent="-168275">
                        <a:spcBef>
                          <a:spcPts val="300"/>
                        </a:spcBef>
                        <a:spcAft>
                          <a:spcPts val="300"/>
                        </a:spcAft>
                        <a:buFont typeface="Arial" panose="020B0604020202020204" pitchFamily="34" charset="0"/>
                        <a:buChar char="•"/>
                      </a:pPr>
                      <a:r>
                        <a:rPr lang="en-US" sz="1600" b="0" dirty="0" smtClean="0"/>
                        <a:t>Customer </a:t>
                      </a:r>
                      <a:r>
                        <a:rPr lang="en-US" sz="1600" b="0" u="sng" dirty="0" smtClean="0"/>
                        <a:t>actively initiates the remittance</a:t>
                      </a:r>
                      <a:r>
                        <a:rPr lang="en-US" sz="1600" b="0" baseline="0" dirty="0" smtClean="0"/>
                        <a:t> of</a:t>
                      </a:r>
                      <a:r>
                        <a:rPr lang="en-US" sz="1600" b="0" dirty="0" smtClean="0"/>
                        <a:t> payment to GSA via available payment</a:t>
                      </a:r>
                      <a:r>
                        <a:rPr lang="en-US" sz="1600" b="0" baseline="0" dirty="0" smtClean="0"/>
                        <a:t> methods</a:t>
                      </a:r>
                    </a:p>
                    <a:p>
                      <a:pPr marL="0" lvl="2" indent="0">
                        <a:spcBef>
                          <a:spcPts val="300"/>
                        </a:spcBef>
                        <a:spcAft>
                          <a:spcPts val="300"/>
                        </a:spcAft>
                        <a:buFont typeface="Arial" panose="020B0604020202020204" pitchFamily="34" charset="0"/>
                        <a:buNone/>
                      </a:pPr>
                      <a:r>
                        <a:rPr lang="en-US" sz="1200" b="1" baseline="0" dirty="0" smtClean="0"/>
                        <a:t>NOTE: </a:t>
                      </a:r>
                      <a:r>
                        <a:rPr lang="en-US" sz="1200" b="0" baseline="0" dirty="0" smtClean="0"/>
                        <a:t>In some cases, Federal customers may remit payments via IPAC for non-IPAC bills</a:t>
                      </a:r>
                      <a:endParaRPr lang="en-US" sz="1200" b="1" dirty="0" smtClean="0"/>
                    </a:p>
                  </a:txBody>
                  <a:tcPr/>
                </a:tc>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769891100"/>
              </p:ext>
            </p:extLst>
          </p:nvPr>
        </p:nvGraphicFramePr>
        <p:xfrm>
          <a:off x="3465549" y="3055306"/>
          <a:ext cx="2584578" cy="3690795"/>
        </p:xfrm>
        <a:graphic>
          <a:graphicData uri="http://schemas.openxmlformats.org/drawingml/2006/table">
            <a:tbl>
              <a:tblPr firstRow="1" bandRow="1">
                <a:tableStyleId>{5C22544A-7EE6-4342-B048-85BDC9FD1C3A}</a:tableStyleId>
              </a:tblPr>
              <a:tblGrid>
                <a:gridCol w="2584578"/>
              </a:tblGrid>
              <a:tr h="383715">
                <a:tc>
                  <a:txBody>
                    <a:bodyPr/>
                    <a:lstStyle/>
                    <a:p>
                      <a:pPr algn="ctr"/>
                      <a:r>
                        <a:rPr lang="en-US" dirty="0" smtClean="0">
                          <a:solidFill>
                            <a:schemeClr val="tx1"/>
                          </a:solidFill>
                        </a:rPr>
                        <a:t>IPAC</a:t>
                      </a:r>
                      <a:endParaRPr lang="en-US" dirty="0">
                        <a:solidFill>
                          <a:schemeClr val="tx1"/>
                        </a:solidFill>
                      </a:endParaRPr>
                    </a:p>
                  </a:txBody>
                  <a:tcPr/>
                </a:tc>
              </a:tr>
              <a:tr h="3123867">
                <a:tc>
                  <a:txBody>
                    <a:bodyPr/>
                    <a:lstStyle/>
                    <a:p>
                      <a:pPr marL="168275" lvl="2" indent="-168275">
                        <a:spcBef>
                          <a:spcPts val="300"/>
                        </a:spcBef>
                        <a:spcAft>
                          <a:spcPts val="300"/>
                        </a:spcAft>
                        <a:buFont typeface="Arial" panose="020B0604020202020204" pitchFamily="34" charset="0"/>
                        <a:buChar char="•"/>
                      </a:pPr>
                      <a:r>
                        <a:rPr lang="en-US" sz="1400" dirty="0" smtClean="0"/>
                        <a:t>Transaction between GSA and </a:t>
                      </a:r>
                      <a:r>
                        <a:rPr lang="en-US" sz="1400" u="sng" dirty="0" smtClean="0"/>
                        <a:t>external</a:t>
                      </a:r>
                      <a:r>
                        <a:rPr lang="en-US" sz="1400" u="sng" baseline="0" dirty="0" smtClean="0"/>
                        <a:t> Federal </a:t>
                      </a:r>
                      <a:r>
                        <a:rPr lang="en-US" sz="1400" u="sng" dirty="0" smtClean="0"/>
                        <a:t>customer</a:t>
                      </a:r>
                    </a:p>
                    <a:p>
                      <a:pPr marL="168275" marR="0" lvl="2" indent="-168275" algn="l" defTabSz="914400" rtl="0" eaLnBrk="1" fontAlgn="auto" latinLnBrk="0" hangingPunct="1">
                        <a:lnSpc>
                          <a:spcPct val="100000"/>
                        </a:lnSpc>
                        <a:spcBef>
                          <a:spcPts val="300"/>
                        </a:spcBef>
                        <a:spcAft>
                          <a:spcPts val="300"/>
                        </a:spcAft>
                        <a:buClrTx/>
                        <a:buSzTx/>
                        <a:buFont typeface="Arial" panose="020B0604020202020204" pitchFamily="34" charset="0"/>
                        <a:buChar char="•"/>
                        <a:tabLst/>
                        <a:defRPr/>
                      </a:pPr>
                      <a:r>
                        <a:rPr lang="en-US" sz="1400" dirty="0" smtClean="0"/>
                        <a:t>Billing and collection is performed via </a:t>
                      </a:r>
                      <a:r>
                        <a:rPr lang="en-US" sz="1400" u="sng" dirty="0" smtClean="0"/>
                        <a:t>Treasury’s Intra-Governmental Payment and Collection system</a:t>
                      </a:r>
                    </a:p>
                    <a:p>
                      <a:pPr marL="344488" lvl="3" indent="-176213">
                        <a:spcBef>
                          <a:spcPts val="300"/>
                        </a:spcBef>
                        <a:spcAft>
                          <a:spcPts val="300"/>
                        </a:spcAft>
                        <a:buFont typeface="Arial" panose="020B0604020202020204" pitchFamily="34" charset="0"/>
                        <a:buChar char="•"/>
                      </a:pPr>
                      <a:r>
                        <a:rPr lang="en-US" sz="1400" dirty="0" smtClean="0"/>
                        <a:t>Customer payment</a:t>
                      </a:r>
                      <a:r>
                        <a:rPr lang="en-US" sz="1400" baseline="0" dirty="0" smtClean="0"/>
                        <a:t> </a:t>
                      </a:r>
                      <a:r>
                        <a:rPr lang="en-US" sz="1400" u="sng" baseline="0" dirty="0" smtClean="0"/>
                        <a:t>automatically received</a:t>
                      </a:r>
                      <a:r>
                        <a:rPr lang="en-US" sz="1400" baseline="0" dirty="0" smtClean="0"/>
                        <a:t> by GSA via IPAC</a:t>
                      </a:r>
                      <a:endParaRPr lang="en-US" sz="1400" dirty="0" smtClean="0"/>
                    </a:p>
                    <a:p>
                      <a:pPr marL="344488" lvl="3" indent="-176213">
                        <a:spcBef>
                          <a:spcPts val="300"/>
                        </a:spcBef>
                        <a:spcAft>
                          <a:spcPts val="300"/>
                        </a:spcAft>
                        <a:buFont typeface="Arial" panose="020B0604020202020204" pitchFamily="34" charset="0"/>
                        <a:buChar char="•"/>
                      </a:pPr>
                      <a:r>
                        <a:rPr lang="en-US" sz="1400" dirty="0" smtClean="0"/>
                        <a:t>Customer</a:t>
                      </a:r>
                      <a:r>
                        <a:rPr lang="en-US" sz="1400" baseline="0" dirty="0" smtClean="0"/>
                        <a:t> </a:t>
                      </a:r>
                      <a:r>
                        <a:rPr lang="en-US" sz="1400" u="sng" baseline="0" dirty="0" smtClean="0"/>
                        <a:t>does not actively remit payment</a:t>
                      </a:r>
                      <a:r>
                        <a:rPr lang="en-US" sz="1400" baseline="0" dirty="0" smtClean="0"/>
                        <a:t> to GSA</a:t>
                      </a:r>
                      <a:endParaRPr lang="en-US" sz="1600" dirty="0" smtClean="0"/>
                    </a:p>
                  </a:txBody>
                  <a:tcPr/>
                </a:tc>
              </a:tr>
            </a:tbl>
          </a:graphicData>
        </a:graphic>
      </p:graphicFrame>
      <p:sp>
        <p:nvSpPr>
          <p:cNvPr id="7" name="Rectangle 6"/>
          <p:cNvSpPr/>
          <p:nvPr/>
        </p:nvSpPr>
        <p:spPr bwMode="auto">
          <a:xfrm>
            <a:off x="8056179" y="6132786"/>
            <a:ext cx="862534" cy="599090"/>
          </a:xfrm>
          <a:prstGeom prst="rect">
            <a:avLst/>
          </a:pr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graphicFrame>
        <p:nvGraphicFramePr>
          <p:cNvPr id="13" name="Table 12"/>
          <p:cNvGraphicFramePr>
            <a:graphicFrameLocks noGrp="1"/>
          </p:cNvGraphicFramePr>
          <p:nvPr>
            <p:extLst>
              <p:ext uri="{D42A27DB-BD31-4B8C-83A1-F6EECF244321}">
                <p14:modId xmlns:p14="http://schemas.microsoft.com/office/powerpoint/2010/main" val="2723401203"/>
              </p:ext>
            </p:extLst>
          </p:nvPr>
        </p:nvGraphicFramePr>
        <p:xfrm>
          <a:off x="6068921" y="3049078"/>
          <a:ext cx="2584578" cy="3682797"/>
        </p:xfrm>
        <a:graphic>
          <a:graphicData uri="http://schemas.openxmlformats.org/drawingml/2006/table">
            <a:tbl>
              <a:tblPr firstRow="1" bandRow="1">
                <a:tableStyleId>{5C22544A-7EE6-4342-B048-85BDC9FD1C3A}</a:tableStyleId>
              </a:tblPr>
              <a:tblGrid>
                <a:gridCol w="2584578"/>
              </a:tblGrid>
              <a:tr h="402883">
                <a:tc>
                  <a:txBody>
                    <a:bodyPr/>
                    <a:lstStyle/>
                    <a:p>
                      <a:pPr algn="ctr"/>
                      <a:r>
                        <a:rPr lang="en-US" dirty="0" smtClean="0">
                          <a:solidFill>
                            <a:schemeClr val="tx1"/>
                          </a:solidFill>
                        </a:rPr>
                        <a:t>Internal</a:t>
                      </a:r>
                      <a:endParaRPr lang="en-US" dirty="0">
                        <a:solidFill>
                          <a:schemeClr val="tx1"/>
                        </a:solidFill>
                      </a:endParaRPr>
                    </a:p>
                  </a:txBody>
                  <a:tcPr/>
                </a:tc>
              </a:tr>
              <a:tr h="3279914">
                <a:tc>
                  <a:txBody>
                    <a:bodyPr/>
                    <a:lstStyle/>
                    <a:p>
                      <a:pPr marL="168275" lvl="2" indent="-168275">
                        <a:spcBef>
                          <a:spcPts val="300"/>
                        </a:spcBef>
                        <a:spcAft>
                          <a:spcPts val="300"/>
                        </a:spcAft>
                        <a:buFont typeface="Arial" panose="020B0604020202020204" pitchFamily="34" charset="0"/>
                        <a:buChar char="•"/>
                      </a:pPr>
                      <a:r>
                        <a:rPr lang="en-US" sz="1400" dirty="0" smtClean="0"/>
                        <a:t>Transaction between </a:t>
                      </a:r>
                      <a:r>
                        <a:rPr lang="en-US" sz="1400" u="sng" dirty="0" smtClean="0"/>
                        <a:t>internal GSA business lines</a:t>
                      </a:r>
                    </a:p>
                    <a:p>
                      <a:pPr marL="168275" lvl="2" indent="-168275">
                        <a:spcBef>
                          <a:spcPts val="300"/>
                        </a:spcBef>
                        <a:spcAft>
                          <a:spcPts val="300"/>
                        </a:spcAft>
                        <a:buFont typeface="Arial" panose="020B0604020202020204" pitchFamily="34" charset="0"/>
                        <a:buChar char="•"/>
                      </a:pPr>
                      <a:r>
                        <a:rPr lang="en-US" sz="1400" u="sng" dirty="0" smtClean="0"/>
                        <a:t>Intrafund</a:t>
                      </a:r>
                      <a:r>
                        <a:rPr lang="en-US" sz="1400" dirty="0" smtClean="0"/>
                        <a:t>: </a:t>
                      </a:r>
                    </a:p>
                    <a:p>
                      <a:pPr marL="344488" lvl="3" indent="-176213">
                        <a:spcBef>
                          <a:spcPts val="300"/>
                        </a:spcBef>
                        <a:spcAft>
                          <a:spcPts val="300"/>
                        </a:spcAft>
                        <a:buFont typeface="Arial" panose="020B0604020202020204" pitchFamily="34" charset="0"/>
                        <a:buChar char="•"/>
                      </a:pPr>
                      <a:r>
                        <a:rPr lang="en-US" sz="1400" dirty="0" smtClean="0"/>
                        <a:t>Billing within the </a:t>
                      </a:r>
                      <a:r>
                        <a:rPr lang="en-US" sz="1400" u="sng" dirty="0" smtClean="0"/>
                        <a:t>same GSA Treasury Account Symbol</a:t>
                      </a:r>
                      <a:r>
                        <a:rPr lang="en-US" sz="1400" dirty="0" smtClean="0"/>
                        <a:t> (TAS) (e.g. 455 Fund billing 285 Fund)</a:t>
                      </a:r>
                    </a:p>
                    <a:p>
                      <a:pPr marL="0" lvl="2" indent="-288925">
                        <a:spcBef>
                          <a:spcPts val="300"/>
                        </a:spcBef>
                        <a:spcAft>
                          <a:spcPts val="300"/>
                        </a:spcAft>
                        <a:buFont typeface="Arial" panose="020B0604020202020204" pitchFamily="34" charset="0"/>
                        <a:buChar char="•"/>
                      </a:pPr>
                      <a:r>
                        <a:rPr lang="en-US" sz="1400" u="sng" dirty="0" smtClean="0"/>
                        <a:t>Interfund</a:t>
                      </a:r>
                      <a:r>
                        <a:rPr lang="en-US" sz="1400" dirty="0" smtClean="0"/>
                        <a:t>:</a:t>
                      </a:r>
                    </a:p>
                    <a:p>
                      <a:pPr marL="344488" lvl="3" indent="-176213">
                        <a:spcBef>
                          <a:spcPts val="300"/>
                        </a:spcBef>
                        <a:spcAft>
                          <a:spcPts val="300"/>
                        </a:spcAft>
                        <a:buFont typeface="Arial" panose="020B0604020202020204" pitchFamily="34" charset="0"/>
                        <a:buChar char="•"/>
                      </a:pPr>
                      <a:r>
                        <a:rPr lang="en-US" sz="1400" kern="1200" dirty="0" smtClean="0">
                          <a:solidFill>
                            <a:schemeClr val="dk1"/>
                          </a:solidFill>
                          <a:latin typeface="+mn-lt"/>
                          <a:ea typeface="+mn-ea"/>
                          <a:cs typeface="+mn-cs"/>
                        </a:rPr>
                        <a:t>Billing within GSA, but </a:t>
                      </a:r>
                      <a:r>
                        <a:rPr lang="en-US" sz="1400" u="sng" kern="1200" dirty="0" smtClean="0">
                          <a:solidFill>
                            <a:schemeClr val="dk1"/>
                          </a:solidFill>
                          <a:latin typeface="+mn-lt"/>
                          <a:ea typeface="+mn-ea"/>
                          <a:cs typeface="+mn-cs"/>
                        </a:rPr>
                        <a:t>not within the same TAS</a:t>
                      </a:r>
                      <a:r>
                        <a:rPr lang="en-US" sz="1400" kern="1200" dirty="0" smtClean="0">
                          <a:solidFill>
                            <a:schemeClr val="dk1"/>
                          </a:solidFill>
                          <a:latin typeface="+mn-lt"/>
                          <a:ea typeface="+mn-ea"/>
                          <a:cs typeface="+mn-cs"/>
                        </a:rPr>
                        <a:t> (e.g. 285/455 paying rent to 192X)</a:t>
                      </a:r>
                      <a:endParaRPr lang="en-US" sz="1400" dirty="0" smtClean="0"/>
                    </a:p>
                  </a:txBody>
                  <a:tcPr/>
                </a:tc>
              </a:tr>
            </a:tbl>
          </a:graphicData>
        </a:graphic>
      </p:graphicFrame>
    </p:spTree>
    <p:extLst>
      <p:ext uri="{BB962C8B-B14F-4D97-AF65-F5344CB8AC3E}">
        <p14:creationId xmlns:p14="http://schemas.microsoft.com/office/powerpoint/2010/main" val="703941024"/>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p:cNvSpPr>
            <a:spLocks noGrp="1"/>
          </p:cNvSpPr>
          <p:nvPr>
            <p:ph type="title"/>
          </p:nvPr>
        </p:nvSpPr>
        <p:spPr/>
        <p:txBody>
          <a:bodyPr/>
          <a:lstStyle/>
          <a:p>
            <a:r>
              <a:rPr lang="en-US" dirty="0" smtClean="0"/>
              <a:t>Detail Billing Record Query</a:t>
            </a:r>
          </a:p>
        </p:txBody>
      </p:sp>
      <p:sp>
        <p:nvSpPr>
          <p:cNvPr id="58371" name="Content Placeholder 2"/>
          <p:cNvSpPr>
            <a:spLocks noGrp="1"/>
          </p:cNvSpPr>
          <p:nvPr>
            <p:ph idx="1"/>
          </p:nvPr>
        </p:nvSpPr>
        <p:spPr>
          <a:xfrm>
            <a:off x="455613" y="1176336"/>
            <a:ext cx="8229600" cy="4914900"/>
          </a:xfrm>
        </p:spPr>
        <p:txBody>
          <a:bodyPr/>
          <a:lstStyle/>
          <a:p>
            <a:r>
              <a:rPr lang="en-US" sz="2000" dirty="0" smtClean="0"/>
              <a:t>The Detail Billing Record Query allows users to </a:t>
            </a:r>
            <a:r>
              <a:rPr lang="en-US" sz="2000" b="1" u="sng" dirty="0" smtClean="0"/>
              <a:t>search for</a:t>
            </a:r>
            <a:r>
              <a:rPr lang="en-US" sz="2000" b="1" dirty="0" smtClean="0"/>
              <a:t>, </a:t>
            </a:r>
            <a:r>
              <a:rPr lang="en-US" sz="2000" b="1" u="sng" dirty="0" smtClean="0"/>
              <a:t>manually enter new</a:t>
            </a:r>
            <a:r>
              <a:rPr lang="en-US" sz="2000" dirty="0" smtClean="0"/>
              <a:t>, and </a:t>
            </a:r>
            <a:r>
              <a:rPr lang="en-US" sz="2000" b="1" u="sng" dirty="0" smtClean="0"/>
              <a:t>modify existing</a:t>
            </a:r>
            <a:r>
              <a:rPr lang="en-US" sz="2000" dirty="0" smtClean="0"/>
              <a:t> Detail Billing Records</a:t>
            </a:r>
          </a:p>
          <a:p>
            <a:pPr marL="0" indent="0">
              <a:buNone/>
            </a:pPr>
            <a:endParaRPr lang="en-US" sz="800" dirty="0" smtClean="0"/>
          </a:p>
          <a:p>
            <a:r>
              <a:rPr lang="en-US" sz="2000" b="1" u="sng" dirty="0"/>
              <a:t>Search</a:t>
            </a:r>
          </a:p>
          <a:p>
            <a:pPr lvl="1"/>
            <a:r>
              <a:rPr lang="en-US" sz="1800" dirty="0"/>
              <a:t>The Detail Billing Record Query provides the ability to search </a:t>
            </a:r>
            <a:r>
              <a:rPr lang="en-US" sz="1800" dirty="0" smtClean="0"/>
              <a:t>by:</a:t>
            </a:r>
            <a:endParaRPr lang="en-US" sz="1800" dirty="0"/>
          </a:p>
          <a:p>
            <a:pPr marL="1025525" lvl="2" indent="-342900">
              <a:buFont typeface="+mj-lt"/>
              <a:buAutoNum type="arabicPeriod"/>
            </a:pPr>
            <a:r>
              <a:rPr lang="en-US" sz="1800" u="sng" dirty="0" smtClean="0"/>
              <a:t>Detail Billing Record Information</a:t>
            </a:r>
            <a:r>
              <a:rPr lang="en-US" sz="1800" dirty="0" smtClean="0"/>
              <a:t>:</a:t>
            </a:r>
          </a:p>
          <a:p>
            <a:pPr lvl="3"/>
            <a:r>
              <a:rPr lang="en-US" sz="1800" dirty="0" smtClean="0"/>
              <a:t>Associated </a:t>
            </a:r>
            <a:r>
              <a:rPr lang="en-US" sz="1800" dirty="0"/>
              <a:t>or non-associated </a:t>
            </a:r>
            <a:r>
              <a:rPr lang="en-US" sz="1800" dirty="0" smtClean="0"/>
              <a:t>DBRs</a:t>
            </a:r>
          </a:p>
          <a:p>
            <a:pPr lvl="3"/>
            <a:r>
              <a:rPr lang="en-US" sz="1800" dirty="0" smtClean="0"/>
              <a:t>DBR IDs</a:t>
            </a:r>
          </a:p>
          <a:p>
            <a:pPr lvl="3"/>
            <a:r>
              <a:rPr lang="en-US" sz="1800" dirty="0" smtClean="0"/>
              <a:t>DBR Detail </a:t>
            </a:r>
            <a:r>
              <a:rPr lang="en-US" sz="1800" dirty="0"/>
              <a:t>Billing </a:t>
            </a:r>
            <a:r>
              <a:rPr lang="en-US" sz="1800" dirty="0" smtClean="0"/>
              <a:t>Elements</a:t>
            </a:r>
          </a:p>
          <a:p>
            <a:pPr lvl="3"/>
            <a:r>
              <a:rPr lang="en-US" sz="1800" dirty="0" smtClean="0"/>
              <a:t>Additional DBR values</a:t>
            </a:r>
          </a:p>
          <a:p>
            <a:pPr marL="1025525" lvl="2" indent="-342900">
              <a:buFont typeface="+mj-lt"/>
              <a:buAutoNum type="arabicPeriod"/>
            </a:pPr>
            <a:r>
              <a:rPr lang="en-US" sz="1800" u="sng" dirty="0"/>
              <a:t>Document </a:t>
            </a:r>
            <a:r>
              <a:rPr lang="en-US" sz="1800" u="sng" dirty="0" smtClean="0"/>
              <a:t>Information</a:t>
            </a:r>
          </a:p>
          <a:p>
            <a:pPr lvl="3"/>
            <a:r>
              <a:rPr lang="en-US" sz="1800" dirty="0" smtClean="0"/>
              <a:t>Parent Document Type/Number for associated DBRs</a:t>
            </a:r>
          </a:p>
          <a:p>
            <a:pPr lvl="3"/>
            <a:r>
              <a:rPr lang="en-US" sz="1800" dirty="0" smtClean="0"/>
              <a:t>Document Vendor values</a:t>
            </a:r>
          </a:p>
          <a:p>
            <a:pPr lvl="3"/>
            <a:r>
              <a:rPr lang="en-US" sz="1800" dirty="0" smtClean="0"/>
              <a:t>Document Accounting Dimensions</a:t>
            </a:r>
          </a:p>
          <a:p>
            <a:pPr lvl="3"/>
            <a:r>
              <a:rPr lang="en-US" sz="1800" dirty="0" smtClean="0"/>
              <a:t>Additional document values</a:t>
            </a:r>
            <a:endParaRPr lang="en-US" sz="1800" dirty="0"/>
          </a:p>
          <a:p>
            <a:pPr marL="1025525" lvl="2" indent="-342900">
              <a:buFont typeface="+mj-lt"/>
              <a:buAutoNum type="arabicPeriod"/>
            </a:pPr>
            <a:r>
              <a:rPr lang="en-US" sz="1800" u="sng" dirty="0" smtClean="0"/>
              <a:t>Shared Values</a:t>
            </a:r>
            <a:r>
              <a:rPr lang="en-US" sz="1800" dirty="0" smtClean="0"/>
              <a:t> </a:t>
            </a:r>
            <a:r>
              <a:rPr lang="en-US" sz="1800" dirty="0"/>
              <a:t>on </a:t>
            </a:r>
            <a:r>
              <a:rPr lang="en-US" sz="1800" dirty="0" smtClean="0"/>
              <a:t>DBRs vs</a:t>
            </a:r>
            <a:r>
              <a:rPr lang="en-US" sz="1800" dirty="0"/>
              <a:t>. Billing </a:t>
            </a:r>
            <a:r>
              <a:rPr lang="en-US" sz="1800" dirty="0" smtClean="0"/>
              <a:t>Documents</a:t>
            </a:r>
          </a:p>
          <a:p>
            <a:pPr lvl="1"/>
            <a:endParaRPr lang="en-US" sz="1200" dirty="0" smtClean="0"/>
          </a:p>
          <a:p>
            <a:pPr lvl="1"/>
            <a:endParaRPr lang="en-US" sz="1000" dirty="0" smtClean="0"/>
          </a:p>
          <a:p>
            <a:pPr lvl="1"/>
            <a:endParaRPr lang="en-US" sz="1000" dirty="0" smtClean="0"/>
          </a:p>
          <a:p>
            <a:pPr lvl="1"/>
            <a:endParaRPr lang="en-US" sz="1000" dirty="0" smtClean="0"/>
          </a:p>
          <a:p>
            <a:endParaRPr lang="en-US" sz="1000" dirty="0" smtClean="0"/>
          </a:p>
        </p:txBody>
      </p:sp>
      <p:sp>
        <p:nvSpPr>
          <p:cNvPr id="58372" name="Footer Placeholder 3"/>
          <p:cNvSpPr>
            <a:spLocks noGrp="1"/>
          </p:cNvSpPr>
          <p:nvPr>
            <p:ph type="ftr" sz="quarter" idx="4294967295"/>
          </p:nvPr>
        </p:nvSpPr>
        <p:spPr>
          <a:xfrm>
            <a:off x="457200" y="6553200"/>
            <a:ext cx="7010400" cy="304800"/>
          </a:xfrm>
          <a:prstGeom prst="rect">
            <a:avLst/>
          </a:prstGeom>
          <a:noFill/>
        </p:spPr>
        <p:txBody>
          <a:bodyPr/>
          <a:lstStyle/>
          <a:p>
            <a:r>
              <a:rPr lang="en-US" dirty="0" smtClean="0">
                <a:solidFill>
                  <a:srgbClr val="000000"/>
                </a:solidFill>
              </a:rPr>
              <a:t>CGI Federal Proprietary and Confidential</a:t>
            </a:r>
          </a:p>
        </p:txBody>
      </p:sp>
      <p:sp>
        <p:nvSpPr>
          <p:cNvPr id="58373" name="Slide Number Placeholder 4"/>
          <p:cNvSpPr>
            <a:spLocks noGrp="1"/>
          </p:cNvSpPr>
          <p:nvPr>
            <p:ph type="sldNum" sz="quarter" idx="11"/>
          </p:nvPr>
        </p:nvSpPr>
        <p:spPr>
          <a:noFill/>
        </p:spPr>
        <p:txBody>
          <a:bodyPr/>
          <a:lstStyle/>
          <a:p>
            <a:fld id="{9A97940A-CC99-44BE-A858-11EE56310FA4}" type="slidenum">
              <a:rPr lang="en-US" smtClean="0">
                <a:solidFill>
                  <a:srgbClr val="000000"/>
                </a:solidFill>
              </a:rPr>
              <a:pPr/>
              <a:t>80</a:t>
            </a:fld>
            <a:endParaRPr lang="en-US" dirty="0" smtClean="0">
              <a:solidFill>
                <a:srgbClr val="000000"/>
              </a:solidFill>
            </a:endParaRPr>
          </a:p>
        </p:txBody>
      </p:sp>
    </p:spTree>
    <p:extLst>
      <p:ext uri="{BB962C8B-B14F-4D97-AF65-F5344CB8AC3E}">
        <p14:creationId xmlns:p14="http://schemas.microsoft.com/office/powerpoint/2010/main" val="2979747899"/>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Title 1"/>
          <p:cNvSpPr>
            <a:spLocks noGrp="1"/>
          </p:cNvSpPr>
          <p:nvPr>
            <p:ph type="title"/>
          </p:nvPr>
        </p:nvSpPr>
        <p:spPr>
          <a:xfrm>
            <a:off x="396238" y="331788"/>
            <a:ext cx="7381875" cy="563562"/>
          </a:xfrm>
        </p:spPr>
        <p:txBody>
          <a:bodyPr/>
          <a:lstStyle/>
          <a:p>
            <a:r>
              <a:rPr lang="en-US" dirty="0" smtClean="0"/>
              <a:t>Detail Billing Record Query – Search</a:t>
            </a:r>
          </a:p>
        </p:txBody>
      </p:sp>
      <p:sp>
        <p:nvSpPr>
          <p:cNvPr id="55299" name="Content Placeholder 2"/>
          <p:cNvSpPr>
            <a:spLocks noGrp="1"/>
          </p:cNvSpPr>
          <p:nvPr>
            <p:ph idx="4294967295"/>
          </p:nvPr>
        </p:nvSpPr>
        <p:spPr>
          <a:xfrm>
            <a:off x="474663" y="1085355"/>
            <a:ext cx="8229600" cy="5029695"/>
          </a:xfrm>
          <a:prstGeom prst="rect">
            <a:avLst/>
          </a:prstGeom>
        </p:spPr>
        <p:txBody>
          <a:bodyPr/>
          <a:lstStyle/>
          <a:p>
            <a:pPr marL="0" indent="0">
              <a:buNone/>
              <a:defRPr/>
            </a:pPr>
            <a:r>
              <a:rPr lang="en-US" sz="1800" dirty="0" smtClean="0"/>
              <a:t>Pegasys </a:t>
            </a:r>
            <a:r>
              <a:rPr lang="en-US" sz="1800" dirty="0" smtClean="0">
                <a:sym typeface="Symbol"/>
              </a:rPr>
              <a:t> </a:t>
            </a:r>
            <a:r>
              <a:rPr lang="en-US" sz="1800" dirty="0" smtClean="0"/>
              <a:t>Queries </a:t>
            </a:r>
            <a:r>
              <a:rPr lang="en-US" sz="1800" dirty="0">
                <a:sym typeface="Symbol"/>
              </a:rPr>
              <a:t> </a:t>
            </a:r>
            <a:r>
              <a:rPr lang="en-US" sz="1800" dirty="0" smtClean="0"/>
              <a:t>Accounts Receivable </a:t>
            </a:r>
            <a:r>
              <a:rPr lang="en-US" sz="1800" dirty="0">
                <a:sym typeface="Symbol"/>
              </a:rPr>
              <a:t> </a:t>
            </a:r>
            <a:r>
              <a:rPr lang="en-US" sz="1800" dirty="0" smtClean="0"/>
              <a:t>Detail Billing Record Query </a:t>
            </a:r>
          </a:p>
          <a:p>
            <a:pPr marL="0" indent="0">
              <a:buNone/>
              <a:defRPr/>
            </a:pPr>
            <a:endParaRPr lang="en-US" sz="2000" dirty="0" smtClean="0"/>
          </a:p>
        </p:txBody>
      </p:sp>
      <p:sp>
        <p:nvSpPr>
          <p:cNvPr id="8" name="TextBox 7"/>
          <p:cNvSpPr txBox="1"/>
          <p:nvPr/>
        </p:nvSpPr>
        <p:spPr>
          <a:xfrm>
            <a:off x="6648450" y="1548605"/>
            <a:ext cx="2505151" cy="5170646"/>
          </a:xfrm>
          <a:prstGeom prst="rect">
            <a:avLst/>
          </a:prstGeom>
          <a:noFill/>
        </p:spPr>
        <p:txBody>
          <a:bodyPr wrap="square" rtlCol="0">
            <a:spAutoFit/>
          </a:bodyPr>
          <a:lstStyle/>
          <a:p>
            <a:pPr eaLnBrk="0" hangingPunct="0">
              <a:spcBef>
                <a:spcPts val="600"/>
              </a:spcBef>
              <a:spcAft>
                <a:spcPts val="600"/>
              </a:spcAft>
              <a:buClr>
                <a:srgbClr val="AF242B"/>
              </a:buClr>
              <a:buSzPct val="75000"/>
            </a:pPr>
            <a:r>
              <a:rPr lang="en-US" sz="1600" b="1" u="sng" dirty="0" smtClean="0">
                <a:solidFill>
                  <a:srgbClr val="000000"/>
                </a:solidFill>
                <a:latin typeface="Arial"/>
              </a:rPr>
              <a:t>Indexed Parameters</a:t>
            </a:r>
          </a:p>
          <a:p>
            <a:pPr marL="231775" indent="-231775" eaLnBrk="0" hangingPunct="0">
              <a:spcBef>
                <a:spcPts val="600"/>
              </a:spcBef>
              <a:spcAft>
                <a:spcPts val="600"/>
              </a:spcAft>
              <a:buClr>
                <a:srgbClr val="AF242B"/>
              </a:buClr>
              <a:buSzPct val="75000"/>
              <a:buFont typeface="Wingdings" pitchFamily="2" charset="2"/>
              <a:buChar char="w"/>
            </a:pPr>
            <a:r>
              <a:rPr lang="en-US" sz="1600" dirty="0" smtClean="0">
                <a:solidFill>
                  <a:srgbClr val="000000"/>
                </a:solidFill>
                <a:latin typeface="Arial"/>
              </a:rPr>
              <a:t>Record Identifier- </a:t>
            </a:r>
            <a:r>
              <a:rPr lang="en-US" sz="1600" dirty="0" smtClean="0">
                <a:solidFill>
                  <a:srgbClr val="000000"/>
                </a:solidFill>
              </a:rPr>
              <a:t>unique DBR Number</a:t>
            </a:r>
          </a:p>
          <a:p>
            <a:pPr marL="231775" indent="-231775" eaLnBrk="0" hangingPunct="0">
              <a:spcBef>
                <a:spcPts val="600"/>
              </a:spcBef>
              <a:spcAft>
                <a:spcPts val="600"/>
              </a:spcAft>
              <a:buClr>
                <a:srgbClr val="AF242B"/>
              </a:buClr>
              <a:buSzPct val="75000"/>
              <a:buFont typeface="Wingdings" pitchFamily="2" charset="2"/>
              <a:buChar char="w"/>
            </a:pPr>
            <a:r>
              <a:rPr lang="en-US" sz="1600" dirty="0">
                <a:solidFill>
                  <a:srgbClr val="000000"/>
                </a:solidFill>
              </a:rPr>
              <a:t>Current Parent Document Reference</a:t>
            </a:r>
          </a:p>
          <a:p>
            <a:pPr marL="231775" indent="-231775" eaLnBrk="0" hangingPunct="0">
              <a:spcBef>
                <a:spcPts val="600"/>
              </a:spcBef>
              <a:spcAft>
                <a:spcPts val="600"/>
              </a:spcAft>
              <a:buClr>
                <a:srgbClr val="AF242B"/>
              </a:buClr>
              <a:buSzPct val="75000"/>
              <a:buFont typeface="Wingdings" pitchFamily="2" charset="2"/>
              <a:buChar char="w"/>
            </a:pPr>
            <a:r>
              <a:rPr lang="en-US" sz="1600" dirty="0" smtClean="0">
                <a:solidFill>
                  <a:srgbClr val="000000"/>
                </a:solidFill>
              </a:rPr>
              <a:t>Bill/Statement Number</a:t>
            </a:r>
          </a:p>
          <a:p>
            <a:pPr eaLnBrk="0" hangingPunct="0">
              <a:spcBef>
                <a:spcPts val="600"/>
              </a:spcBef>
              <a:spcAft>
                <a:spcPts val="600"/>
              </a:spcAft>
              <a:buClr>
                <a:srgbClr val="AF242B"/>
              </a:buClr>
              <a:buSzPct val="75000"/>
            </a:pPr>
            <a:r>
              <a:rPr lang="en-US" sz="1600" b="1" u="sng" dirty="0" smtClean="0">
                <a:solidFill>
                  <a:srgbClr val="000000"/>
                </a:solidFill>
              </a:rPr>
              <a:t>Additional Search Criteria</a:t>
            </a:r>
          </a:p>
          <a:p>
            <a:pPr marL="231775" indent="-231775" eaLnBrk="0" hangingPunct="0">
              <a:spcBef>
                <a:spcPts val="600"/>
              </a:spcBef>
              <a:spcAft>
                <a:spcPts val="600"/>
              </a:spcAft>
              <a:buClr>
                <a:srgbClr val="AF242B"/>
              </a:buClr>
              <a:buSzPct val="75000"/>
              <a:buFont typeface="Wingdings" pitchFamily="2" charset="2"/>
              <a:buChar char="w"/>
            </a:pPr>
            <a:r>
              <a:rPr lang="en-US" sz="1600" dirty="0" smtClean="0">
                <a:solidFill>
                  <a:srgbClr val="000000"/>
                </a:solidFill>
              </a:rPr>
              <a:t>Record Date From/To</a:t>
            </a:r>
          </a:p>
          <a:p>
            <a:pPr marL="231775" indent="-231775" eaLnBrk="0" hangingPunct="0">
              <a:spcBef>
                <a:spcPts val="600"/>
              </a:spcBef>
              <a:spcAft>
                <a:spcPts val="600"/>
              </a:spcAft>
              <a:buClr>
                <a:srgbClr val="AF242B"/>
              </a:buClr>
              <a:buSzPct val="75000"/>
              <a:buFont typeface="Wingdings" pitchFamily="2" charset="2"/>
              <a:buChar char="w"/>
            </a:pPr>
            <a:r>
              <a:rPr lang="en-US" sz="1600" dirty="0">
                <a:solidFill>
                  <a:srgbClr val="000000"/>
                </a:solidFill>
              </a:rPr>
              <a:t>Bill Type</a:t>
            </a:r>
          </a:p>
          <a:p>
            <a:pPr marL="231775" indent="-231775" eaLnBrk="0" hangingPunct="0">
              <a:spcBef>
                <a:spcPts val="600"/>
              </a:spcBef>
              <a:spcAft>
                <a:spcPts val="600"/>
              </a:spcAft>
              <a:buClr>
                <a:srgbClr val="AF242B"/>
              </a:buClr>
              <a:buSzPct val="75000"/>
              <a:buFont typeface="Wingdings" pitchFamily="2" charset="2"/>
              <a:buChar char="w"/>
            </a:pPr>
            <a:r>
              <a:rPr lang="en-US" sz="1600" dirty="0" smtClean="0">
                <a:solidFill>
                  <a:srgbClr val="000000"/>
                </a:solidFill>
              </a:rPr>
              <a:t>Associated </a:t>
            </a:r>
            <a:r>
              <a:rPr lang="en-US" sz="1600" dirty="0">
                <a:solidFill>
                  <a:srgbClr val="000000"/>
                </a:solidFill>
              </a:rPr>
              <a:t>With a </a:t>
            </a:r>
            <a:r>
              <a:rPr lang="en-US" sz="1600" dirty="0" smtClean="0">
                <a:solidFill>
                  <a:srgbClr val="000000"/>
                </a:solidFill>
              </a:rPr>
              <a:t>Document</a:t>
            </a:r>
          </a:p>
          <a:p>
            <a:pPr marL="231775" indent="-231775" eaLnBrk="0" hangingPunct="0">
              <a:spcBef>
                <a:spcPts val="600"/>
              </a:spcBef>
              <a:spcAft>
                <a:spcPts val="600"/>
              </a:spcAft>
              <a:buClr>
                <a:srgbClr val="AF242B"/>
              </a:buClr>
              <a:buSzPct val="75000"/>
              <a:buFont typeface="Wingdings" pitchFamily="2" charset="2"/>
              <a:buChar char="w"/>
            </a:pPr>
            <a:r>
              <a:rPr lang="en-US" sz="1600" dirty="0" smtClean="0">
                <a:solidFill>
                  <a:srgbClr val="000000"/>
                </a:solidFill>
              </a:rPr>
              <a:t>Assignment Code</a:t>
            </a:r>
            <a:endParaRPr lang="en-US" sz="1600" dirty="0">
              <a:solidFill>
                <a:srgbClr val="000000"/>
              </a:solidFill>
            </a:endParaRPr>
          </a:p>
          <a:p>
            <a:pPr marL="231775" indent="-231775" eaLnBrk="0" hangingPunct="0">
              <a:spcBef>
                <a:spcPts val="600"/>
              </a:spcBef>
              <a:spcAft>
                <a:spcPts val="600"/>
              </a:spcAft>
              <a:buClr>
                <a:srgbClr val="AF242B"/>
              </a:buClr>
              <a:buSzPct val="75000"/>
              <a:buFont typeface="Wingdings" pitchFamily="2" charset="2"/>
              <a:buChar char="w"/>
            </a:pPr>
            <a:endParaRPr lang="en-US" sz="1100" dirty="0" smtClean="0">
              <a:solidFill>
                <a:srgbClr val="000000"/>
              </a:solidFill>
            </a:endParaRPr>
          </a:p>
          <a:p>
            <a:pPr marL="231775" indent="-231775" eaLnBrk="0" hangingPunct="0">
              <a:spcBef>
                <a:spcPts val="600"/>
              </a:spcBef>
              <a:spcAft>
                <a:spcPts val="600"/>
              </a:spcAft>
              <a:buClr>
                <a:srgbClr val="AF242B"/>
              </a:buClr>
              <a:buSzPct val="75000"/>
              <a:buFont typeface="Wingdings" pitchFamily="2" charset="2"/>
              <a:buChar char="w"/>
            </a:pPr>
            <a:endParaRPr lang="en-US" sz="1100" dirty="0">
              <a:solidFill>
                <a:srgbClr val="000000"/>
              </a:solidFill>
            </a:endParaRPr>
          </a:p>
        </p:txBody>
      </p:sp>
      <p:sp>
        <p:nvSpPr>
          <p:cNvPr id="9" name="Footer Placeholder 3"/>
          <p:cNvSpPr>
            <a:spLocks noGrp="1"/>
          </p:cNvSpPr>
          <p:nvPr>
            <p:ph type="ftr" sz="quarter" idx="10"/>
          </p:nvPr>
        </p:nvSpPr>
        <p:spPr>
          <a:xfrm>
            <a:off x="457200" y="6553200"/>
            <a:ext cx="7010400" cy="304800"/>
          </a:xfrm>
        </p:spPr>
        <p:txBody>
          <a:bodyPr/>
          <a:lstStyle/>
          <a:p>
            <a:pPr>
              <a:defRPr/>
            </a:pPr>
            <a:r>
              <a:rPr lang="en-US" dirty="0" smtClean="0">
                <a:solidFill>
                  <a:srgbClr val="000000"/>
                </a:solidFill>
              </a:rPr>
              <a:t>CGI Federal Proprietary and Confidential</a:t>
            </a:r>
            <a:endParaRPr lang="en-US" dirty="0">
              <a:solidFill>
                <a:srgbClr val="000000"/>
              </a:solidFill>
            </a:endParaRPr>
          </a:p>
        </p:txBody>
      </p:sp>
      <p:sp>
        <p:nvSpPr>
          <p:cNvPr id="4" name="Slide Number Placeholder 3"/>
          <p:cNvSpPr>
            <a:spLocks noGrp="1"/>
          </p:cNvSpPr>
          <p:nvPr>
            <p:ph type="sldNum" sz="quarter" idx="11"/>
          </p:nvPr>
        </p:nvSpPr>
        <p:spPr/>
        <p:txBody>
          <a:bodyPr/>
          <a:lstStyle/>
          <a:p>
            <a:pPr>
              <a:defRPr/>
            </a:pPr>
            <a:fld id="{215F2CEC-58A8-492B-AD0D-C2BF1A7F0D89}" type="slidenum">
              <a:rPr lang="en-US" smtClean="0">
                <a:solidFill>
                  <a:srgbClr val="000000"/>
                </a:solidFill>
              </a:rPr>
              <a:pPr>
                <a:defRPr/>
              </a:pPr>
              <a:t>81</a:t>
            </a:fld>
            <a:endParaRPr lang="en-US" dirty="0">
              <a:solidFill>
                <a:srgbClr val="000000"/>
              </a:solidFill>
            </a:endParaRPr>
          </a:p>
        </p:txBody>
      </p:sp>
      <p:pic>
        <p:nvPicPr>
          <p:cNvPr id="307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6739" y="2362200"/>
            <a:ext cx="6004654" cy="41386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TextBox 9"/>
          <p:cNvSpPr txBox="1"/>
          <p:nvPr/>
        </p:nvSpPr>
        <p:spPr>
          <a:xfrm>
            <a:off x="566739" y="1531540"/>
            <a:ext cx="5795961" cy="1231106"/>
          </a:xfrm>
          <a:prstGeom prst="rect">
            <a:avLst/>
          </a:prstGeom>
          <a:noFill/>
        </p:spPr>
        <p:txBody>
          <a:bodyPr wrap="square" rtlCol="0">
            <a:spAutoFit/>
          </a:bodyPr>
          <a:lstStyle/>
          <a:p>
            <a:pPr eaLnBrk="0" hangingPunct="0">
              <a:spcBef>
                <a:spcPts val="600"/>
              </a:spcBef>
              <a:spcAft>
                <a:spcPts val="600"/>
              </a:spcAft>
              <a:buClr>
                <a:srgbClr val="AF242B"/>
              </a:buClr>
              <a:buSzPct val="75000"/>
            </a:pPr>
            <a:r>
              <a:rPr lang="en-US" sz="1600" i="1" dirty="0" smtClean="0">
                <a:solidFill>
                  <a:srgbClr val="000000"/>
                </a:solidFill>
                <a:latin typeface="Arial"/>
              </a:rPr>
              <a:t>Note: Indexed parameters are marked with (OFP) and should be used to maximize performance when searching for DBRs</a:t>
            </a:r>
            <a:endParaRPr lang="en-US" sz="1600" i="1" dirty="0" smtClean="0">
              <a:solidFill>
                <a:srgbClr val="000000"/>
              </a:solidFill>
            </a:endParaRPr>
          </a:p>
          <a:p>
            <a:pPr marL="231775" indent="-231775" eaLnBrk="0" hangingPunct="0">
              <a:spcBef>
                <a:spcPts val="600"/>
              </a:spcBef>
              <a:spcAft>
                <a:spcPts val="600"/>
              </a:spcAft>
              <a:buClr>
                <a:srgbClr val="AF242B"/>
              </a:buClr>
              <a:buSzPct val="75000"/>
              <a:buFont typeface="Wingdings" pitchFamily="2" charset="2"/>
              <a:buChar char="w"/>
            </a:pPr>
            <a:endParaRPr lang="en-US" sz="1100" dirty="0" smtClean="0">
              <a:solidFill>
                <a:srgbClr val="000000"/>
              </a:solidFill>
            </a:endParaRPr>
          </a:p>
          <a:p>
            <a:pPr marL="231775" indent="-231775" eaLnBrk="0" hangingPunct="0">
              <a:spcBef>
                <a:spcPts val="600"/>
              </a:spcBef>
              <a:spcAft>
                <a:spcPts val="600"/>
              </a:spcAft>
              <a:buClr>
                <a:srgbClr val="AF242B"/>
              </a:buClr>
              <a:buSzPct val="75000"/>
              <a:buFont typeface="Wingdings" pitchFamily="2" charset="2"/>
              <a:buChar char="w"/>
            </a:pPr>
            <a:endParaRPr lang="en-US" sz="1100" dirty="0">
              <a:solidFill>
                <a:srgbClr val="000000"/>
              </a:solidFill>
            </a:endParaRPr>
          </a:p>
        </p:txBody>
      </p:sp>
    </p:spTree>
    <p:extLst>
      <p:ext uri="{BB962C8B-B14F-4D97-AF65-F5344CB8AC3E}">
        <p14:creationId xmlns:p14="http://schemas.microsoft.com/office/powerpoint/2010/main" val="113824269"/>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530449" y="4332374"/>
            <a:ext cx="8613551" cy="2803332"/>
          </a:xfrm>
          <a:prstGeom prst="rect">
            <a:avLst/>
          </a:prstGeom>
          <a:noFill/>
        </p:spPr>
        <p:txBody>
          <a:bodyPr wrap="square" rtlCol="0">
            <a:spAutoFit/>
          </a:bodyPr>
          <a:lstStyle/>
          <a:p>
            <a:pPr eaLnBrk="0" hangingPunct="0">
              <a:spcBef>
                <a:spcPts val="400"/>
              </a:spcBef>
              <a:spcAft>
                <a:spcPts val="400"/>
              </a:spcAft>
              <a:buClr>
                <a:srgbClr val="AF242B"/>
              </a:buClr>
              <a:buSzPct val="75000"/>
            </a:pPr>
            <a:r>
              <a:rPr lang="en-US" sz="1750" b="1" u="sng" dirty="0" smtClean="0">
                <a:solidFill>
                  <a:srgbClr val="000000"/>
                </a:solidFill>
                <a:latin typeface="Arial"/>
              </a:rPr>
              <a:t>Additional Search Criteria</a:t>
            </a:r>
          </a:p>
          <a:p>
            <a:pPr marL="231775" indent="-231775" eaLnBrk="0" hangingPunct="0">
              <a:spcBef>
                <a:spcPts val="400"/>
              </a:spcBef>
              <a:spcAft>
                <a:spcPts val="400"/>
              </a:spcAft>
              <a:buClr>
                <a:srgbClr val="AF242B"/>
              </a:buClr>
              <a:buSzPct val="75000"/>
              <a:buFont typeface="Wingdings" pitchFamily="2" charset="2"/>
              <a:buChar char="w"/>
            </a:pPr>
            <a:r>
              <a:rPr lang="en-US" sz="1600" dirty="0" smtClean="0">
                <a:solidFill>
                  <a:srgbClr val="000000"/>
                </a:solidFill>
                <a:latin typeface="Arial"/>
              </a:rPr>
              <a:t>System ID – RBA, NBA, TOPS, WITS, EMORRIS, AASITSMANL</a:t>
            </a:r>
          </a:p>
          <a:p>
            <a:pPr marL="231775" indent="-231775" eaLnBrk="0" hangingPunct="0">
              <a:spcBef>
                <a:spcPts val="400"/>
              </a:spcBef>
              <a:spcAft>
                <a:spcPts val="400"/>
              </a:spcAft>
              <a:buClr>
                <a:srgbClr val="AF242B"/>
              </a:buClr>
              <a:buSzPct val="75000"/>
              <a:buFont typeface="Wingdings" pitchFamily="2" charset="2"/>
              <a:buChar char="w"/>
            </a:pPr>
            <a:r>
              <a:rPr lang="en-US" sz="1600" dirty="0" smtClean="0">
                <a:solidFill>
                  <a:srgbClr val="000000"/>
                </a:solidFill>
                <a:latin typeface="Arial"/>
              </a:rPr>
              <a:t>Credit/Adjustment Indicator </a:t>
            </a:r>
            <a:r>
              <a:rPr lang="en-US" sz="1600" dirty="0">
                <a:solidFill>
                  <a:srgbClr val="000000"/>
                </a:solidFill>
              </a:rPr>
              <a:t>–</a:t>
            </a:r>
            <a:r>
              <a:rPr lang="en-US" sz="1600" dirty="0" smtClean="0">
                <a:solidFill>
                  <a:srgbClr val="000000"/>
                </a:solidFill>
                <a:latin typeface="Arial"/>
              </a:rPr>
              <a:t>  </a:t>
            </a:r>
            <a:r>
              <a:rPr lang="en-US" sz="1600" dirty="0" smtClean="0">
                <a:solidFill>
                  <a:srgbClr val="000000"/>
                </a:solidFill>
              </a:rPr>
              <a:t>C (Credit), A (Adjustment), or blank</a:t>
            </a:r>
          </a:p>
          <a:p>
            <a:pPr marL="231775" indent="-231775" eaLnBrk="0" hangingPunct="0">
              <a:spcBef>
                <a:spcPts val="400"/>
              </a:spcBef>
              <a:spcAft>
                <a:spcPts val="400"/>
              </a:spcAft>
              <a:buClr>
                <a:srgbClr val="AF242B"/>
              </a:buClr>
              <a:buSzPct val="75000"/>
              <a:buFont typeface="Wingdings" pitchFamily="2" charset="2"/>
              <a:buChar char="w"/>
            </a:pPr>
            <a:r>
              <a:rPr lang="en-US" sz="1600" dirty="0" smtClean="0">
                <a:solidFill>
                  <a:srgbClr val="000000"/>
                </a:solidFill>
                <a:latin typeface="Arial"/>
              </a:rPr>
              <a:t>Advance Indicator </a:t>
            </a:r>
            <a:r>
              <a:rPr lang="en-US" sz="1600" dirty="0" smtClean="0">
                <a:solidFill>
                  <a:srgbClr val="000000"/>
                </a:solidFill>
              </a:rPr>
              <a:t>– T (Advance DBR), O (Offset Notification DBR), or blank </a:t>
            </a:r>
            <a:endParaRPr lang="en-US" sz="1600" dirty="0" smtClean="0">
              <a:solidFill>
                <a:srgbClr val="000000"/>
              </a:solidFill>
              <a:latin typeface="Arial"/>
            </a:endParaRPr>
          </a:p>
          <a:p>
            <a:pPr marL="231775" indent="-231775" eaLnBrk="0" hangingPunct="0">
              <a:spcBef>
                <a:spcPts val="400"/>
              </a:spcBef>
              <a:spcAft>
                <a:spcPts val="400"/>
              </a:spcAft>
              <a:buClr>
                <a:srgbClr val="AF242B"/>
              </a:buClr>
              <a:buSzPct val="75000"/>
              <a:buFont typeface="Wingdings" pitchFamily="2" charset="2"/>
              <a:buChar char="w"/>
            </a:pPr>
            <a:r>
              <a:rPr lang="en-US" sz="1600" dirty="0" smtClean="0">
                <a:solidFill>
                  <a:srgbClr val="000000"/>
                </a:solidFill>
              </a:rPr>
              <a:t>Interfund Indicator – T (Interfund), A (Intrafund), or blank </a:t>
            </a:r>
          </a:p>
          <a:p>
            <a:pPr marL="231775" indent="-231775" eaLnBrk="0" hangingPunct="0">
              <a:spcBef>
                <a:spcPts val="400"/>
              </a:spcBef>
              <a:spcAft>
                <a:spcPts val="400"/>
              </a:spcAft>
              <a:buClr>
                <a:srgbClr val="AF242B"/>
              </a:buClr>
              <a:buSzPct val="75000"/>
              <a:buFont typeface="Wingdings" pitchFamily="2" charset="2"/>
              <a:buChar char="w"/>
            </a:pPr>
            <a:r>
              <a:rPr lang="en-US" sz="1600" dirty="0" smtClean="0">
                <a:solidFill>
                  <a:srgbClr val="000000"/>
                </a:solidFill>
              </a:rPr>
              <a:t>DBE Period of Performance – Start Date and End Date</a:t>
            </a:r>
          </a:p>
          <a:p>
            <a:pPr marL="231775" indent="-231775" eaLnBrk="0" hangingPunct="0">
              <a:spcBef>
                <a:spcPts val="400"/>
              </a:spcBef>
              <a:spcAft>
                <a:spcPts val="400"/>
              </a:spcAft>
              <a:buClr>
                <a:srgbClr val="AF242B"/>
              </a:buClr>
              <a:buSzPct val="75000"/>
              <a:buFont typeface="Wingdings" pitchFamily="2" charset="2"/>
              <a:buChar char="w"/>
            </a:pPr>
            <a:r>
              <a:rPr lang="en-US" sz="1600" dirty="0" smtClean="0">
                <a:solidFill>
                  <a:srgbClr val="000000"/>
                </a:solidFill>
              </a:rPr>
              <a:t>Bill Level Indicator – A, B, C, or blank</a:t>
            </a:r>
          </a:p>
          <a:p>
            <a:pPr marL="231775" indent="-231775" eaLnBrk="0" hangingPunct="0">
              <a:spcBef>
                <a:spcPts val="400"/>
              </a:spcBef>
              <a:spcAft>
                <a:spcPts val="400"/>
              </a:spcAft>
              <a:buClr>
                <a:srgbClr val="AF242B"/>
              </a:buClr>
              <a:buSzPct val="75000"/>
              <a:buFont typeface="Wingdings" pitchFamily="2" charset="2"/>
              <a:buChar char="w"/>
            </a:pPr>
            <a:endParaRPr lang="en-US" sz="1600" dirty="0" smtClean="0">
              <a:solidFill>
                <a:srgbClr val="000000"/>
              </a:solidFill>
            </a:endParaRPr>
          </a:p>
        </p:txBody>
      </p:sp>
      <p:sp>
        <p:nvSpPr>
          <p:cNvPr id="10" name="Title 1"/>
          <p:cNvSpPr>
            <a:spLocks noGrp="1"/>
          </p:cNvSpPr>
          <p:nvPr>
            <p:ph type="title"/>
          </p:nvPr>
        </p:nvSpPr>
        <p:spPr>
          <a:xfrm>
            <a:off x="396238" y="331788"/>
            <a:ext cx="7381875" cy="563562"/>
          </a:xfrm>
        </p:spPr>
        <p:txBody>
          <a:bodyPr/>
          <a:lstStyle/>
          <a:p>
            <a:r>
              <a:rPr lang="en-US" dirty="0" smtClean="0"/>
              <a:t>Detail Billing Record Query – Search</a:t>
            </a:r>
          </a:p>
        </p:txBody>
      </p:sp>
      <p:sp>
        <p:nvSpPr>
          <p:cNvPr id="4" name="Slide Number Placeholder 3"/>
          <p:cNvSpPr>
            <a:spLocks noGrp="1"/>
          </p:cNvSpPr>
          <p:nvPr>
            <p:ph type="sldNum" sz="quarter" idx="11"/>
          </p:nvPr>
        </p:nvSpPr>
        <p:spPr/>
        <p:txBody>
          <a:bodyPr/>
          <a:lstStyle/>
          <a:p>
            <a:pPr>
              <a:defRPr/>
            </a:pPr>
            <a:fld id="{215F2CEC-58A8-492B-AD0D-C2BF1A7F0D89}" type="slidenum">
              <a:rPr lang="en-US" smtClean="0">
                <a:solidFill>
                  <a:srgbClr val="000000"/>
                </a:solidFill>
              </a:rPr>
              <a:pPr>
                <a:defRPr/>
              </a:pPr>
              <a:t>82</a:t>
            </a:fld>
            <a:endParaRPr lang="en-US" dirty="0">
              <a:solidFill>
                <a:srgbClr val="000000"/>
              </a:solidFill>
            </a:endParaRPr>
          </a:p>
        </p:txBody>
      </p:sp>
      <p:sp>
        <p:nvSpPr>
          <p:cNvPr id="2" name="TextBox 1"/>
          <p:cNvSpPr txBox="1"/>
          <p:nvPr/>
        </p:nvSpPr>
        <p:spPr>
          <a:xfrm>
            <a:off x="6619875" y="1179550"/>
            <a:ext cx="2333625" cy="2215991"/>
          </a:xfrm>
          <a:prstGeom prst="rect">
            <a:avLst/>
          </a:prstGeom>
          <a:noFill/>
        </p:spPr>
        <p:txBody>
          <a:bodyPr wrap="square" rtlCol="0">
            <a:spAutoFit/>
          </a:bodyPr>
          <a:lstStyle/>
          <a:p>
            <a:pPr eaLnBrk="0" hangingPunct="0">
              <a:spcBef>
                <a:spcPts val="400"/>
              </a:spcBef>
              <a:spcAft>
                <a:spcPts val="400"/>
              </a:spcAft>
              <a:buClr>
                <a:srgbClr val="AF242B"/>
              </a:buClr>
              <a:buSzPct val="75000"/>
            </a:pPr>
            <a:r>
              <a:rPr lang="en-US" sz="1600" b="1" u="sng" dirty="0">
                <a:solidFill>
                  <a:srgbClr val="000000"/>
                </a:solidFill>
                <a:latin typeface="Arial"/>
              </a:rPr>
              <a:t>Indexed Parameters</a:t>
            </a:r>
            <a:endParaRPr lang="en-US" sz="1600" u="sng" dirty="0">
              <a:solidFill>
                <a:srgbClr val="000000"/>
              </a:solidFill>
              <a:latin typeface="Arial"/>
            </a:endParaRPr>
          </a:p>
          <a:p>
            <a:pPr marL="231775" indent="-231775" eaLnBrk="0" hangingPunct="0">
              <a:spcBef>
                <a:spcPts val="400"/>
              </a:spcBef>
              <a:spcAft>
                <a:spcPts val="400"/>
              </a:spcAft>
              <a:buClr>
                <a:srgbClr val="AF242B"/>
              </a:buClr>
              <a:buSzPct val="75000"/>
              <a:buFont typeface="Wingdings" pitchFamily="2" charset="2"/>
              <a:buChar char="w"/>
            </a:pPr>
            <a:r>
              <a:rPr lang="en-US" sz="1600" dirty="0">
                <a:solidFill>
                  <a:srgbClr val="000000"/>
                </a:solidFill>
                <a:latin typeface="Arial"/>
              </a:rPr>
              <a:t>Record Load Number </a:t>
            </a:r>
            <a:r>
              <a:rPr lang="en-US" sz="1600" dirty="0">
                <a:solidFill>
                  <a:srgbClr val="000000"/>
                </a:solidFill>
              </a:rPr>
              <a:t>–</a:t>
            </a:r>
            <a:r>
              <a:rPr lang="en-US" sz="1600" dirty="0">
                <a:solidFill>
                  <a:srgbClr val="000000"/>
                </a:solidFill>
                <a:latin typeface="Arial"/>
              </a:rPr>
              <a:t> Each DBR Import Load is assigned its own Record Load Number</a:t>
            </a:r>
          </a:p>
          <a:p>
            <a:endParaRPr lang="en-US" sz="1600" dirty="0"/>
          </a:p>
        </p:txBody>
      </p:sp>
      <p:pic>
        <p:nvPicPr>
          <p:cNvPr id="307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4478" y="1179550"/>
            <a:ext cx="5792787" cy="2419350"/>
          </a:xfrm>
          <a:prstGeom prst="rect">
            <a:avLst/>
          </a:prstGeom>
          <a:ln/>
        </p:spPr>
        <p:style>
          <a:lnRef idx="2">
            <a:schemeClr val="dk1"/>
          </a:lnRef>
          <a:fillRef idx="1">
            <a:schemeClr val="lt1"/>
          </a:fillRef>
          <a:effectRef idx="0">
            <a:schemeClr val="dk1"/>
          </a:effectRef>
          <a:fontRef idx="minor">
            <a:schemeClr val="dk1"/>
          </a:fontRef>
        </p:style>
      </p:pic>
      <p:pic>
        <p:nvPicPr>
          <p:cNvPr id="3072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4477" y="3684674"/>
            <a:ext cx="3533775" cy="647700"/>
          </a:xfrm>
          <a:prstGeom prst="rect">
            <a:avLst/>
          </a:prstGeom>
          <a:ln/>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2444668550"/>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4294967295"/>
          </p:nvPr>
        </p:nvSpPr>
        <p:spPr>
          <a:xfrm>
            <a:off x="457200" y="6553200"/>
            <a:ext cx="7010400" cy="304800"/>
          </a:xfrm>
          <a:prstGeom prst="rect">
            <a:avLst/>
          </a:prstGeom>
        </p:spPr>
        <p:txBody>
          <a:bodyPr/>
          <a:lstStyle/>
          <a:p>
            <a:pPr>
              <a:defRPr/>
            </a:pPr>
            <a:r>
              <a:rPr lang="en-US" dirty="0" smtClean="0">
                <a:solidFill>
                  <a:srgbClr val="000000"/>
                </a:solidFill>
              </a:rPr>
              <a:t>CGI Federal Proprietary and Confidential</a:t>
            </a:r>
            <a:endParaRPr lang="en-US" dirty="0">
              <a:solidFill>
                <a:srgbClr val="000000"/>
              </a:solidFill>
            </a:endParaRPr>
          </a:p>
        </p:txBody>
      </p:sp>
      <p:sp>
        <p:nvSpPr>
          <p:cNvPr id="5" name="Slide Number Placeholder 4"/>
          <p:cNvSpPr>
            <a:spLocks noGrp="1"/>
          </p:cNvSpPr>
          <p:nvPr>
            <p:ph type="sldNum" sz="quarter" idx="11"/>
          </p:nvPr>
        </p:nvSpPr>
        <p:spPr/>
        <p:txBody>
          <a:bodyPr/>
          <a:lstStyle/>
          <a:p>
            <a:pPr>
              <a:defRPr/>
            </a:pPr>
            <a:fld id="{215F2CEC-58A8-492B-AD0D-C2BF1A7F0D89}" type="slidenum">
              <a:rPr lang="en-US" smtClean="0">
                <a:solidFill>
                  <a:srgbClr val="000000"/>
                </a:solidFill>
              </a:rPr>
              <a:pPr>
                <a:defRPr/>
              </a:pPr>
              <a:t>83</a:t>
            </a:fld>
            <a:endParaRPr lang="en-US" dirty="0">
              <a:solidFill>
                <a:srgbClr val="000000"/>
              </a:solidFill>
            </a:endParaRPr>
          </a:p>
        </p:txBody>
      </p:sp>
      <p:sp>
        <p:nvSpPr>
          <p:cNvPr id="8" name="TextBox 7"/>
          <p:cNvSpPr txBox="1"/>
          <p:nvPr/>
        </p:nvSpPr>
        <p:spPr>
          <a:xfrm>
            <a:off x="6365765" y="1285210"/>
            <a:ext cx="2778235" cy="4401205"/>
          </a:xfrm>
          <a:prstGeom prst="rect">
            <a:avLst/>
          </a:prstGeom>
          <a:noFill/>
        </p:spPr>
        <p:txBody>
          <a:bodyPr wrap="square" rtlCol="0">
            <a:spAutoFit/>
          </a:bodyPr>
          <a:lstStyle/>
          <a:p>
            <a:pPr eaLnBrk="0" hangingPunct="0">
              <a:spcBef>
                <a:spcPts val="600"/>
              </a:spcBef>
              <a:spcAft>
                <a:spcPts val="600"/>
              </a:spcAft>
              <a:buClr>
                <a:srgbClr val="AF242B"/>
              </a:buClr>
              <a:buSzPct val="75000"/>
            </a:pPr>
            <a:r>
              <a:rPr lang="en-US" sz="1400" b="1" u="sng" dirty="0" smtClean="0">
                <a:solidFill>
                  <a:srgbClr val="000000"/>
                </a:solidFill>
                <a:latin typeface="Arial"/>
              </a:rPr>
              <a:t>Indexed Parameters</a:t>
            </a:r>
          </a:p>
          <a:p>
            <a:pPr marL="231775" indent="-231775" eaLnBrk="0" hangingPunct="0">
              <a:spcBef>
                <a:spcPts val="600"/>
              </a:spcBef>
              <a:spcAft>
                <a:spcPts val="600"/>
              </a:spcAft>
              <a:buClr>
                <a:srgbClr val="AF242B"/>
              </a:buClr>
              <a:buSzPct val="75000"/>
              <a:buFont typeface="Wingdings" pitchFamily="2" charset="2"/>
              <a:buChar char="w"/>
            </a:pPr>
            <a:r>
              <a:rPr lang="en-US" sz="1400" dirty="0" smtClean="0">
                <a:solidFill>
                  <a:srgbClr val="000000"/>
                </a:solidFill>
              </a:rPr>
              <a:t>Agency Location Code</a:t>
            </a:r>
          </a:p>
          <a:p>
            <a:pPr eaLnBrk="0" hangingPunct="0">
              <a:spcBef>
                <a:spcPts val="600"/>
              </a:spcBef>
              <a:spcAft>
                <a:spcPts val="600"/>
              </a:spcAft>
              <a:buClr>
                <a:srgbClr val="AF242B"/>
              </a:buClr>
              <a:buSzPct val="75000"/>
            </a:pPr>
            <a:r>
              <a:rPr lang="en-US" sz="1400" b="1" u="sng" dirty="0" smtClean="0">
                <a:solidFill>
                  <a:srgbClr val="000000"/>
                </a:solidFill>
              </a:rPr>
              <a:t>Additional Search Criteria</a:t>
            </a:r>
          </a:p>
          <a:p>
            <a:pPr marL="231775" indent="-231775" eaLnBrk="0" hangingPunct="0">
              <a:spcBef>
                <a:spcPts val="600"/>
              </a:spcBef>
              <a:spcAft>
                <a:spcPts val="600"/>
              </a:spcAft>
              <a:buClr>
                <a:srgbClr val="AF242B"/>
              </a:buClr>
              <a:buSzPct val="75000"/>
              <a:buFont typeface="Wingdings" pitchFamily="2" charset="2"/>
              <a:buChar char="w"/>
            </a:pPr>
            <a:r>
              <a:rPr lang="en-US" sz="1400" dirty="0">
                <a:solidFill>
                  <a:srgbClr val="000000"/>
                </a:solidFill>
                <a:latin typeface="Arial"/>
              </a:rPr>
              <a:t>Vendor Code (Document Level Values) – </a:t>
            </a:r>
            <a:r>
              <a:rPr lang="en-US" sz="1400" dirty="0">
                <a:solidFill>
                  <a:srgbClr val="000000"/>
                </a:solidFill>
              </a:rPr>
              <a:t>Vendor Code on associated DBRs</a:t>
            </a:r>
            <a:endParaRPr lang="en-US" sz="1400" dirty="0">
              <a:solidFill>
                <a:srgbClr val="000000"/>
              </a:solidFill>
              <a:latin typeface="Arial"/>
            </a:endParaRPr>
          </a:p>
          <a:p>
            <a:pPr marL="231775" indent="-231775" eaLnBrk="0" hangingPunct="0">
              <a:spcBef>
                <a:spcPts val="600"/>
              </a:spcBef>
              <a:spcAft>
                <a:spcPts val="600"/>
              </a:spcAft>
              <a:buClr>
                <a:srgbClr val="AF242B"/>
              </a:buClr>
              <a:buSzPct val="75000"/>
              <a:buFont typeface="Wingdings" pitchFamily="2" charset="2"/>
              <a:buChar char="w"/>
            </a:pPr>
            <a:r>
              <a:rPr lang="en-US" sz="1400" dirty="0">
                <a:solidFill>
                  <a:srgbClr val="000000"/>
                </a:solidFill>
                <a:latin typeface="Arial"/>
              </a:rPr>
              <a:t>System ID </a:t>
            </a:r>
            <a:r>
              <a:rPr lang="en-US" sz="1400" dirty="0">
                <a:solidFill>
                  <a:srgbClr val="000000"/>
                </a:solidFill>
              </a:rPr>
              <a:t>(Document Level Values)</a:t>
            </a:r>
          </a:p>
          <a:p>
            <a:pPr marL="231775" indent="-231775" eaLnBrk="0" hangingPunct="0">
              <a:spcBef>
                <a:spcPts val="600"/>
              </a:spcBef>
              <a:spcAft>
                <a:spcPts val="600"/>
              </a:spcAft>
              <a:buClr>
                <a:srgbClr val="AF242B"/>
              </a:buClr>
              <a:buSzPct val="75000"/>
              <a:buFont typeface="Wingdings" pitchFamily="2" charset="2"/>
              <a:buChar char="w"/>
            </a:pPr>
            <a:r>
              <a:rPr lang="en-US" sz="1400" dirty="0" smtClean="0">
                <a:solidFill>
                  <a:srgbClr val="000000"/>
                </a:solidFill>
                <a:latin typeface="Arial"/>
              </a:rPr>
              <a:t>External </a:t>
            </a:r>
            <a:r>
              <a:rPr lang="en-US" sz="1400" dirty="0">
                <a:solidFill>
                  <a:srgbClr val="000000"/>
                </a:solidFill>
                <a:latin typeface="Arial"/>
              </a:rPr>
              <a:t>System Document </a:t>
            </a:r>
            <a:r>
              <a:rPr lang="en-US" sz="1400" dirty="0" smtClean="0">
                <a:solidFill>
                  <a:srgbClr val="000000"/>
                </a:solidFill>
                <a:latin typeface="Arial"/>
              </a:rPr>
              <a:t>Number</a:t>
            </a:r>
          </a:p>
          <a:p>
            <a:pPr marL="231775" indent="-231775" eaLnBrk="0" hangingPunct="0">
              <a:spcBef>
                <a:spcPts val="600"/>
              </a:spcBef>
              <a:spcAft>
                <a:spcPts val="600"/>
              </a:spcAft>
              <a:buClr>
                <a:srgbClr val="AF242B"/>
              </a:buClr>
              <a:buSzPct val="75000"/>
              <a:buFont typeface="Wingdings" pitchFamily="2" charset="2"/>
              <a:buChar char="w"/>
            </a:pPr>
            <a:r>
              <a:rPr lang="en-US" sz="1400" dirty="0" smtClean="0">
                <a:solidFill>
                  <a:srgbClr val="000000"/>
                </a:solidFill>
                <a:latin typeface="Arial"/>
              </a:rPr>
              <a:t>Agreement Number and Agreement Line Number</a:t>
            </a:r>
          </a:p>
          <a:p>
            <a:pPr marL="231775" indent="-231775" eaLnBrk="0" hangingPunct="0">
              <a:spcBef>
                <a:spcPts val="600"/>
              </a:spcBef>
              <a:spcAft>
                <a:spcPts val="600"/>
              </a:spcAft>
              <a:buClr>
                <a:srgbClr val="AF242B"/>
              </a:buClr>
              <a:buSzPct val="75000"/>
              <a:buFont typeface="Wingdings" pitchFamily="2" charset="2"/>
              <a:buChar char="w"/>
            </a:pPr>
            <a:r>
              <a:rPr lang="en-US" sz="1400" dirty="0">
                <a:solidFill>
                  <a:srgbClr val="000000"/>
                </a:solidFill>
              </a:rPr>
              <a:t>Vendor Code (Detail Record Values) – Vendor Code on non-associated </a:t>
            </a:r>
            <a:r>
              <a:rPr lang="en-US" sz="1400" dirty="0" smtClean="0">
                <a:solidFill>
                  <a:srgbClr val="000000"/>
                </a:solidFill>
              </a:rPr>
              <a:t>DBRs</a:t>
            </a:r>
            <a:endParaRPr lang="en-US" sz="1100" dirty="0">
              <a:solidFill>
                <a:srgbClr val="000000"/>
              </a:solidFill>
            </a:endParaRPr>
          </a:p>
        </p:txBody>
      </p:sp>
      <p:sp>
        <p:nvSpPr>
          <p:cNvPr id="9" name="Title 1"/>
          <p:cNvSpPr>
            <a:spLocks noGrp="1"/>
          </p:cNvSpPr>
          <p:nvPr>
            <p:ph type="title"/>
          </p:nvPr>
        </p:nvSpPr>
        <p:spPr>
          <a:xfrm>
            <a:off x="396238" y="331788"/>
            <a:ext cx="7381875" cy="563562"/>
          </a:xfrm>
        </p:spPr>
        <p:txBody>
          <a:bodyPr/>
          <a:lstStyle/>
          <a:p>
            <a:r>
              <a:rPr lang="en-US" dirty="0" smtClean="0"/>
              <a:t>Detail Billing Record Query – Search</a:t>
            </a:r>
          </a:p>
        </p:txBody>
      </p:sp>
      <p:pic>
        <p:nvPicPr>
          <p:cNvPr id="337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426" y="1123950"/>
            <a:ext cx="5760298" cy="3819525"/>
          </a:xfrm>
          <a:prstGeom prst="rect">
            <a:avLst/>
          </a:prstGeom>
          <a:ln/>
        </p:spPr>
        <p:style>
          <a:lnRef idx="2">
            <a:schemeClr val="dk1"/>
          </a:lnRef>
          <a:fillRef idx="1">
            <a:schemeClr val="lt1"/>
          </a:fillRef>
          <a:effectRef idx="0">
            <a:schemeClr val="dk1"/>
          </a:effectRef>
          <a:fontRef idx="minor">
            <a:schemeClr val="dk1"/>
          </a:fontRef>
        </p:style>
      </p:pic>
      <p:pic>
        <p:nvPicPr>
          <p:cNvPr id="3379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9426" y="4914900"/>
            <a:ext cx="5760298" cy="1581150"/>
          </a:xfrm>
          <a:prstGeom prst="rect">
            <a:avLst/>
          </a:prstGeom>
          <a:ln/>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3798534314"/>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p:nvPr>
        </p:nvSpPr>
        <p:spPr>
          <a:xfrm>
            <a:off x="396238" y="331788"/>
            <a:ext cx="7381875" cy="563562"/>
          </a:xfrm>
        </p:spPr>
        <p:txBody>
          <a:bodyPr/>
          <a:lstStyle/>
          <a:p>
            <a:r>
              <a:rPr lang="en-US" dirty="0" smtClean="0"/>
              <a:t>Detail Billing Record Query - Search</a:t>
            </a:r>
          </a:p>
        </p:txBody>
      </p:sp>
      <p:sp>
        <p:nvSpPr>
          <p:cNvPr id="4" name="Footer Placeholder 3"/>
          <p:cNvSpPr>
            <a:spLocks noGrp="1"/>
          </p:cNvSpPr>
          <p:nvPr>
            <p:ph type="ftr" sz="quarter" idx="10"/>
          </p:nvPr>
        </p:nvSpPr>
        <p:spPr>
          <a:xfrm>
            <a:off x="409698" y="6409934"/>
            <a:ext cx="7010400" cy="304800"/>
          </a:xfrm>
          <a:prstGeom prst="rect">
            <a:avLst/>
          </a:prstGeom>
        </p:spPr>
        <p:txBody>
          <a:bodyPr/>
          <a:lstStyle/>
          <a:p>
            <a:pPr>
              <a:defRPr/>
            </a:pPr>
            <a:r>
              <a:rPr lang="en-US" dirty="0" smtClean="0">
                <a:solidFill>
                  <a:srgbClr val="000000"/>
                </a:solidFill>
              </a:rPr>
              <a:t>CGI Federal Proprietary and Confidential</a:t>
            </a:r>
            <a:endParaRPr lang="en-US" dirty="0">
              <a:solidFill>
                <a:srgbClr val="000000"/>
              </a:solidFill>
            </a:endParaRPr>
          </a:p>
        </p:txBody>
      </p:sp>
      <p:sp>
        <p:nvSpPr>
          <p:cNvPr id="5" name="Slide Number Placeholder 4"/>
          <p:cNvSpPr>
            <a:spLocks noGrp="1"/>
          </p:cNvSpPr>
          <p:nvPr>
            <p:ph type="sldNum" sz="quarter" idx="11"/>
          </p:nvPr>
        </p:nvSpPr>
        <p:spPr/>
        <p:txBody>
          <a:bodyPr/>
          <a:lstStyle/>
          <a:p>
            <a:pPr>
              <a:defRPr/>
            </a:pPr>
            <a:fld id="{215F2CEC-58A8-492B-AD0D-C2BF1A7F0D89}" type="slidenum">
              <a:rPr lang="en-US" smtClean="0">
                <a:solidFill>
                  <a:srgbClr val="000000"/>
                </a:solidFill>
              </a:rPr>
              <a:pPr>
                <a:defRPr/>
              </a:pPr>
              <a:t>84</a:t>
            </a:fld>
            <a:endParaRPr lang="en-US" dirty="0">
              <a:solidFill>
                <a:srgbClr val="000000"/>
              </a:solidFill>
            </a:endParaRPr>
          </a:p>
        </p:txBody>
      </p:sp>
      <p:sp>
        <p:nvSpPr>
          <p:cNvPr id="8" name="TextBox 7"/>
          <p:cNvSpPr txBox="1"/>
          <p:nvPr/>
        </p:nvSpPr>
        <p:spPr>
          <a:xfrm>
            <a:off x="6901418" y="1248184"/>
            <a:ext cx="2145056" cy="4308872"/>
          </a:xfrm>
          <a:prstGeom prst="rect">
            <a:avLst/>
          </a:prstGeom>
          <a:noFill/>
        </p:spPr>
        <p:txBody>
          <a:bodyPr wrap="square" rtlCol="0">
            <a:spAutoFit/>
          </a:bodyPr>
          <a:lstStyle/>
          <a:p>
            <a:pPr eaLnBrk="0" hangingPunct="0">
              <a:spcBef>
                <a:spcPts val="600"/>
              </a:spcBef>
              <a:spcAft>
                <a:spcPts val="600"/>
              </a:spcAft>
              <a:buClr>
                <a:srgbClr val="AF242B"/>
              </a:buClr>
              <a:buSzPct val="75000"/>
            </a:pPr>
            <a:r>
              <a:rPr lang="en-US" b="1" u="sng" dirty="0" smtClean="0">
                <a:solidFill>
                  <a:srgbClr val="000000"/>
                </a:solidFill>
                <a:latin typeface="Arial"/>
              </a:rPr>
              <a:t>Additional Search Criteria</a:t>
            </a:r>
          </a:p>
          <a:p>
            <a:pPr marL="231775" indent="-231775" eaLnBrk="0" hangingPunct="0">
              <a:spcBef>
                <a:spcPts val="600"/>
              </a:spcBef>
              <a:spcAft>
                <a:spcPts val="600"/>
              </a:spcAft>
              <a:buClr>
                <a:srgbClr val="AF242B"/>
              </a:buClr>
              <a:buSzPct val="75000"/>
              <a:buFont typeface="Wingdings" pitchFamily="2" charset="2"/>
              <a:buChar char="w"/>
            </a:pPr>
            <a:r>
              <a:rPr lang="en-US" sz="1600" dirty="0" smtClean="0">
                <a:solidFill>
                  <a:srgbClr val="000000"/>
                </a:solidFill>
                <a:latin typeface="Arial"/>
              </a:rPr>
              <a:t>Accounting Elements (Document)</a:t>
            </a:r>
          </a:p>
          <a:p>
            <a:pPr marL="231775" indent="-231775" eaLnBrk="0" hangingPunct="0">
              <a:spcBef>
                <a:spcPts val="600"/>
              </a:spcBef>
              <a:spcAft>
                <a:spcPts val="600"/>
              </a:spcAft>
              <a:buClr>
                <a:srgbClr val="AF242B"/>
              </a:buClr>
              <a:buSzPct val="75000"/>
              <a:buFont typeface="Wingdings" pitchFamily="2" charset="2"/>
              <a:buChar char="w"/>
            </a:pPr>
            <a:r>
              <a:rPr lang="en-US" sz="1600" dirty="0" smtClean="0">
                <a:solidFill>
                  <a:srgbClr val="000000"/>
                </a:solidFill>
                <a:latin typeface="Arial"/>
              </a:rPr>
              <a:t>Accounting Elements (DBR)</a:t>
            </a:r>
            <a:endParaRPr lang="en-US" sz="1200" dirty="0" smtClean="0">
              <a:solidFill>
                <a:srgbClr val="000000"/>
              </a:solidFill>
              <a:latin typeface="Arial"/>
            </a:endParaRPr>
          </a:p>
          <a:p>
            <a:pPr marL="231775" indent="-231775" eaLnBrk="0" hangingPunct="0">
              <a:spcBef>
                <a:spcPts val="600"/>
              </a:spcBef>
              <a:spcAft>
                <a:spcPts val="600"/>
              </a:spcAft>
              <a:buClr>
                <a:srgbClr val="AF242B"/>
              </a:buClr>
              <a:buSzPct val="75000"/>
              <a:buFont typeface="Wingdings" pitchFamily="2" charset="2"/>
              <a:buChar char="w"/>
            </a:pPr>
            <a:r>
              <a:rPr lang="en-US" sz="1600" dirty="0" smtClean="0">
                <a:solidFill>
                  <a:srgbClr val="000000"/>
                </a:solidFill>
                <a:latin typeface="Arial"/>
              </a:rPr>
              <a:t>Accounting Elements – Buyer (Detail Record Values)</a:t>
            </a:r>
          </a:p>
          <a:p>
            <a:pPr marL="231775" indent="-231775" eaLnBrk="0" hangingPunct="0">
              <a:spcBef>
                <a:spcPts val="600"/>
              </a:spcBef>
              <a:spcAft>
                <a:spcPts val="600"/>
              </a:spcAft>
              <a:buClr>
                <a:srgbClr val="AF242B"/>
              </a:buClr>
              <a:buSzPct val="75000"/>
              <a:buFont typeface="Wingdings" pitchFamily="2" charset="2"/>
              <a:buChar char="w"/>
            </a:pPr>
            <a:r>
              <a:rPr lang="en-US" sz="1600" dirty="0">
                <a:solidFill>
                  <a:srgbClr val="000000"/>
                </a:solidFill>
                <a:latin typeface="Arial"/>
              </a:rPr>
              <a:t>Cost Organization (DBR</a:t>
            </a:r>
            <a:r>
              <a:rPr lang="en-US" sz="1600" dirty="0" smtClean="0">
                <a:solidFill>
                  <a:srgbClr val="000000"/>
                </a:solidFill>
                <a:latin typeface="Arial"/>
              </a:rPr>
              <a:t>)</a:t>
            </a:r>
            <a:endParaRPr lang="en-US" sz="1200" dirty="0" smtClean="0">
              <a:solidFill>
                <a:srgbClr val="000000"/>
              </a:solidFill>
            </a:endParaRPr>
          </a:p>
          <a:p>
            <a:pPr marL="231775" indent="-231775" eaLnBrk="0" hangingPunct="0">
              <a:spcBef>
                <a:spcPts val="600"/>
              </a:spcBef>
              <a:spcAft>
                <a:spcPts val="600"/>
              </a:spcAft>
              <a:buClr>
                <a:srgbClr val="AF242B"/>
              </a:buClr>
              <a:buSzPct val="75000"/>
              <a:buFont typeface="Wingdings" pitchFamily="2" charset="2"/>
              <a:buChar char="w"/>
            </a:pPr>
            <a:endParaRPr lang="en-US" sz="1200" dirty="0">
              <a:solidFill>
                <a:srgbClr val="000000"/>
              </a:solidFill>
            </a:endParaRPr>
          </a:p>
        </p:txBody>
      </p:sp>
      <p:pic>
        <p:nvPicPr>
          <p:cNvPr id="63897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122" y="1786866"/>
            <a:ext cx="6283664" cy="3497653"/>
          </a:xfrm>
          <a:prstGeom prst="rect">
            <a:avLst/>
          </a:prstGeom>
          <a:noFill/>
          <a:ln w="28575">
            <a:solidFill>
              <a:schemeClr val="tx1"/>
            </a:solidFill>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604718824"/>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4294967295"/>
          </p:nvPr>
        </p:nvSpPr>
        <p:spPr>
          <a:xfrm>
            <a:off x="457200" y="6553200"/>
            <a:ext cx="7010400" cy="304800"/>
          </a:xfrm>
          <a:prstGeom prst="rect">
            <a:avLst/>
          </a:prstGeom>
        </p:spPr>
        <p:txBody>
          <a:bodyPr/>
          <a:lstStyle/>
          <a:p>
            <a:pPr>
              <a:defRPr/>
            </a:pPr>
            <a:r>
              <a:rPr lang="en-US" dirty="0" smtClean="0">
                <a:solidFill>
                  <a:srgbClr val="000000"/>
                </a:solidFill>
              </a:rPr>
              <a:t>CGI Federal Proprietary and Confidential</a:t>
            </a:r>
            <a:endParaRPr lang="en-US" dirty="0">
              <a:solidFill>
                <a:srgbClr val="000000"/>
              </a:solidFill>
            </a:endParaRPr>
          </a:p>
        </p:txBody>
      </p:sp>
      <p:sp>
        <p:nvSpPr>
          <p:cNvPr id="5" name="Slide Number Placeholder 4"/>
          <p:cNvSpPr>
            <a:spLocks noGrp="1"/>
          </p:cNvSpPr>
          <p:nvPr>
            <p:ph type="sldNum" sz="quarter" idx="11"/>
          </p:nvPr>
        </p:nvSpPr>
        <p:spPr/>
        <p:txBody>
          <a:bodyPr/>
          <a:lstStyle/>
          <a:p>
            <a:pPr>
              <a:defRPr/>
            </a:pPr>
            <a:fld id="{215F2CEC-58A8-492B-AD0D-C2BF1A7F0D89}" type="slidenum">
              <a:rPr lang="en-US" smtClean="0">
                <a:solidFill>
                  <a:srgbClr val="000000"/>
                </a:solidFill>
              </a:rPr>
              <a:pPr>
                <a:defRPr/>
              </a:pPr>
              <a:t>85</a:t>
            </a:fld>
            <a:endParaRPr lang="en-US" dirty="0">
              <a:solidFill>
                <a:srgbClr val="000000"/>
              </a:solidFill>
            </a:endParaRPr>
          </a:p>
        </p:txBody>
      </p:sp>
      <p:sp>
        <p:nvSpPr>
          <p:cNvPr id="6" name="Rectangle 5"/>
          <p:cNvSpPr/>
          <p:nvPr/>
        </p:nvSpPr>
        <p:spPr>
          <a:xfrm>
            <a:off x="946151" y="3560783"/>
            <a:ext cx="3141024" cy="1107996"/>
          </a:xfrm>
          <a:prstGeom prst="rect">
            <a:avLst/>
          </a:prstGeom>
        </p:spPr>
        <p:txBody>
          <a:bodyPr wrap="square">
            <a:spAutoFit/>
          </a:bodyPr>
          <a:lstStyle/>
          <a:p>
            <a:pPr eaLnBrk="0" hangingPunct="0">
              <a:spcBef>
                <a:spcPts val="600"/>
              </a:spcBef>
              <a:spcAft>
                <a:spcPts val="600"/>
              </a:spcAft>
              <a:buClr>
                <a:srgbClr val="AF242B"/>
              </a:buClr>
              <a:buSzPct val="75000"/>
            </a:pPr>
            <a:r>
              <a:rPr lang="en-US" sz="2000" b="1" u="sng" dirty="0">
                <a:solidFill>
                  <a:srgbClr val="000000"/>
                </a:solidFill>
              </a:rPr>
              <a:t>Indexed </a:t>
            </a:r>
            <a:r>
              <a:rPr lang="en-US" sz="2000" b="1" u="sng" dirty="0" smtClean="0">
                <a:solidFill>
                  <a:srgbClr val="000000"/>
                </a:solidFill>
              </a:rPr>
              <a:t>Parameters</a:t>
            </a:r>
            <a:endParaRPr lang="en-US" sz="2000" dirty="0" smtClean="0">
              <a:solidFill>
                <a:srgbClr val="000000"/>
              </a:solidFill>
            </a:endParaRPr>
          </a:p>
          <a:p>
            <a:pPr marL="231775" indent="-231775" eaLnBrk="0" hangingPunct="0">
              <a:spcBef>
                <a:spcPts val="600"/>
              </a:spcBef>
              <a:spcAft>
                <a:spcPts val="600"/>
              </a:spcAft>
              <a:buClr>
                <a:srgbClr val="AF242B"/>
              </a:buClr>
              <a:buSzPct val="75000"/>
              <a:buFont typeface="Wingdings" pitchFamily="2" charset="2"/>
              <a:buChar char="w"/>
            </a:pPr>
            <a:r>
              <a:rPr lang="en-US" dirty="0" smtClean="0">
                <a:solidFill>
                  <a:srgbClr val="000000"/>
                </a:solidFill>
              </a:rPr>
              <a:t>Accounting </a:t>
            </a:r>
            <a:r>
              <a:rPr lang="en-US" dirty="0">
                <a:solidFill>
                  <a:srgbClr val="000000"/>
                </a:solidFill>
              </a:rPr>
              <a:t>Classification Code </a:t>
            </a:r>
            <a:endParaRPr lang="en-US" dirty="0" smtClean="0">
              <a:solidFill>
                <a:srgbClr val="000000"/>
              </a:solidFill>
            </a:endParaRPr>
          </a:p>
        </p:txBody>
      </p:sp>
      <p:sp>
        <p:nvSpPr>
          <p:cNvPr id="8" name="Rectangle 7"/>
          <p:cNvSpPr/>
          <p:nvPr/>
        </p:nvSpPr>
        <p:spPr>
          <a:xfrm>
            <a:off x="4384507" y="3564889"/>
            <a:ext cx="4176157" cy="2800767"/>
          </a:xfrm>
          <a:prstGeom prst="rect">
            <a:avLst/>
          </a:prstGeom>
        </p:spPr>
        <p:txBody>
          <a:bodyPr wrap="square">
            <a:spAutoFit/>
          </a:bodyPr>
          <a:lstStyle/>
          <a:p>
            <a:pPr eaLnBrk="0" hangingPunct="0">
              <a:spcBef>
                <a:spcPts val="600"/>
              </a:spcBef>
              <a:spcAft>
                <a:spcPts val="600"/>
              </a:spcAft>
              <a:buClr>
                <a:srgbClr val="AF242B"/>
              </a:buClr>
              <a:buSzPct val="75000"/>
            </a:pPr>
            <a:r>
              <a:rPr lang="en-US" sz="2000" b="1" u="sng" dirty="0">
                <a:solidFill>
                  <a:srgbClr val="000000"/>
                </a:solidFill>
              </a:rPr>
              <a:t>Additional Search Criteria</a:t>
            </a:r>
            <a:endParaRPr lang="en-US" sz="2000" dirty="0">
              <a:solidFill>
                <a:srgbClr val="000000"/>
              </a:solidFill>
            </a:endParaRPr>
          </a:p>
          <a:p>
            <a:pPr marL="231775" indent="-231775" eaLnBrk="0" hangingPunct="0">
              <a:spcBef>
                <a:spcPts val="0"/>
              </a:spcBef>
              <a:spcAft>
                <a:spcPts val="600"/>
              </a:spcAft>
              <a:buClr>
                <a:srgbClr val="AF242B"/>
              </a:buClr>
              <a:buSzPct val="75000"/>
              <a:buFont typeface="Wingdings" pitchFamily="2" charset="2"/>
              <a:buChar char="w"/>
            </a:pPr>
            <a:r>
              <a:rPr lang="en-US" dirty="0">
                <a:solidFill>
                  <a:srgbClr val="000000"/>
                </a:solidFill>
              </a:rPr>
              <a:t>Transaction Contact</a:t>
            </a:r>
          </a:p>
          <a:p>
            <a:pPr marL="231775" indent="-231775" eaLnBrk="0" hangingPunct="0">
              <a:spcBef>
                <a:spcPts val="0"/>
              </a:spcBef>
              <a:spcAft>
                <a:spcPts val="600"/>
              </a:spcAft>
              <a:buClr>
                <a:srgbClr val="AF242B"/>
              </a:buClr>
              <a:buSzPct val="75000"/>
              <a:buFont typeface="Wingdings" pitchFamily="2" charset="2"/>
              <a:buChar char="w"/>
            </a:pPr>
            <a:r>
              <a:rPr lang="en-US" dirty="0" smtClean="0">
                <a:solidFill>
                  <a:srgbClr val="000000"/>
                </a:solidFill>
              </a:rPr>
              <a:t>Contact </a:t>
            </a:r>
            <a:r>
              <a:rPr lang="en-US" dirty="0">
                <a:solidFill>
                  <a:srgbClr val="000000"/>
                </a:solidFill>
              </a:rPr>
              <a:t>Phone </a:t>
            </a:r>
            <a:r>
              <a:rPr lang="en-US" dirty="0" smtClean="0">
                <a:solidFill>
                  <a:srgbClr val="000000"/>
                </a:solidFill>
              </a:rPr>
              <a:t>Number</a:t>
            </a:r>
          </a:p>
          <a:p>
            <a:pPr marL="231775" indent="-231775" eaLnBrk="0" hangingPunct="0">
              <a:spcBef>
                <a:spcPts val="0"/>
              </a:spcBef>
              <a:spcAft>
                <a:spcPts val="600"/>
              </a:spcAft>
              <a:buClr>
                <a:srgbClr val="AF242B"/>
              </a:buClr>
              <a:buSzPct val="75000"/>
              <a:buFont typeface="Wingdings" pitchFamily="2" charset="2"/>
              <a:buChar char="w"/>
            </a:pPr>
            <a:r>
              <a:rPr lang="en-US" dirty="0" smtClean="0">
                <a:solidFill>
                  <a:srgbClr val="000000"/>
                </a:solidFill>
              </a:rPr>
              <a:t>JAS Number</a:t>
            </a:r>
          </a:p>
          <a:p>
            <a:pPr marL="231775" indent="-231775" eaLnBrk="0" hangingPunct="0">
              <a:spcBef>
                <a:spcPts val="0"/>
              </a:spcBef>
              <a:spcAft>
                <a:spcPts val="600"/>
              </a:spcAft>
              <a:buClr>
                <a:srgbClr val="AF242B"/>
              </a:buClr>
              <a:buSzPct val="75000"/>
              <a:buFont typeface="Wingdings" pitchFamily="2" charset="2"/>
              <a:buChar char="w"/>
            </a:pPr>
            <a:r>
              <a:rPr lang="en-US" dirty="0" smtClean="0">
                <a:solidFill>
                  <a:srgbClr val="000000"/>
                </a:solidFill>
              </a:rPr>
              <a:t>Accounting Classification Reference Number</a:t>
            </a:r>
          </a:p>
          <a:p>
            <a:pPr marL="231775" indent="-231775" eaLnBrk="0" hangingPunct="0">
              <a:spcBef>
                <a:spcPts val="0"/>
              </a:spcBef>
              <a:spcAft>
                <a:spcPts val="600"/>
              </a:spcAft>
              <a:buClr>
                <a:srgbClr val="AF242B"/>
              </a:buClr>
              <a:buSzPct val="75000"/>
              <a:buFont typeface="Wingdings" pitchFamily="2" charset="2"/>
              <a:buChar char="w"/>
            </a:pPr>
            <a:r>
              <a:rPr lang="en-US" dirty="0" smtClean="0">
                <a:solidFill>
                  <a:srgbClr val="000000"/>
                </a:solidFill>
              </a:rPr>
              <a:t>Fiscal Station Number</a:t>
            </a:r>
          </a:p>
          <a:p>
            <a:pPr marL="231775" indent="-231775" eaLnBrk="0" hangingPunct="0">
              <a:spcBef>
                <a:spcPts val="0"/>
              </a:spcBef>
              <a:spcAft>
                <a:spcPts val="600"/>
              </a:spcAft>
              <a:buClr>
                <a:srgbClr val="AF242B"/>
              </a:buClr>
              <a:buSzPct val="75000"/>
              <a:buFont typeface="Wingdings" pitchFamily="2" charset="2"/>
              <a:buChar char="w"/>
            </a:pPr>
            <a:r>
              <a:rPr lang="en-US" dirty="0" smtClean="0">
                <a:solidFill>
                  <a:srgbClr val="000000"/>
                </a:solidFill>
              </a:rPr>
              <a:t>Accounting Trace Number</a:t>
            </a:r>
          </a:p>
        </p:txBody>
      </p:sp>
      <p:sp>
        <p:nvSpPr>
          <p:cNvPr id="9" name="Title 1"/>
          <p:cNvSpPr>
            <a:spLocks noGrp="1"/>
          </p:cNvSpPr>
          <p:nvPr>
            <p:ph type="title"/>
          </p:nvPr>
        </p:nvSpPr>
        <p:spPr>
          <a:xfrm>
            <a:off x="396238" y="331788"/>
            <a:ext cx="7381875" cy="563562"/>
          </a:xfrm>
        </p:spPr>
        <p:txBody>
          <a:bodyPr/>
          <a:lstStyle/>
          <a:p>
            <a:r>
              <a:rPr lang="en-US" dirty="0" smtClean="0"/>
              <a:t>Detail Billing Record Query – Search</a:t>
            </a:r>
          </a:p>
        </p:txBody>
      </p:sp>
      <p:pic>
        <p:nvPicPr>
          <p:cNvPr id="317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38250" y="1509712"/>
            <a:ext cx="6286500" cy="1624013"/>
          </a:xfrm>
          <a:prstGeom prst="rect">
            <a:avLst/>
          </a:prstGeom>
          <a:ln/>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4162946300"/>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396238" y="331788"/>
            <a:ext cx="7381875" cy="563562"/>
          </a:xfrm>
        </p:spPr>
        <p:txBody>
          <a:bodyPr/>
          <a:lstStyle/>
          <a:p>
            <a:r>
              <a:rPr lang="en-US" dirty="0" smtClean="0"/>
              <a:t>Detail Billing Record Query – Search</a:t>
            </a:r>
          </a:p>
        </p:txBody>
      </p:sp>
      <p:sp>
        <p:nvSpPr>
          <p:cNvPr id="9" name="Footer Placeholder 3"/>
          <p:cNvSpPr>
            <a:spLocks noGrp="1"/>
          </p:cNvSpPr>
          <p:nvPr>
            <p:ph type="ftr" sz="quarter" idx="10"/>
          </p:nvPr>
        </p:nvSpPr>
        <p:spPr/>
        <p:txBody>
          <a:bodyPr/>
          <a:lstStyle/>
          <a:p>
            <a:pPr>
              <a:defRPr/>
            </a:pPr>
            <a:r>
              <a:rPr lang="en-US" dirty="0" smtClean="0">
                <a:solidFill>
                  <a:srgbClr val="000000"/>
                </a:solidFill>
              </a:rPr>
              <a:t>CGI Federal Proprietary and Confidential</a:t>
            </a:r>
            <a:endParaRPr lang="en-US" dirty="0">
              <a:solidFill>
                <a:srgbClr val="000000"/>
              </a:solidFill>
            </a:endParaRPr>
          </a:p>
        </p:txBody>
      </p:sp>
      <p:sp>
        <p:nvSpPr>
          <p:cNvPr id="5" name="Slide Number Placeholder 4"/>
          <p:cNvSpPr>
            <a:spLocks noGrp="1"/>
          </p:cNvSpPr>
          <p:nvPr>
            <p:ph type="sldNum" sz="quarter" idx="11"/>
          </p:nvPr>
        </p:nvSpPr>
        <p:spPr/>
        <p:txBody>
          <a:bodyPr/>
          <a:lstStyle/>
          <a:p>
            <a:pPr>
              <a:defRPr/>
            </a:pPr>
            <a:fld id="{215F2CEC-58A8-492B-AD0D-C2BF1A7F0D89}" type="slidenum">
              <a:rPr lang="en-US" smtClean="0">
                <a:solidFill>
                  <a:srgbClr val="000000"/>
                </a:solidFill>
              </a:rPr>
              <a:pPr>
                <a:defRPr/>
              </a:pPr>
              <a:t>86</a:t>
            </a:fld>
            <a:endParaRPr lang="en-US" dirty="0">
              <a:solidFill>
                <a:srgbClr val="000000"/>
              </a:solidFill>
            </a:endParaRPr>
          </a:p>
        </p:txBody>
      </p:sp>
      <p:sp>
        <p:nvSpPr>
          <p:cNvPr id="6" name="Rectangle 5"/>
          <p:cNvSpPr/>
          <p:nvPr/>
        </p:nvSpPr>
        <p:spPr>
          <a:xfrm>
            <a:off x="513110" y="3152274"/>
            <a:ext cx="8354443" cy="830997"/>
          </a:xfrm>
          <a:prstGeom prst="rect">
            <a:avLst/>
          </a:prstGeom>
        </p:spPr>
        <p:txBody>
          <a:bodyPr wrap="square">
            <a:spAutoFit/>
          </a:bodyPr>
          <a:lstStyle/>
          <a:p>
            <a:pPr lvl="1" eaLnBrk="0" hangingPunct="0">
              <a:spcBef>
                <a:spcPts val="600"/>
              </a:spcBef>
              <a:spcAft>
                <a:spcPts val="600"/>
              </a:spcAft>
              <a:buClr>
                <a:srgbClr val="AF242B"/>
              </a:buClr>
              <a:buSzPct val="75000"/>
            </a:pPr>
            <a:r>
              <a:rPr lang="en-US" sz="2000" b="1" u="sng" dirty="0">
                <a:solidFill>
                  <a:srgbClr val="000000"/>
                </a:solidFill>
              </a:rPr>
              <a:t>Additional Search </a:t>
            </a:r>
            <a:r>
              <a:rPr lang="en-US" sz="2000" b="1" u="sng" dirty="0" smtClean="0">
                <a:solidFill>
                  <a:srgbClr val="000000"/>
                </a:solidFill>
              </a:rPr>
              <a:t>Criteria</a:t>
            </a:r>
            <a:endParaRPr lang="en-US" sz="2000" dirty="0" smtClean="0">
              <a:solidFill>
                <a:srgbClr val="000000"/>
              </a:solidFill>
            </a:endParaRPr>
          </a:p>
          <a:p>
            <a:pPr marL="688975" lvl="1" indent="-231775" eaLnBrk="0" hangingPunct="0">
              <a:spcBef>
                <a:spcPts val="600"/>
              </a:spcBef>
              <a:spcAft>
                <a:spcPts val="600"/>
              </a:spcAft>
              <a:buClr>
                <a:srgbClr val="AF242B"/>
              </a:buClr>
              <a:buSzPct val="75000"/>
              <a:buFont typeface="Wingdings" pitchFamily="2" charset="2"/>
              <a:buChar char="w"/>
            </a:pPr>
            <a:r>
              <a:rPr lang="en-US" dirty="0" smtClean="0">
                <a:solidFill>
                  <a:srgbClr val="000000"/>
                </a:solidFill>
              </a:rPr>
              <a:t>Task/Subtask</a:t>
            </a:r>
            <a:endParaRPr lang="en-US" sz="1400" dirty="0" smtClean="0">
              <a:solidFill>
                <a:srgbClr val="000000"/>
              </a:solidFill>
            </a:endParaRPr>
          </a:p>
        </p:txBody>
      </p:sp>
      <p:pic>
        <p:nvPicPr>
          <p:cNvPr id="307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3499" y="1304925"/>
            <a:ext cx="6825853" cy="1733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42703850"/>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Title 1"/>
          <p:cNvSpPr>
            <a:spLocks noGrp="1"/>
          </p:cNvSpPr>
          <p:nvPr>
            <p:ph type="title"/>
          </p:nvPr>
        </p:nvSpPr>
        <p:spPr>
          <a:xfrm>
            <a:off x="455613" y="331788"/>
            <a:ext cx="8688387" cy="563562"/>
          </a:xfrm>
        </p:spPr>
        <p:txBody>
          <a:bodyPr/>
          <a:lstStyle/>
          <a:p>
            <a:r>
              <a:rPr lang="en-US" dirty="0"/>
              <a:t>Detail Billing Record Query </a:t>
            </a:r>
            <a:r>
              <a:rPr lang="en-US" dirty="0" smtClean="0"/>
              <a:t>– Manual Processes</a:t>
            </a:r>
          </a:p>
        </p:txBody>
      </p:sp>
      <p:sp>
        <p:nvSpPr>
          <p:cNvPr id="94211" name="Footer Placeholder 3"/>
          <p:cNvSpPr>
            <a:spLocks noGrp="1"/>
          </p:cNvSpPr>
          <p:nvPr>
            <p:ph type="ftr" sz="quarter" idx="10"/>
          </p:nvPr>
        </p:nvSpPr>
        <p:spPr>
          <a:noFill/>
        </p:spPr>
        <p:txBody>
          <a:bodyPr/>
          <a:lstStyle/>
          <a:p>
            <a:r>
              <a:rPr lang="en-US" dirty="0" smtClean="0">
                <a:latin typeface="Arial" pitchFamily="34" charset="0"/>
              </a:rPr>
              <a:t>CGI Federal Proprietary and Confidential</a:t>
            </a:r>
          </a:p>
        </p:txBody>
      </p:sp>
      <p:sp>
        <p:nvSpPr>
          <p:cNvPr id="94212" name="Slide Number Placeholder 4"/>
          <p:cNvSpPr>
            <a:spLocks noGrp="1"/>
          </p:cNvSpPr>
          <p:nvPr>
            <p:ph type="sldNum" sz="quarter" idx="11"/>
          </p:nvPr>
        </p:nvSpPr>
        <p:spPr>
          <a:noFill/>
        </p:spPr>
        <p:txBody>
          <a:bodyPr/>
          <a:lstStyle/>
          <a:p>
            <a:fld id="{8325FFFC-86CD-4C9D-A52D-E216CEE1A26E}" type="slidenum">
              <a:rPr lang="en-US" smtClean="0">
                <a:latin typeface="Arial" pitchFamily="34" charset="0"/>
              </a:rPr>
              <a:pPr/>
              <a:t>87</a:t>
            </a:fld>
            <a:endParaRPr lang="en-US" dirty="0" smtClean="0">
              <a:latin typeface="Arial" pitchFamily="34" charset="0"/>
            </a:endParaRPr>
          </a:p>
        </p:txBody>
      </p:sp>
      <p:sp>
        <p:nvSpPr>
          <p:cNvPr id="94213" name="Content Placeholder 5"/>
          <p:cNvSpPr>
            <a:spLocks noGrp="1"/>
          </p:cNvSpPr>
          <p:nvPr>
            <p:ph idx="1"/>
          </p:nvPr>
        </p:nvSpPr>
        <p:spPr>
          <a:xfrm>
            <a:off x="711200" y="1270000"/>
            <a:ext cx="8280400" cy="4864100"/>
          </a:xfrm>
        </p:spPr>
        <p:txBody>
          <a:bodyPr/>
          <a:lstStyle/>
          <a:p>
            <a:pPr lvl="1"/>
            <a:endParaRPr lang="en-US" sz="1000" dirty="0" smtClean="0"/>
          </a:p>
          <a:p>
            <a:pPr>
              <a:spcBef>
                <a:spcPts val="600"/>
              </a:spcBef>
              <a:spcAft>
                <a:spcPts val="600"/>
              </a:spcAft>
            </a:pPr>
            <a:r>
              <a:rPr lang="en-US" sz="1800" b="1" u="sng" dirty="0" smtClean="0"/>
              <a:t>Manually </a:t>
            </a:r>
            <a:r>
              <a:rPr lang="en-US" sz="1800" b="1" u="sng" dirty="0"/>
              <a:t>enter new</a:t>
            </a:r>
          </a:p>
          <a:p>
            <a:pPr lvl="1">
              <a:spcBef>
                <a:spcPts val="600"/>
              </a:spcBef>
              <a:spcAft>
                <a:spcPts val="600"/>
              </a:spcAft>
            </a:pPr>
            <a:r>
              <a:rPr lang="en-US" sz="1600" dirty="0"/>
              <a:t>GSA users with appropriate security permissions can </a:t>
            </a:r>
            <a:r>
              <a:rPr lang="en-US" sz="1600" u="sng" dirty="0"/>
              <a:t>manually enter new</a:t>
            </a:r>
            <a:r>
              <a:rPr lang="en-US" sz="1600" dirty="0"/>
              <a:t> Detail Billing Records</a:t>
            </a:r>
          </a:p>
          <a:p>
            <a:pPr lvl="1">
              <a:spcBef>
                <a:spcPts val="600"/>
              </a:spcBef>
              <a:spcAft>
                <a:spcPts val="600"/>
              </a:spcAft>
            </a:pPr>
            <a:r>
              <a:rPr lang="en-US" sz="1600" dirty="0"/>
              <a:t>Detail Billing Records can be created </a:t>
            </a:r>
            <a:r>
              <a:rPr lang="en-US" sz="1600" u="sng" dirty="0"/>
              <a:t>from scratch</a:t>
            </a:r>
            <a:r>
              <a:rPr lang="en-US" sz="1600" dirty="0"/>
              <a:t>, or from </a:t>
            </a:r>
            <a:r>
              <a:rPr lang="en-US" sz="1600" u="sng" dirty="0"/>
              <a:t>copying existing records</a:t>
            </a:r>
            <a:r>
              <a:rPr lang="en-US" sz="1600" dirty="0"/>
              <a:t> and altering field values as needed</a:t>
            </a:r>
          </a:p>
          <a:p>
            <a:pPr lvl="2">
              <a:spcBef>
                <a:spcPts val="600"/>
              </a:spcBef>
              <a:spcAft>
                <a:spcPts val="600"/>
              </a:spcAft>
            </a:pPr>
            <a:r>
              <a:rPr lang="en-US" sz="1600" dirty="0"/>
              <a:t>Detail Billing Records entered from within the Detail Billing Record Query are </a:t>
            </a:r>
            <a:r>
              <a:rPr lang="en-US" sz="1600" u="sng" dirty="0"/>
              <a:t>orphan (non-associated) records</a:t>
            </a:r>
          </a:p>
          <a:p>
            <a:pPr marL="346075" lvl="1" indent="0">
              <a:spcBef>
                <a:spcPts val="600"/>
              </a:spcBef>
              <a:spcAft>
                <a:spcPts val="600"/>
              </a:spcAft>
              <a:buNone/>
            </a:pPr>
            <a:endParaRPr lang="en-US" sz="1800" dirty="0"/>
          </a:p>
          <a:p>
            <a:pPr>
              <a:spcBef>
                <a:spcPts val="600"/>
              </a:spcBef>
              <a:spcAft>
                <a:spcPts val="600"/>
              </a:spcAft>
            </a:pPr>
            <a:r>
              <a:rPr lang="en-US" sz="1800" b="1" u="sng" dirty="0"/>
              <a:t>Modify </a:t>
            </a:r>
            <a:r>
              <a:rPr lang="en-US" sz="1800" b="1" u="sng" dirty="0" smtClean="0"/>
              <a:t>existing</a:t>
            </a:r>
            <a:endParaRPr lang="en-US" sz="1800" b="1" u="sng" dirty="0"/>
          </a:p>
          <a:p>
            <a:pPr lvl="1">
              <a:spcBef>
                <a:spcPts val="600"/>
              </a:spcBef>
              <a:spcAft>
                <a:spcPts val="600"/>
              </a:spcAft>
            </a:pPr>
            <a:r>
              <a:rPr lang="en-US" sz="1600" dirty="0"/>
              <a:t>Existing </a:t>
            </a:r>
            <a:r>
              <a:rPr lang="en-US" sz="1600" u="sng" dirty="0"/>
              <a:t>non-associated</a:t>
            </a:r>
            <a:r>
              <a:rPr lang="en-US" sz="1600" dirty="0"/>
              <a:t> manually created or feeder system generated Detail Billing Records can be edited from within the Detail Billing Record Query (before Summarization)</a:t>
            </a:r>
          </a:p>
          <a:p>
            <a:pPr lvl="1">
              <a:spcBef>
                <a:spcPts val="600"/>
              </a:spcBef>
              <a:spcAft>
                <a:spcPts val="600"/>
              </a:spcAft>
            </a:pPr>
            <a:r>
              <a:rPr lang="en-US" sz="1600" dirty="0"/>
              <a:t>Both </a:t>
            </a:r>
            <a:r>
              <a:rPr lang="en-US" sz="1600" u="sng" dirty="0"/>
              <a:t>shared and non-shared fields</a:t>
            </a:r>
            <a:r>
              <a:rPr lang="en-US" sz="1600" dirty="0"/>
              <a:t> are available to be modified for non-associated records</a:t>
            </a:r>
          </a:p>
          <a:p>
            <a:pPr marL="0" indent="0">
              <a:buNone/>
            </a:pPr>
            <a:endParaRPr lang="en-US" sz="2000" dirty="0" smtClean="0"/>
          </a:p>
        </p:txBody>
      </p:sp>
    </p:spTree>
    <p:extLst>
      <p:ext uri="{BB962C8B-B14F-4D97-AF65-F5344CB8AC3E}">
        <p14:creationId xmlns:p14="http://schemas.microsoft.com/office/powerpoint/2010/main" val="1951566175"/>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53411" y="1311255"/>
            <a:ext cx="8229600" cy="4525962"/>
          </a:xfrm>
        </p:spPr>
        <p:txBody>
          <a:bodyPr/>
          <a:lstStyle/>
          <a:p>
            <a:r>
              <a:rPr lang="en-US" sz="2000" dirty="0" smtClean="0"/>
              <a:t>Manually enter </a:t>
            </a:r>
            <a:r>
              <a:rPr lang="en-US" sz="2000" dirty="0"/>
              <a:t>n</a:t>
            </a:r>
            <a:r>
              <a:rPr lang="en-US" sz="2000" dirty="0" smtClean="0"/>
              <a:t>ew DBRs</a:t>
            </a:r>
          </a:p>
          <a:p>
            <a:endParaRPr lang="en-US" sz="800" dirty="0" smtClean="0"/>
          </a:p>
          <a:p>
            <a:pPr lvl="1"/>
            <a:r>
              <a:rPr lang="en-US" sz="1800" dirty="0" smtClean="0"/>
              <a:t>Create New – </a:t>
            </a:r>
            <a:r>
              <a:rPr lang="en-US" sz="1800" u="sng" dirty="0" smtClean="0"/>
              <a:t>From Scratch </a:t>
            </a:r>
          </a:p>
          <a:p>
            <a:pPr marL="1139825" lvl="2" indent="-457200">
              <a:buFont typeface="+mj-lt"/>
              <a:buAutoNum type="arabicPeriod"/>
            </a:pPr>
            <a:r>
              <a:rPr lang="en-US" sz="1800" dirty="0" smtClean="0"/>
              <a:t>Select </a:t>
            </a:r>
            <a:r>
              <a:rPr lang="en-US" sz="1800" b="1" u="sng" dirty="0" smtClean="0"/>
              <a:t>New</a:t>
            </a:r>
            <a:r>
              <a:rPr lang="en-US" sz="1800" dirty="0" smtClean="0"/>
              <a:t> button</a:t>
            </a:r>
          </a:p>
          <a:p>
            <a:pPr marL="1139825" lvl="2" indent="-457200">
              <a:buFont typeface="+mj-lt"/>
              <a:buAutoNum type="arabicPeriod"/>
            </a:pPr>
            <a:r>
              <a:rPr lang="en-US" sz="1800" dirty="0" smtClean="0"/>
              <a:t>Populate all required fields on Detail Billing Record</a:t>
            </a:r>
          </a:p>
          <a:p>
            <a:pPr marL="682625" lvl="2" indent="0">
              <a:buNone/>
            </a:pPr>
            <a:endParaRPr lang="en-US" sz="900" dirty="0" smtClean="0"/>
          </a:p>
          <a:p>
            <a:pPr lvl="1"/>
            <a:r>
              <a:rPr lang="en-US" sz="1800" dirty="0" smtClean="0"/>
              <a:t>Create New – </a:t>
            </a:r>
            <a:r>
              <a:rPr lang="en-US" sz="1800" u="sng" dirty="0" smtClean="0"/>
              <a:t>Copy from existing and alter field values</a:t>
            </a:r>
            <a:endParaRPr lang="en-US" sz="1800" dirty="0" smtClean="0"/>
          </a:p>
          <a:p>
            <a:pPr marL="1139825" lvl="2" indent="-457200">
              <a:buFont typeface="+mj-lt"/>
              <a:buAutoNum type="arabicPeriod"/>
            </a:pPr>
            <a:r>
              <a:rPr lang="en-US" sz="1800" dirty="0" smtClean="0"/>
              <a:t>Search for intended Detail Billing Record to Copy</a:t>
            </a:r>
          </a:p>
          <a:p>
            <a:pPr marL="1139825" lvl="2" indent="-457200">
              <a:buFont typeface="+mj-lt"/>
              <a:buAutoNum type="arabicPeriod"/>
            </a:pPr>
            <a:r>
              <a:rPr lang="en-US" sz="1800" dirty="0" smtClean="0"/>
              <a:t>Select item from Item Collection</a:t>
            </a:r>
          </a:p>
          <a:p>
            <a:pPr marL="1139825" lvl="2" indent="-457200">
              <a:buFont typeface="+mj-lt"/>
              <a:buAutoNum type="arabicPeriod"/>
            </a:pPr>
            <a:r>
              <a:rPr lang="en-US" sz="1800" dirty="0" smtClean="0"/>
              <a:t>Select </a:t>
            </a:r>
            <a:r>
              <a:rPr lang="en-US" sz="1800" b="1" u="sng" dirty="0" smtClean="0"/>
              <a:t>Copy</a:t>
            </a:r>
            <a:r>
              <a:rPr lang="en-US" sz="1800" dirty="0" smtClean="0"/>
              <a:t> button </a:t>
            </a:r>
          </a:p>
        </p:txBody>
      </p:sp>
      <p:sp>
        <p:nvSpPr>
          <p:cNvPr id="4" name="Footer Placeholder 3"/>
          <p:cNvSpPr>
            <a:spLocks noGrp="1"/>
          </p:cNvSpPr>
          <p:nvPr>
            <p:ph type="ftr" sz="quarter" idx="10"/>
          </p:nvPr>
        </p:nvSpPr>
        <p:spPr/>
        <p:txBody>
          <a:bodyPr/>
          <a:lstStyle/>
          <a:p>
            <a:pPr>
              <a:defRPr/>
            </a:pPr>
            <a:r>
              <a:rPr lang="en-US" dirty="0" smtClean="0"/>
              <a:t>CGI Federal Proprietary and Confidential</a:t>
            </a:r>
            <a:endParaRPr lang="en-US" dirty="0"/>
          </a:p>
        </p:txBody>
      </p:sp>
      <p:sp>
        <p:nvSpPr>
          <p:cNvPr id="5" name="Slide Number Placeholder 4"/>
          <p:cNvSpPr>
            <a:spLocks noGrp="1"/>
          </p:cNvSpPr>
          <p:nvPr>
            <p:ph type="sldNum" sz="quarter" idx="11"/>
          </p:nvPr>
        </p:nvSpPr>
        <p:spPr/>
        <p:txBody>
          <a:bodyPr/>
          <a:lstStyle/>
          <a:p>
            <a:pPr>
              <a:defRPr/>
            </a:pPr>
            <a:fld id="{215F2CEC-58A8-492B-AD0D-C2BF1A7F0D89}" type="slidenum">
              <a:rPr lang="en-US" smtClean="0"/>
              <a:pPr>
                <a:defRPr/>
              </a:pPr>
              <a:t>88</a:t>
            </a:fld>
            <a:endParaRPr lang="en-US" dirty="0"/>
          </a:p>
        </p:txBody>
      </p:sp>
      <p:sp>
        <p:nvSpPr>
          <p:cNvPr id="6" name="Title 1"/>
          <p:cNvSpPr>
            <a:spLocks noGrp="1"/>
          </p:cNvSpPr>
          <p:nvPr>
            <p:ph type="title"/>
          </p:nvPr>
        </p:nvSpPr>
        <p:spPr>
          <a:xfrm>
            <a:off x="297712" y="355538"/>
            <a:ext cx="8846288" cy="563562"/>
          </a:xfrm>
        </p:spPr>
        <p:txBody>
          <a:bodyPr/>
          <a:lstStyle/>
          <a:p>
            <a:r>
              <a:rPr lang="en-US" dirty="0" smtClean="0"/>
              <a:t>Detail Billing Record Query – Manually Enter New DBR</a:t>
            </a:r>
          </a:p>
        </p:txBody>
      </p:sp>
      <p:pic>
        <p:nvPicPr>
          <p:cNvPr id="7"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1190" y="4584775"/>
            <a:ext cx="8407173" cy="1435155"/>
          </a:xfrm>
          <a:prstGeom prst="rect">
            <a:avLst/>
          </a:prstGeom>
          <a:noFill/>
          <a:ln w="317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le 7"/>
          <p:cNvSpPr/>
          <p:nvPr/>
        </p:nvSpPr>
        <p:spPr bwMode="auto">
          <a:xfrm>
            <a:off x="1327976" y="4605630"/>
            <a:ext cx="429573" cy="251380"/>
          </a:xfrm>
          <a:prstGeom prst="rect">
            <a:avLst/>
          </a:prstGeom>
          <a:noFill/>
          <a:ln w="2540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9" name="Rectangle 8"/>
          <p:cNvSpPr/>
          <p:nvPr/>
        </p:nvSpPr>
        <p:spPr bwMode="auto">
          <a:xfrm>
            <a:off x="506626" y="4603655"/>
            <a:ext cx="429573" cy="251380"/>
          </a:xfrm>
          <a:prstGeom prst="rect">
            <a:avLst/>
          </a:prstGeom>
          <a:noFill/>
          <a:ln w="2540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Tree>
    <p:extLst>
      <p:ext uri="{BB962C8B-B14F-4D97-AF65-F5344CB8AC3E}">
        <p14:creationId xmlns:p14="http://schemas.microsoft.com/office/powerpoint/2010/main" val="1799656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Detail Billing Record Query </a:t>
            </a:r>
            <a:r>
              <a:rPr lang="en-US" dirty="0" smtClean="0"/>
              <a:t>– Create New</a:t>
            </a:r>
            <a:endParaRPr lang="en-US" dirty="0"/>
          </a:p>
        </p:txBody>
      </p:sp>
      <p:sp>
        <p:nvSpPr>
          <p:cNvPr id="3" name="Content Placeholder 2"/>
          <p:cNvSpPr>
            <a:spLocks noGrp="1"/>
          </p:cNvSpPr>
          <p:nvPr>
            <p:ph idx="1"/>
          </p:nvPr>
        </p:nvSpPr>
        <p:spPr>
          <a:xfrm>
            <a:off x="400049" y="1162050"/>
            <a:ext cx="8658225" cy="4972050"/>
          </a:xfrm>
        </p:spPr>
        <p:txBody>
          <a:bodyPr/>
          <a:lstStyle/>
          <a:p>
            <a:pPr>
              <a:spcBef>
                <a:spcPts val="300"/>
              </a:spcBef>
              <a:spcAft>
                <a:spcPts val="300"/>
              </a:spcAft>
            </a:pPr>
            <a:r>
              <a:rPr lang="en-US" sz="1800" b="1" dirty="0"/>
              <a:t>Create </a:t>
            </a:r>
            <a:r>
              <a:rPr lang="en-US" sz="1800" b="1" dirty="0" smtClean="0"/>
              <a:t>brand-new DBR</a:t>
            </a:r>
            <a:endParaRPr lang="en-US" sz="1800" b="1" dirty="0"/>
          </a:p>
          <a:p>
            <a:pPr lvl="1">
              <a:spcBef>
                <a:spcPts val="300"/>
              </a:spcBef>
              <a:spcAft>
                <a:spcPts val="300"/>
              </a:spcAft>
            </a:pPr>
            <a:r>
              <a:rPr lang="en-US" sz="1800" dirty="0" smtClean="0"/>
              <a:t>Queries </a:t>
            </a:r>
            <a:r>
              <a:rPr lang="en-US" sz="1800" dirty="0">
                <a:sym typeface="Symbol"/>
              </a:rPr>
              <a:t> </a:t>
            </a:r>
            <a:r>
              <a:rPr lang="en-US" sz="1800" dirty="0"/>
              <a:t>Accounts Receivable </a:t>
            </a:r>
            <a:r>
              <a:rPr lang="en-US" sz="1800" dirty="0">
                <a:sym typeface="Symbol"/>
              </a:rPr>
              <a:t> </a:t>
            </a:r>
            <a:r>
              <a:rPr lang="en-US" sz="1800" dirty="0"/>
              <a:t>Detail Billing Record </a:t>
            </a:r>
            <a:r>
              <a:rPr lang="en-US" sz="1800" dirty="0" smtClean="0"/>
              <a:t>Query </a:t>
            </a:r>
            <a:r>
              <a:rPr lang="en-US" sz="1800" dirty="0" smtClean="0">
                <a:sym typeface="Symbol"/>
              </a:rPr>
              <a:t> </a:t>
            </a:r>
            <a:r>
              <a:rPr lang="en-US" sz="1800" b="1" dirty="0" smtClean="0">
                <a:solidFill>
                  <a:srgbClr val="0000CC"/>
                </a:solidFill>
                <a:sym typeface="Symbol"/>
              </a:rPr>
              <a:t>New</a:t>
            </a:r>
          </a:p>
          <a:p>
            <a:pPr lvl="1">
              <a:spcBef>
                <a:spcPts val="300"/>
              </a:spcBef>
              <a:spcAft>
                <a:spcPts val="300"/>
              </a:spcAft>
            </a:pPr>
            <a:endParaRPr lang="en-US" sz="1800" b="1" dirty="0" smtClean="0">
              <a:solidFill>
                <a:srgbClr val="0000CC"/>
              </a:solidFill>
              <a:sym typeface="Symbol"/>
            </a:endParaRPr>
          </a:p>
          <a:p>
            <a:pPr lvl="1">
              <a:spcBef>
                <a:spcPts val="300"/>
              </a:spcBef>
              <a:spcAft>
                <a:spcPts val="300"/>
              </a:spcAft>
            </a:pPr>
            <a:endParaRPr lang="en-US" sz="1800" b="1" dirty="0" smtClean="0">
              <a:solidFill>
                <a:srgbClr val="0000CC"/>
              </a:solidFill>
              <a:sym typeface="Symbol"/>
            </a:endParaRPr>
          </a:p>
          <a:p>
            <a:pPr lvl="1">
              <a:spcBef>
                <a:spcPts val="300"/>
              </a:spcBef>
              <a:spcAft>
                <a:spcPts val="300"/>
              </a:spcAft>
            </a:pPr>
            <a:endParaRPr lang="en-US" sz="1800" b="1" dirty="0">
              <a:solidFill>
                <a:srgbClr val="0000CC"/>
              </a:solidFill>
              <a:sym typeface="Symbol"/>
            </a:endParaRPr>
          </a:p>
          <a:p>
            <a:pPr marL="231775" lvl="2">
              <a:spcBef>
                <a:spcPts val="300"/>
              </a:spcBef>
              <a:spcAft>
                <a:spcPts val="300"/>
              </a:spcAft>
            </a:pPr>
            <a:r>
              <a:rPr lang="en-US" sz="1800" b="1" dirty="0" smtClean="0"/>
              <a:t>Create </a:t>
            </a:r>
            <a:r>
              <a:rPr lang="en-US" sz="1800" b="1" dirty="0"/>
              <a:t>new DBR by copying an existing DBR</a:t>
            </a:r>
            <a:endParaRPr lang="en-US" sz="1800" b="1" dirty="0" smtClean="0"/>
          </a:p>
          <a:p>
            <a:pPr marL="577850" lvl="3">
              <a:spcBef>
                <a:spcPts val="300"/>
              </a:spcBef>
              <a:spcAft>
                <a:spcPts val="300"/>
              </a:spcAft>
            </a:pPr>
            <a:r>
              <a:rPr lang="en-US" sz="1800" dirty="0" smtClean="0"/>
              <a:t>Queries </a:t>
            </a:r>
            <a:r>
              <a:rPr lang="en-US" sz="1800" dirty="0">
                <a:sym typeface="Symbol"/>
              </a:rPr>
              <a:t> </a:t>
            </a:r>
            <a:r>
              <a:rPr lang="en-US" sz="1800" dirty="0"/>
              <a:t>Accounts Receivable </a:t>
            </a:r>
            <a:r>
              <a:rPr lang="en-US" sz="1800" dirty="0">
                <a:sym typeface="Symbol"/>
              </a:rPr>
              <a:t> </a:t>
            </a:r>
            <a:r>
              <a:rPr lang="en-US" sz="1800" dirty="0"/>
              <a:t>Detail Billing Record Query </a:t>
            </a:r>
            <a:r>
              <a:rPr lang="en-US" sz="1800" dirty="0">
                <a:sym typeface="Symbol"/>
              </a:rPr>
              <a:t> </a:t>
            </a:r>
            <a:r>
              <a:rPr lang="en-US" sz="1800" b="1" dirty="0">
                <a:solidFill>
                  <a:srgbClr val="0000CC"/>
                </a:solidFill>
                <a:sym typeface="Symbol"/>
              </a:rPr>
              <a:t>Search for existing DBR </a:t>
            </a:r>
            <a:r>
              <a:rPr lang="en-US" sz="1800" dirty="0">
                <a:sym typeface="Symbol"/>
              </a:rPr>
              <a:t> </a:t>
            </a:r>
            <a:r>
              <a:rPr lang="en-US" sz="1800" b="1" dirty="0" smtClean="0">
                <a:solidFill>
                  <a:srgbClr val="0000CC"/>
                </a:solidFill>
                <a:sym typeface="Symbol"/>
              </a:rPr>
              <a:t>Copy</a:t>
            </a:r>
          </a:p>
          <a:p>
            <a:pPr marL="577850" lvl="3">
              <a:spcBef>
                <a:spcPts val="600"/>
              </a:spcBef>
              <a:spcAft>
                <a:spcPts val="600"/>
              </a:spcAft>
            </a:pPr>
            <a:endParaRPr lang="en-US" sz="1800" b="1" dirty="0">
              <a:solidFill>
                <a:srgbClr val="0000CC"/>
              </a:solidFill>
              <a:sym typeface="Symbol"/>
            </a:endParaRPr>
          </a:p>
          <a:p>
            <a:pPr marL="577850" lvl="3">
              <a:spcBef>
                <a:spcPts val="600"/>
              </a:spcBef>
              <a:spcAft>
                <a:spcPts val="600"/>
              </a:spcAft>
            </a:pPr>
            <a:endParaRPr lang="en-US" sz="1800" b="1" dirty="0" smtClean="0">
              <a:solidFill>
                <a:srgbClr val="0000CC"/>
              </a:solidFill>
              <a:sym typeface="Symbol"/>
            </a:endParaRPr>
          </a:p>
          <a:p>
            <a:pPr marL="577850" lvl="3">
              <a:spcBef>
                <a:spcPts val="600"/>
              </a:spcBef>
              <a:spcAft>
                <a:spcPts val="600"/>
              </a:spcAft>
            </a:pPr>
            <a:endParaRPr lang="en-US" sz="1800" b="1" dirty="0">
              <a:solidFill>
                <a:srgbClr val="0000CC"/>
              </a:solidFill>
              <a:sym typeface="Symbol"/>
            </a:endParaRPr>
          </a:p>
          <a:p>
            <a:pPr lvl="1">
              <a:spcBef>
                <a:spcPts val="300"/>
              </a:spcBef>
              <a:spcAft>
                <a:spcPts val="300"/>
              </a:spcAft>
            </a:pPr>
            <a:r>
              <a:rPr lang="en-US" sz="1800" dirty="0"/>
              <a:t>DBRs created by copying are unassociated, or orphans.</a:t>
            </a:r>
          </a:p>
          <a:p>
            <a:pPr lvl="1">
              <a:spcBef>
                <a:spcPts val="300"/>
              </a:spcBef>
              <a:spcAft>
                <a:spcPts val="300"/>
              </a:spcAft>
            </a:pPr>
            <a:r>
              <a:rPr lang="en-US" sz="1800" dirty="0" smtClean="0"/>
              <a:t>DBRs </a:t>
            </a:r>
            <a:r>
              <a:rPr lang="en-US" sz="1800" dirty="0"/>
              <a:t>created by copying </a:t>
            </a:r>
            <a:r>
              <a:rPr lang="en-US" sz="1800" b="1" u="sng" dirty="0"/>
              <a:t>do not</a:t>
            </a:r>
            <a:r>
              <a:rPr lang="en-US" sz="1800" dirty="0"/>
              <a:t> inherit:</a:t>
            </a:r>
          </a:p>
          <a:p>
            <a:pPr lvl="2">
              <a:spcBef>
                <a:spcPts val="300"/>
              </a:spcBef>
              <a:spcAft>
                <a:spcPts val="300"/>
              </a:spcAft>
            </a:pPr>
            <a:r>
              <a:rPr lang="en-US" sz="1600" dirty="0"/>
              <a:t>Record Identifier</a:t>
            </a:r>
          </a:p>
          <a:p>
            <a:pPr lvl="2">
              <a:spcBef>
                <a:spcPts val="300"/>
              </a:spcBef>
              <a:spcAft>
                <a:spcPts val="300"/>
              </a:spcAft>
            </a:pPr>
            <a:r>
              <a:rPr lang="en-US" sz="1600" dirty="0"/>
              <a:t>Document Reference information</a:t>
            </a:r>
          </a:p>
          <a:p>
            <a:pPr lvl="2">
              <a:spcBef>
                <a:spcPts val="300"/>
              </a:spcBef>
              <a:spcAft>
                <a:spcPts val="300"/>
              </a:spcAft>
            </a:pPr>
            <a:r>
              <a:rPr lang="en-US" sz="1600" dirty="0"/>
              <a:t>Record Load </a:t>
            </a:r>
            <a:r>
              <a:rPr lang="en-US" sz="1600" dirty="0" smtClean="0"/>
              <a:t>Number</a:t>
            </a:r>
            <a:endParaRPr lang="en-US" sz="1600" b="1" dirty="0">
              <a:solidFill>
                <a:srgbClr val="0000CC"/>
              </a:solidFill>
              <a:sym typeface="Symbol"/>
            </a:endParaRPr>
          </a:p>
        </p:txBody>
      </p:sp>
      <p:sp>
        <p:nvSpPr>
          <p:cNvPr id="5" name="Slide Number Placeholder 4"/>
          <p:cNvSpPr>
            <a:spLocks noGrp="1"/>
          </p:cNvSpPr>
          <p:nvPr>
            <p:ph type="sldNum" sz="quarter" idx="11"/>
          </p:nvPr>
        </p:nvSpPr>
        <p:spPr/>
        <p:txBody>
          <a:bodyPr/>
          <a:lstStyle/>
          <a:p>
            <a:pPr>
              <a:defRPr/>
            </a:pPr>
            <a:fld id="{5842F1FC-5FDD-41D6-BAD6-160FC7BE3BC4}" type="slidenum">
              <a:rPr lang="en-US" smtClean="0"/>
              <a:pPr>
                <a:defRPr/>
              </a:pPr>
              <a:t>89</a:t>
            </a:fld>
            <a:endParaRPr lang="en-US" dirty="0"/>
          </a:p>
        </p:txBody>
      </p:sp>
      <p:pic>
        <p:nvPicPr>
          <p:cNvPr id="63385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5879" y="1866900"/>
            <a:ext cx="8001000" cy="971550"/>
          </a:xfrm>
          <a:prstGeom prst="rect">
            <a:avLst/>
          </a:prstGeom>
          <a:noFill/>
          <a:ln w="31750">
            <a:solidFill>
              <a:schemeClr val="tx1"/>
            </a:solidFill>
            <a:miter lim="800000"/>
            <a:headEnd/>
            <a:tailEnd/>
          </a:ln>
          <a:effectLst/>
          <a:extLst>
            <a:ext uri="{909E8E84-426E-40DD-AFC4-6F175D3DCCD1}">
              <a14:hiddenFill xmlns:a14="http://schemas.microsoft.com/office/drawing/2010/main">
                <a:solidFill>
                  <a:schemeClr val="accent1"/>
                </a:solidFill>
              </a14:hiddenFill>
            </a:ext>
          </a:extLst>
        </p:spPr>
      </p:pic>
      <p:pic>
        <p:nvPicPr>
          <p:cNvPr id="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9229" y="3887128"/>
            <a:ext cx="7734300" cy="1171575"/>
          </a:xfrm>
          <a:prstGeom prst="rect">
            <a:avLst/>
          </a:prstGeom>
          <a:noFill/>
          <a:ln w="31750">
            <a:solidFill>
              <a:schemeClr val="tx1"/>
            </a:solidFill>
            <a:miter lim="800000"/>
            <a:headEnd/>
            <a:tailEnd/>
          </a:ln>
          <a:effectLst/>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22751370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6"/>
          <p:cNvSpPr>
            <a:spLocks noGrp="1" noChangeArrowheads="1"/>
          </p:cNvSpPr>
          <p:nvPr>
            <p:ph type="title"/>
          </p:nvPr>
        </p:nvSpPr>
        <p:spPr/>
        <p:txBody>
          <a:bodyPr/>
          <a:lstStyle/>
          <a:p>
            <a:pPr eaLnBrk="1" hangingPunct="1"/>
            <a:r>
              <a:rPr lang="en-US" dirty="0" smtClean="0"/>
              <a:t>Billing Methods – Non-IPAC</a:t>
            </a:r>
          </a:p>
        </p:txBody>
      </p:sp>
      <p:sp>
        <p:nvSpPr>
          <p:cNvPr id="8197" name="Slide Number Placeholder 4"/>
          <p:cNvSpPr>
            <a:spLocks noGrp="1"/>
          </p:cNvSpPr>
          <p:nvPr>
            <p:ph type="sldNum" sz="quarter" idx="11"/>
          </p:nvPr>
        </p:nvSpPr>
        <p:spPr>
          <a:noFill/>
        </p:spPr>
        <p:txBody>
          <a:bodyPr/>
          <a:lstStyle/>
          <a:p>
            <a:fld id="{45CA2CB0-A36A-4D72-9963-133BB11F8344}" type="slidenum">
              <a:rPr lang="en-US">
                <a:solidFill>
                  <a:srgbClr val="000000"/>
                </a:solidFill>
              </a:rPr>
              <a:pPr/>
              <a:t>9</a:t>
            </a:fld>
            <a:endParaRPr lang="en-US" dirty="0">
              <a:solidFill>
                <a:srgbClr val="000000"/>
              </a:solidFill>
            </a:endParaRPr>
          </a:p>
        </p:txBody>
      </p:sp>
      <p:sp>
        <p:nvSpPr>
          <p:cNvPr id="8195" name="Rectangle 7"/>
          <p:cNvSpPr>
            <a:spLocks noGrp="1" noChangeArrowheads="1"/>
          </p:cNvSpPr>
          <p:nvPr>
            <p:ph idx="12"/>
          </p:nvPr>
        </p:nvSpPr>
        <p:spPr>
          <a:xfrm>
            <a:off x="689112" y="1461294"/>
            <a:ext cx="8454887" cy="4525962"/>
          </a:xfrm>
        </p:spPr>
        <p:txBody>
          <a:bodyPr/>
          <a:lstStyle/>
          <a:p>
            <a:pPr eaLnBrk="1" hangingPunct="1">
              <a:spcBef>
                <a:spcPts val="600"/>
              </a:spcBef>
              <a:spcAft>
                <a:spcPts val="600"/>
              </a:spcAft>
            </a:pPr>
            <a:r>
              <a:rPr lang="en-US" sz="2000" dirty="0" smtClean="0"/>
              <a:t>Customer Type: </a:t>
            </a:r>
            <a:r>
              <a:rPr lang="en-US" sz="2000" u="sng" dirty="0" smtClean="0"/>
              <a:t>External</a:t>
            </a:r>
          </a:p>
          <a:p>
            <a:pPr lvl="1" eaLnBrk="1" hangingPunct="1">
              <a:spcBef>
                <a:spcPts val="600"/>
              </a:spcBef>
              <a:spcAft>
                <a:spcPts val="600"/>
              </a:spcAft>
            </a:pPr>
            <a:r>
              <a:rPr lang="en-US" sz="1800" u="sng" dirty="0" smtClean="0"/>
              <a:t>Federal and non-Federal</a:t>
            </a:r>
            <a:r>
              <a:rPr lang="en-US" sz="1800" dirty="0" smtClean="0"/>
              <a:t> customers can be billed non-IPAC</a:t>
            </a:r>
          </a:p>
          <a:p>
            <a:pPr lvl="2" eaLnBrk="1" hangingPunct="1">
              <a:spcBef>
                <a:spcPts val="600"/>
              </a:spcBef>
              <a:spcAft>
                <a:spcPts val="600"/>
              </a:spcAft>
            </a:pPr>
            <a:r>
              <a:rPr lang="en-US" sz="1800" dirty="0" smtClean="0"/>
              <a:t>Note: </a:t>
            </a:r>
            <a:r>
              <a:rPr lang="en-US" sz="1800" u="sng" dirty="0" smtClean="0"/>
              <a:t>most</a:t>
            </a:r>
            <a:r>
              <a:rPr lang="en-US" sz="1800" dirty="0" smtClean="0"/>
              <a:t> Federal customers billed via IPAC </a:t>
            </a:r>
          </a:p>
          <a:p>
            <a:pPr eaLnBrk="1" hangingPunct="1">
              <a:spcBef>
                <a:spcPts val="600"/>
              </a:spcBef>
              <a:spcAft>
                <a:spcPts val="600"/>
              </a:spcAft>
            </a:pPr>
            <a:endParaRPr lang="en-US" sz="1000" dirty="0" smtClean="0"/>
          </a:p>
          <a:p>
            <a:pPr eaLnBrk="1" hangingPunct="1">
              <a:spcBef>
                <a:spcPts val="600"/>
              </a:spcBef>
              <a:spcAft>
                <a:spcPts val="600"/>
              </a:spcAft>
            </a:pPr>
            <a:r>
              <a:rPr lang="en-US" sz="2000" dirty="0" smtClean="0"/>
              <a:t>GSA generates a customer statement notifying customer of 1) </a:t>
            </a:r>
            <a:r>
              <a:rPr lang="en-US" sz="2000" u="sng" dirty="0" smtClean="0"/>
              <a:t>billed charges</a:t>
            </a:r>
            <a:r>
              <a:rPr lang="en-US" sz="2000" dirty="0" smtClean="0"/>
              <a:t> and 2) </a:t>
            </a:r>
            <a:r>
              <a:rPr lang="en-US" sz="2000" u="sng" dirty="0" smtClean="0"/>
              <a:t>collection due date</a:t>
            </a:r>
          </a:p>
          <a:p>
            <a:pPr lvl="1" eaLnBrk="1" hangingPunct="1">
              <a:spcBef>
                <a:spcPts val="600"/>
              </a:spcBef>
              <a:spcAft>
                <a:spcPts val="600"/>
              </a:spcAft>
            </a:pPr>
            <a:r>
              <a:rPr lang="en-US" sz="1800" dirty="0" smtClean="0"/>
              <a:t>Non-IPAC bills </a:t>
            </a:r>
            <a:r>
              <a:rPr lang="en-US" sz="1800" b="1" u="sng" dirty="0" smtClean="0"/>
              <a:t>are not printed</a:t>
            </a:r>
            <a:r>
              <a:rPr lang="en-US" sz="1800" dirty="0" smtClean="0"/>
              <a:t> </a:t>
            </a:r>
            <a:r>
              <a:rPr lang="en-US" sz="1800" dirty="0"/>
              <a:t>-- generated as </a:t>
            </a:r>
            <a:r>
              <a:rPr lang="en-US" sz="1800" dirty="0" smtClean="0"/>
              <a:t>soft copy PDF </a:t>
            </a:r>
            <a:r>
              <a:rPr lang="en-US" sz="1800" dirty="0"/>
              <a:t>and </a:t>
            </a:r>
            <a:r>
              <a:rPr lang="en-US" sz="1800" dirty="0" smtClean="0"/>
              <a:t>displayed in </a:t>
            </a:r>
            <a:r>
              <a:rPr lang="en-US" sz="1800" dirty="0"/>
              <a:t>Pegasys and VCSS</a:t>
            </a:r>
            <a:endParaRPr lang="en-US" sz="1800" dirty="0" smtClean="0"/>
          </a:p>
          <a:p>
            <a:pPr eaLnBrk="1" hangingPunct="1">
              <a:spcBef>
                <a:spcPts val="600"/>
              </a:spcBef>
              <a:spcAft>
                <a:spcPts val="600"/>
              </a:spcAft>
            </a:pPr>
            <a:endParaRPr lang="en-US" sz="1000" dirty="0" smtClean="0"/>
          </a:p>
          <a:p>
            <a:pPr eaLnBrk="1" hangingPunct="1">
              <a:spcBef>
                <a:spcPts val="600"/>
              </a:spcBef>
              <a:spcAft>
                <a:spcPts val="600"/>
              </a:spcAft>
            </a:pPr>
            <a:r>
              <a:rPr lang="en-US" sz="2000" dirty="0" smtClean="0"/>
              <a:t>Customer </a:t>
            </a:r>
            <a:r>
              <a:rPr lang="en-US" sz="2000" u="sng" dirty="0"/>
              <a:t>actively remits </a:t>
            </a:r>
            <a:r>
              <a:rPr lang="en-US" sz="2000" u="sng" dirty="0" smtClean="0"/>
              <a:t>payment to GSA</a:t>
            </a:r>
          </a:p>
        </p:txBody>
      </p:sp>
      <p:sp>
        <p:nvSpPr>
          <p:cNvPr id="5" name="Footer Placeholder 3"/>
          <p:cNvSpPr>
            <a:spLocks noGrp="1"/>
          </p:cNvSpPr>
          <p:nvPr>
            <p:ph type="ftr" sz="quarter" idx="10"/>
          </p:nvPr>
        </p:nvSpPr>
        <p:spPr>
          <a:xfrm>
            <a:off x="457200" y="6553200"/>
            <a:ext cx="7010400" cy="304800"/>
          </a:xfrm>
        </p:spPr>
        <p:txBody>
          <a:bodyPr/>
          <a:lstStyle/>
          <a:p>
            <a:pPr>
              <a:defRPr/>
            </a:pPr>
            <a:r>
              <a:rPr lang="en-US" dirty="0" smtClean="0">
                <a:solidFill>
                  <a:srgbClr val="000000"/>
                </a:solidFill>
              </a:rPr>
              <a:t>CGI Federal Proprietary and Confidential</a:t>
            </a:r>
            <a:endParaRPr lang="en-US" dirty="0">
              <a:solidFill>
                <a:srgbClr val="000000"/>
              </a:solidFill>
            </a:endParaRPr>
          </a:p>
        </p:txBody>
      </p:sp>
    </p:spTree>
    <p:extLst>
      <p:ext uri="{BB962C8B-B14F-4D97-AF65-F5344CB8AC3E}">
        <p14:creationId xmlns:p14="http://schemas.microsoft.com/office/powerpoint/2010/main" val="3016317496"/>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Detail Billing Record Query </a:t>
            </a:r>
            <a:r>
              <a:rPr lang="en-US" dirty="0" smtClean="0"/>
              <a:t>– </a:t>
            </a:r>
            <a:r>
              <a:rPr lang="en-US" dirty="0"/>
              <a:t>Create New</a:t>
            </a:r>
          </a:p>
        </p:txBody>
      </p:sp>
      <p:sp>
        <p:nvSpPr>
          <p:cNvPr id="3" name="Content Placeholder 2"/>
          <p:cNvSpPr>
            <a:spLocks noGrp="1"/>
          </p:cNvSpPr>
          <p:nvPr>
            <p:ph idx="1"/>
          </p:nvPr>
        </p:nvSpPr>
        <p:spPr>
          <a:xfrm>
            <a:off x="516329" y="1608138"/>
            <a:ext cx="8426059" cy="4525962"/>
          </a:xfrm>
        </p:spPr>
        <p:txBody>
          <a:bodyPr/>
          <a:lstStyle/>
          <a:p>
            <a:endParaRPr lang="en-US" sz="2000" dirty="0" smtClean="0"/>
          </a:p>
          <a:p>
            <a:endParaRPr lang="en-US" sz="2000" dirty="0"/>
          </a:p>
          <a:p>
            <a:r>
              <a:rPr lang="en-US" sz="2000" dirty="0" smtClean="0"/>
              <a:t>DBRs created by copying </a:t>
            </a:r>
            <a:r>
              <a:rPr lang="en-US" sz="2000" b="1" u="sng" dirty="0" smtClean="0"/>
              <a:t>do inherit Accounting Dimensions</a:t>
            </a:r>
            <a:r>
              <a:rPr lang="en-US" sz="2000" dirty="0" smtClean="0"/>
              <a:t>, but also require an </a:t>
            </a:r>
            <a:r>
              <a:rPr lang="en-US" sz="2000" b="1" u="sng" dirty="0" smtClean="0"/>
              <a:t>Accounting Template</a:t>
            </a:r>
            <a:endParaRPr lang="en-US" sz="2000" dirty="0" smtClean="0"/>
          </a:p>
          <a:p>
            <a:pPr marL="0" indent="0">
              <a:buNone/>
            </a:pPr>
            <a:endParaRPr lang="en-US" sz="2800" dirty="0" smtClean="0"/>
          </a:p>
          <a:p>
            <a:pPr marL="0" indent="0">
              <a:buNone/>
            </a:pPr>
            <a:endParaRPr lang="en-US" sz="2800" dirty="0"/>
          </a:p>
        </p:txBody>
      </p:sp>
      <p:sp>
        <p:nvSpPr>
          <p:cNvPr id="4" name="Footer Placeholder 3"/>
          <p:cNvSpPr>
            <a:spLocks noGrp="1"/>
          </p:cNvSpPr>
          <p:nvPr>
            <p:ph type="ftr" sz="quarter" idx="10"/>
          </p:nvPr>
        </p:nvSpPr>
        <p:spPr/>
        <p:txBody>
          <a:bodyPr/>
          <a:lstStyle/>
          <a:p>
            <a:pPr>
              <a:defRPr/>
            </a:pPr>
            <a:r>
              <a:rPr lang="en-US" dirty="0" smtClean="0"/>
              <a:t>CGI Federal Proprietary and Confidential</a:t>
            </a:r>
            <a:endParaRPr lang="en-US" dirty="0"/>
          </a:p>
        </p:txBody>
      </p:sp>
      <p:sp>
        <p:nvSpPr>
          <p:cNvPr id="5" name="Slide Number Placeholder 4"/>
          <p:cNvSpPr>
            <a:spLocks noGrp="1"/>
          </p:cNvSpPr>
          <p:nvPr>
            <p:ph type="sldNum" sz="quarter" idx="11"/>
          </p:nvPr>
        </p:nvSpPr>
        <p:spPr/>
        <p:txBody>
          <a:bodyPr/>
          <a:lstStyle/>
          <a:p>
            <a:pPr>
              <a:defRPr/>
            </a:pPr>
            <a:fld id="{5842F1FC-5FDD-41D6-BAD6-160FC7BE3BC4}" type="slidenum">
              <a:rPr lang="en-US" smtClean="0"/>
              <a:pPr>
                <a:defRPr/>
              </a:pPr>
              <a:t>90</a:t>
            </a:fld>
            <a:endParaRPr lang="en-US" dirty="0"/>
          </a:p>
        </p:txBody>
      </p:sp>
      <p:pic>
        <p:nvPicPr>
          <p:cNvPr id="63693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6329" y="3333501"/>
            <a:ext cx="8508918" cy="2141073"/>
          </a:xfrm>
          <a:prstGeom prst="rect">
            <a:avLst/>
          </a:prstGeom>
          <a:noFill/>
          <a:ln w="31750">
            <a:solidFill>
              <a:schemeClr val="tx1"/>
            </a:solidFill>
            <a:miter lim="800000"/>
            <a:headEnd/>
            <a:tailEnd/>
          </a:ln>
          <a:effectLst/>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340585380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Detail Billing Record Query </a:t>
            </a:r>
            <a:r>
              <a:rPr lang="en-US" dirty="0" smtClean="0"/>
              <a:t>– Modify Existing</a:t>
            </a:r>
            <a:endParaRPr lang="en-US" dirty="0"/>
          </a:p>
        </p:txBody>
      </p:sp>
      <p:sp>
        <p:nvSpPr>
          <p:cNvPr id="3" name="Content Placeholder 2"/>
          <p:cNvSpPr>
            <a:spLocks noGrp="1"/>
          </p:cNvSpPr>
          <p:nvPr>
            <p:ph idx="1"/>
          </p:nvPr>
        </p:nvSpPr>
        <p:spPr>
          <a:xfrm>
            <a:off x="712788" y="1362075"/>
            <a:ext cx="8229600" cy="4772025"/>
          </a:xfrm>
        </p:spPr>
        <p:txBody>
          <a:bodyPr/>
          <a:lstStyle/>
          <a:p>
            <a:pPr>
              <a:spcBef>
                <a:spcPts val="600"/>
              </a:spcBef>
              <a:spcAft>
                <a:spcPts val="600"/>
              </a:spcAft>
            </a:pPr>
            <a:r>
              <a:rPr lang="en-US" sz="1800" b="1" dirty="0" smtClean="0"/>
              <a:t>Modify existing DBR</a:t>
            </a:r>
            <a:endParaRPr lang="en-US" sz="1800" b="1" dirty="0"/>
          </a:p>
          <a:p>
            <a:pPr lvl="1">
              <a:spcBef>
                <a:spcPts val="600"/>
              </a:spcBef>
              <a:spcAft>
                <a:spcPts val="600"/>
              </a:spcAft>
            </a:pPr>
            <a:r>
              <a:rPr lang="en-US" sz="1800" dirty="0"/>
              <a:t>Pegasys </a:t>
            </a:r>
            <a:r>
              <a:rPr lang="en-US" sz="1800" dirty="0">
                <a:sym typeface="Symbol"/>
              </a:rPr>
              <a:t> </a:t>
            </a:r>
            <a:r>
              <a:rPr lang="en-US" sz="1800" dirty="0"/>
              <a:t>Queries </a:t>
            </a:r>
            <a:r>
              <a:rPr lang="en-US" sz="1800" dirty="0">
                <a:sym typeface="Symbol"/>
              </a:rPr>
              <a:t> </a:t>
            </a:r>
            <a:r>
              <a:rPr lang="en-US" sz="1800" dirty="0"/>
              <a:t>Accounts Receivable </a:t>
            </a:r>
            <a:r>
              <a:rPr lang="en-US" sz="1800" dirty="0">
                <a:sym typeface="Symbol"/>
              </a:rPr>
              <a:t> </a:t>
            </a:r>
            <a:r>
              <a:rPr lang="en-US" sz="1800" dirty="0"/>
              <a:t>Detail Billing Record </a:t>
            </a:r>
            <a:r>
              <a:rPr lang="en-US" sz="1800" dirty="0" smtClean="0"/>
              <a:t>Query </a:t>
            </a:r>
            <a:r>
              <a:rPr lang="en-US" sz="1800" dirty="0" smtClean="0">
                <a:sym typeface="Symbol"/>
              </a:rPr>
              <a:t> </a:t>
            </a:r>
            <a:r>
              <a:rPr lang="en-US" sz="1800" b="1" dirty="0">
                <a:solidFill>
                  <a:srgbClr val="0000CC"/>
                </a:solidFill>
                <a:sym typeface="Symbol"/>
              </a:rPr>
              <a:t>Search for existing DBR </a:t>
            </a:r>
            <a:r>
              <a:rPr lang="en-US" sz="1800" dirty="0">
                <a:sym typeface="Symbol"/>
              </a:rPr>
              <a:t> </a:t>
            </a:r>
            <a:r>
              <a:rPr lang="en-US" sz="1800" b="1" dirty="0" smtClean="0">
                <a:solidFill>
                  <a:srgbClr val="0000CC"/>
                </a:solidFill>
                <a:sym typeface="Symbol"/>
              </a:rPr>
              <a:t>Details </a:t>
            </a:r>
            <a:endParaRPr lang="en-US" sz="1800" dirty="0" smtClean="0">
              <a:sym typeface="Symbol"/>
            </a:endParaRPr>
          </a:p>
          <a:p>
            <a:pPr lvl="1">
              <a:spcBef>
                <a:spcPts val="600"/>
              </a:spcBef>
              <a:spcAft>
                <a:spcPts val="600"/>
              </a:spcAft>
            </a:pPr>
            <a:endParaRPr lang="en-US" sz="1800" dirty="0">
              <a:sym typeface="Symbol"/>
            </a:endParaRPr>
          </a:p>
          <a:p>
            <a:pPr lvl="1">
              <a:spcBef>
                <a:spcPts val="600"/>
              </a:spcBef>
              <a:spcAft>
                <a:spcPts val="600"/>
              </a:spcAft>
            </a:pPr>
            <a:endParaRPr lang="en-US" sz="1800" dirty="0" smtClean="0">
              <a:sym typeface="Symbol"/>
            </a:endParaRPr>
          </a:p>
          <a:p>
            <a:pPr lvl="1">
              <a:spcBef>
                <a:spcPts val="600"/>
              </a:spcBef>
              <a:spcAft>
                <a:spcPts val="600"/>
              </a:spcAft>
            </a:pPr>
            <a:endParaRPr lang="en-US" sz="1800" dirty="0" smtClean="0">
              <a:sym typeface="Symbol"/>
            </a:endParaRPr>
          </a:p>
          <a:p>
            <a:pPr lvl="1">
              <a:spcBef>
                <a:spcPts val="600"/>
              </a:spcBef>
              <a:spcAft>
                <a:spcPts val="600"/>
              </a:spcAft>
            </a:pPr>
            <a:endParaRPr lang="en-US" sz="1800" dirty="0" smtClean="0">
              <a:sym typeface="Symbol"/>
            </a:endParaRPr>
          </a:p>
          <a:p>
            <a:pPr lvl="1">
              <a:spcBef>
                <a:spcPts val="600"/>
              </a:spcBef>
              <a:spcAft>
                <a:spcPts val="600"/>
              </a:spcAft>
            </a:pPr>
            <a:r>
              <a:rPr lang="en-US" sz="1800" dirty="0" smtClean="0">
                <a:sym typeface="Symbol"/>
              </a:rPr>
              <a:t>Make modifications </a:t>
            </a:r>
            <a:r>
              <a:rPr lang="en-US" sz="1800" dirty="0">
                <a:sym typeface="Symbol"/>
              </a:rPr>
              <a:t> </a:t>
            </a:r>
            <a:r>
              <a:rPr lang="en-US" sz="1800" b="1" dirty="0" smtClean="0">
                <a:solidFill>
                  <a:srgbClr val="0000CC"/>
                </a:solidFill>
                <a:sym typeface="Symbol"/>
              </a:rPr>
              <a:t>Save</a:t>
            </a:r>
            <a:endParaRPr lang="en-US" sz="1800" b="1" dirty="0">
              <a:solidFill>
                <a:srgbClr val="0000CC"/>
              </a:solidFill>
              <a:sym typeface="Symbol"/>
            </a:endParaRPr>
          </a:p>
          <a:p>
            <a:pPr lvl="1"/>
            <a:endParaRPr lang="en-US" b="1" dirty="0" smtClean="0">
              <a:solidFill>
                <a:srgbClr val="0000CC"/>
              </a:solidFill>
              <a:sym typeface="Symbol"/>
            </a:endParaRPr>
          </a:p>
          <a:p>
            <a:pPr lvl="1"/>
            <a:endParaRPr lang="en-US" b="1" dirty="0">
              <a:solidFill>
                <a:srgbClr val="0000CC"/>
              </a:solidFill>
            </a:endParaRPr>
          </a:p>
          <a:p>
            <a:pPr marL="0" indent="0">
              <a:buNone/>
            </a:pPr>
            <a:endParaRPr lang="en-US" dirty="0" smtClean="0"/>
          </a:p>
          <a:p>
            <a:endParaRPr lang="en-US" dirty="0" smtClean="0"/>
          </a:p>
        </p:txBody>
      </p:sp>
      <p:sp>
        <p:nvSpPr>
          <p:cNvPr id="4" name="Footer Placeholder 3"/>
          <p:cNvSpPr>
            <a:spLocks noGrp="1"/>
          </p:cNvSpPr>
          <p:nvPr>
            <p:ph type="ftr" sz="quarter" idx="10"/>
          </p:nvPr>
        </p:nvSpPr>
        <p:spPr/>
        <p:txBody>
          <a:bodyPr/>
          <a:lstStyle/>
          <a:p>
            <a:pPr>
              <a:defRPr/>
            </a:pPr>
            <a:r>
              <a:rPr lang="en-US" dirty="0" smtClean="0"/>
              <a:t>CGI Federal Proprietary and Confidential</a:t>
            </a:r>
            <a:endParaRPr lang="en-US" dirty="0"/>
          </a:p>
        </p:txBody>
      </p:sp>
      <p:sp>
        <p:nvSpPr>
          <p:cNvPr id="5" name="Slide Number Placeholder 4"/>
          <p:cNvSpPr>
            <a:spLocks noGrp="1"/>
          </p:cNvSpPr>
          <p:nvPr>
            <p:ph type="sldNum" sz="quarter" idx="11"/>
          </p:nvPr>
        </p:nvSpPr>
        <p:spPr/>
        <p:txBody>
          <a:bodyPr/>
          <a:lstStyle/>
          <a:p>
            <a:pPr>
              <a:defRPr/>
            </a:pPr>
            <a:fld id="{5842F1FC-5FDD-41D6-BAD6-160FC7BE3BC4}" type="slidenum">
              <a:rPr lang="en-US" smtClean="0"/>
              <a:pPr>
                <a:defRPr/>
              </a:pPr>
              <a:t>91</a:t>
            </a:fld>
            <a:endParaRPr lang="en-US" dirty="0"/>
          </a:p>
        </p:txBody>
      </p:sp>
      <p:pic>
        <p:nvPicPr>
          <p:cNvPr id="63795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3629" y="2670155"/>
            <a:ext cx="6381750" cy="1209675"/>
          </a:xfrm>
          <a:prstGeom prst="rect">
            <a:avLst/>
          </a:prstGeom>
          <a:noFill/>
          <a:ln w="31750">
            <a:solidFill>
              <a:schemeClr val="tx1"/>
            </a:solidFill>
            <a:miter lim="800000"/>
            <a:headEnd/>
            <a:tailEnd/>
          </a:ln>
          <a:effectLst/>
          <a:extLst>
            <a:ext uri="{909E8E84-426E-40DD-AFC4-6F175D3DCCD1}">
              <a14:hiddenFill xmlns:a14="http://schemas.microsoft.com/office/drawing/2010/main">
                <a:solidFill>
                  <a:schemeClr val="accent1"/>
                </a:solidFill>
              </a14:hiddenFill>
            </a:ext>
          </a:extLst>
        </p:spPr>
      </p:pic>
      <p:pic>
        <p:nvPicPr>
          <p:cNvPr id="63795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23729" y="4740110"/>
            <a:ext cx="4781550" cy="1676400"/>
          </a:xfrm>
          <a:prstGeom prst="rect">
            <a:avLst/>
          </a:prstGeom>
          <a:noFill/>
          <a:ln w="31750">
            <a:solidFill>
              <a:schemeClr val="tx1"/>
            </a:solidFill>
            <a:miter lim="800000"/>
            <a:headEnd/>
            <a:tailEnd/>
          </a:ln>
          <a:effectLst/>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219609897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Detail Billing Record Query </a:t>
            </a:r>
            <a:r>
              <a:rPr lang="en-US" dirty="0" smtClean="0"/>
              <a:t>– </a:t>
            </a:r>
            <a:r>
              <a:rPr lang="en-US" dirty="0"/>
              <a:t>Detail</a:t>
            </a:r>
          </a:p>
        </p:txBody>
      </p:sp>
      <p:sp>
        <p:nvSpPr>
          <p:cNvPr id="3" name="Content Placeholder 2"/>
          <p:cNvSpPr>
            <a:spLocks noGrp="1"/>
          </p:cNvSpPr>
          <p:nvPr>
            <p:ph idx="1"/>
          </p:nvPr>
        </p:nvSpPr>
        <p:spPr/>
        <p:txBody>
          <a:bodyPr/>
          <a:lstStyle/>
          <a:p>
            <a:r>
              <a:rPr lang="en-US" sz="2800" dirty="0" smtClean="0"/>
              <a:t>DBR Query details – 3 tabs:</a:t>
            </a:r>
          </a:p>
          <a:p>
            <a:pPr marL="803275" lvl="1" indent="-457200">
              <a:buFont typeface="+mj-lt"/>
              <a:buAutoNum type="arabicPeriod"/>
            </a:pPr>
            <a:r>
              <a:rPr lang="en-US" dirty="0" smtClean="0"/>
              <a:t>Accounting Elements (DBR) tab</a:t>
            </a:r>
          </a:p>
          <a:p>
            <a:pPr marL="803275" lvl="1" indent="-457200">
              <a:buFont typeface="+mj-lt"/>
              <a:buAutoNum type="arabicPeriod"/>
            </a:pPr>
            <a:r>
              <a:rPr lang="en-US" dirty="0" smtClean="0"/>
              <a:t>Detail Billing Element Fields tab</a:t>
            </a:r>
          </a:p>
          <a:p>
            <a:pPr marL="803275" lvl="1" indent="-457200">
              <a:buFont typeface="+mj-lt"/>
              <a:buAutoNum type="arabicPeriod"/>
            </a:pPr>
            <a:r>
              <a:rPr lang="en-US" dirty="0" smtClean="0"/>
              <a:t>Account Elements (Document) tab</a:t>
            </a:r>
          </a:p>
          <a:p>
            <a:endParaRPr lang="en-US" sz="2800" dirty="0"/>
          </a:p>
          <a:p>
            <a:pPr lvl="1"/>
            <a:endParaRPr lang="en-US" b="1" dirty="0" smtClean="0">
              <a:solidFill>
                <a:srgbClr val="0000CC"/>
              </a:solidFill>
              <a:sym typeface="Symbol"/>
            </a:endParaRPr>
          </a:p>
          <a:p>
            <a:pPr lvl="1"/>
            <a:endParaRPr lang="en-US" b="1" dirty="0">
              <a:solidFill>
                <a:srgbClr val="0000CC"/>
              </a:solidFill>
            </a:endParaRPr>
          </a:p>
          <a:p>
            <a:pPr marL="0" indent="0">
              <a:buNone/>
            </a:pPr>
            <a:endParaRPr lang="en-US" dirty="0" smtClean="0"/>
          </a:p>
          <a:p>
            <a:endParaRPr lang="en-US" dirty="0" smtClean="0"/>
          </a:p>
        </p:txBody>
      </p:sp>
      <p:sp>
        <p:nvSpPr>
          <p:cNvPr id="4" name="Footer Placeholder 3"/>
          <p:cNvSpPr>
            <a:spLocks noGrp="1"/>
          </p:cNvSpPr>
          <p:nvPr>
            <p:ph type="ftr" sz="quarter" idx="10"/>
          </p:nvPr>
        </p:nvSpPr>
        <p:spPr/>
        <p:txBody>
          <a:bodyPr/>
          <a:lstStyle/>
          <a:p>
            <a:pPr>
              <a:defRPr/>
            </a:pPr>
            <a:r>
              <a:rPr lang="en-US" dirty="0" smtClean="0"/>
              <a:t>CGI Federal Proprietary and Confidential</a:t>
            </a:r>
            <a:endParaRPr lang="en-US" dirty="0"/>
          </a:p>
        </p:txBody>
      </p:sp>
      <p:sp>
        <p:nvSpPr>
          <p:cNvPr id="5" name="Slide Number Placeholder 4"/>
          <p:cNvSpPr>
            <a:spLocks noGrp="1"/>
          </p:cNvSpPr>
          <p:nvPr>
            <p:ph type="sldNum" sz="quarter" idx="11"/>
          </p:nvPr>
        </p:nvSpPr>
        <p:spPr/>
        <p:txBody>
          <a:bodyPr/>
          <a:lstStyle/>
          <a:p>
            <a:pPr>
              <a:defRPr/>
            </a:pPr>
            <a:fld id="{5842F1FC-5FDD-41D6-BAD6-160FC7BE3BC4}" type="slidenum">
              <a:rPr lang="en-US" smtClean="0"/>
              <a:pPr>
                <a:defRPr/>
              </a:pPr>
              <a:t>92</a:t>
            </a:fld>
            <a:endParaRPr lang="en-US" dirty="0"/>
          </a:p>
        </p:txBody>
      </p:sp>
      <p:pic>
        <p:nvPicPr>
          <p:cNvPr id="64000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52550" y="3699845"/>
            <a:ext cx="6667500" cy="2333625"/>
          </a:xfrm>
          <a:prstGeom prst="rect">
            <a:avLst/>
          </a:prstGeom>
          <a:noFill/>
          <a:ln w="31750">
            <a:solidFill>
              <a:schemeClr val="tx1"/>
            </a:solidFill>
            <a:miter lim="800000"/>
            <a:headEnd/>
            <a:tailEnd/>
          </a:ln>
          <a:effectLst/>
          <a:extLst>
            <a:ext uri="{909E8E84-426E-40DD-AFC4-6F175D3DCCD1}">
              <a14:hiddenFill xmlns:a14="http://schemas.microsoft.com/office/drawing/2010/main">
                <a:solidFill>
                  <a:schemeClr val="accent1"/>
                </a:solidFill>
              </a14:hiddenFill>
            </a:ext>
          </a:extLst>
        </p:spPr>
      </p:pic>
      <p:sp>
        <p:nvSpPr>
          <p:cNvPr id="6" name="Rectangle 5"/>
          <p:cNvSpPr/>
          <p:nvPr/>
        </p:nvSpPr>
        <p:spPr bwMode="auto">
          <a:xfrm>
            <a:off x="1352550" y="4752975"/>
            <a:ext cx="6562725" cy="495300"/>
          </a:xfrm>
          <a:prstGeom prst="rect">
            <a:avLst/>
          </a:prstGeom>
          <a:noFill/>
          <a:ln w="3810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Tree>
    <p:extLst>
      <p:ext uri="{BB962C8B-B14F-4D97-AF65-F5344CB8AC3E}">
        <p14:creationId xmlns:p14="http://schemas.microsoft.com/office/powerpoint/2010/main" val="58758621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bwMode="auto">
          <a:xfrm>
            <a:off x="7836195" y="6030243"/>
            <a:ext cx="1169582" cy="794783"/>
          </a:xfrm>
          <a:prstGeom prst="rect">
            <a:avLst/>
          </a:pr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2" name="Title 1"/>
          <p:cNvSpPr>
            <a:spLocks noGrp="1"/>
          </p:cNvSpPr>
          <p:nvPr>
            <p:ph type="title"/>
          </p:nvPr>
        </p:nvSpPr>
        <p:spPr/>
        <p:txBody>
          <a:bodyPr/>
          <a:lstStyle/>
          <a:p>
            <a:r>
              <a:rPr lang="en-US" dirty="0"/>
              <a:t>Detail Billing Record Query </a:t>
            </a:r>
            <a:r>
              <a:rPr lang="en-US" dirty="0" smtClean="0"/>
              <a:t>- Detail</a:t>
            </a:r>
            <a:endParaRPr lang="en-US" dirty="0"/>
          </a:p>
        </p:txBody>
      </p:sp>
      <p:sp>
        <p:nvSpPr>
          <p:cNvPr id="3" name="Content Placeholder 2"/>
          <p:cNvSpPr>
            <a:spLocks noGrp="1"/>
          </p:cNvSpPr>
          <p:nvPr>
            <p:ph idx="1"/>
          </p:nvPr>
        </p:nvSpPr>
        <p:spPr>
          <a:xfrm>
            <a:off x="712788" y="1199408"/>
            <a:ext cx="8229600" cy="4934692"/>
          </a:xfrm>
        </p:spPr>
        <p:txBody>
          <a:bodyPr/>
          <a:lstStyle/>
          <a:p>
            <a:pPr lvl="1">
              <a:defRPr/>
            </a:pPr>
            <a:r>
              <a:rPr lang="en-US" sz="1800" b="1" dirty="0">
                <a:solidFill>
                  <a:srgbClr val="000000"/>
                </a:solidFill>
              </a:rPr>
              <a:t>Accounting Elements </a:t>
            </a:r>
            <a:r>
              <a:rPr lang="en-US" sz="1800" b="1" dirty="0" smtClean="0">
                <a:solidFill>
                  <a:srgbClr val="000000"/>
                </a:solidFill>
              </a:rPr>
              <a:t>(DBR) </a:t>
            </a:r>
            <a:r>
              <a:rPr lang="en-US" sz="1800" b="1" dirty="0">
                <a:solidFill>
                  <a:srgbClr val="000000"/>
                </a:solidFill>
              </a:rPr>
              <a:t>tab</a:t>
            </a:r>
          </a:p>
          <a:p>
            <a:pPr lvl="2">
              <a:defRPr/>
            </a:pPr>
            <a:r>
              <a:rPr lang="en-US" sz="1600" dirty="0">
                <a:solidFill>
                  <a:srgbClr val="000000"/>
                </a:solidFill>
              </a:rPr>
              <a:t>Contains the original values of the</a:t>
            </a:r>
            <a:r>
              <a:rPr lang="en-US" sz="1600" b="1" dirty="0">
                <a:solidFill>
                  <a:srgbClr val="000000"/>
                </a:solidFill>
              </a:rPr>
              <a:t> shared fields </a:t>
            </a:r>
            <a:r>
              <a:rPr lang="en-US" sz="1600" dirty="0">
                <a:solidFill>
                  <a:srgbClr val="000000"/>
                </a:solidFill>
              </a:rPr>
              <a:t>of the Detail Billing Record (the value stored on the Detail Billing Record Table)</a:t>
            </a:r>
          </a:p>
          <a:p>
            <a:pPr lvl="2">
              <a:defRPr/>
            </a:pPr>
            <a:r>
              <a:rPr lang="en-US" sz="1600" dirty="0">
                <a:solidFill>
                  <a:srgbClr val="000000"/>
                </a:solidFill>
              </a:rPr>
              <a:t>Example: </a:t>
            </a:r>
            <a:r>
              <a:rPr lang="en-US" sz="1600" u="sng" dirty="0">
                <a:solidFill>
                  <a:srgbClr val="000000"/>
                </a:solidFill>
              </a:rPr>
              <a:t>External System ID</a:t>
            </a:r>
            <a:r>
              <a:rPr lang="en-US" sz="1600" dirty="0">
                <a:solidFill>
                  <a:srgbClr val="000000"/>
                </a:solidFill>
              </a:rPr>
              <a:t>, </a:t>
            </a:r>
            <a:r>
              <a:rPr lang="en-US" sz="1600" u="sng" dirty="0">
                <a:solidFill>
                  <a:srgbClr val="000000"/>
                </a:solidFill>
              </a:rPr>
              <a:t>Vendor Code</a:t>
            </a:r>
            <a:r>
              <a:rPr lang="en-US" sz="1600" dirty="0">
                <a:solidFill>
                  <a:srgbClr val="000000"/>
                </a:solidFill>
              </a:rPr>
              <a:t>, </a:t>
            </a:r>
            <a:r>
              <a:rPr lang="en-US" sz="1600" u="sng" dirty="0" smtClean="0">
                <a:solidFill>
                  <a:srgbClr val="000000"/>
                </a:solidFill>
              </a:rPr>
              <a:t>Receivable Type</a:t>
            </a:r>
            <a:endParaRPr lang="en-US" sz="1600" u="sng" dirty="0">
              <a:solidFill>
                <a:srgbClr val="000000"/>
              </a:solidFill>
            </a:endParaRPr>
          </a:p>
          <a:p>
            <a:pPr lvl="1"/>
            <a:endParaRPr lang="en-US" b="1" dirty="0" smtClean="0">
              <a:solidFill>
                <a:srgbClr val="0000CC"/>
              </a:solidFill>
              <a:sym typeface="Symbol"/>
            </a:endParaRPr>
          </a:p>
          <a:p>
            <a:pPr lvl="1"/>
            <a:endParaRPr lang="en-US" b="1" dirty="0">
              <a:solidFill>
                <a:srgbClr val="0000CC"/>
              </a:solidFill>
            </a:endParaRPr>
          </a:p>
          <a:p>
            <a:pPr marL="0" indent="0">
              <a:buNone/>
            </a:pPr>
            <a:endParaRPr lang="en-US" dirty="0" smtClean="0"/>
          </a:p>
          <a:p>
            <a:endParaRPr lang="en-US" dirty="0" smtClean="0"/>
          </a:p>
        </p:txBody>
      </p:sp>
      <p:sp>
        <p:nvSpPr>
          <p:cNvPr id="4" name="Footer Placeholder 3"/>
          <p:cNvSpPr>
            <a:spLocks noGrp="1"/>
          </p:cNvSpPr>
          <p:nvPr>
            <p:ph type="ftr" sz="quarter" idx="10"/>
          </p:nvPr>
        </p:nvSpPr>
        <p:spPr/>
        <p:txBody>
          <a:bodyPr/>
          <a:lstStyle/>
          <a:p>
            <a:pPr>
              <a:defRPr/>
            </a:pPr>
            <a:r>
              <a:rPr lang="en-US" dirty="0" smtClean="0"/>
              <a:t>CGI Federal Proprietary and Confidential</a:t>
            </a:r>
            <a:endParaRPr lang="en-US" dirty="0"/>
          </a:p>
        </p:txBody>
      </p:sp>
      <p:sp>
        <p:nvSpPr>
          <p:cNvPr id="5" name="Slide Number Placeholder 4"/>
          <p:cNvSpPr>
            <a:spLocks noGrp="1"/>
          </p:cNvSpPr>
          <p:nvPr>
            <p:ph type="sldNum" sz="quarter" idx="11"/>
          </p:nvPr>
        </p:nvSpPr>
        <p:spPr/>
        <p:txBody>
          <a:bodyPr/>
          <a:lstStyle/>
          <a:p>
            <a:pPr>
              <a:defRPr/>
            </a:pPr>
            <a:fld id="{5842F1FC-5FDD-41D6-BAD6-160FC7BE3BC4}" type="slidenum">
              <a:rPr lang="en-US" smtClean="0"/>
              <a:pPr>
                <a:defRPr/>
              </a:pPr>
              <a:t>93</a:t>
            </a:fld>
            <a:endParaRPr lang="en-US" dirty="0"/>
          </a:p>
        </p:txBody>
      </p:sp>
      <p:pic>
        <p:nvPicPr>
          <p:cNvPr id="64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03564" y="2454233"/>
            <a:ext cx="6852981" cy="4043796"/>
          </a:xfrm>
          <a:prstGeom prst="rect">
            <a:avLst/>
          </a:prstGeom>
          <a:noFill/>
          <a:ln w="31750">
            <a:solidFill>
              <a:schemeClr val="tx1"/>
            </a:solidFill>
            <a:miter lim="800000"/>
            <a:headEnd/>
            <a:tailEnd/>
          </a:ln>
          <a:effectLst/>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144367833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Detail Billing Record Query </a:t>
            </a:r>
            <a:r>
              <a:rPr lang="en-US" dirty="0" smtClean="0"/>
              <a:t>- Detail</a:t>
            </a:r>
            <a:endParaRPr lang="en-US" dirty="0"/>
          </a:p>
        </p:txBody>
      </p:sp>
      <p:sp>
        <p:nvSpPr>
          <p:cNvPr id="3" name="Content Placeholder 2"/>
          <p:cNvSpPr>
            <a:spLocks noGrp="1"/>
          </p:cNvSpPr>
          <p:nvPr>
            <p:ph idx="1"/>
          </p:nvPr>
        </p:nvSpPr>
        <p:spPr>
          <a:xfrm>
            <a:off x="712788" y="1199408"/>
            <a:ext cx="8229600" cy="4934692"/>
          </a:xfrm>
        </p:spPr>
        <p:txBody>
          <a:bodyPr/>
          <a:lstStyle/>
          <a:p>
            <a:pPr lvl="1">
              <a:defRPr/>
            </a:pPr>
            <a:r>
              <a:rPr lang="en-US" sz="1800" b="1" dirty="0"/>
              <a:t>Detail Billing Element Fields tab </a:t>
            </a:r>
          </a:p>
          <a:p>
            <a:pPr lvl="2">
              <a:defRPr/>
            </a:pPr>
            <a:r>
              <a:rPr lang="en-US" sz="1600" dirty="0"/>
              <a:t>Contains the Detail Billing Record specific fields, the </a:t>
            </a:r>
            <a:r>
              <a:rPr lang="en-US" sz="1600" b="1" dirty="0"/>
              <a:t>non-shared fields</a:t>
            </a:r>
          </a:p>
          <a:p>
            <a:pPr lvl="2">
              <a:defRPr/>
            </a:pPr>
            <a:r>
              <a:rPr lang="en-US" sz="1600" dirty="0"/>
              <a:t>Example: </a:t>
            </a:r>
            <a:r>
              <a:rPr lang="en-US" sz="1600" u="sng" dirty="0" smtClean="0"/>
              <a:t>Credit/Adjustment Indicator</a:t>
            </a:r>
            <a:r>
              <a:rPr lang="en-US" sz="1600" dirty="0" smtClean="0"/>
              <a:t>, </a:t>
            </a:r>
            <a:r>
              <a:rPr lang="en-US" sz="1600" u="sng" dirty="0" smtClean="0"/>
              <a:t>Advance Indicator</a:t>
            </a:r>
            <a:r>
              <a:rPr lang="en-US" sz="1600" dirty="0" smtClean="0"/>
              <a:t>, </a:t>
            </a:r>
            <a:r>
              <a:rPr lang="en-US" sz="1600" u="sng" dirty="0" smtClean="0"/>
              <a:t>Bill Level Indicator</a:t>
            </a:r>
            <a:endParaRPr lang="en-US" sz="1600" u="sng" dirty="0"/>
          </a:p>
          <a:p>
            <a:pPr lvl="1"/>
            <a:endParaRPr lang="en-US" b="1" dirty="0" smtClean="0">
              <a:solidFill>
                <a:srgbClr val="0000CC"/>
              </a:solidFill>
              <a:sym typeface="Symbol"/>
            </a:endParaRPr>
          </a:p>
          <a:p>
            <a:pPr lvl="1"/>
            <a:endParaRPr lang="en-US" b="1" dirty="0">
              <a:solidFill>
                <a:srgbClr val="0000CC"/>
              </a:solidFill>
            </a:endParaRPr>
          </a:p>
          <a:p>
            <a:pPr marL="0" indent="0">
              <a:buNone/>
            </a:pPr>
            <a:endParaRPr lang="en-US" dirty="0" smtClean="0"/>
          </a:p>
          <a:p>
            <a:endParaRPr lang="en-US" dirty="0" smtClean="0"/>
          </a:p>
        </p:txBody>
      </p:sp>
      <p:sp>
        <p:nvSpPr>
          <p:cNvPr id="4" name="Footer Placeholder 3"/>
          <p:cNvSpPr>
            <a:spLocks noGrp="1"/>
          </p:cNvSpPr>
          <p:nvPr>
            <p:ph type="ftr" sz="quarter" idx="10"/>
          </p:nvPr>
        </p:nvSpPr>
        <p:spPr/>
        <p:txBody>
          <a:bodyPr/>
          <a:lstStyle/>
          <a:p>
            <a:pPr>
              <a:defRPr/>
            </a:pPr>
            <a:r>
              <a:rPr lang="en-US" dirty="0" smtClean="0"/>
              <a:t>CGI Federal Proprietary and Confidential</a:t>
            </a:r>
            <a:endParaRPr lang="en-US" dirty="0"/>
          </a:p>
        </p:txBody>
      </p:sp>
      <p:sp>
        <p:nvSpPr>
          <p:cNvPr id="5" name="Slide Number Placeholder 4"/>
          <p:cNvSpPr>
            <a:spLocks noGrp="1"/>
          </p:cNvSpPr>
          <p:nvPr>
            <p:ph type="sldNum" sz="quarter" idx="11"/>
          </p:nvPr>
        </p:nvSpPr>
        <p:spPr/>
        <p:txBody>
          <a:bodyPr/>
          <a:lstStyle/>
          <a:p>
            <a:pPr>
              <a:defRPr/>
            </a:pPr>
            <a:fld id="{5842F1FC-5FDD-41D6-BAD6-160FC7BE3BC4}" type="slidenum">
              <a:rPr lang="en-US" smtClean="0"/>
              <a:pPr>
                <a:defRPr/>
              </a:pPr>
              <a:t>94</a:t>
            </a:fld>
            <a:endParaRPr lang="en-US" dirty="0"/>
          </a:p>
        </p:txBody>
      </p:sp>
      <p:pic>
        <p:nvPicPr>
          <p:cNvPr id="64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98591" y="2324101"/>
            <a:ext cx="6049984" cy="3781240"/>
          </a:xfrm>
          <a:prstGeom prst="rect">
            <a:avLst/>
          </a:prstGeom>
          <a:noFill/>
          <a:ln w="31750">
            <a:solidFill>
              <a:schemeClr val="tx1"/>
            </a:solidFill>
            <a:miter lim="800000"/>
            <a:headEnd/>
            <a:tailEnd/>
          </a:ln>
          <a:effectLst/>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268187286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bwMode="auto">
          <a:xfrm>
            <a:off x="7836195" y="6030243"/>
            <a:ext cx="1169582" cy="794783"/>
          </a:xfrm>
          <a:prstGeom prst="rect">
            <a:avLst/>
          </a:pr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2" name="Title 1"/>
          <p:cNvSpPr>
            <a:spLocks noGrp="1"/>
          </p:cNvSpPr>
          <p:nvPr>
            <p:ph type="title"/>
          </p:nvPr>
        </p:nvSpPr>
        <p:spPr/>
        <p:txBody>
          <a:bodyPr/>
          <a:lstStyle/>
          <a:p>
            <a:r>
              <a:rPr lang="en-US" dirty="0"/>
              <a:t>Detail Billing Record Query </a:t>
            </a:r>
            <a:r>
              <a:rPr lang="en-US" dirty="0" smtClean="0"/>
              <a:t>– Detail</a:t>
            </a:r>
            <a:endParaRPr lang="en-US" dirty="0"/>
          </a:p>
        </p:txBody>
      </p:sp>
      <p:sp>
        <p:nvSpPr>
          <p:cNvPr id="3" name="Content Placeholder 2"/>
          <p:cNvSpPr>
            <a:spLocks noGrp="1"/>
          </p:cNvSpPr>
          <p:nvPr>
            <p:ph idx="1"/>
          </p:nvPr>
        </p:nvSpPr>
        <p:spPr>
          <a:xfrm>
            <a:off x="712788" y="1199408"/>
            <a:ext cx="8229600" cy="4934692"/>
          </a:xfrm>
        </p:spPr>
        <p:txBody>
          <a:bodyPr/>
          <a:lstStyle/>
          <a:p>
            <a:pPr lvl="1">
              <a:defRPr/>
            </a:pPr>
            <a:r>
              <a:rPr lang="en-US" sz="1800" b="1" dirty="0"/>
              <a:t>Accounting Elements (</a:t>
            </a:r>
            <a:r>
              <a:rPr lang="en-US" sz="1800" b="1" dirty="0" smtClean="0"/>
              <a:t>Document) </a:t>
            </a:r>
            <a:r>
              <a:rPr lang="en-US" sz="1800" b="1" dirty="0"/>
              <a:t>tab</a:t>
            </a:r>
          </a:p>
          <a:p>
            <a:pPr lvl="2">
              <a:defRPr/>
            </a:pPr>
            <a:r>
              <a:rPr lang="en-US" sz="1600" dirty="0"/>
              <a:t>Document Level Values are populated </a:t>
            </a:r>
            <a:r>
              <a:rPr lang="en-US" sz="1600" b="1" u="sng"/>
              <a:t>when </a:t>
            </a:r>
            <a:r>
              <a:rPr lang="en-US" sz="1600" b="1" u="sng" smtClean="0"/>
              <a:t>Summarization is </a:t>
            </a:r>
            <a:r>
              <a:rPr lang="en-US" sz="1600" b="1" u="sng" dirty="0"/>
              <a:t>complete</a:t>
            </a:r>
          </a:p>
          <a:p>
            <a:pPr lvl="2">
              <a:defRPr/>
            </a:pPr>
            <a:r>
              <a:rPr lang="en-US" sz="1600" dirty="0"/>
              <a:t>Contains the current values of the </a:t>
            </a:r>
            <a:r>
              <a:rPr lang="en-US" sz="1600" b="1" dirty="0"/>
              <a:t>Shared Fields </a:t>
            </a:r>
            <a:r>
              <a:rPr lang="en-US" sz="1600" dirty="0"/>
              <a:t>of the Detail Billing Record (the value stored on the Associated document  if applicable)</a:t>
            </a:r>
          </a:p>
          <a:p>
            <a:pPr lvl="2">
              <a:defRPr/>
            </a:pPr>
            <a:r>
              <a:rPr lang="en-US" sz="1600" dirty="0"/>
              <a:t>Example: </a:t>
            </a:r>
            <a:r>
              <a:rPr lang="en-US" sz="1600" u="sng" dirty="0" smtClean="0"/>
              <a:t>Accounting Dimensions</a:t>
            </a:r>
            <a:r>
              <a:rPr lang="en-US" sz="1600" dirty="0" smtClean="0"/>
              <a:t>, </a:t>
            </a:r>
            <a:r>
              <a:rPr lang="en-US" sz="1600" u="sng" dirty="0" smtClean="0"/>
              <a:t>Vendor Code</a:t>
            </a:r>
            <a:r>
              <a:rPr lang="en-US" sz="1600" dirty="0" smtClean="0"/>
              <a:t>, </a:t>
            </a:r>
            <a:r>
              <a:rPr lang="en-US" sz="1600" u="sng" dirty="0"/>
              <a:t>Receivable Type</a:t>
            </a:r>
          </a:p>
          <a:p>
            <a:pPr lvl="1"/>
            <a:endParaRPr lang="en-US" b="1" dirty="0" smtClean="0">
              <a:solidFill>
                <a:srgbClr val="0000CC"/>
              </a:solidFill>
              <a:sym typeface="Symbol"/>
            </a:endParaRPr>
          </a:p>
          <a:p>
            <a:pPr lvl="1"/>
            <a:endParaRPr lang="en-US" b="1" dirty="0">
              <a:solidFill>
                <a:srgbClr val="0000CC"/>
              </a:solidFill>
            </a:endParaRPr>
          </a:p>
          <a:p>
            <a:pPr marL="0" indent="0">
              <a:buNone/>
            </a:pPr>
            <a:endParaRPr lang="en-US" dirty="0" smtClean="0"/>
          </a:p>
          <a:p>
            <a:endParaRPr lang="en-US" dirty="0" smtClean="0"/>
          </a:p>
        </p:txBody>
      </p:sp>
      <p:sp>
        <p:nvSpPr>
          <p:cNvPr id="4" name="Footer Placeholder 3"/>
          <p:cNvSpPr>
            <a:spLocks noGrp="1"/>
          </p:cNvSpPr>
          <p:nvPr>
            <p:ph type="ftr" sz="quarter" idx="10"/>
          </p:nvPr>
        </p:nvSpPr>
        <p:spPr/>
        <p:txBody>
          <a:bodyPr/>
          <a:lstStyle/>
          <a:p>
            <a:pPr>
              <a:defRPr/>
            </a:pPr>
            <a:r>
              <a:rPr lang="en-US" dirty="0" smtClean="0"/>
              <a:t>CGI Federal Proprietary and Confidential</a:t>
            </a:r>
            <a:endParaRPr lang="en-US" dirty="0"/>
          </a:p>
        </p:txBody>
      </p:sp>
      <p:sp>
        <p:nvSpPr>
          <p:cNvPr id="5" name="Slide Number Placeholder 4"/>
          <p:cNvSpPr>
            <a:spLocks noGrp="1"/>
          </p:cNvSpPr>
          <p:nvPr>
            <p:ph type="sldNum" sz="quarter" idx="11"/>
          </p:nvPr>
        </p:nvSpPr>
        <p:spPr/>
        <p:txBody>
          <a:bodyPr/>
          <a:lstStyle/>
          <a:p>
            <a:pPr>
              <a:defRPr/>
            </a:pPr>
            <a:fld id="{5842F1FC-5FDD-41D6-BAD6-160FC7BE3BC4}" type="slidenum">
              <a:rPr lang="en-US" smtClean="0"/>
              <a:pPr>
                <a:defRPr/>
              </a:pPr>
              <a:t>95</a:t>
            </a:fld>
            <a:endParaRPr lang="en-US" dirty="0"/>
          </a:p>
        </p:txBody>
      </p:sp>
      <p:pic>
        <p:nvPicPr>
          <p:cNvPr id="64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1127" y="2702255"/>
            <a:ext cx="7439025" cy="3848100"/>
          </a:xfrm>
          <a:prstGeom prst="rect">
            <a:avLst/>
          </a:prstGeom>
          <a:noFill/>
          <a:ln w="31750">
            <a:solidFill>
              <a:schemeClr val="tx1"/>
            </a:solidFill>
            <a:miter lim="800000"/>
            <a:headEnd/>
            <a:tailEnd/>
          </a:ln>
          <a:effectLst/>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1318939327"/>
      </p:ext>
    </p:extLst>
  </p:cSld>
  <p:clrMapOvr>
    <a:overrideClrMapping bg1="lt1" tx1="dk1" bg2="lt2" tx2="dk2" accent1="accent1" accent2="accent2" accent3="accent3" accent4="accent4" accent5="accent5" accent6="accent6" hlink="hlink" folHlink="folHlink"/>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1</a:t>
            </a:r>
            <a:endParaRPr lang="en-US" dirty="0"/>
          </a:p>
        </p:txBody>
      </p:sp>
      <p:sp>
        <p:nvSpPr>
          <p:cNvPr id="3" name="Content Placeholder 2"/>
          <p:cNvSpPr>
            <a:spLocks noGrp="1"/>
          </p:cNvSpPr>
          <p:nvPr>
            <p:ph idx="1"/>
          </p:nvPr>
        </p:nvSpPr>
        <p:spPr/>
        <p:txBody>
          <a:bodyPr/>
          <a:lstStyle/>
          <a:p>
            <a:r>
              <a:rPr lang="en-US" sz="2800" dirty="0" smtClean="0"/>
              <a:t>Exercise 1 – Review DBR on DBR Query</a:t>
            </a:r>
            <a:endParaRPr lang="en-US" sz="2800" dirty="0"/>
          </a:p>
          <a:p>
            <a:pPr lvl="1"/>
            <a:endParaRPr lang="en-US" b="1" dirty="0" smtClean="0">
              <a:solidFill>
                <a:srgbClr val="0000CC"/>
              </a:solidFill>
              <a:sym typeface="Symbol"/>
            </a:endParaRPr>
          </a:p>
          <a:p>
            <a:pPr lvl="1"/>
            <a:endParaRPr lang="en-US" b="1" dirty="0">
              <a:solidFill>
                <a:srgbClr val="0000CC"/>
              </a:solidFill>
            </a:endParaRPr>
          </a:p>
          <a:p>
            <a:pPr marL="0" indent="0">
              <a:buNone/>
            </a:pPr>
            <a:endParaRPr lang="en-US" dirty="0" smtClean="0"/>
          </a:p>
          <a:p>
            <a:endParaRPr lang="en-US" dirty="0" smtClean="0"/>
          </a:p>
        </p:txBody>
      </p:sp>
      <p:sp>
        <p:nvSpPr>
          <p:cNvPr id="4" name="Footer Placeholder 3"/>
          <p:cNvSpPr>
            <a:spLocks noGrp="1"/>
          </p:cNvSpPr>
          <p:nvPr>
            <p:ph type="ftr" sz="quarter" idx="10"/>
          </p:nvPr>
        </p:nvSpPr>
        <p:spPr/>
        <p:txBody>
          <a:bodyPr/>
          <a:lstStyle/>
          <a:p>
            <a:pPr>
              <a:defRPr/>
            </a:pPr>
            <a:r>
              <a:rPr lang="en-US" dirty="0" smtClean="0"/>
              <a:t>CGI Federal Proprietary and Confidential</a:t>
            </a:r>
            <a:endParaRPr lang="en-US" dirty="0"/>
          </a:p>
        </p:txBody>
      </p:sp>
      <p:sp>
        <p:nvSpPr>
          <p:cNvPr id="5" name="Slide Number Placeholder 4"/>
          <p:cNvSpPr>
            <a:spLocks noGrp="1"/>
          </p:cNvSpPr>
          <p:nvPr>
            <p:ph type="sldNum" sz="quarter" idx="11"/>
          </p:nvPr>
        </p:nvSpPr>
        <p:spPr/>
        <p:txBody>
          <a:bodyPr/>
          <a:lstStyle/>
          <a:p>
            <a:pPr>
              <a:defRPr/>
            </a:pPr>
            <a:fld id="{5842F1FC-5FDD-41D6-BAD6-160FC7BE3BC4}" type="slidenum">
              <a:rPr lang="en-US" smtClean="0"/>
              <a:pPr>
                <a:defRPr/>
              </a:pPr>
              <a:t>96</a:t>
            </a:fld>
            <a:endParaRPr lang="en-US" dirty="0"/>
          </a:p>
        </p:txBody>
      </p:sp>
    </p:spTree>
    <p:extLst>
      <p:ext uri="{BB962C8B-B14F-4D97-AF65-F5344CB8AC3E}">
        <p14:creationId xmlns:p14="http://schemas.microsoft.com/office/powerpoint/2010/main" val="193016209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algn="ctr">
              <a:buNone/>
            </a:pPr>
            <a:endParaRPr lang="en-US" sz="3600" b="1" dirty="0" smtClean="0"/>
          </a:p>
          <a:p>
            <a:pPr algn="ctr">
              <a:buNone/>
            </a:pPr>
            <a:endParaRPr lang="en-US" sz="3600" b="1" dirty="0"/>
          </a:p>
          <a:p>
            <a:pPr algn="ctr">
              <a:buNone/>
            </a:pPr>
            <a:r>
              <a:rPr lang="en-US" sz="3600" b="1" dirty="0" smtClean="0"/>
              <a:t>Segment </a:t>
            </a:r>
            <a:r>
              <a:rPr lang="en-US" sz="3600" b="1" dirty="0"/>
              <a:t>4</a:t>
            </a:r>
            <a:r>
              <a:rPr lang="en-US" sz="3600" b="1" dirty="0" smtClean="0"/>
              <a:t>:</a:t>
            </a:r>
          </a:p>
          <a:p>
            <a:pPr algn="ctr">
              <a:buNone/>
            </a:pPr>
            <a:r>
              <a:rPr lang="en-US" sz="3600" dirty="0" smtClean="0"/>
              <a:t>AAS Agreements</a:t>
            </a:r>
            <a:endParaRPr lang="en-US" sz="3600" dirty="0"/>
          </a:p>
        </p:txBody>
      </p:sp>
      <p:sp>
        <p:nvSpPr>
          <p:cNvPr id="4" name="Footer Placeholder 3"/>
          <p:cNvSpPr>
            <a:spLocks noGrp="1"/>
          </p:cNvSpPr>
          <p:nvPr>
            <p:ph type="ftr" sz="quarter" idx="10"/>
          </p:nvPr>
        </p:nvSpPr>
        <p:spPr/>
        <p:txBody>
          <a:bodyPr/>
          <a:lstStyle/>
          <a:p>
            <a:pPr>
              <a:defRPr/>
            </a:pPr>
            <a:r>
              <a:rPr lang="en-US" dirty="0" smtClean="0"/>
              <a:t>CGI Federal Proprietary and Confidential</a:t>
            </a:r>
            <a:endParaRPr lang="en-US" dirty="0"/>
          </a:p>
        </p:txBody>
      </p:sp>
      <p:sp>
        <p:nvSpPr>
          <p:cNvPr id="5" name="Slide Number Placeholder 4"/>
          <p:cNvSpPr>
            <a:spLocks noGrp="1"/>
          </p:cNvSpPr>
          <p:nvPr>
            <p:ph type="sldNum" sz="quarter" idx="11"/>
          </p:nvPr>
        </p:nvSpPr>
        <p:spPr/>
        <p:txBody>
          <a:bodyPr/>
          <a:lstStyle/>
          <a:p>
            <a:pPr>
              <a:defRPr/>
            </a:pPr>
            <a:fld id="{215F2CEC-58A8-492B-AD0D-C2BF1A7F0D89}" type="slidenum">
              <a:rPr lang="en-US" smtClean="0"/>
              <a:pPr>
                <a:defRPr/>
              </a:pPr>
              <a:t>97</a:t>
            </a:fld>
            <a:endParaRPr lang="en-US" dirty="0"/>
          </a:p>
        </p:txBody>
      </p:sp>
    </p:spTree>
    <p:extLst>
      <p:ext uri="{BB962C8B-B14F-4D97-AF65-F5344CB8AC3E}">
        <p14:creationId xmlns:p14="http://schemas.microsoft.com/office/powerpoint/2010/main" val="494572778"/>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427511" y="2078182"/>
            <a:ext cx="8716489" cy="622488"/>
          </a:xfrm>
          <a:prstGeom prst="rect">
            <a:avLst/>
          </a:prstGeom>
          <a:solidFill>
            <a:srgbClr val="FFFF0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6146" name="Rectangle 6"/>
          <p:cNvSpPr>
            <a:spLocks noGrp="1" noChangeArrowheads="1"/>
          </p:cNvSpPr>
          <p:nvPr>
            <p:ph type="title"/>
          </p:nvPr>
        </p:nvSpPr>
        <p:spPr/>
        <p:txBody>
          <a:bodyPr/>
          <a:lstStyle/>
          <a:p>
            <a:pPr eaLnBrk="1" hangingPunct="1"/>
            <a:r>
              <a:rPr lang="en-US" dirty="0" smtClean="0"/>
              <a:t>Table of Contents</a:t>
            </a:r>
          </a:p>
        </p:txBody>
      </p:sp>
      <p:sp>
        <p:nvSpPr>
          <p:cNvPr id="7" name="Rectangle 7"/>
          <p:cNvSpPr>
            <a:spLocks noGrp="1" noChangeArrowheads="1"/>
          </p:cNvSpPr>
          <p:nvPr>
            <p:ph idx="1"/>
          </p:nvPr>
        </p:nvSpPr>
        <p:spPr>
          <a:xfrm>
            <a:off x="712788" y="1080655"/>
            <a:ext cx="8229600" cy="5343896"/>
          </a:xfrm>
        </p:spPr>
        <p:txBody>
          <a:bodyPr/>
          <a:lstStyle/>
          <a:p>
            <a:pPr marL="288925" indent="-288925" eaLnBrk="1" hangingPunct="1">
              <a:spcBef>
                <a:spcPts val="600"/>
              </a:spcBef>
              <a:spcAft>
                <a:spcPts val="0"/>
              </a:spcAft>
            </a:pPr>
            <a:r>
              <a:rPr lang="en-US" sz="1600" b="1" dirty="0">
                <a:solidFill>
                  <a:schemeClr val="bg1">
                    <a:lumMod val="50000"/>
                  </a:schemeClr>
                </a:solidFill>
              </a:rPr>
              <a:t>Segment 1:    </a:t>
            </a:r>
            <a:r>
              <a:rPr lang="en-US" sz="1600" dirty="0" smtClean="0">
                <a:solidFill>
                  <a:schemeClr val="bg1">
                    <a:lumMod val="50000"/>
                  </a:schemeClr>
                </a:solidFill>
              </a:rPr>
              <a:t>Detail </a:t>
            </a:r>
            <a:r>
              <a:rPr lang="en-US" sz="1600" dirty="0">
                <a:solidFill>
                  <a:schemeClr val="bg1">
                    <a:lumMod val="50000"/>
                  </a:schemeClr>
                </a:solidFill>
              </a:rPr>
              <a:t>Billing Record (DBR) Overview and Key Concepts</a:t>
            </a:r>
          </a:p>
          <a:p>
            <a:pPr marL="288925" indent="-288925" eaLnBrk="1" hangingPunct="1">
              <a:spcBef>
                <a:spcPts val="600"/>
              </a:spcBef>
              <a:spcAft>
                <a:spcPts val="0"/>
              </a:spcAft>
            </a:pPr>
            <a:r>
              <a:rPr lang="en-US" sz="1600" b="1" dirty="0">
                <a:solidFill>
                  <a:schemeClr val="bg1">
                    <a:lumMod val="50000"/>
                  </a:schemeClr>
                </a:solidFill>
              </a:rPr>
              <a:t>Segment 2:    </a:t>
            </a:r>
            <a:r>
              <a:rPr lang="en-US" sz="1600" dirty="0">
                <a:solidFill>
                  <a:schemeClr val="bg1">
                    <a:lumMod val="50000"/>
                  </a:schemeClr>
                </a:solidFill>
              </a:rPr>
              <a:t>DBRs and Associated Batch Processing </a:t>
            </a:r>
          </a:p>
          <a:p>
            <a:pPr marL="288925" indent="-288925" eaLnBrk="1" hangingPunct="1">
              <a:spcBef>
                <a:spcPts val="600"/>
              </a:spcBef>
              <a:spcAft>
                <a:spcPts val="0"/>
              </a:spcAft>
            </a:pPr>
            <a:r>
              <a:rPr lang="en-US" sz="1600" b="1" dirty="0">
                <a:solidFill>
                  <a:schemeClr val="bg1">
                    <a:lumMod val="50000"/>
                  </a:schemeClr>
                </a:solidFill>
              </a:rPr>
              <a:t>Segment 3:    </a:t>
            </a:r>
            <a:r>
              <a:rPr lang="en-US" sz="1600" dirty="0">
                <a:solidFill>
                  <a:schemeClr val="bg1">
                    <a:lumMod val="50000"/>
                  </a:schemeClr>
                </a:solidFill>
              </a:rPr>
              <a:t>DBR Query	</a:t>
            </a:r>
          </a:p>
          <a:p>
            <a:pPr marL="288925" indent="-288925" eaLnBrk="1" hangingPunct="1">
              <a:spcBef>
                <a:spcPts val="600"/>
              </a:spcBef>
              <a:spcAft>
                <a:spcPts val="0"/>
              </a:spcAft>
            </a:pPr>
            <a:r>
              <a:rPr lang="en-US" sz="1600" b="1" dirty="0" smtClean="0"/>
              <a:t>Segment 4:</a:t>
            </a:r>
            <a:r>
              <a:rPr lang="en-US" sz="1600" dirty="0" smtClean="0"/>
              <a:t>    AAS Agreements</a:t>
            </a:r>
          </a:p>
          <a:p>
            <a:pPr marL="625475" lvl="1" indent="-288925" eaLnBrk="1" hangingPunct="1">
              <a:spcBef>
                <a:spcPts val="600"/>
              </a:spcBef>
              <a:spcAft>
                <a:spcPts val="0"/>
              </a:spcAft>
            </a:pPr>
            <a:r>
              <a:rPr lang="en-US" sz="1400" dirty="0" smtClean="0"/>
              <a:t>AAS Agreements</a:t>
            </a:r>
            <a:r>
              <a:rPr lang="en-US" sz="1400" dirty="0" smtClean="0">
                <a:solidFill>
                  <a:schemeClr val="bg1">
                    <a:lumMod val="50000"/>
                  </a:schemeClr>
                </a:solidFill>
              </a:rPr>
              <a:t>	</a:t>
            </a:r>
          </a:p>
          <a:p>
            <a:pPr marL="288925" indent="-288925" eaLnBrk="1" hangingPunct="1">
              <a:spcBef>
                <a:spcPts val="600"/>
              </a:spcBef>
              <a:spcAft>
                <a:spcPts val="0"/>
              </a:spcAft>
            </a:pPr>
            <a:r>
              <a:rPr lang="en-US" sz="1600" b="1" dirty="0" smtClean="0">
                <a:solidFill>
                  <a:schemeClr val="bg1">
                    <a:lumMod val="50000"/>
                  </a:schemeClr>
                </a:solidFill>
              </a:rPr>
              <a:t>Segment 5:    </a:t>
            </a:r>
            <a:r>
              <a:rPr lang="en-US" sz="1600" dirty="0" smtClean="0">
                <a:solidFill>
                  <a:schemeClr val="bg1">
                    <a:lumMod val="50000"/>
                  </a:schemeClr>
                </a:solidFill>
              </a:rPr>
              <a:t>Pegasys </a:t>
            </a:r>
            <a:r>
              <a:rPr lang="en-US" sz="1600" dirty="0">
                <a:solidFill>
                  <a:schemeClr val="bg1">
                    <a:lumMod val="50000"/>
                  </a:schemeClr>
                </a:solidFill>
              </a:rPr>
              <a:t>Billing Transactions </a:t>
            </a:r>
            <a:r>
              <a:rPr lang="en-US" sz="1600" dirty="0" smtClean="0">
                <a:solidFill>
                  <a:schemeClr val="bg1">
                    <a:lumMod val="50000"/>
                  </a:schemeClr>
                </a:solidFill>
              </a:rPr>
              <a:t>Overview		</a:t>
            </a:r>
          </a:p>
          <a:p>
            <a:pPr marL="288925" indent="-288925" eaLnBrk="1" hangingPunct="1">
              <a:spcBef>
                <a:spcPts val="600"/>
              </a:spcBef>
              <a:spcAft>
                <a:spcPts val="0"/>
              </a:spcAft>
            </a:pPr>
            <a:r>
              <a:rPr lang="en-US" sz="1600" b="1" dirty="0" smtClean="0">
                <a:solidFill>
                  <a:schemeClr val="bg1">
                    <a:lumMod val="50000"/>
                  </a:schemeClr>
                </a:solidFill>
              </a:rPr>
              <a:t>Segment 6:    </a:t>
            </a:r>
            <a:r>
              <a:rPr lang="en-US" sz="1600" dirty="0" smtClean="0">
                <a:solidFill>
                  <a:schemeClr val="bg1">
                    <a:lumMod val="50000"/>
                  </a:schemeClr>
                </a:solidFill>
              </a:rPr>
              <a:t>DBR Billing </a:t>
            </a:r>
            <a:r>
              <a:rPr lang="en-US" sz="1600" dirty="0">
                <a:solidFill>
                  <a:schemeClr val="bg1">
                    <a:lumMod val="50000"/>
                  </a:schemeClr>
                </a:solidFill>
              </a:rPr>
              <a:t>Methods and Resulting </a:t>
            </a:r>
            <a:r>
              <a:rPr lang="en-US" sz="1600" dirty="0" smtClean="0">
                <a:solidFill>
                  <a:schemeClr val="bg1">
                    <a:lumMod val="50000"/>
                  </a:schemeClr>
                </a:solidFill>
              </a:rPr>
              <a:t>Transactions</a:t>
            </a:r>
            <a:endParaRPr lang="en-US" sz="1600" dirty="0">
              <a:solidFill>
                <a:schemeClr val="bg1">
                  <a:lumMod val="50000"/>
                </a:schemeClr>
              </a:solidFill>
            </a:endParaRPr>
          </a:p>
          <a:p>
            <a:pPr marL="288925" indent="-288925" eaLnBrk="1" hangingPunct="1">
              <a:spcBef>
                <a:spcPts val="600"/>
              </a:spcBef>
              <a:spcAft>
                <a:spcPts val="0"/>
              </a:spcAft>
            </a:pPr>
            <a:r>
              <a:rPr lang="en-US" sz="1600" b="1" dirty="0" smtClean="0">
                <a:solidFill>
                  <a:schemeClr val="bg1">
                    <a:lumMod val="50000"/>
                  </a:schemeClr>
                </a:solidFill>
              </a:rPr>
              <a:t>Segment 7:    </a:t>
            </a:r>
            <a:r>
              <a:rPr lang="en-US" sz="1600" dirty="0" smtClean="0">
                <a:solidFill>
                  <a:schemeClr val="bg1">
                    <a:lumMod val="50000"/>
                  </a:schemeClr>
                </a:solidFill>
              </a:rPr>
              <a:t>DBR Billing Processes</a:t>
            </a:r>
            <a:r>
              <a:rPr lang="en-US" sz="1600" dirty="0">
                <a:solidFill>
                  <a:schemeClr val="bg1">
                    <a:lumMod val="50000"/>
                  </a:schemeClr>
                </a:solidFill>
              </a:rPr>
              <a:t>	</a:t>
            </a:r>
            <a:endParaRPr lang="en-US" sz="1600" dirty="0" smtClean="0">
              <a:solidFill>
                <a:schemeClr val="bg1">
                  <a:lumMod val="50000"/>
                </a:schemeClr>
              </a:solidFill>
            </a:endParaRPr>
          </a:p>
          <a:p>
            <a:pPr marL="288925" indent="-288925" eaLnBrk="1" hangingPunct="1">
              <a:spcBef>
                <a:spcPts val="600"/>
              </a:spcBef>
              <a:spcAft>
                <a:spcPts val="0"/>
              </a:spcAft>
            </a:pPr>
            <a:r>
              <a:rPr lang="en-US" sz="1600" b="1" dirty="0">
                <a:solidFill>
                  <a:schemeClr val="bg1">
                    <a:lumMod val="50000"/>
                  </a:schemeClr>
                </a:solidFill>
              </a:rPr>
              <a:t>Segment 8:    </a:t>
            </a:r>
            <a:r>
              <a:rPr lang="en-US" sz="1600" dirty="0">
                <a:solidFill>
                  <a:schemeClr val="bg1">
                    <a:lumMod val="50000"/>
                  </a:schemeClr>
                </a:solidFill>
              </a:rPr>
              <a:t>Advances	</a:t>
            </a:r>
          </a:p>
          <a:p>
            <a:pPr marL="288925" indent="-288925" eaLnBrk="1" hangingPunct="1">
              <a:spcBef>
                <a:spcPts val="600"/>
              </a:spcBef>
              <a:spcAft>
                <a:spcPts val="0"/>
              </a:spcAft>
            </a:pPr>
            <a:r>
              <a:rPr lang="en-US" sz="1600" b="1" dirty="0">
                <a:solidFill>
                  <a:schemeClr val="bg1">
                    <a:lumMod val="50000"/>
                  </a:schemeClr>
                </a:solidFill>
              </a:rPr>
              <a:t>Segment 9:    </a:t>
            </a:r>
            <a:r>
              <a:rPr lang="en-US" sz="1600" dirty="0">
                <a:solidFill>
                  <a:schemeClr val="bg1">
                    <a:lumMod val="50000"/>
                  </a:schemeClr>
                </a:solidFill>
              </a:rPr>
              <a:t>Accruals	</a:t>
            </a:r>
          </a:p>
          <a:p>
            <a:pPr marL="288925" indent="-288925" eaLnBrk="1" hangingPunct="1">
              <a:spcBef>
                <a:spcPts val="600"/>
              </a:spcBef>
              <a:spcAft>
                <a:spcPts val="0"/>
              </a:spcAft>
            </a:pPr>
            <a:r>
              <a:rPr lang="en-US" sz="1600" b="1" dirty="0">
                <a:solidFill>
                  <a:schemeClr val="bg1">
                    <a:lumMod val="50000"/>
                  </a:schemeClr>
                </a:solidFill>
              </a:rPr>
              <a:t>Segment 10:  </a:t>
            </a:r>
            <a:r>
              <a:rPr lang="en-US" sz="1600" dirty="0">
                <a:solidFill>
                  <a:schemeClr val="bg1">
                    <a:lumMod val="50000"/>
                  </a:schemeClr>
                </a:solidFill>
              </a:rPr>
              <a:t>Billing-Related Queries				</a:t>
            </a:r>
          </a:p>
          <a:p>
            <a:pPr marL="288925" indent="-288925" eaLnBrk="1" hangingPunct="1">
              <a:spcBef>
                <a:spcPts val="600"/>
              </a:spcBef>
              <a:spcAft>
                <a:spcPts val="0"/>
              </a:spcAft>
            </a:pPr>
            <a:r>
              <a:rPr lang="en-US" sz="1600" b="1" dirty="0">
                <a:solidFill>
                  <a:schemeClr val="bg1">
                    <a:lumMod val="50000"/>
                  </a:schemeClr>
                </a:solidFill>
              </a:rPr>
              <a:t>Segment 11:  </a:t>
            </a:r>
            <a:r>
              <a:rPr lang="en-US" sz="1600" dirty="0">
                <a:solidFill>
                  <a:schemeClr val="bg1">
                    <a:lumMod val="50000"/>
                  </a:schemeClr>
                </a:solidFill>
              </a:rPr>
              <a:t>Credit Management		</a:t>
            </a:r>
            <a:r>
              <a:rPr lang="en-US" sz="1600" b="1" dirty="0">
                <a:solidFill>
                  <a:schemeClr val="bg1">
                    <a:lumMod val="50000"/>
                  </a:schemeClr>
                </a:solidFill>
              </a:rPr>
              <a:t>		</a:t>
            </a:r>
            <a:endParaRPr lang="en-US" sz="1600" dirty="0">
              <a:solidFill>
                <a:schemeClr val="bg1">
                  <a:lumMod val="50000"/>
                </a:schemeClr>
              </a:solidFill>
            </a:endParaRPr>
          </a:p>
          <a:p>
            <a:pPr marL="288925" indent="-288925" eaLnBrk="1" hangingPunct="1">
              <a:spcBef>
                <a:spcPts val="600"/>
              </a:spcBef>
              <a:spcAft>
                <a:spcPts val="0"/>
              </a:spcAft>
            </a:pPr>
            <a:r>
              <a:rPr lang="en-US" sz="1600" b="1" dirty="0">
                <a:solidFill>
                  <a:schemeClr val="bg1">
                    <a:lumMod val="50000"/>
                  </a:schemeClr>
                </a:solidFill>
              </a:rPr>
              <a:t>Segment 12:  </a:t>
            </a:r>
            <a:r>
              <a:rPr lang="en-US" sz="1600" dirty="0" smtClean="0">
                <a:solidFill>
                  <a:schemeClr val="bg1">
                    <a:lumMod val="50000"/>
                  </a:schemeClr>
                </a:solidFill>
              </a:rPr>
              <a:t>Reports Related to DBR Billing</a:t>
            </a:r>
            <a:r>
              <a:rPr lang="en-US" sz="1600" dirty="0">
                <a:solidFill>
                  <a:schemeClr val="bg1">
                    <a:lumMod val="50000"/>
                  </a:schemeClr>
                </a:solidFill>
              </a:rPr>
              <a:t>			</a:t>
            </a:r>
          </a:p>
          <a:p>
            <a:pPr marL="288925" indent="-288925" eaLnBrk="1" hangingPunct="1">
              <a:spcBef>
                <a:spcPts val="600"/>
              </a:spcBef>
              <a:spcAft>
                <a:spcPts val="0"/>
              </a:spcAft>
            </a:pPr>
            <a:r>
              <a:rPr lang="en-US" sz="1600" b="1" dirty="0">
                <a:solidFill>
                  <a:schemeClr val="bg1">
                    <a:lumMod val="50000"/>
                  </a:schemeClr>
                </a:solidFill>
              </a:rPr>
              <a:t>Segment 13:  </a:t>
            </a:r>
            <a:r>
              <a:rPr lang="en-US" sz="1600" dirty="0">
                <a:solidFill>
                  <a:schemeClr val="bg1">
                    <a:lumMod val="50000"/>
                  </a:schemeClr>
                </a:solidFill>
              </a:rPr>
              <a:t>Mass Import	</a:t>
            </a:r>
            <a:r>
              <a:rPr lang="en-US" sz="1600" dirty="0"/>
              <a:t>					</a:t>
            </a:r>
          </a:p>
        </p:txBody>
      </p:sp>
      <p:sp>
        <p:nvSpPr>
          <p:cNvPr id="5" name="Slide Number Placeholder 4"/>
          <p:cNvSpPr>
            <a:spLocks noGrp="1"/>
          </p:cNvSpPr>
          <p:nvPr>
            <p:ph type="sldNum" sz="quarter" idx="11"/>
          </p:nvPr>
        </p:nvSpPr>
        <p:spPr>
          <a:xfrm>
            <a:off x="-35625" y="6245225"/>
            <a:ext cx="476662" cy="612775"/>
          </a:xfrm>
        </p:spPr>
        <p:txBody>
          <a:bodyPr/>
          <a:lstStyle/>
          <a:p>
            <a:pPr>
              <a:defRPr/>
            </a:pPr>
            <a:fld id="{215F2CEC-58A8-492B-AD0D-C2BF1A7F0D89}" type="slidenum">
              <a:rPr lang="en-US" smtClean="0"/>
              <a:pPr>
                <a:defRPr/>
              </a:pPr>
              <a:t>98</a:t>
            </a:fld>
            <a:endParaRPr lang="en-US" dirty="0"/>
          </a:p>
        </p:txBody>
      </p:sp>
      <p:sp>
        <p:nvSpPr>
          <p:cNvPr id="6" name="Footer Placeholder 3"/>
          <p:cNvSpPr>
            <a:spLocks noGrp="1"/>
          </p:cNvSpPr>
          <p:nvPr>
            <p:ph type="ftr" sz="quarter" idx="10"/>
          </p:nvPr>
        </p:nvSpPr>
        <p:spPr>
          <a:xfrm>
            <a:off x="457200" y="6553200"/>
            <a:ext cx="7010400" cy="304800"/>
          </a:xfrm>
        </p:spPr>
        <p:txBody>
          <a:bodyPr/>
          <a:lstStyle/>
          <a:p>
            <a:pPr>
              <a:defRPr/>
            </a:pPr>
            <a:r>
              <a:rPr lang="en-US" dirty="0" smtClean="0">
                <a:solidFill>
                  <a:srgbClr val="000000"/>
                </a:solidFill>
              </a:rPr>
              <a:t>CGI Federal Proprietary and Confidential</a:t>
            </a:r>
            <a:endParaRPr lang="en-US" dirty="0">
              <a:solidFill>
                <a:srgbClr val="000000"/>
              </a:solidFill>
            </a:endParaRPr>
          </a:p>
        </p:txBody>
      </p:sp>
    </p:spTree>
    <p:extLst>
      <p:ext uri="{BB962C8B-B14F-4D97-AF65-F5344CB8AC3E}">
        <p14:creationId xmlns:p14="http://schemas.microsoft.com/office/powerpoint/2010/main" val="815116349"/>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Billing Vehicles – DBR/PCAS Hybrid</a:t>
            </a:r>
            <a:endParaRPr lang="en-US" dirty="0"/>
          </a:p>
        </p:txBody>
      </p:sp>
      <p:sp>
        <p:nvSpPr>
          <p:cNvPr id="5" name="Slide Number Placeholder 4"/>
          <p:cNvSpPr>
            <a:spLocks noGrp="1"/>
          </p:cNvSpPr>
          <p:nvPr>
            <p:ph type="sldNum" sz="quarter" idx="11"/>
          </p:nvPr>
        </p:nvSpPr>
        <p:spPr/>
        <p:txBody>
          <a:bodyPr/>
          <a:lstStyle/>
          <a:p>
            <a:pPr>
              <a:defRPr/>
            </a:pPr>
            <a:fld id="{215F2CEC-58A8-492B-AD0D-C2BF1A7F0D89}" type="slidenum">
              <a:rPr lang="en-US" smtClean="0">
                <a:solidFill>
                  <a:srgbClr val="000000"/>
                </a:solidFill>
              </a:rPr>
              <a:pPr>
                <a:defRPr/>
              </a:pPr>
              <a:t>99</a:t>
            </a:fld>
            <a:endParaRPr lang="en-US" dirty="0">
              <a:solidFill>
                <a:srgbClr val="000000"/>
              </a:solidFill>
            </a:endParaRPr>
          </a:p>
        </p:txBody>
      </p:sp>
      <p:sp>
        <p:nvSpPr>
          <p:cNvPr id="3" name="Content Placeholder 2"/>
          <p:cNvSpPr>
            <a:spLocks noGrp="1"/>
          </p:cNvSpPr>
          <p:nvPr>
            <p:ph idx="12"/>
          </p:nvPr>
        </p:nvSpPr>
        <p:spPr>
          <a:xfrm>
            <a:off x="689113" y="1309964"/>
            <a:ext cx="8229600" cy="4805828"/>
          </a:xfrm>
        </p:spPr>
        <p:txBody>
          <a:bodyPr/>
          <a:lstStyle/>
          <a:p>
            <a:pPr>
              <a:spcBef>
                <a:spcPts val="600"/>
              </a:spcBef>
              <a:spcAft>
                <a:spcPts val="600"/>
              </a:spcAft>
            </a:pPr>
            <a:r>
              <a:rPr lang="en-US" sz="2000" b="1" u="sng" dirty="0" smtClean="0"/>
              <a:t>Billing Vehicle</a:t>
            </a:r>
            <a:r>
              <a:rPr lang="en-US" sz="2000" dirty="0" smtClean="0"/>
              <a:t> </a:t>
            </a:r>
            <a:r>
              <a:rPr lang="en-US" sz="2000" dirty="0"/>
              <a:t>d</a:t>
            </a:r>
            <a:r>
              <a:rPr lang="en-US" sz="2000" dirty="0" smtClean="0"/>
              <a:t>escribes:</a:t>
            </a:r>
          </a:p>
          <a:p>
            <a:pPr lvl="1">
              <a:spcBef>
                <a:spcPts val="600"/>
              </a:spcBef>
              <a:spcAft>
                <a:spcPts val="600"/>
              </a:spcAft>
            </a:pPr>
            <a:r>
              <a:rPr lang="en-US" sz="2000" dirty="0" smtClean="0"/>
              <a:t>The </a:t>
            </a:r>
            <a:r>
              <a:rPr lang="en-US" sz="2000" u="sng" dirty="0"/>
              <a:t>method/processes</a:t>
            </a:r>
            <a:r>
              <a:rPr lang="en-US" sz="2000" dirty="0"/>
              <a:t> used by GSA to </a:t>
            </a:r>
            <a:r>
              <a:rPr lang="en-US" sz="2000" u="sng" dirty="0" smtClean="0"/>
              <a:t>generate </a:t>
            </a:r>
            <a:r>
              <a:rPr lang="en-US" sz="2000" u="sng" dirty="0"/>
              <a:t>customer billing </a:t>
            </a:r>
            <a:r>
              <a:rPr lang="en-US" sz="2000" u="sng" dirty="0" smtClean="0"/>
              <a:t>transactions</a:t>
            </a:r>
            <a:r>
              <a:rPr lang="en-US" sz="2000" dirty="0" smtClean="0"/>
              <a:t> within </a:t>
            </a:r>
            <a:r>
              <a:rPr lang="en-US" sz="2000" dirty="0"/>
              <a:t>Pegasys </a:t>
            </a:r>
            <a:r>
              <a:rPr lang="en-US" sz="2000" dirty="0" smtClean="0"/>
              <a:t> </a:t>
            </a:r>
          </a:p>
          <a:p>
            <a:pPr lvl="2">
              <a:spcBef>
                <a:spcPts val="600"/>
              </a:spcBef>
              <a:spcAft>
                <a:spcPts val="600"/>
              </a:spcAft>
            </a:pPr>
            <a:r>
              <a:rPr lang="en-US" sz="2000" dirty="0" smtClean="0"/>
              <a:t>Can utilize all 3 Billing Methods (IPAC, non-IPAC, Internal)</a:t>
            </a:r>
          </a:p>
          <a:p>
            <a:pPr lvl="1">
              <a:spcBef>
                <a:spcPts val="600"/>
              </a:spcBef>
              <a:spcAft>
                <a:spcPts val="600"/>
              </a:spcAft>
            </a:pPr>
            <a:r>
              <a:rPr lang="en-US" sz="2000" u="sng" dirty="0" smtClean="0"/>
              <a:t>Phase 3 Billing Vehicles – Automated</a:t>
            </a:r>
            <a:r>
              <a:rPr lang="en-US" sz="2000" dirty="0" smtClean="0"/>
              <a:t>:</a:t>
            </a:r>
          </a:p>
          <a:p>
            <a:pPr marL="1319213" lvl="3" indent="-290513">
              <a:spcBef>
                <a:spcPts val="600"/>
              </a:spcBef>
              <a:spcAft>
                <a:spcPts val="600"/>
              </a:spcAft>
              <a:buFont typeface="+mj-lt"/>
              <a:buAutoNum type="arabicPeriod"/>
            </a:pPr>
            <a:r>
              <a:rPr lang="en-US" dirty="0"/>
              <a:t>Detail Billing Records (DBRs</a:t>
            </a:r>
            <a:r>
              <a:rPr lang="en-US" dirty="0" smtClean="0"/>
              <a:t>)</a:t>
            </a:r>
          </a:p>
          <a:p>
            <a:pPr marL="1319213" lvl="3" indent="-290513">
              <a:spcBef>
                <a:spcPts val="600"/>
              </a:spcBef>
              <a:spcAft>
                <a:spcPts val="600"/>
              </a:spcAft>
              <a:buFont typeface="+mj-lt"/>
              <a:buAutoNum type="arabicPeriod"/>
            </a:pPr>
            <a:r>
              <a:rPr lang="en-US" dirty="0" smtClean="0"/>
              <a:t>Project </a:t>
            </a:r>
            <a:r>
              <a:rPr lang="en-US" dirty="0"/>
              <a:t>Cost Accounting System (PCAS)</a:t>
            </a:r>
          </a:p>
          <a:p>
            <a:pPr marL="1319213" lvl="3" indent="-290513">
              <a:spcBef>
                <a:spcPts val="600"/>
              </a:spcBef>
              <a:spcAft>
                <a:spcPts val="600"/>
              </a:spcAft>
              <a:buFont typeface="+mj-lt"/>
              <a:buAutoNum type="arabicPeriod"/>
            </a:pPr>
            <a:r>
              <a:rPr lang="en-US" b="1" dirty="0" smtClean="0">
                <a:solidFill>
                  <a:srgbClr val="0000CC"/>
                </a:solidFill>
              </a:rPr>
              <a:t>DBR/PCAS Hybrid</a:t>
            </a:r>
          </a:p>
          <a:p>
            <a:pPr lvl="1">
              <a:spcBef>
                <a:spcPts val="600"/>
              </a:spcBef>
              <a:spcAft>
                <a:spcPts val="600"/>
              </a:spcAft>
            </a:pPr>
            <a:r>
              <a:rPr lang="en-US" sz="2000" u="sng" dirty="0" smtClean="0"/>
              <a:t>Phase </a:t>
            </a:r>
            <a:r>
              <a:rPr lang="en-US" sz="2000" u="sng" dirty="0"/>
              <a:t>3 Billing Vehicles – </a:t>
            </a:r>
            <a:r>
              <a:rPr lang="en-US" sz="2000" u="sng" dirty="0" smtClean="0"/>
              <a:t>Manual</a:t>
            </a:r>
            <a:r>
              <a:rPr lang="en-US" sz="2000" dirty="0" smtClean="0"/>
              <a:t>:</a:t>
            </a:r>
          </a:p>
          <a:p>
            <a:pPr lvl="3">
              <a:spcBef>
                <a:spcPts val="600"/>
              </a:spcBef>
              <a:spcAft>
                <a:spcPts val="600"/>
              </a:spcAft>
            </a:pPr>
            <a:r>
              <a:rPr lang="en-US" dirty="0"/>
              <a:t>Non-PCAS/Non-DBR</a:t>
            </a:r>
          </a:p>
        </p:txBody>
      </p:sp>
      <p:sp>
        <p:nvSpPr>
          <p:cNvPr id="4" name="Footer Placeholder 3"/>
          <p:cNvSpPr>
            <a:spLocks noGrp="1"/>
          </p:cNvSpPr>
          <p:nvPr>
            <p:ph type="ftr" sz="quarter" idx="10"/>
          </p:nvPr>
        </p:nvSpPr>
        <p:spPr/>
        <p:txBody>
          <a:bodyPr/>
          <a:lstStyle/>
          <a:p>
            <a:pPr>
              <a:defRPr/>
            </a:pPr>
            <a:r>
              <a:rPr lang="en-US" dirty="0" smtClean="0">
                <a:solidFill>
                  <a:srgbClr val="000000"/>
                </a:solidFill>
              </a:rPr>
              <a:t>CGI Federal Proprietary and Confidential</a:t>
            </a:r>
            <a:endParaRPr lang="en-US" dirty="0">
              <a:solidFill>
                <a:srgbClr val="000000"/>
              </a:solidFill>
            </a:endParaRPr>
          </a:p>
        </p:txBody>
      </p:sp>
    </p:spTree>
    <p:extLst>
      <p:ext uri="{BB962C8B-B14F-4D97-AF65-F5344CB8AC3E}">
        <p14:creationId xmlns:p14="http://schemas.microsoft.com/office/powerpoint/2010/main" val="3613474593"/>
      </p:ext>
    </p:extLst>
  </p:cSld>
  <p:clrMapOvr>
    <a:masterClrMapping/>
  </p:clrMapOvr>
  <p:timing>
    <p:tnLst>
      <p:par>
        <p:cTn id="1" dur="indefinite" restart="never" nodeType="tmRoot"/>
      </p:par>
    </p:tnLst>
  </p:timing>
</p:sld>
</file>

<file path=ppt/theme/theme1.xml><?xml version="1.0" encoding="utf-8"?>
<a:theme xmlns:a="http://schemas.openxmlformats.org/drawingml/2006/main" name="1_CGI Federal">
  <a:themeElements>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GI Feder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GI Feder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GI Feder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GI Feder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GI Feder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GI Feder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GI Feder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GI Feder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GI Feder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GI Feder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GI Feder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GI Feder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2_CGI Federal">
  <a:themeElements>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GI Feder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GI Feder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GI Feder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GI Feder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GI Feder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GI Feder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GI Feder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GI Feder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GI Feder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GI Feder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GI Feder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GI Feder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2.xml><?xml version="1.0" encoding="utf-8"?>
<a:themeOverride xmlns:a="http://schemas.openxmlformats.org/drawingml/2006/main">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3.xml><?xml version="1.0" encoding="utf-8"?>
<a:themeOverride xmlns:a="http://schemas.openxmlformats.org/drawingml/2006/main">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4.xml><?xml version="1.0" encoding="utf-8"?>
<a:themeOverride xmlns:a="http://schemas.openxmlformats.org/drawingml/2006/main">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5.xml><?xml version="1.0" encoding="utf-8"?>
<a:themeOverride xmlns:a="http://schemas.openxmlformats.org/drawingml/2006/main">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6.xml><?xml version="1.0" encoding="utf-8"?>
<a:themeOverride xmlns:a="http://schemas.openxmlformats.org/drawingml/2006/main">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9D33FEF41A482148ABA86B8C10A4EF01" ma:contentTypeVersion="4" ma:contentTypeDescription="Create a new document." ma:contentTypeScope="" ma:versionID="04dc2957ea4899fc92a99bb7d6101f93">
  <xsd:schema xmlns:xsd="http://www.w3.org/2001/XMLSchema" xmlns:p="http://schemas.microsoft.com/office/2006/metadata/properties" xmlns:ns2="e1a14482-afd4-4443-acf0-a8e2a74349c8" targetNamespace="http://schemas.microsoft.com/office/2006/metadata/properties" ma:root="true" ma:fieldsID="8b22bc31b273fa1ea70764585d7ebb0a" ns2:_="">
    <xsd:import namespace="e1a14482-afd4-4443-acf0-a8e2a74349c8"/>
    <xsd:element name="properties">
      <xsd:complexType>
        <xsd:sequence>
          <xsd:element name="documentManagement">
            <xsd:complexType>
              <xsd:all>
                <xsd:element ref="ns2:IssueType"/>
                <xsd:element ref="ns2:LssnLrndDesc" minOccurs="0"/>
                <xsd:element ref="ns2:BUProfileDocumentType" minOccurs="0"/>
              </xsd:all>
            </xsd:complexType>
          </xsd:element>
        </xsd:sequence>
      </xsd:complexType>
    </xsd:element>
  </xsd:schema>
  <xsd:schema xmlns:xsd="http://www.w3.org/2001/XMLSchema" xmlns:dms="http://schemas.microsoft.com/office/2006/documentManagement/types" targetNamespace="e1a14482-afd4-4443-acf0-a8e2a74349c8" elementFormDefault="qualified">
    <xsd:import namespace="http://schemas.microsoft.com/office/2006/documentManagement/types"/>
    <xsd:element name="IssueType" ma:index="8" ma:displayName="Internal/External" ma:default="Internal - CGI Only" ma:format="RadioButtons" ma:internalName="IssueType">
      <xsd:simpleType>
        <xsd:restriction base="dms:Choice">
          <xsd:enumeration value="Internal - CGI Only"/>
          <xsd:enumeration value="External - CGI &amp; Client"/>
        </xsd:restriction>
      </xsd:simpleType>
    </xsd:element>
    <xsd:element name="LssnLrndDesc" ma:index="9" nillable="true" ma:displayName="Description" ma:internalName="LssnLrndDesc">
      <xsd:simpleType>
        <xsd:restriction base="dms:Note"/>
      </xsd:simpleType>
    </xsd:element>
    <xsd:element name="BUProfileDocumentType" ma:index="10" nillable="true" ma:displayName="Document type" ma:internalName="BUProfileDocumentType">
      <xsd:simpleType>
        <xsd:restriction base="dms:Text">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2.xml><?xml version="1.0" encoding="utf-8"?>
<p:properties xmlns:p="http://schemas.microsoft.com/office/2006/metadata/properties" xmlns:xsi="http://www.w3.org/2001/XMLSchema-instance">
  <documentManagement>
    <IssueType xmlns="e1a14482-afd4-4443-acf0-a8e2a74349c8">Internal - CGI Only</IssueType>
    <BUProfileDocumentType xmlns="e1a14482-afd4-4443-acf0-a8e2a74349c8" xsi:nil="true"/>
    <LssnLrndDesc xmlns="e1a14482-afd4-4443-acf0-a8e2a74349c8"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A14A6BE-15CD-48CD-A818-63FFAD2641C3}"/>
</file>

<file path=customXml/itemProps2.xml><?xml version="1.0" encoding="utf-8"?>
<ds:datastoreItem xmlns:ds="http://schemas.openxmlformats.org/officeDocument/2006/customXml" ds:itemID="{C3753BF7-795C-4C72-B95E-822DB3D3368B}"/>
</file>

<file path=customXml/itemProps3.xml><?xml version="1.0" encoding="utf-8"?>
<ds:datastoreItem xmlns:ds="http://schemas.openxmlformats.org/officeDocument/2006/customXml" ds:itemID="{2E1E19E2-08B7-4071-A0F9-4F5817C84373}"/>
</file>

<file path=docProps/app.xml><?xml version="1.0" encoding="utf-8"?>
<Properties xmlns="http://schemas.openxmlformats.org/officeDocument/2006/extended-properties" xmlns:vt="http://schemas.openxmlformats.org/officeDocument/2006/docPropsVTypes">
  <Template/>
  <TotalTime>154241</TotalTime>
  <Words>25704</Words>
  <Application>Microsoft Office PowerPoint</Application>
  <PresentationFormat>On-screen Show (4:3)</PresentationFormat>
  <Paragraphs>5581</Paragraphs>
  <Slides>392</Slides>
  <Notes>257</Notes>
  <HiddenSlides>0</HiddenSlides>
  <MMClips>0</MMClips>
  <ScaleCrop>false</ScaleCrop>
  <HeadingPairs>
    <vt:vector size="6" baseType="variant">
      <vt:variant>
        <vt:lpstr>Theme</vt:lpstr>
      </vt:variant>
      <vt:variant>
        <vt:i4>2</vt:i4>
      </vt:variant>
      <vt:variant>
        <vt:lpstr>Embedded OLE Servers</vt:lpstr>
      </vt:variant>
      <vt:variant>
        <vt:i4>1</vt:i4>
      </vt:variant>
      <vt:variant>
        <vt:lpstr>Slide Titles</vt:lpstr>
      </vt:variant>
      <vt:variant>
        <vt:i4>392</vt:i4>
      </vt:variant>
    </vt:vector>
  </HeadingPairs>
  <TitlesOfParts>
    <vt:vector size="395" baseType="lpstr">
      <vt:lpstr>1_CGI Federal</vt:lpstr>
      <vt:lpstr>2_CGI Federal</vt:lpstr>
      <vt:lpstr>Visio</vt:lpstr>
      <vt:lpstr>BAAR Detail Billing Record Billing</vt:lpstr>
      <vt:lpstr>PowerPoint Presentation</vt:lpstr>
      <vt:lpstr>Table of Contents</vt:lpstr>
      <vt:lpstr>PowerPoint Presentation</vt:lpstr>
      <vt:lpstr>Table of Contents</vt:lpstr>
      <vt:lpstr>Billing and Accounts Receivable (BAAR) Overview</vt:lpstr>
      <vt:lpstr>Detail Billing Records Overview</vt:lpstr>
      <vt:lpstr>Billing Methods</vt:lpstr>
      <vt:lpstr>Billing Methods – Non-IPAC</vt:lpstr>
      <vt:lpstr>Billing Methods – Non-IPAC</vt:lpstr>
      <vt:lpstr>Billing Methods – IPAC</vt:lpstr>
      <vt:lpstr>Billing Methods – IPAC</vt:lpstr>
      <vt:lpstr>Billing Methods – Internal</vt:lpstr>
      <vt:lpstr>Billing Methods – Internal</vt:lpstr>
      <vt:lpstr>Billing Vehicles</vt:lpstr>
      <vt:lpstr>Billing Vehicles</vt:lpstr>
      <vt:lpstr>Phase 3 DBR and DBR/PCAS Hybrid Business Lines</vt:lpstr>
      <vt:lpstr>Standard DBR Receivables Lifecycle</vt:lpstr>
      <vt:lpstr>DBR/PCAS Hybrid Overview</vt:lpstr>
      <vt:lpstr>DBR/PCAS Hybrid Lifecycle</vt:lpstr>
      <vt:lpstr>DBR Batch Processing Overview</vt:lpstr>
      <vt:lpstr>DBR Billing Structure</vt:lpstr>
      <vt:lpstr>PowerPoint Presentation</vt:lpstr>
      <vt:lpstr>Table of Contents</vt:lpstr>
      <vt:lpstr>Detail Billing Records</vt:lpstr>
      <vt:lpstr>DBRs – Shared vs. Unshared</vt:lpstr>
      <vt:lpstr>DBRs – Associated vs. Non-Associated</vt:lpstr>
      <vt:lpstr>DBR Lifecycle</vt:lpstr>
      <vt:lpstr>DBR Entry Methods</vt:lpstr>
      <vt:lpstr>DBR Entry Methods</vt:lpstr>
      <vt:lpstr>DBR  –  General and Vendor Fields</vt:lpstr>
      <vt:lpstr>DBR  –  Amounts and Accounting Fields</vt:lpstr>
      <vt:lpstr>DBR –  Internal Voucher Accounting fields</vt:lpstr>
      <vt:lpstr>DBR  –  IPAC Fields</vt:lpstr>
      <vt:lpstr>DBR –  User-Defined Fields and Description</vt:lpstr>
      <vt:lpstr>DBR  –  Detail Billing Elements Fields</vt:lpstr>
      <vt:lpstr>DBR Lifecycle</vt:lpstr>
      <vt:lpstr>Detail Billing Record Summary</vt:lpstr>
      <vt:lpstr>DBR Import  Batch Process</vt:lpstr>
      <vt:lpstr>Detail Billing Record Import File</vt:lpstr>
      <vt:lpstr>AAS Interface Overview</vt:lpstr>
      <vt:lpstr>AAS DBR Summary</vt:lpstr>
      <vt:lpstr>AAS DBR Attributes</vt:lpstr>
      <vt:lpstr>Telecom/WAN Interface Overview</vt:lpstr>
      <vt:lpstr>Telecom/WAN DBR Summary</vt:lpstr>
      <vt:lpstr>Telecom/WAN DBR Attributes</vt:lpstr>
      <vt:lpstr>DBR  –  General and Vendor Fields</vt:lpstr>
      <vt:lpstr>DBR  –  Amounts and Accounting Fields</vt:lpstr>
      <vt:lpstr>DBR  –  Internal Fields</vt:lpstr>
      <vt:lpstr>DBR  –  IPAC Fields</vt:lpstr>
      <vt:lpstr>DBR  –  User-Defined Fields and Description</vt:lpstr>
      <vt:lpstr>DBR  –  Detail Billing Elements Fields</vt:lpstr>
      <vt:lpstr>AAS/ITS Record vs. Telecom/WAN Record</vt:lpstr>
      <vt:lpstr>AAS/ITS Record vs. Telecom/WAN Record</vt:lpstr>
      <vt:lpstr>AAS/ITS Record vs. Telecom/WAN Record</vt:lpstr>
      <vt:lpstr>DBR Lifecycle</vt:lpstr>
      <vt:lpstr>Crosswalk Batch Process</vt:lpstr>
      <vt:lpstr>Detail Billing Crosswalk Maintenance</vt:lpstr>
      <vt:lpstr>Crosswalk Maintenance Table</vt:lpstr>
      <vt:lpstr>Detail Billing Crosswalk Maintenance</vt:lpstr>
      <vt:lpstr>Detail Billing Crosswalk Reference Table</vt:lpstr>
      <vt:lpstr>Detail Billing Crosswalk Reference Table</vt:lpstr>
      <vt:lpstr>Detail Billing Crosswalk Reference Table</vt:lpstr>
      <vt:lpstr>DBR – After Import, Before Crosswalk</vt:lpstr>
      <vt:lpstr>DBR – After Crosswalk</vt:lpstr>
      <vt:lpstr>DBR Lifecycle</vt:lpstr>
      <vt:lpstr>Summarization Batch Process</vt:lpstr>
      <vt:lpstr>Summarization Batch Process</vt:lpstr>
      <vt:lpstr>Summarization Batch Process – Create New BD/NV</vt:lpstr>
      <vt:lpstr>Summarization Results</vt:lpstr>
      <vt:lpstr>AAS Summarization Criteria</vt:lpstr>
      <vt:lpstr>AAS Summarization Criteria</vt:lpstr>
      <vt:lpstr>Telecom Summarization Criteria</vt:lpstr>
      <vt:lpstr>Telecom Summarization Criteria</vt:lpstr>
      <vt:lpstr>Summarization Process</vt:lpstr>
      <vt:lpstr>DBRs in Relation to BDs and NVs</vt:lpstr>
      <vt:lpstr>DBR – After Summarization</vt:lpstr>
      <vt:lpstr>PowerPoint Presentation</vt:lpstr>
      <vt:lpstr>Table of Contents</vt:lpstr>
      <vt:lpstr>Detail Billing Record Query</vt:lpstr>
      <vt:lpstr>Detail Billing Record Query – Search</vt:lpstr>
      <vt:lpstr>Detail Billing Record Query – Search</vt:lpstr>
      <vt:lpstr>Detail Billing Record Query – Search</vt:lpstr>
      <vt:lpstr>Detail Billing Record Query - Search</vt:lpstr>
      <vt:lpstr>Detail Billing Record Query – Search</vt:lpstr>
      <vt:lpstr>Detail Billing Record Query – Search</vt:lpstr>
      <vt:lpstr>Detail Billing Record Query – Manual Processes</vt:lpstr>
      <vt:lpstr>Detail Billing Record Query – Manually Enter New DBR</vt:lpstr>
      <vt:lpstr>Detail Billing Record Query – Create New</vt:lpstr>
      <vt:lpstr>Detail Billing Record Query – Create New</vt:lpstr>
      <vt:lpstr>Detail Billing Record Query – Modify Existing</vt:lpstr>
      <vt:lpstr>Detail Billing Record Query – Detail</vt:lpstr>
      <vt:lpstr>Detail Billing Record Query - Detail</vt:lpstr>
      <vt:lpstr>Detail Billing Record Query - Detail</vt:lpstr>
      <vt:lpstr>Detail Billing Record Query – Detail</vt:lpstr>
      <vt:lpstr>Exercise 1</vt:lpstr>
      <vt:lpstr>PowerPoint Presentation</vt:lpstr>
      <vt:lpstr>Table of Contents</vt:lpstr>
      <vt:lpstr>Billing Vehicles – DBR/PCAS Hybrid</vt:lpstr>
      <vt:lpstr>DBR/PCAS Hybrid Overview</vt:lpstr>
      <vt:lpstr>Billing Vehicles – AAS</vt:lpstr>
      <vt:lpstr>DBR/PCAS Hybrid Lifecycle</vt:lpstr>
      <vt:lpstr>PCAS Overview and Key Concepts</vt:lpstr>
      <vt:lpstr>PCAS Agreement Overview</vt:lpstr>
      <vt:lpstr>PCAS Agreement Overview</vt:lpstr>
      <vt:lpstr>Agreement Attributes</vt:lpstr>
      <vt:lpstr>Customer Type – External vs. Internal</vt:lpstr>
      <vt:lpstr>External Customer Type – Federal vs. Non-Federal</vt:lpstr>
      <vt:lpstr>Billing Methods</vt:lpstr>
      <vt:lpstr>Billing Models</vt:lpstr>
      <vt:lpstr>AAS Agreement Overview</vt:lpstr>
      <vt:lpstr>AAS Agreement Interface</vt:lpstr>
      <vt:lpstr>AAS Agreement Document Types</vt:lpstr>
      <vt:lpstr>AAS/ITS Agreement Attributes</vt:lpstr>
      <vt:lpstr>AAS/ITS Settings: Header – General</vt:lpstr>
      <vt:lpstr>AAS/ITS Settings: Header – Funds Availability</vt:lpstr>
      <vt:lpstr>AAS/ITS Settings: Header – Vendor</vt:lpstr>
      <vt:lpstr>AAS/ITS Settings: Header – Amounts</vt:lpstr>
      <vt:lpstr>AAS/ITS Settings: Accounting Line – General</vt:lpstr>
      <vt:lpstr>AAS/ITS Settings: Spending Controls</vt:lpstr>
      <vt:lpstr>AAS/ITS Settings: Accounting Dimensions</vt:lpstr>
      <vt:lpstr>AAS/ITS Settings: Billing Options</vt:lpstr>
      <vt:lpstr>AAS/ITS Settings: Billing Options</vt:lpstr>
      <vt:lpstr>PowerPoint Presentation</vt:lpstr>
      <vt:lpstr>AAS/ITS Settings: Bill Frequency</vt:lpstr>
      <vt:lpstr>Agreement Query</vt:lpstr>
      <vt:lpstr>Agreement Query</vt:lpstr>
      <vt:lpstr>Agreement Query – Search</vt:lpstr>
      <vt:lpstr>Agreement Query – General</vt:lpstr>
      <vt:lpstr>Agreement Query – Amount Summary</vt:lpstr>
      <vt:lpstr>Agreement Query – Activity Log</vt:lpstr>
      <vt:lpstr>Agreement Query – History</vt:lpstr>
      <vt:lpstr>Agreement Query – Attachments</vt:lpstr>
      <vt:lpstr>Agreement Query – Add Attachments</vt:lpstr>
      <vt:lpstr>Agreement Query – Add Attachments</vt:lpstr>
      <vt:lpstr>Exercise 2</vt:lpstr>
      <vt:lpstr>PowerPoint Presentation</vt:lpstr>
      <vt:lpstr>Table of Contents</vt:lpstr>
      <vt:lpstr>Billing Document (non-IPAC and IPAC)</vt:lpstr>
      <vt:lpstr>Billing Document – Header</vt:lpstr>
      <vt:lpstr>Billing Document – Accounting Line</vt:lpstr>
      <vt:lpstr>Billing Documents – Accounting Line</vt:lpstr>
      <vt:lpstr>Credits</vt:lpstr>
      <vt:lpstr>Credits</vt:lpstr>
      <vt:lpstr>Billing Document – Office Addresses</vt:lpstr>
      <vt:lpstr>Billing Document – Detail Billing Record Search</vt:lpstr>
      <vt:lpstr>Billing Document – Modified Detail Billing Record</vt:lpstr>
      <vt:lpstr>Billing Document – Attachments</vt:lpstr>
      <vt:lpstr>Billing Document – Attachments</vt:lpstr>
      <vt:lpstr>Billing Document – Attachments</vt:lpstr>
      <vt:lpstr>Billing Document – Non-IPAC</vt:lpstr>
      <vt:lpstr>Billing Document – Non-IPAC – Document Types</vt:lpstr>
      <vt:lpstr>Billing Document – Non-IPAC – Document Types</vt:lpstr>
      <vt:lpstr>Billing Document – IPAC</vt:lpstr>
      <vt:lpstr>Billing Document – IPAC</vt:lpstr>
      <vt:lpstr>Billing Document – IPAC – Articles</vt:lpstr>
      <vt:lpstr>Billing Document – IPAC – Articles</vt:lpstr>
      <vt:lpstr>Billing Document – IPAC – Document Types</vt:lpstr>
      <vt:lpstr>Billing Document – IPAC – Document Types</vt:lpstr>
      <vt:lpstr>Agreement – Before Billing Document</vt:lpstr>
      <vt:lpstr>Agreement – After Billing Document</vt:lpstr>
      <vt:lpstr>Statements</vt:lpstr>
      <vt:lpstr>Statements</vt:lpstr>
      <vt:lpstr>Statements</vt:lpstr>
      <vt:lpstr>Statement Numbers</vt:lpstr>
      <vt:lpstr>Statement Number Formats –  RBA/NBA Business Lines </vt:lpstr>
      <vt:lpstr>Statement Number Formats –  TOPS/WITS/E-MORRIS Business Lines</vt:lpstr>
      <vt:lpstr>Billing Statement Query</vt:lpstr>
      <vt:lpstr>Internal GSA Billing</vt:lpstr>
      <vt:lpstr>Internal GSA Billing</vt:lpstr>
      <vt:lpstr>Internal Voucher – Header</vt:lpstr>
      <vt:lpstr>Internal Voucher – Header</vt:lpstr>
      <vt:lpstr>Internal Voucher – Accounting Line: Buyer</vt:lpstr>
      <vt:lpstr>Internal Voucher – Detail Billing Record Search</vt:lpstr>
      <vt:lpstr>Internal Voucher – Modified Detail Billing Record</vt:lpstr>
      <vt:lpstr>Internal Voucher – Accounting Line: Seller</vt:lpstr>
      <vt:lpstr>Agreement – Before Internal Voucher</vt:lpstr>
      <vt:lpstr>Agreement – After Internal Voucher</vt:lpstr>
      <vt:lpstr>Internal Voucher – Attachments</vt:lpstr>
      <vt:lpstr>Correspondence </vt:lpstr>
      <vt:lpstr>Internal Voucher – Document-Level Correspondence </vt:lpstr>
      <vt:lpstr>Internal Voucher – Document Types</vt:lpstr>
      <vt:lpstr>Internal Voucher – Document Types</vt:lpstr>
      <vt:lpstr>PowerPoint Presentation</vt:lpstr>
      <vt:lpstr>Table of Contents</vt:lpstr>
      <vt:lpstr>Non-IPAC Billing</vt:lpstr>
      <vt:lpstr>Non-IPAC DBRs</vt:lpstr>
      <vt:lpstr>Non-IPAC Billing Document</vt:lpstr>
      <vt:lpstr>Billing Document – Non-IPAC – Document Types</vt:lpstr>
      <vt:lpstr>Billing Document – Non-IPAC – Document Types</vt:lpstr>
      <vt:lpstr>Exercise 3</vt:lpstr>
      <vt:lpstr>IPAC Billing</vt:lpstr>
      <vt:lpstr>IPAC DBRs</vt:lpstr>
      <vt:lpstr>IPAC DBRs</vt:lpstr>
      <vt:lpstr>Telecom IPAC DBRs</vt:lpstr>
      <vt:lpstr>Billing Document – IPAC</vt:lpstr>
      <vt:lpstr>IPAC Designated Agents</vt:lpstr>
      <vt:lpstr>IPAC Designated Agents – Telecom – TOPS/WITS</vt:lpstr>
      <vt:lpstr>IPAC Designated Agents – WAN – E-MORRIS</vt:lpstr>
      <vt:lpstr>IPAC Designated Agents – AAS/ITS Hybrid </vt:lpstr>
      <vt:lpstr> Billing Document – IPAC – Header Inter-Agency Transfer</vt:lpstr>
      <vt:lpstr>Billing Document – IPAC – Accounting Line Inter-Agency Transfer</vt:lpstr>
      <vt:lpstr>Billing Document – IPAC  – Accounting Line Article</vt:lpstr>
      <vt:lpstr>IPAC DBE Detail</vt:lpstr>
      <vt:lpstr>IPAC Statement Structure</vt:lpstr>
      <vt:lpstr>Billing Document – IPAC – Document Types</vt:lpstr>
      <vt:lpstr>Billing Document – IPAC – Document Types</vt:lpstr>
      <vt:lpstr>Exercise 4</vt:lpstr>
      <vt:lpstr>Internal Billing</vt:lpstr>
      <vt:lpstr>Internal DBRs</vt:lpstr>
      <vt:lpstr>Internal DBRs</vt:lpstr>
      <vt:lpstr>Internal Voucher – Header</vt:lpstr>
      <vt:lpstr>Internal Voucher – Accounting Line Buyer Section</vt:lpstr>
      <vt:lpstr>Internal Voucher – Accounting Line Seller Section</vt:lpstr>
      <vt:lpstr>Internal Voucher – Document Types</vt:lpstr>
      <vt:lpstr>Internal Voucher – Document Types</vt:lpstr>
      <vt:lpstr>Exercise 5</vt:lpstr>
      <vt:lpstr>Exercise 6</vt:lpstr>
      <vt:lpstr>All DBRs</vt:lpstr>
      <vt:lpstr>All BD and NVs – Accounting Line</vt:lpstr>
      <vt:lpstr>PowerPoint Presentation</vt:lpstr>
      <vt:lpstr>Table of Contents</vt:lpstr>
      <vt:lpstr>The General Receivables Lifecycle</vt:lpstr>
      <vt:lpstr>Billing Methods</vt:lpstr>
      <vt:lpstr>Three Billing Batch Processes</vt:lpstr>
      <vt:lpstr>DBR Billing Batch Processing Overview</vt:lpstr>
      <vt:lpstr>Standard Non-IPAC Billed Receivables</vt:lpstr>
      <vt:lpstr>Non-IPAC Credit Application</vt:lpstr>
      <vt:lpstr>Billing Process – Bill Generation</vt:lpstr>
      <vt:lpstr>Non-IPAC Bill Generation</vt:lpstr>
      <vt:lpstr>IPAC Billed Receivables</vt:lpstr>
      <vt:lpstr>Automated Credit Application – IPAC</vt:lpstr>
      <vt:lpstr>IPAC Outbound</vt:lpstr>
      <vt:lpstr>IPAC Outbound Updates</vt:lpstr>
      <vt:lpstr>IPAC Bill Generation – ARBILLGEN (IPAC)</vt:lpstr>
      <vt:lpstr>IPAC – Additional Training</vt:lpstr>
      <vt:lpstr>PowerPoint Presentation</vt:lpstr>
      <vt:lpstr>Table of Contents</vt:lpstr>
      <vt:lpstr>Advance Bills, Collections, and Offsets</vt:lpstr>
      <vt:lpstr>Advance Bills, Collections, and Offsets</vt:lpstr>
      <vt:lpstr>Advance Bills, Collections, and Offsets</vt:lpstr>
      <vt:lpstr>Advance DBRs</vt:lpstr>
      <vt:lpstr>Advance Billing Document</vt:lpstr>
      <vt:lpstr>Advance Offset DBRs</vt:lpstr>
      <vt:lpstr>Advance Offset Billing Document</vt:lpstr>
      <vt:lpstr>Billing Document – Advances – Document Types</vt:lpstr>
      <vt:lpstr>Advance Billing and Collections</vt:lpstr>
      <vt:lpstr>Advance Billing</vt:lpstr>
      <vt:lpstr>Advance Billing – DBR Advance Indicator</vt:lpstr>
      <vt:lpstr>Advance Billing – Billing Document Header</vt:lpstr>
      <vt:lpstr>Advance Billing – Header Accounting Line</vt:lpstr>
      <vt:lpstr>Advance Billing – Header Accounting Line</vt:lpstr>
      <vt:lpstr>Advance Billing – Correcting Generated Forms</vt:lpstr>
      <vt:lpstr>Advance Billing</vt:lpstr>
      <vt:lpstr>Advance Collection</vt:lpstr>
      <vt:lpstr>Advance Collection – Header Accounting Line</vt:lpstr>
      <vt:lpstr>Advance Collection – Header Accounting Line</vt:lpstr>
      <vt:lpstr>Agreement Entity – Before Advance Collection</vt:lpstr>
      <vt:lpstr>Agreement Entity – After Advance Collection</vt:lpstr>
      <vt:lpstr>Advance Offset Notifications and Offsets</vt:lpstr>
      <vt:lpstr>Advance Offset Notification DBR/BD</vt:lpstr>
      <vt:lpstr>Advance Offset Notification – DBR Advance Indicator</vt:lpstr>
      <vt:lpstr>Advance Offset Notification –  Billing Document Header</vt:lpstr>
      <vt:lpstr>Advance Offset Notification –  Billing Document Header Accounting Line</vt:lpstr>
      <vt:lpstr>Advance Offset Notification –  Billing Document Header Accounting Line</vt:lpstr>
      <vt:lpstr>Advance Offset Cash Receipt</vt:lpstr>
      <vt:lpstr>Advance Offset Cash Receipt – Header</vt:lpstr>
      <vt:lpstr>Advance Offset Cash Receipt –  Header Accounting Line 1</vt:lpstr>
      <vt:lpstr>Advance Offset Cash Receipt –  Header Accounting Line 1</vt:lpstr>
      <vt:lpstr>Advance Offset Cash Receipt –  Header Accounting Line 2</vt:lpstr>
      <vt:lpstr>Advance Offset Cash Receipt –  Header Accounting Line 2</vt:lpstr>
      <vt:lpstr>Advance Offset Cash Receipt – Agreement Updates</vt:lpstr>
      <vt:lpstr>Agreement Entity – Before Advance Offset</vt:lpstr>
      <vt:lpstr>Agreement Entity – After Advance Offset</vt:lpstr>
      <vt:lpstr>Exercise 7</vt:lpstr>
      <vt:lpstr>Exercise 8</vt:lpstr>
      <vt:lpstr>PowerPoint Presentation</vt:lpstr>
      <vt:lpstr>Table of Contents</vt:lpstr>
      <vt:lpstr>Revenue Accruals Overview</vt:lpstr>
      <vt:lpstr>Accrual Document Types</vt:lpstr>
      <vt:lpstr>Accruals – Entry Methods</vt:lpstr>
      <vt:lpstr>Standard Voucher – Header</vt:lpstr>
      <vt:lpstr>Standard Voucher – Accounting Line</vt:lpstr>
      <vt:lpstr>NBA – Mass Import</vt:lpstr>
      <vt:lpstr>NBA – Mass Import</vt:lpstr>
      <vt:lpstr>AAS/RBA – Interim Revenue Accruals Interface</vt:lpstr>
      <vt:lpstr>Telecom/WAN – Revenue Accruals Interface</vt:lpstr>
      <vt:lpstr>Agreement Entity – Before Accrual</vt:lpstr>
      <vt:lpstr>Agreement Entity – After Accrual</vt:lpstr>
      <vt:lpstr>Exercise 9</vt:lpstr>
      <vt:lpstr>PowerPoint Presentation</vt:lpstr>
      <vt:lpstr>Table of Contents</vt:lpstr>
      <vt:lpstr>Billing Queries Overview</vt:lpstr>
      <vt:lpstr>Billing Statement Query</vt:lpstr>
      <vt:lpstr>Billing Statement Query Process </vt:lpstr>
      <vt:lpstr>Billing Statement Query</vt:lpstr>
      <vt:lpstr>Statement Number Formats –  RBA/NBA Business Lines </vt:lpstr>
      <vt:lpstr>Statement Number Format</vt:lpstr>
      <vt:lpstr>Billing Statement Query – Statement Balances</vt:lpstr>
      <vt:lpstr>Billing Statement Query – Vendor Balances</vt:lpstr>
      <vt:lpstr>Billing Statement Query – Document Balances</vt:lpstr>
      <vt:lpstr>Statement-Level Correspondence</vt:lpstr>
      <vt:lpstr>Billing Statement Query – Correspondence</vt:lpstr>
      <vt:lpstr>Billing Statement Query – Correspondence</vt:lpstr>
      <vt:lpstr>Exercise 10</vt:lpstr>
      <vt:lpstr>Outstanding Bills Query</vt:lpstr>
      <vt:lpstr>Outstanding Bills Query Process</vt:lpstr>
      <vt:lpstr>Outstanding Bills Query – Search Criteria</vt:lpstr>
      <vt:lpstr>Outstanding Bills Query – Search Criteria</vt:lpstr>
      <vt:lpstr>Outstanding Bills Query – Additional Criteria</vt:lpstr>
      <vt:lpstr>Outstanding Bills Query Search Results</vt:lpstr>
      <vt:lpstr>Outstanding Bills Query – Outstanding Bills</vt:lpstr>
      <vt:lpstr>Outstanding Bills Query – Outstanding Bills Normal BD</vt:lpstr>
      <vt:lpstr>Outstanding Bills Query – Outstanding Bills Credit BD</vt:lpstr>
      <vt:lpstr>Outstanding Bills Query – Outstanding Bill Detail</vt:lpstr>
      <vt:lpstr>Outstanding Bills Query –  Outstanding Billing Document Line – Normal Line</vt:lpstr>
      <vt:lpstr>Outstanding Bills Query –  Outstanding Billing Document Line – Credit Line</vt:lpstr>
      <vt:lpstr>Agreement Query</vt:lpstr>
      <vt:lpstr>Agreement Query</vt:lpstr>
      <vt:lpstr>Agreement Query Process</vt:lpstr>
      <vt:lpstr>Agreement Query Search Criteria</vt:lpstr>
      <vt:lpstr>Agreement Bills Query Search Criteria</vt:lpstr>
      <vt:lpstr>Agreement Query – Header</vt:lpstr>
      <vt:lpstr>Agreement Query – Amount Summary</vt:lpstr>
      <vt:lpstr>Agreement Query – Activity Log</vt:lpstr>
      <vt:lpstr>Agreement Query – History</vt:lpstr>
      <vt:lpstr>Agreement Query – Attachments</vt:lpstr>
      <vt:lpstr>Agreement Query – Add Attachments</vt:lpstr>
      <vt:lpstr>Agreement Query – Add Attachments</vt:lpstr>
      <vt:lpstr>Agreement Entity – Before Collection</vt:lpstr>
      <vt:lpstr>Agreement Entity – After Collection</vt:lpstr>
      <vt:lpstr>GL Account Detail Query</vt:lpstr>
      <vt:lpstr>GL Account Detail Query Process</vt:lpstr>
      <vt:lpstr>GL Account Detail Query Search Criteria</vt:lpstr>
      <vt:lpstr>GL Account Detail Query Search Criteria </vt:lpstr>
      <vt:lpstr>GL Account Detail Query Results </vt:lpstr>
      <vt:lpstr>GL Account Detail Query Detail</vt:lpstr>
      <vt:lpstr>Flexible Postings</vt:lpstr>
      <vt:lpstr>Flexible Postings</vt:lpstr>
      <vt:lpstr>Flexible Postings</vt:lpstr>
      <vt:lpstr>PowerPoint Presentation</vt:lpstr>
      <vt:lpstr>Table of Contents</vt:lpstr>
      <vt:lpstr>Credits</vt:lpstr>
      <vt:lpstr>Credits – Application</vt:lpstr>
      <vt:lpstr>Apply a Credit</vt:lpstr>
      <vt:lpstr>Refund a Credit</vt:lpstr>
      <vt:lpstr>Transfer a Credit to Treasury</vt:lpstr>
      <vt:lpstr>Automated Credit Application</vt:lpstr>
      <vt:lpstr>Automated Credit Application</vt:lpstr>
      <vt:lpstr>Credit Application Worksheet </vt:lpstr>
      <vt:lpstr>Credit Application Worksheet </vt:lpstr>
      <vt:lpstr>Credit Application Worksheet – Apply a Credit</vt:lpstr>
      <vt:lpstr>Credit Application Worksheet –  Apply a Credit</vt:lpstr>
      <vt:lpstr>Credit Application Worksheet – Apply a Credit: Step 1</vt:lpstr>
      <vt:lpstr>Credit Application Worksheet – Apply a Credit:    Step 2</vt:lpstr>
      <vt:lpstr>Credit Application Worksheet – Apply a Credit:  Step 3</vt:lpstr>
      <vt:lpstr>Credit Application Worksheet – Apply a Credit:  Step 4</vt:lpstr>
      <vt:lpstr>Credit Application Worksheet – Apply a Credit:  Step 5</vt:lpstr>
      <vt:lpstr>Exercise 11</vt:lpstr>
      <vt:lpstr>Refunds and Document Types</vt:lpstr>
      <vt:lpstr>Itemized Payment – Header</vt:lpstr>
      <vt:lpstr>Itemized Payment – Accounting Line</vt:lpstr>
      <vt:lpstr>PowerPoint Presentation</vt:lpstr>
      <vt:lpstr>Table of Contents</vt:lpstr>
      <vt:lpstr>Reports Overview </vt:lpstr>
      <vt:lpstr>List of Reports Related to DBR Billing</vt:lpstr>
      <vt:lpstr>List of Reports Related to DBR Billing</vt:lpstr>
      <vt:lpstr>Running an On-Demand Report</vt:lpstr>
      <vt:lpstr>Running an On-Demand Report</vt:lpstr>
      <vt:lpstr>Running an On-Demand Report</vt:lpstr>
      <vt:lpstr>Retrieving a Scheduled Report</vt:lpstr>
      <vt:lpstr>Retrieving a Scheduled Report</vt:lpstr>
      <vt:lpstr>Retrieving a Scheduled Report</vt:lpstr>
      <vt:lpstr>PowerPoint Presentation</vt:lpstr>
      <vt:lpstr>Table of Contents</vt:lpstr>
      <vt:lpstr>What is Mass Import?</vt:lpstr>
      <vt:lpstr>Overview of Mass Import Process</vt:lpstr>
      <vt:lpstr>Excel Input File</vt:lpstr>
      <vt:lpstr>Excel Input File</vt:lpstr>
      <vt:lpstr>Excel Input File – Example: Standard Voucher</vt:lpstr>
      <vt:lpstr>Excel Input File – Example; Billing Document </vt:lpstr>
      <vt:lpstr>Excel Input File</vt:lpstr>
      <vt:lpstr>Excel Input File</vt:lpstr>
      <vt:lpstr>Excel Input File – Adding Lines</vt:lpstr>
      <vt:lpstr>Template Tips</vt:lpstr>
      <vt:lpstr>Uploading Methods</vt:lpstr>
      <vt:lpstr>Single Form Creation</vt:lpstr>
      <vt:lpstr>Multiple Form Creation</vt:lpstr>
      <vt:lpstr>Multiple Form Creation</vt:lpstr>
      <vt:lpstr>Multiple Form Creation</vt:lpstr>
      <vt:lpstr>Exercise 12</vt:lpstr>
      <vt:lpstr>Questions</vt:lpstr>
    </vt:vector>
  </TitlesOfParts>
  <Company>Last Flight Out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Detail Billing Record Course</dc:title>
  <dc:creator>User;Dou;Nancy</dc:creator>
  <cp:lastModifiedBy>Matheson, Amie</cp:lastModifiedBy>
  <cp:revision>2821</cp:revision>
  <dcterms:created xsi:type="dcterms:W3CDTF">2004-04-30T16:33:22Z</dcterms:created>
  <dcterms:modified xsi:type="dcterms:W3CDTF">2016-01-25T17:03:05Z</dcterms:modified>
  <cp:contentType>Document</cp:contentTyp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SendEmail">
    <vt:lpwstr>No</vt:lpwstr>
  </property>
  <property fmtid="{D5CDD505-2E9C-101B-9397-08002B2CF9AE}" pid="3" name="MailTo">
    <vt:lpwstr/>
  </property>
  <property fmtid="{D5CDD505-2E9C-101B-9397-08002B2CF9AE}" pid="4" name="Body/Comments">
    <vt:lpwstr/>
  </property>
  <property fmtid="{D5CDD505-2E9C-101B-9397-08002B2CF9AE}" pid="5" name="Abstract">
    <vt:lpwstr/>
  </property>
  <property fmtid="{D5CDD505-2E9C-101B-9397-08002B2CF9AE}" pid="6" name="Author0">
    <vt:lpwstr>46</vt:lpwstr>
  </property>
  <property fmtid="{D5CDD505-2E9C-101B-9397-08002B2CF9AE}" pid="7" name="Date">
    <vt:lpwstr>2010-10-22T00:00:00Z</vt:lpwstr>
  </property>
  <property fmtid="{D5CDD505-2E9C-101B-9397-08002B2CF9AE}" pid="8" name="Team">
    <vt:lpwstr>New Initiatives</vt:lpwstr>
  </property>
  <property fmtid="{D5CDD505-2E9C-101B-9397-08002B2CF9AE}" pid="9" name="MailCC">
    <vt:lpwstr/>
  </property>
  <property fmtid="{D5CDD505-2E9C-101B-9397-08002B2CF9AE}" pid="10" name="ContentTypeId">
    <vt:lpwstr>0x0101009D33FEF41A482148ABA86B8C10A4EF01</vt:lpwstr>
  </property>
  <property fmtid="{D5CDD505-2E9C-101B-9397-08002B2CF9AE}" pid="11" name="_NewReviewCycle">
    <vt:lpwstr/>
  </property>
  <property fmtid="{D5CDD505-2E9C-101B-9397-08002B2CF9AE}" pid="12" name="Order">
    <vt:r8>93300</vt:r8>
  </property>
  <property fmtid="{D5CDD505-2E9C-101B-9397-08002B2CF9AE}" pid="13" name="Deliverable?">
    <vt:lpwstr>false</vt:lpwstr>
  </property>
  <property fmtid="{D5CDD505-2E9C-101B-9397-08002B2CF9AE}" pid="14" name="Level b">
    <vt:lpwstr>Training Course Materials</vt:lpwstr>
  </property>
  <property fmtid="{D5CDD505-2E9C-101B-9397-08002B2CF9AE}" pid="15" name="Area">
    <vt:lpwstr>Configuration</vt:lpwstr>
  </property>
  <property fmtid="{D5CDD505-2E9C-101B-9397-08002B2CF9AE}" pid="16" name="Level a">
    <vt:lpwstr>Training</vt:lpwstr>
  </property>
  <property fmtid="{D5CDD505-2E9C-101B-9397-08002B2CF9AE}" pid="17" name="Sub Area">
    <vt:lpwstr>BAAR and OM Cross-Training Presentation Materials</vt:lpwstr>
  </property>
  <property fmtid="{D5CDD505-2E9C-101B-9397-08002B2CF9AE}" pid="18" name="Level c">
    <vt:lpwstr>BAAR Overview</vt:lpwstr>
  </property>
  <property fmtid="{D5CDD505-2E9C-101B-9397-08002B2CF9AE}" pid="19" name="level d">
    <vt:lpwstr>PPT</vt:lpwstr>
  </property>
</Properties>
</file>